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64" r:id="rId3"/>
    <p:sldId id="266" r:id="rId4"/>
    <p:sldId id="267" r:id="rId5"/>
    <p:sldId id="289" r:id="rId6"/>
    <p:sldId id="265" r:id="rId7"/>
    <p:sldId id="269" r:id="rId8"/>
    <p:sldId id="268" r:id="rId9"/>
    <p:sldId id="270" r:id="rId10"/>
    <p:sldId id="271" r:id="rId11"/>
    <p:sldId id="283" r:id="rId12"/>
    <p:sldId id="282" r:id="rId13"/>
    <p:sldId id="272" r:id="rId14"/>
    <p:sldId id="281" r:id="rId15"/>
    <p:sldId id="273" r:id="rId16"/>
    <p:sldId id="274" r:id="rId17"/>
    <p:sldId id="275" r:id="rId18"/>
    <p:sldId id="284" r:id="rId19"/>
    <p:sldId id="285" r:id="rId20"/>
    <p:sldId id="287" r:id="rId21"/>
    <p:sldId id="286" r:id="rId22"/>
    <p:sldId id="288" r:id="rId23"/>
    <p:sldId id="277" r:id="rId24"/>
    <p:sldId id="278" r:id="rId25"/>
    <p:sldId id="290" r:id="rId26"/>
    <p:sldId id="276" r:id="rId27"/>
    <p:sldId id="28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28" r:id="rId37"/>
    <p:sldId id="327" r:id="rId38"/>
    <p:sldId id="301" r:id="rId39"/>
    <p:sldId id="331" r:id="rId40"/>
    <p:sldId id="330" r:id="rId41"/>
    <p:sldId id="329" r:id="rId42"/>
    <p:sldId id="332" r:id="rId43"/>
    <p:sldId id="334" r:id="rId44"/>
    <p:sldId id="333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8A3C-E862-499B-BEA0-1EEAC2745013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8DFA-9FA0-45F0-B50E-9EB4F05AA1D1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606-9E0F-45D6-BB54-3931E796EE2B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8473-0981-4763-B7AA-4000F92883A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6CA-45D1-4272-ABBD-6487DA53307A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6EE6-09A1-4A06-8C2D-1F3653438B77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21A6-91C6-4578-91FB-352021E4F23D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130-8517-4B56-A50A-1A39DB030F5F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8FF0-FFC8-4F84-A309-18FE933BC9A4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CB72-BFAD-44A7-84CD-1F6C820A55E2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E2DD-6EEE-4484-901C-B503D233654E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CA9-8029-4A1E-9E42-A89B86DC1F73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</a:t>
            </a:r>
            <a:r>
              <a:rPr lang="tr-TR" sz="4400" dirty="0" smtClean="0"/>
              <a:t>5.1-5.4: </a:t>
            </a:r>
            <a:r>
              <a:rPr lang="tr-TR" sz="4400" dirty="0" smtClean="0"/>
              <a:t>Lojik Devre Temelleri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8046"/>
          <a:stretch/>
        </p:blipFill>
        <p:spPr>
          <a:xfrm>
            <a:off x="838200" y="352425"/>
            <a:ext cx="8110537" cy="704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7575"/>
            <a:ext cx="10515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19075"/>
            <a:ext cx="10253663" cy="61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4125"/>
          <a:stretch/>
        </p:blipFill>
        <p:spPr>
          <a:xfrm>
            <a:off x="1457325" y="38100"/>
            <a:ext cx="8210550" cy="63182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/>
          <a:srcRect l="39583" t="10968" r="38587" b="42525"/>
          <a:stretch/>
        </p:blipFill>
        <p:spPr>
          <a:xfrm>
            <a:off x="838200" y="365125"/>
            <a:ext cx="2295526" cy="24098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5.1.3. TÜMLEME </a:t>
            </a:r>
            <a:r>
              <a:rPr lang="tr-TR" dirty="0"/>
              <a:t>İşlemi </a:t>
            </a:r>
            <a:r>
              <a:rPr lang="tr-TR" dirty="0" smtClean="0"/>
              <a:t>(NOT)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34" y="1425575"/>
            <a:ext cx="8421332" cy="4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65125"/>
            <a:ext cx="9286875" cy="15144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2196307"/>
            <a:ext cx="6115050" cy="3286125"/>
          </a:xfrm>
          <a:prstGeom prst="rect">
            <a:avLst/>
          </a:prstGeom>
        </p:spPr>
      </p:pic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82815"/>
            <a:ext cx="8239125" cy="63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5.2. Türetilen İşlemler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2087"/>
            <a:ext cx="1062201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5.2.1</a:t>
            </a:r>
            <a:r>
              <a:rPr lang="tr-TR" dirty="0" smtClean="0"/>
              <a:t>. TÜMLEYEN-VE (TVE) İşlemi (NAND)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2680"/>
          <a:stretch/>
        </p:blipFill>
        <p:spPr>
          <a:xfrm>
            <a:off x="838200" y="5194224"/>
            <a:ext cx="1600200" cy="666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629775" cy="35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7423"/>
          <a:stretch/>
        </p:blipFill>
        <p:spPr>
          <a:xfrm>
            <a:off x="799420" y="917574"/>
            <a:ext cx="7811180" cy="6826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828006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477375" cy="12763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098777"/>
            <a:ext cx="9001125" cy="53432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l="14865" t="14893" r="15766" b="5377"/>
          <a:stretch/>
        </p:blipFill>
        <p:spPr>
          <a:xfrm>
            <a:off x="971550" y="1522525"/>
            <a:ext cx="2933700" cy="22479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21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</a:t>
            </a:r>
            <a:r>
              <a:rPr lang="tr-TR" dirty="0" smtClean="0"/>
              <a:t>. Lojik Devre Temelleri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249495" cy="40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5.2.2. TÜMLEYEN-VEYA </a:t>
            </a:r>
            <a:r>
              <a:rPr lang="tr-TR" dirty="0"/>
              <a:t>(</a:t>
            </a:r>
            <a:r>
              <a:rPr lang="tr-TR" dirty="0" smtClean="0"/>
              <a:t>TVEYA) </a:t>
            </a:r>
            <a:r>
              <a:rPr lang="tr-TR" dirty="0"/>
              <a:t>İşlemi (</a:t>
            </a:r>
            <a:r>
              <a:rPr lang="tr-TR" dirty="0" smtClean="0"/>
              <a:t>NOR) 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6807"/>
            <a:ext cx="10499905" cy="24737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r="82091"/>
          <a:stretch/>
        </p:blipFill>
        <p:spPr>
          <a:xfrm>
            <a:off x="838198" y="4403725"/>
            <a:ext cx="1762128" cy="8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17447"/>
          <a:stretch/>
        </p:blipFill>
        <p:spPr>
          <a:xfrm>
            <a:off x="838200" y="661193"/>
            <a:ext cx="7391400" cy="733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562100"/>
            <a:ext cx="462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10274"/>
          <a:stretch/>
        </p:blipFill>
        <p:spPr>
          <a:xfrm>
            <a:off x="838200" y="66674"/>
            <a:ext cx="9315450" cy="12477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49" y="1100185"/>
            <a:ext cx="8620125" cy="519107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l="18724" t="17037" r="18518" b="6296"/>
          <a:stretch/>
        </p:blipFill>
        <p:spPr>
          <a:xfrm>
            <a:off x="1133474" y="1379537"/>
            <a:ext cx="2905126" cy="19716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28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5.2.3. YA DA </a:t>
            </a:r>
            <a:r>
              <a:rPr lang="tr-TR" dirty="0"/>
              <a:t>İşlemi </a:t>
            </a:r>
            <a:r>
              <a:rPr lang="tr-TR" dirty="0" smtClean="0"/>
              <a:t>(XOR</a:t>
            </a:r>
            <a:r>
              <a:rPr lang="tr-TR" dirty="0"/>
              <a:t>)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556543"/>
            <a:ext cx="10439400" cy="2466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r="82625"/>
          <a:stretch/>
        </p:blipFill>
        <p:spPr>
          <a:xfrm>
            <a:off x="876301" y="4023518"/>
            <a:ext cx="1752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7328"/>
          <a:stretch/>
        </p:blipFill>
        <p:spPr>
          <a:xfrm>
            <a:off x="838200" y="998538"/>
            <a:ext cx="8339137" cy="647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870075"/>
            <a:ext cx="5086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96"/>
            <a:ext cx="9772650" cy="123043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04106"/>
            <a:ext cx="9324975" cy="53308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16854" t="16356" r="17228" b="3830"/>
          <a:stretch/>
        </p:blipFill>
        <p:spPr>
          <a:xfrm>
            <a:off x="771525" y="1400175"/>
            <a:ext cx="3352800" cy="24479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34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5.2.4. EŞDEĞERLİK (TYA DA) İşlemi </a:t>
            </a:r>
            <a:r>
              <a:rPr lang="tr-TR" dirty="0"/>
              <a:t>(</a:t>
            </a:r>
            <a:r>
              <a:rPr lang="tr-TR" dirty="0" smtClean="0"/>
              <a:t>XNOR</a:t>
            </a:r>
            <a:r>
              <a:rPr lang="tr-TR" dirty="0"/>
              <a:t>)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4650" cy="2305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r="83012" b="2470"/>
          <a:stretch/>
        </p:blipFill>
        <p:spPr>
          <a:xfrm>
            <a:off x="819150" y="3917950"/>
            <a:ext cx="1762125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6437" t="1852" r="-16437" b="-1852"/>
          <a:stretch/>
        </p:blipFill>
        <p:spPr>
          <a:xfrm>
            <a:off x="838200" y="365125"/>
            <a:ext cx="10372725" cy="514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11173" b="7603"/>
          <a:stretch/>
        </p:blipFill>
        <p:spPr>
          <a:xfrm>
            <a:off x="895350" y="783431"/>
            <a:ext cx="9086850" cy="5016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1123" t="7635" r="88641" b="21929"/>
          <a:stretch/>
        </p:blipFill>
        <p:spPr>
          <a:xfrm>
            <a:off x="9330358" y="504290"/>
            <a:ext cx="1047129" cy="38241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1564222"/>
            <a:ext cx="583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20" y="1812925"/>
            <a:ext cx="7856760" cy="43513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496550" cy="1447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4"/>
          <a:srcRect l="21522" t="15092" r="22035" b="2591"/>
          <a:stretch/>
        </p:blipFill>
        <p:spPr>
          <a:xfrm>
            <a:off x="838200" y="1690688"/>
            <a:ext cx="3295651" cy="25717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0"/>
            <a:ext cx="10544175" cy="1123950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0620" y="913606"/>
            <a:ext cx="7949100" cy="53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16" y="365125"/>
            <a:ext cx="9059767" cy="57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45" y="1503363"/>
            <a:ext cx="7787902" cy="4382367"/>
          </a:xfrm>
          <a:prstGeom prst="rect">
            <a:avLst/>
          </a:prstGeom>
        </p:spPr>
      </p:pic>
      <p:pic>
        <p:nvPicPr>
          <p:cNvPr id="7" name="İçerik Yer Tutucusu 5"/>
          <p:cNvPicPr>
            <a:picLocks noChangeAspect="1"/>
          </p:cNvPicPr>
          <p:nvPr/>
        </p:nvPicPr>
        <p:blipFill rotWithShape="1">
          <a:blip r:embed="rId3"/>
          <a:srcRect t="5557" b="85684"/>
          <a:stretch/>
        </p:blipFill>
        <p:spPr>
          <a:xfrm>
            <a:off x="2290620" y="1209674"/>
            <a:ext cx="7949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5.3. Temel Lojik İşlemlerin Kümeler Cebri ile Gösterilişi</a:t>
            </a:r>
            <a:endParaRPr lang="en-US" sz="3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444"/>
            <a:ext cx="10487025" cy="291465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5.3.1. Küme Kavramı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51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5.3.2. Kümeler Cebrinde Kesişim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10458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5.3.3. </a:t>
            </a:r>
            <a:r>
              <a:rPr lang="tr-TR" dirty="0"/>
              <a:t>Kümeler Cebrinde </a:t>
            </a:r>
            <a:r>
              <a:rPr lang="tr-TR" dirty="0" smtClean="0"/>
              <a:t>Birleşim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471612"/>
            <a:ext cx="105060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5.3.4. </a:t>
            </a:r>
            <a:r>
              <a:rPr lang="tr-TR" dirty="0"/>
              <a:t>Kümeler Cebrinde </a:t>
            </a:r>
            <a:r>
              <a:rPr lang="tr-TR" dirty="0" err="1" smtClean="0"/>
              <a:t>Tümleme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825625"/>
            <a:ext cx="10515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5.3.5. </a:t>
            </a:r>
            <a:r>
              <a:rPr lang="tr-TR" dirty="0"/>
              <a:t>Kümeler </a:t>
            </a:r>
            <a:r>
              <a:rPr lang="tr-TR" dirty="0" smtClean="0"/>
              <a:t>Cebrindeki Diğer Kavramlar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36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62187"/>
            <a:ext cx="10401300" cy="27908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824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619375"/>
            <a:ext cx="10629900" cy="161925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5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38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90737"/>
            <a:ext cx="10572750" cy="2676525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636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39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876425"/>
            <a:ext cx="10563225" cy="310515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Metin kutusu 6"/>
          <p:cNvSpPr txBox="1"/>
          <p:nvPr/>
        </p:nvSpPr>
        <p:spPr>
          <a:xfrm>
            <a:off x="3346812" y="2336473"/>
            <a:ext cx="111206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kesişimi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5.1. Lojik İşlemlerin Temeli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67850" cy="40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5.4. </a:t>
            </a:r>
            <a:r>
              <a:rPr lang="tr-TR" dirty="0" err="1" smtClean="0"/>
              <a:t>Boole</a:t>
            </a:r>
            <a:r>
              <a:rPr lang="tr-TR" dirty="0" smtClean="0"/>
              <a:t> Cebrinin Aksiyom ve Teoremleri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40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96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5.4.1. </a:t>
            </a:r>
            <a:r>
              <a:rPr lang="tr-TR" dirty="0" err="1"/>
              <a:t>Boole</a:t>
            </a:r>
            <a:r>
              <a:rPr lang="tr-TR" dirty="0"/>
              <a:t> </a:t>
            </a:r>
            <a:r>
              <a:rPr lang="tr-TR" dirty="0" smtClean="0"/>
              <a:t>Cebri Aksiyomları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41</a:t>
            </a:fld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306"/>
            <a:ext cx="10467975" cy="1019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53481"/>
            <a:ext cx="10553700" cy="33147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081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42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5125" cy="18764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816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43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525125" cy="184785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370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44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25625"/>
            <a:ext cx="10496550" cy="19431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503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5.4.2. </a:t>
            </a:r>
            <a:r>
              <a:rPr lang="tr-TR" dirty="0" err="1"/>
              <a:t>Boole</a:t>
            </a:r>
            <a:r>
              <a:rPr lang="tr-TR" dirty="0"/>
              <a:t> Cebri </a:t>
            </a:r>
            <a:r>
              <a:rPr lang="tr-TR" dirty="0" smtClean="0"/>
              <a:t>Teoremleri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45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01275" cy="904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909094"/>
            <a:ext cx="10153650" cy="1009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4146947"/>
            <a:ext cx="10191750" cy="9906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5198666"/>
            <a:ext cx="10258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46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0875"/>
            <a:ext cx="10315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47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19162"/>
            <a:ext cx="10287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5.1.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48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8656"/>
          <a:stretch/>
        </p:blipFill>
        <p:spPr>
          <a:xfrm>
            <a:off x="838200" y="1690688"/>
            <a:ext cx="10439400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49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365125"/>
            <a:ext cx="7515225" cy="4333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6469"/>
            <a:ext cx="10544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5.1.1. VE İşlemi (AND)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0350" cy="3467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r="82860"/>
          <a:stretch/>
        </p:blipFill>
        <p:spPr>
          <a:xfrm>
            <a:off x="838200" y="5341938"/>
            <a:ext cx="17811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46630"/>
            <a:ext cx="10515600" cy="782046"/>
          </a:xfrm>
        </p:spPr>
        <p:txBody>
          <a:bodyPr/>
          <a:lstStyle/>
          <a:p>
            <a:r>
              <a:rPr lang="tr-TR" dirty="0" smtClean="0"/>
              <a:t>Örnek 5.2.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50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8484"/>
          <a:stretch/>
        </p:blipFill>
        <p:spPr>
          <a:xfrm>
            <a:off x="1019175" y="746125"/>
            <a:ext cx="101536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71524"/>
          </a:xfrm>
        </p:spPr>
        <p:txBody>
          <a:bodyPr/>
          <a:lstStyle/>
          <a:p>
            <a:r>
              <a:rPr lang="tr-TR" dirty="0" smtClean="0"/>
              <a:t>Örnek 5.3.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51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8789"/>
          <a:stretch/>
        </p:blipFill>
        <p:spPr>
          <a:xfrm>
            <a:off x="752475" y="790575"/>
            <a:ext cx="10601325" cy="24598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156744"/>
            <a:ext cx="10429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1524"/>
          </a:xfrm>
        </p:spPr>
        <p:txBody>
          <a:bodyPr/>
          <a:lstStyle/>
          <a:p>
            <a:r>
              <a:rPr lang="tr-TR" dirty="0" smtClean="0"/>
              <a:t>Örnek 5.4.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52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838200" y="1000125"/>
            <a:ext cx="10515600" cy="51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53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76250"/>
            <a:ext cx="10467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54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175"/>
            <a:ext cx="10410825" cy="14859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924050"/>
            <a:ext cx="10601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55</a:t>
            </a:fld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41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724"/>
          </a:xfrm>
        </p:spPr>
        <p:txBody>
          <a:bodyPr/>
          <a:lstStyle/>
          <a:p>
            <a:r>
              <a:rPr lang="tr-TR" dirty="0" smtClean="0"/>
              <a:t>Örnek 5.5.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56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6826" b="8187"/>
          <a:stretch/>
        </p:blipFill>
        <p:spPr>
          <a:xfrm>
            <a:off x="728663" y="670718"/>
            <a:ext cx="9253537" cy="56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57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6544"/>
          <a:stretch/>
        </p:blipFill>
        <p:spPr>
          <a:xfrm>
            <a:off x="838200" y="365125"/>
            <a:ext cx="8672512" cy="685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917575"/>
            <a:ext cx="4810125" cy="29908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2413"/>
            <a:ext cx="10496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04837"/>
            <a:ext cx="11010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34650" cy="20764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2017704"/>
            <a:ext cx="7162801" cy="433864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26138" t="16348" r="28317" b="3078"/>
          <a:stretch/>
        </p:blipFill>
        <p:spPr>
          <a:xfrm>
            <a:off x="1052512" y="2695575"/>
            <a:ext cx="2190750" cy="24098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5: Lojik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5.1.2. VEYA İşlemi (OR)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157"/>
            <a:ext cx="10572750" cy="2286000"/>
          </a:xfrm>
          <a:prstGeom prst="rect">
            <a:avLst/>
          </a:prstGeom>
        </p:spPr>
      </p:pic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r="82002"/>
          <a:stretch/>
        </p:blipFill>
        <p:spPr>
          <a:xfrm>
            <a:off x="838200" y="4305300"/>
            <a:ext cx="1781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780</Words>
  <Application>Microsoft Office PowerPoint</Application>
  <PresentationFormat>Geniş ekran</PresentationFormat>
  <Paragraphs>141</Paragraphs>
  <Slides>57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Teması</vt:lpstr>
      <vt:lpstr>Bölüm 5.1-5.4: Lojik Devre Temelleri</vt:lpstr>
      <vt:lpstr>5. Lojik Devre Temelleri</vt:lpstr>
      <vt:lpstr>PowerPoint Sunusu</vt:lpstr>
      <vt:lpstr>5.1. Lojik İşlemlerin Temeli</vt:lpstr>
      <vt:lpstr>5.1.1. VE İşlemi (AND)</vt:lpstr>
      <vt:lpstr>PowerPoint Sunusu</vt:lpstr>
      <vt:lpstr>PowerPoint Sunusu</vt:lpstr>
      <vt:lpstr>PowerPoint Sunusu</vt:lpstr>
      <vt:lpstr>5.1.2. VEYA İşlemi (OR)</vt:lpstr>
      <vt:lpstr>PowerPoint Sunusu</vt:lpstr>
      <vt:lpstr>PowerPoint Sunusu</vt:lpstr>
      <vt:lpstr>PowerPoint Sunusu</vt:lpstr>
      <vt:lpstr>5.1.3. TÜMLEME İşlemi (NOT)</vt:lpstr>
      <vt:lpstr>PowerPoint Sunusu</vt:lpstr>
      <vt:lpstr>PowerPoint Sunusu</vt:lpstr>
      <vt:lpstr>5.2. Türetilen İşlemler</vt:lpstr>
      <vt:lpstr>5.2.1. TÜMLEYEN-VE (TVE) İşlemi (NAND) </vt:lpstr>
      <vt:lpstr>PowerPoint Sunusu</vt:lpstr>
      <vt:lpstr>PowerPoint Sunusu</vt:lpstr>
      <vt:lpstr>5.2.2. TÜMLEYEN-VEYA (TVEYA) İşlemi (NOR) </vt:lpstr>
      <vt:lpstr>PowerPoint Sunusu</vt:lpstr>
      <vt:lpstr>PowerPoint Sunusu</vt:lpstr>
      <vt:lpstr>5.2.3. YA DA İşlemi (XOR) </vt:lpstr>
      <vt:lpstr>PowerPoint Sunusu</vt:lpstr>
      <vt:lpstr>PowerPoint Sunusu</vt:lpstr>
      <vt:lpstr>5.2.4. EŞDEĞERLİK (TYA DA) İşlemi (XNOR) </vt:lpstr>
      <vt:lpstr>PowerPoint Sunusu</vt:lpstr>
      <vt:lpstr>PowerPoint Sunusu</vt:lpstr>
      <vt:lpstr>PowerPoint Sunusu</vt:lpstr>
      <vt:lpstr>PowerPoint Sunusu</vt:lpstr>
      <vt:lpstr>5.3. Temel Lojik İşlemlerin Kümeler Cebri ile Gösterilişi</vt:lpstr>
      <vt:lpstr>5.3.1. Küme Kavramı</vt:lpstr>
      <vt:lpstr>5.3.2. Kümeler Cebrinde Kesişim</vt:lpstr>
      <vt:lpstr>5.3.3. Kümeler Cebrinde Birleşim</vt:lpstr>
      <vt:lpstr>5.3.4. Kümeler Cebrinde Tümleme</vt:lpstr>
      <vt:lpstr>5.3.5. Kümeler Cebrindeki Diğer Kavramlar</vt:lpstr>
      <vt:lpstr>PowerPoint Sunusu</vt:lpstr>
      <vt:lpstr>PowerPoint Sunusu</vt:lpstr>
      <vt:lpstr>PowerPoint Sunusu</vt:lpstr>
      <vt:lpstr>5.4. Boole Cebrinin Aksiyom ve Teoremleri</vt:lpstr>
      <vt:lpstr>5.4.1. Boole Cebri Aksiyomları</vt:lpstr>
      <vt:lpstr>PowerPoint Sunusu</vt:lpstr>
      <vt:lpstr>PowerPoint Sunusu</vt:lpstr>
      <vt:lpstr>PowerPoint Sunusu</vt:lpstr>
      <vt:lpstr>5.4.2. Boole Cebri Teoremleri</vt:lpstr>
      <vt:lpstr>PowerPoint Sunusu</vt:lpstr>
      <vt:lpstr>PowerPoint Sunusu</vt:lpstr>
      <vt:lpstr>Örnek 5.1.</vt:lpstr>
      <vt:lpstr>PowerPoint Sunusu</vt:lpstr>
      <vt:lpstr>Örnek 5.2.</vt:lpstr>
      <vt:lpstr>Örnek 5.3.</vt:lpstr>
      <vt:lpstr>Örnek 5.4.</vt:lpstr>
      <vt:lpstr>PowerPoint Sunusu</vt:lpstr>
      <vt:lpstr>PowerPoint Sunusu</vt:lpstr>
      <vt:lpstr>PowerPoint Sunusu</vt:lpstr>
      <vt:lpstr>Örnek 5.5.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193</cp:revision>
  <dcterms:created xsi:type="dcterms:W3CDTF">2020-03-27T13:54:28Z</dcterms:created>
  <dcterms:modified xsi:type="dcterms:W3CDTF">2020-11-20T21:10:49Z</dcterms:modified>
</cp:coreProperties>
</file>