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4" r:id="rId2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90" d="100"/>
          <a:sy n="90" d="100"/>
        </p:scale>
        <p:origin x="20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11C92-D626-4E8D-83AB-191F6B8D1B19}" type="datetimeFigureOut">
              <a:rPr lang="tr-TR" smtClean="0"/>
              <a:t>13.10.2018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715C3-0774-4EB3-97BD-A9442D30E0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8423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15C3-0774-4EB3-97BD-A9442D30E056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2717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F83E-E641-420D-AD4A-0428D9C593A9}" type="datetime1">
              <a:rPr lang="tr-TR" smtClean="0"/>
              <a:t>13.10.2018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90C6-F371-481D-8684-FECA4838EC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722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5C20-B412-4F90-A739-3E3A15723F3F}" type="datetime1">
              <a:rPr lang="tr-TR" smtClean="0"/>
              <a:t>13.10.2018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90C6-F371-481D-8684-FECA4838EC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804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6E7C-2583-4FCE-B2CA-9CB0D2F99423}" type="datetime1">
              <a:rPr lang="tr-TR" smtClean="0"/>
              <a:t>13.10.2018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90C6-F371-481D-8684-FECA4838EC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508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7789-8AA2-4B0C-A461-D7B7BFB64685}" type="datetime1">
              <a:rPr lang="tr-TR" smtClean="0"/>
              <a:t>13.10.2018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90C6-F371-481D-8684-FECA4838EC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347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1233-D6D4-47E0-A47F-C0BB4BF0E9CB}" type="datetime1">
              <a:rPr lang="tr-TR" smtClean="0"/>
              <a:t>13.10.2018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90C6-F371-481D-8684-FECA4838EC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163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049D-E225-4940-9A71-0E60665AB911}" type="datetime1">
              <a:rPr lang="tr-TR" smtClean="0"/>
              <a:t>13.10.2018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90C6-F371-481D-8684-FECA4838EC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546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2541-757B-4909-B06F-E2B07F89CFFE}" type="datetime1">
              <a:rPr lang="tr-TR" smtClean="0"/>
              <a:t>13.10.2018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90C6-F371-481D-8684-FECA4838EC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71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CC501-940E-4BB5-901F-DA69AFCDD2B5}" type="datetime1">
              <a:rPr lang="tr-TR" smtClean="0"/>
              <a:t>13.10.2018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90C6-F371-481D-8684-FECA4838EC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940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E0CA-B542-4C05-B2DB-405B8512A048}" type="datetime1">
              <a:rPr lang="tr-TR" smtClean="0"/>
              <a:t>13.10.2018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90C6-F371-481D-8684-FECA4838EC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087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1FB2-A68C-4C84-9C1D-0E8A8CF1D229}" type="datetime1">
              <a:rPr lang="tr-TR" smtClean="0"/>
              <a:t>13.10.2018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90C6-F371-481D-8684-FECA4838EC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181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9A1F-4FEB-437E-8808-8F2037A4A9EE}" type="datetime1">
              <a:rPr lang="tr-TR" smtClean="0"/>
              <a:t>13.10.2018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90C6-F371-481D-8684-FECA4838EC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117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67AA1-B1CB-4454-8B31-C9280ECFE04F}" type="datetime1">
              <a:rPr lang="tr-TR" smtClean="0"/>
              <a:t>13.10.2018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Yunus Santur , ysantur@gmail.com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490C6-F371-481D-8684-FECA4838EC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273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Sıralama Algoritmaları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2678291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Buble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 algoritma analizi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Kodlaması en kolay algoritmalardan bir tanesidir.</a:t>
            </a:r>
          </a:p>
          <a:p>
            <a:r>
              <a:rPr lang="tr-TR" dirty="0"/>
              <a:t>N eleman için</a:t>
            </a:r>
          </a:p>
          <a:p>
            <a:pPr lvl="1"/>
            <a:r>
              <a:rPr lang="tr-TR" dirty="0"/>
              <a:t>(n-1) döngü sayısı ve her döngüde (n-1) karşılaştırma var</a:t>
            </a:r>
          </a:p>
          <a:p>
            <a:pPr lvl="1"/>
            <a:r>
              <a:rPr lang="tr-TR" dirty="0"/>
              <a:t>(n-1)*(n-1)= n</a:t>
            </a:r>
            <a:r>
              <a:rPr lang="tr-TR" baseline="30000" dirty="0"/>
              <a:t>2</a:t>
            </a:r>
            <a:r>
              <a:rPr lang="tr-TR" dirty="0"/>
              <a:t>-2n+1</a:t>
            </a:r>
          </a:p>
          <a:p>
            <a:pPr lvl="1"/>
            <a:r>
              <a:rPr lang="tr-TR" dirty="0"/>
              <a:t>O(n</a:t>
            </a:r>
            <a:r>
              <a:rPr lang="tr-TR" baseline="30000" dirty="0"/>
              <a:t>2</a:t>
            </a:r>
            <a:r>
              <a:rPr lang="tr-TR" dirty="0"/>
              <a:t>)</a:t>
            </a:r>
          </a:p>
          <a:p>
            <a:pPr lvl="1"/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878209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Selection</a:t>
            </a:r>
            <a:r>
              <a:rPr lang="tr-TR" dirty="0"/>
              <a:t> </a:t>
            </a:r>
            <a:r>
              <a:rPr lang="tr-TR" dirty="0" err="1"/>
              <a:t>sort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Her döngüde dizideki en küçük elemanı bulup başa yerleştirme prensibi ile çalışır.</a:t>
            </a:r>
          </a:p>
          <a:p>
            <a:r>
              <a:rPr lang="tr-TR" sz="2400" dirty="0"/>
              <a:t>Başlangıçta dizinin ilk elemanı minimum varsayılır.</a:t>
            </a:r>
          </a:p>
          <a:p>
            <a:r>
              <a:rPr lang="tr-TR" sz="2400" dirty="0"/>
              <a:t>İlk döngüde dizide ki en küçük eleman bulunarak [0-indis] ile yer değiştirilir.</a:t>
            </a:r>
          </a:p>
          <a:p>
            <a:r>
              <a:rPr lang="tr-TR" sz="2400" dirty="0"/>
              <a:t>İkinci döngüde kalan elemanlar içinde ki en küçük bulunarak [1-indis] ile yer değiştirilir.</a:t>
            </a:r>
          </a:p>
          <a:p>
            <a:r>
              <a:rPr lang="tr-TR" sz="2400" dirty="0"/>
              <a:t>Dizinin son iki elemanı karşılaştırılana kadar bu işlem devam eder.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pic>
        <p:nvPicPr>
          <p:cNvPr id="1026" name="Picture 2" descr="selection sort gif ile ilgili gÃ¶rsel sonucu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312" y="4425897"/>
            <a:ext cx="3566193" cy="175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4764505" y="4932098"/>
            <a:ext cx="18854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800" dirty="0"/>
              <a:t>https://nmichaels.org/sorts/selection.gif</a:t>
            </a:r>
          </a:p>
        </p:txBody>
      </p:sp>
    </p:spTree>
    <p:extLst>
      <p:ext uri="{BB962C8B-B14F-4D97-AF65-F5344CB8AC3E}">
        <p14:creationId xmlns:p14="http://schemas.microsoft.com/office/powerpoint/2010/main" val="2330611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Selection</a:t>
            </a:r>
            <a:r>
              <a:rPr lang="tr-TR" dirty="0"/>
              <a:t> </a:t>
            </a:r>
            <a:r>
              <a:rPr lang="tr-TR" dirty="0" err="1"/>
              <a:t>Sort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Her döngüde dizinin kalan elemanları içindeki minimum ile dizinin ilk indisindeki eleman yer değiştirir!</a:t>
            </a:r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pic>
        <p:nvPicPr>
          <p:cNvPr id="2050" name="Picture 2" descr="selection sort gif ile ilgili gÃ¶rsel sonucu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3344068"/>
            <a:ext cx="645795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990600" y="4376241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800" dirty="0"/>
              <a:t>http://ensarkarabudak.com/wp-content/uploads/2018/03/Selection-Sort-java-s%C4%B1ralama.gif</a:t>
            </a:r>
          </a:p>
        </p:txBody>
      </p:sp>
    </p:spTree>
    <p:extLst>
      <p:ext uri="{BB962C8B-B14F-4D97-AF65-F5344CB8AC3E}">
        <p14:creationId xmlns:p14="http://schemas.microsoft.com/office/powerpoint/2010/main" val="3000795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Selection</a:t>
            </a:r>
            <a:r>
              <a:rPr lang="tr-TR" dirty="0"/>
              <a:t> </a:t>
            </a:r>
            <a:r>
              <a:rPr lang="tr-TR" dirty="0" err="1"/>
              <a:t>sort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Python</a:t>
            </a:r>
            <a:r>
              <a:rPr lang="tr-TR" dirty="0"/>
              <a:t> Kodu</a:t>
            </a:r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1420"/>
            <a:ext cx="6808415" cy="203058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588" y="2346054"/>
            <a:ext cx="3743240" cy="2416091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427" y="1514621"/>
            <a:ext cx="3942401" cy="40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42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Selection</a:t>
            </a:r>
            <a:r>
              <a:rPr lang="tr-TR" dirty="0"/>
              <a:t> </a:t>
            </a:r>
            <a:r>
              <a:rPr lang="tr-TR" dirty="0" err="1"/>
              <a:t>sort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Kodlaması en kolay algoritmalardan bir tanesidir.</a:t>
            </a:r>
          </a:p>
          <a:p>
            <a:r>
              <a:rPr lang="tr-TR" dirty="0"/>
              <a:t>N eleman için</a:t>
            </a:r>
          </a:p>
          <a:p>
            <a:pPr lvl="1"/>
            <a:r>
              <a:rPr lang="tr-TR" dirty="0"/>
              <a:t>(n-1)+(n-2)+(n-3)+..+1 = n</a:t>
            </a:r>
            <a:r>
              <a:rPr lang="tr-TR" baseline="30000" dirty="0"/>
              <a:t>2</a:t>
            </a:r>
            <a:r>
              <a:rPr lang="tr-TR" dirty="0"/>
              <a:t>/2</a:t>
            </a:r>
          </a:p>
          <a:p>
            <a:pPr lvl="1"/>
            <a:r>
              <a:rPr lang="tr-TR" dirty="0"/>
              <a:t>O(n</a:t>
            </a:r>
            <a:r>
              <a:rPr lang="tr-TR" baseline="30000" dirty="0"/>
              <a:t>2</a:t>
            </a:r>
            <a:r>
              <a:rPr lang="tr-TR" dirty="0"/>
              <a:t>)</a:t>
            </a:r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3317246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Insertion</a:t>
            </a:r>
            <a:r>
              <a:rPr lang="tr-TR" dirty="0"/>
              <a:t> </a:t>
            </a:r>
            <a:r>
              <a:rPr lang="tr-TR" dirty="0" err="1"/>
              <a:t>sort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Döngünün her adımında sayı kendisinden küçük indeksli olanlarla karşılaştırılır, kendisinden büyük elemanlar sağa kaydırılarak seçilen eleman yerine yerleştirilir</a:t>
            </a:r>
          </a:p>
          <a:p>
            <a:r>
              <a:rPr lang="tr-TR" dirty="0"/>
              <a:t>Dizinin son elemanı de yerine yerleştiğinde sıralama bitmiş olur.</a:t>
            </a:r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pic>
        <p:nvPicPr>
          <p:cNvPr id="3076" name="Picture 4" descr="insertion sort gif ile ilgili gÃ¶rsel sonucu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473" y="3565108"/>
            <a:ext cx="2611855" cy="261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4038600" y="4301222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800" dirty="0"/>
              <a:t>https://thumbs.gfycat.com/CornyThickGordonsetter-size_restricted.gif</a:t>
            </a:r>
          </a:p>
        </p:txBody>
      </p:sp>
    </p:spTree>
    <p:extLst>
      <p:ext uri="{BB962C8B-B14F-4D97-AF65-F5344CB8AC3E}">
        <p14:creationId xmlns:p14="http://schemas.microsoft.com/office/powerpoint/2010/main" val="4034924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Insertion</a:t>
            </a:r>
            <a:r>
              <a:rPr lang="tr-TR" dirty="0"/>
              <a:t> </a:t>
            </a:r>
            <a:r>
              <a:rPr lang="tr-TR" dirty="0" err="1"/>
              <a:t>sort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Döngünün her adımında sayı kendisinden küçük indeksli olanlarla karşılaştırılır, kendisinden büyük elemanlar sağa kaydırılarak seçilen eleman yerine yerleştirilir.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pic>
        <p:nvPicPr>
          <p:cNvPr id="4098" name="Picture 2" descr="Insertion-sort-exampl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67868"/>
            <a:ext cx="3447940" cy="207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838200" y="5305964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800" dirty="0"/>
              <a:t>https://i1.wp.com/upload.wikimedia.org/wikipedia/commons/9/9c/Insertion-sort-example.gif?w=256&amp;ssl=1</a:t>
            </a:r>
          </a:p>
        </p:txBody>
      </p:sp>
    </p:spTree>
    <p:extLst>
      <p:ext uri="{BB962C8B-B14F-4D97-AF65-F5344CB8AC3E}">
        <p14:creationId xmlns:p14="http://schemas.microsoft.com/office/powerpoint/2010/main" val="3805444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Insertion</a:t>
            </a:r>
            <a:r>
              <a:rPr lang="tr-TR" dirty="0"/>
              <a:t> </a:t>
            </a:r>
            <a:r>
              <a:rPr lang="tr-TR" dirty="0" err="1"/>
              <a:t>sort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Python</a:t>
            </a:r>
            <a:r>
              <a:rPr lang="tr-TR" dirty="0"/>
              <a:t> kodu</a:t>
            </a:r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1076"/>
            <a:ext cx="6430600" cy="152174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711" y="2601077"/>
            <a:ext cx="4135605" cy="237108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816" y="1779587"/>
            <a:ext cx="3693712" cy="32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74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Insertion</a:t>
            </a:r>
            <a:r>
              <a:rPr lang="tr-TR" dirty="0"/>
              <a:t> </a:t>
            </a:r>
            <a:r>
              <a:rPr lang="tr-TR" dirty="0" err="1"/>
              <a:t>sort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Kodlaması en basit sıralama algoritmalarından bir tanesidir.</a:t>
            </a:r>
          </a:p>
          <a:p>
            <a:r>
              <a:rPr lang="tr-TR" dirty="0"/>
              <a:t>N eleman için</a:t>
            </a:r>
          </a:p>
          <a:p>
            <a:pPr lvl="1"/>
            <a:r>
              <a:rPr lang="tr-TR" dirty="0"/>
              <a:t>(n-1)+(n-2)+(n-3)+..+1 = n</a:t>
            </a:r>
            <a:r>
              <a:rPr lang="tr-TR" baseline="30000" dirty="0"/>
              <a:t>2</a:t>
            </a:r>
            <a:r>
              <a:rPr lang="tr-TR" dirty="0"/>
              <a:t>/2</a:t>
            </a:r>
          </a:p>
          <a:p>
            <a:pPr lvl="1"/>
            <a:r>
              <a:rPr lang="tr-TR" dirty="0"/>
              <a:t>O(n</a:t>
            </a:r>
            <a:r>
              <a:rPr lang="tr-TR" baseline="30000" dirty="0"/>
              <a:t>2</a:t>
            </a:r>
            <a:r>
              <a:rPr lang="tr-TR" dirty="0"/>
              <a:t>)</a:t>
            </a:r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2387773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8E08065-68B7-554E-B7F7-27C1A29D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Shell </a:t>
            </a:r>
            <a:r>
              <a:rPr lang="tr-TR" dirty="0" err="1"/>
              <a:t>sort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7FDC4F-EF90-B446-895D-4E3909848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err="1"/>
              <a:t>Insertion</a:t>
            </a:r>
            <a:r>
              <a:rPr lang="tr-TR" dirty="0"/>
              <a:t> ve </a:t>
            </a:r>
            <a:r>
              <a:rPr lang="tr-TR" dirty="0" err="1"/>
              <a:t>Buble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 algoritmaları komşu elemanlar üzerinde karşılaştırma yaparak sıralama yaparlar.</a:t>
            </a:r>
          </a:p>
          <a:p>
            <a:pPr algn="just"/>
            <a:r>
              <a:rPr lang="tr-TR" dirty="0"/>
              <a:t>Shell </a:t>
            </a:r>
            <a:r>
              <a:rPr lang="tr-TR" dirty="0" err="1"/>
              <a:t>sort</a:t>
            </a:r>
            <a:r>
              <a:rPr lang="tr-TR" dirty="0"/>
              <a:t> bu algoritmalardan farklı olarak bir atlama sayısı belirler (eleman uzunluğunun yarısı gibi) ve bu sayıya göre komşuları karşılaştırır.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69F78D8-C123-2641-9E5F-445E3F518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03AA3AA-D03F-A846-BC80-26BF3DAE0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2540000" cy="1905000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F9273A46-1406-B04D-BCE6-0DB05EA09BB2}"/>
              </a:ext>
            </a:extLst>
          </p:cNvPr>
          <p:cNvSpPr/>
          <p:nvPr/>
        </p:nvSpPr>
        <p:spPr>
          <a:xfrm>
            <a:off x="3378200" y="4738350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800" dirty="0"/>
              <a:t>http://</a:t>
            </a:r>
            <a:r>
              <a:rPr lang="tr-TR" sz="800" dirty="0" err="1"/>
              <a:t>www.glastonbridge.co.uk</a:t>
            </a:r>
            <a:r>
              <a:rPr lang="tr-TR" sz="800" dirty="0"/>
              <a:t>/</a:t>
            </a:r>
            <a:r>
              <a:rPr lang="tr-TR" sz="800" dirty="0" err="1"/>
              <a:t>amy</a:t>
            </a:r>
            <a:r>
              <a:rPr lang="tr-TR" sz="800" dirty="0"/>
              <a:t>/</a:t>
            </a:r>
            <a:r>
              <a:rPr lang="tr-TR" sz="800" dirty="0" err="1"/>
              <a:t>amylib</a:t>
            </a:r>
            <a:r>
              <a:rPr lang="tr-TR" sz="800" dirty="0"/>
              <a:t>/</a:t>
            </a:r>
            <a:r>
              <a:rPr lang="tr-TR" sz="800" dirty="0" err="1"/>
              <a:t>sortAnim</a:t>
            </a:r>
            <a:r>
              <a:rPr lang="tr-TR" sz="800" dirty="0"/>
              <a:t>/</a:t>
            </a:r>
            <a:r>
              <a:rPr lang="tr-TR" sz="800" dirty="0" err="1"/>
              <a:t>shell-sort.gif</a:t>
            </a:r>
            <a:endParaRPr lang="tr-TR" sz="800" dirty="0"/>
          </a:p>
        </p:txBody>
      </p:sp>
    </p:spTree>
    <p:extLst>
      <p:ext uri="{BB962C8B-B14F-4D97-AF65-F5344CB8AC3E}">
        <p14:creationId xmlns:p14="http://schemas.microsoft.com/office/powerpoint/2010/main" val="237606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Sıralama Algoritmaları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sayı dizisinin küçükten büyüğe yada tam tersi büyükten küçüğe sıralanması işlemidir.</a:t>
            </a:r>
          </a:p>
          <a:p>
            <a:r>
              <a:rPr lang="tr-TR" dirty="0"/>
              <a:t>Sıralama işleminin yapıldığı yere göre adlandırılabilir</a:t>
            </a:r>
          </a:p>
          <a:p>
            <a:pPr lvl="1"/>
            <a:r>
              <a:rPr lang="tr-TR" dirty="0" err="1"/>
              <a:t>Internal</a:t>
            </a:r>
            <a:r>
              <a:rPr lang="tr-TR" dirty="0"/>
              <a:t> (içsel)</a:t>
            </a:r>
          </a:p>
          <a:p>
            <a:pPr lvl="1"/>
            <a:r>
              <a:rPr lang="tr-TR" dirty="0" err="1"/>
              <a:t>External</a:t>
            </a:r>
            <a:r>
              <a:rPr lang="tr-TR" dirty="0"/>
              <a:t> (dışsal)</a:t>
            </a:r>
          </a:p>
          <a:p>
            <a:r>
              <a:rPr lang="tr-TR" dirty="0"/>
              <a:t>Sıralama algoritmalarında temel olarak iki performans kriteri gözetilir</a:t>
            </a:r>
          </a:p>
          <a:p>
            <a:pPr lvl="1"/>
            <a:r>
              <a:rPr lang="tr-TR" dirty="0"/>
              <a:t>Hafıza verimliliği</a:t>
            </a:r>
          </a:p>
          <a:p>
            <a:pPr lvl="1"/>
            <a:r>
              <a:rPr lang="tr-TR" dirty="0"/>
              <a:t>Zaman verimliliği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1673242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BE0FAF0-B5F9-D84A-B13B-362C6E41D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Shell </a:t>
            </a:r>
            <a:r>
              <a:rPr lang="tr-TR" dirty="0" err="1"/>
              <a:t>sort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81D9D9-4110-9A41-A9B8-AE770D3A2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Shell </a:t>
            </a:r>
            <a:r>
              <a:rPr lang="tr-TR" dirty="0" err="1"/>
              <a:t>sort</a:t>
            </a:r>
            <a:r>
              <a:rPr lang="tr-TR" dirty="0"/>
              <a:t> </a:t>
            </a:r>
            <a:r>
              <a:rPr lang="tr-TR" dirty="0" err="1"/>
              <a:t>bubble</a:t>
            </a:r>
            <a:r>
              <a:rPr lang="tr-TR" dirty="0"/>
              <a:t>/</a:t>
            </a:r>
            <a:r>
              <a:rPr lang="tr-TR" dirty="0" err="1"/>
              <a:t>insertion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 algoritmalarından farklı olarak bir atlama sayısı belirler (eleman uzunluğunun yarısı gibi) ve bu sayıya göre komşuları karşılaştırır.</a:t>
            </a:r>
          </a:p>
          <a:p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46F7B03-3987-F249-9D14-5A1C199C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B96DC60-DD85-1643-A9E7-2F3D374A9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90094"/>
            <a:ext cx="4355704" cy="2439194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7A24CAB8-6A78-5B4C-8598-790B19827C46}"/>
              </a:ext>
            </a:extLst>
          </p:cNvPr>
          <p:cNvSpPr/>
          <p:nvPr/>
        </p:nvSpPr>
        <p:spPr>
          <a:xfrm>
            <a:off x="5193904" y="4048125"/>
            <a:ext cx="24304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800" dirty="0" err="1"/>
              <a:t>https</a:t>
            </a:r>
            <a:r>
              <a:rPr lang="tr-TR" sz="800" dirty="0"/>
              <a:t>://</a:t>
            </a:r>
            <a:r>
              <a:rPr lang="tr-TR" sz="800" dirty="0" err="1"/>
              <a:t>i.makeagif.com</a:t>
            </a:r>
            <a:r>
              <a:rPr lang="tr-TR" sz="800" dirty="0"/>
              <a:t>/</a:t>
            </a:r>
            <a:r>
              <a:rPr lang="tr-TR" sz="800" dirty="0" err="1"/>
              <a:t>media</a:t>
            </a:r>
            <a:r>
              <a:rPr lang="tr-TR" sz="800" dirty="0"/>
              <a:t>/8-25-2016/</a:t>
            </a:r>
            <a:r>
              <a:rPr lang="tr-TR" sz="800" dirty="0" err="1"/>
              <a:t>mKGEkd.gif</a:t>
            </a:r>
            <a:endParaRPr lang="tr-TR" sz="800" dirty="0"/>
          </a:p>
        </p:txBody>
      </p:sp>
    </p:spTree>
    <p:extLst>
      <p:ext uri="{BB962C8B-B14F-4D97-AF65-F5344CB8AC3E}">
        <p14:creationId xmlns:p14="http://schemas.microsoft.com/office/powerpoint/2010/main" val="3396511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Shell </a:t>
            </a:r>
            <a:r>
              <a:rPr lang="tr-TR" dirty="0" err="1"/>
              <a:t>sort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Insertion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 algoritmasının iyileştirilmiş halidir.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89C1A0B-B832-634C-94AB-7EE70A916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440413"/>
            <a:ext cx="5927493" cy="272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7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Belli Başlı Sıralama Algoritmaları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Buble</a:t>
            </a:r>
            <a:r>
              <a:rPr lang="tr-TR" dirty="0"/>
              <a:t> </a:t>
            </a:r>
            <a:r>
              <a:rPr lang="tr-TR" dirty="0" err="1"/>
              <a:t>sort</a:t>
            </a:r>
            <a:endParaRPr lang="tr-TR" dirty="0"/>
          </a:p>
          <a:p>
            <a:r>
              <a:rPr lang="tr-TR" dirty="0" err="1"/>
              <a:t>Quick</a:t>
            </a:r>
            <a:r>
              <a:rPr lang="tr-TR" dirty="0"/>
              <a:t> </a:t>
            </a:r>
            <a:r>
              <a:rPr lang="tr-TR" dirty="0" err="1"/>
              <a:t>sort</a:t>
            </a:r>
            <a:endParaRPr lang="tr-TR" dirty="0"/>
          </a:p>
          <a:p>
            <a:r>
              <a:rPr lang="tr-TR" dirty="0" err="1"/>
              <a:t>Selection</a:t>
            </a:r>
            <a:r>
              <a:rPr lang="tr-TR" dirty="0"/>
              <a:t> </a:t>
            </a:r>
            <a:r>
              <a:rPr lang="tr-TR" dirty="0" err="1"/>
              <a:t>sort</a:t>
            </a:r>
            <a:endParaRPr lang="tr-TR" dirty="0"/>
          </a:p>
          <a:p>
            <a:r>
              <a:rPr lang="tr-TR" dirty="0" err="1"/>
              <a:t>Insertion</a:t>
            </a:r>
            <a:r>
              <a:rPr lang="tr-TR" dirty="0"/>
              <a:t> </a:t>
            </a:r>
            <a:r>
              <a:rPr lang="tr-TR" dirty="0" err="1"/>
              <a:t>sort</a:t>
            </a:r>
            <a:endParaRPr lang="tr-TR" dirty="0"/>
          </a:p>
          <a:p>
            <a:r>
              <a:rPr lang="tr-TR" dirty="0" err="1"/>
              <a:t>Merge</a:t>
            </a:r>
            <a:r>
              <a:rPr lang="tr-TR" dirty="0"/>
              <a:t> </a:t>
            </a:r>
            <a:r>
              <a:rPr lang="tr-TR" dirty="0" err="1"/>
              <a:t>sort</a:t>
            </a:r>
            <a:endParaRPr lang="tr-TR" dirty="0"/>
          </a:p>
          <a:p>
            <a:r>
              <a:rPr lang="tr-TR" dirty="0"/>
              <a:t>Shell </a:t>
            </a:r>
            <a:r>
              <a:rPr lang="tr-TR" dirty="0" err="1"/>
              <a:t>sort</a:t>
            </a:r>
            <a:endParaRPr lang="tr-TR" dirty="0"/>
          </a:p>
          <a:p>
            <a:r>
              <a:rPr lang="tr-TR" dirty="0" err="1"/>
              <a:t>Radix</a:t>
            </a:r>
            <a:r>
              <a:rPr lang="tr-TR" dirty="0"/>
              <a:t> </a:t>
            </a:r>
            <a:r>
              <a:rPr lang="tr-TR" dirty="0" err="1"/>
              <a:t>sort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319545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Sıralama Algoritmaları Hakkında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Sıralama algoritmalarının genel mantığını kavramak için bazı hususlar:</a:t>
            </a:r>
          </a:p>
          <a:p>
            <a:pPr lvl="1"/>
            <a:r>
              <a:rPr lang="tr-TR" dirty="0"/>
              <a:t>Google görsellerde algoritmanın nasıl çalıştığını gösteren animasyonları izleyin(</a:t>
            </a:r>
            <a:r>
              <a:rPr lang="tr-TR" dirty="0" err="1"/>
              <a:t>gif</a:t>
            </a:r>
            <a:r>
              <a:rPr lang="tr-TR" dirty="0"/>
              <a:t>/video), bazen sayfalarca </a:t>
            </a:r>
            <a:r>
              <a:rPr lang="tr-TR" dirty="0" err="1"/>
              <a:t>text</a:t>
            </a:r>
            <a:r>
              <a:rPr lang="tr-TR" dirty="0"/>
              <a:t> okumak yerine birkaç saniyelik bir animasyon konunun anlaşılmasında daha faydalıdır.</a:t>
            </a:r>
          </a:p>
          <a:p>
            <a:pPr lvl="1"/>
            <a:r>
              <a:rPr lang="tr-TR" dirty="0"/>
              <a:t>Sıralama algoritmalarında döngüler kullanılır: Döngü başlangıç ve bitiş durumlarını iyi kurgulayın.</a:t>
            </a:r>
          </a:p>
          <a:p>
            <a:pPr lvl="1"/>
            <a:r>
              <a:rPr lang="tr-TR" dirty="0"/>
              <a:t>Yer değiştirme işlemini (swap) kurgulayın.</a:t>
            </a:r>
          </a:p>
          <a:p>
            <a:pPr lvl="1"/>
            <a:r>
              <a:rPr lang="tr-TR" dirty="0" err="1"/>
              <a:t>Rekürsif</a:t>
            </a:r>
            <a:r>
              <a:rPr lang="tr-TR" dirty="0"/>
              <a:t> çalışan algoritmalarda metodun kendini tekrar çağırma ve bitiş durumlarını iyi kurgulayın. (</a:t>
            </a:r>
            <a:r>
              <a:rPr lang="tr-TR" dirty="0" err="1"/>
              <a:t>Quick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 gibi)</a:t>
            </a:r>
          </a:p>
          <a:p>
            <a:pPr lvl="1"/>
            <a:r>
              <a:rPr lang="tr-TR" dirty="0"/>
              <a:t>Bakmadan kod yazmaya çalışın.</a:t>
            </a:r>
          </a:p>
          <a:p>
            <a:endParaRPr lang="tr-TR" dirty="0"/>
          </a:p>
          <a:p>
            <a:pPr lvl="1"/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106996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Buble</a:t>
            </a:r>
            <a:r>
              <a:rPr lang="tr-TR" dirty="0"/>
              <a:t> </a:t>
            </a:r>
            <a:r>
              <a:rPr lang="tr-TR" dirty="0" err="1"/>
              <a:t>sort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Her döngüde yan yana iki eleman üzerinde karşılaştırma yapılır.</a:t>
            </a:r>
          </a:p>
          <a:p>
            <a:r>
              <a:rPr lang="tr-TR" dirty="0"/>
              <a:t>İlk döngü bittiğinde en büyük eleman dizinin en sonuna atılır.</a:t>
            </a:r>
          </a:p>
          <a:p>
            <a:r>
              <a:rPr lang="tr-TR" dirty="0"/>
              <a:t>Bir sonraki döngü dizinin (n-1) eleman için yapılır.</a:t>
            </a:r>
          </a:p>
        </p:txBody>
      </p:sp>
      <p:pic>
        <p:nvPicPr>
          <p:cNvPr id="1030" name="Picture 6" descr="bubble sort gif ile ilgili gÃ¶rsel sonucu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30920"/>
            <a:ext cx="2638425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3476625" y="4029187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800" dirty="0"/>
              <a:t>https://upload.wikimedia.org/wikipedia/commons/5/54/Sorting_bubblesort_anim.gif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892877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Buble</a:t>
            </a:r>
            <a:r>
              <a:rPr lang="tr-TR" dirty="0"/>
              <a:t> </a:t>
            </a:r>
            <a:r>
              <a:rPr lang="tr-TR" dirty="0" err="1"/>
              <a:t>sort</a:t>
            </a: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Dizinin başlangıç durumu: 6 5 3 1 8 7 2 4</a:t>
            </a:r>
          </a:p>
          <a:p>
            <a:pPr lvl="1"/>
            <a:r>
              <a:rPr lang="tr-TR" dirty="0"/>
              <a:t>Her döngüde yan yana iki eleman üzerinde karşılaştırma yapılır.</a:t>
            </a:r>
          </a:p>
          <a:p>
            <a:pPr lvl="1"/>
            <a:r>
              <a:rPr lang="tr-TR" dirty="0"/>
              <a:t>İlk döngü bittiğinde en büyük eleman dizinin en sonuna atılır.</a:t>
            </a:r>
          </a:p>
          <a:p>
            <a:pPr lvl="1"/>
            <a:r>
              <a:rPr lang="tr-TR" dirty="0"/>
              <a:t>Bir sonraki döngü dizinin (n-1) eleman için yapılır.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6" name="Picture 2" descr="bubble sort gif ile ilgili gÃ¶rsel sonucu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70902"/>
            <a:ext cx="4762500" cy="233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1582852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Buble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Python</a:t>
            </a:r>
            <a:r>
              <a:rPr lang="tr-TR" dirty="0"/>
              <a:t> kodu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33" y="2375484"/>
            <a:ext cx="4911417" cy="346384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655" y="2375484"/>
            <a:ext cx="4494742" cy="2533400"/>
          </a:xfrm>
          <a:prstGeom prst="rect">
            <a:avLst/>
          </a:prstGeom>
        </p:spPr>
      </p:pic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2778435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Buble</a:t>
            </a:r>
            <a:r>
              <a:rPr lang="tr-TR" dirty="0"/>
              <a:t> </a:t>
            </a:r>
            <a:r>
              <a:rPr lang="tr-TR" dirty="0" err="1"/>
              <a:t>sort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list</a:t>
            </a:r>
            <a:r>
              <a:rPr lang="tr-TR" dirty="0"/>
              <a:t> = [19,2,31,45,6,11,121,27]</a:t>
            </a:r>
          </a:p>
          <a:p>
            <a:pPr marL="0" indent="0">
              <a:buNone/>
            </a:pPr>
            <a:r>
              <a:rPr lang="tr-TR" dirty="0"/>
              <a:t>Eleman sayımız: 8, indisler: 0..7</a:t>
            </a:r>
          </a:p>
          <a:p>
            <a:pPr marL="0" indent="0">
              <a:buNone/>
            </a:pPr>
            <a:r>
              <a:rPr lang="tr-TR" dirty="0"/>
              <a:t>İlk döngü sonunda en son </a:t>
            </a:r>
            <a:r>
              <a:rPr lang="tr-TR" dirty="0" err="1"/>
              <a:t>list</a:t>
            </a:r>
            <a:r>
              <a:rPr lang="tr-TR" dirty="0"/>
              <a:t>[6] ile </a:t>
            </a:r>
            <a:r>
              <a:rPr lang="tr-TR" dirty="0" err="1"/>
              <a:t>list</a:t>
            </a:r>
            <a:r>
              <a:rPr lang="tr-TR" dirty="0"/>
              <a:t>[7] karşılaştırılacak</a:t>
            </a:r>
          </a:p>
          <a:p>
            <a:pPr marL="0" indent="0">
              <a:buNone/>
            </a:pPr>
            <a:r>
              <a:rPr lang="tr-TR" dirty="0"/>
              <a:t>İkinci döngü sonunda en son </a:t>
            </a:r>
            <a:r>
              <a:rPr lang="tr-TR" dirty="0" err="1"/>
              <a:t>list</a:t>
            </a:r>
            <a:r>
              <a:rPr lang="tr-TR" dirty="0"/>
              <a:t>[5] ile </a:t>
            </a:r>
            <a:r>
              <a:rPr lang="tr-TR" dirty="0" err="1"/>
              <a:t>list</a:t>
            </a:r>
            <a:r>
              <a:rPr lang="tr-TR" dirty="0"/>
              <a:t> [6] karşılaştırılacak</a:t>
            </a:r>
          </a:p>
          <a:p>
            <a:pPr marL="0" indent="0">
              <a:buNone/>
            </a:pPr>
            <a:r>
              <a:rPr lang="tr-TR" sz="2000" i="1" dirty="0" err="1"/>
              <a:t>Python</a:t>
            </a:r>
            <a:r>
              <a:rPr lang="tr-TR" sz="2000" i="1" dirty="0"/>
              <a:t> </a:t>
            </a:r>
            <a:r>
              <a:rPr lang="tr-TR" sz="2000" i="1" dirty="0" err="1"/>
              <a:t>range</a:t>
            </a:r>
            <a:r>
              <a:rPr lang="tr-TR" sz="2000" i="1" dirty="0"/>
              <a:t>(</a:t>
            </a:r>
            <a:r>
              <a:rPr lang="tr-TR" sz="2000" i="1" dirty="0" err="1"/>
              <a:t>a,b</a:t>
            </a:r>
            <a:r>
              <a:rPr lang="tr-TR" sz="2000" i="1" dirty="0"/>
              <a:t>) ifadesinde döngü a ile b-1 için çalıştığını unutmayın!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59019"/>
            <a:ext cx="7960514" cy="987801"/>
          </a:xfrm>
          <a:prstGeom prst="rect">
            <a:avLst/>
          </a:prstGeom>
        </p:spPr>
      </p:pic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4027497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Buble</a:t>
            </a:r>
            <a:r>
              <a:rPr lang="tr-TR" dirty="0"/>
              <a:t> </a:t>
            </a:r>
            <a:r>
              <a:rPr lang="tr-TR" dirty="0" err="1"/>
              <a:t>sort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i ve j birlikte nasıl değiştiğini görmek için </a:t>
            </a:r>
          </a:p>
          <a:p>
            <a:pPr marL="0" indent="0">
              <a:buNone/>
            </a:pPr>
            <a:r>
              <a:rPr lang="tr-TR" dirty="0"/>
              <a:t>ikinci döngüye aşağıdaki gibi bir </a:t>
            </a:r>
            <a:r>
              <a:rPr lang="tr-TR" dirty="0" err="1"/>
              <a:t>print</a:t>
            </a:r>
            <a:r>
              <a:rPr lang="tr-TR" dirty="0"/>
              <a:t> eklenebilir</a:t>
            </a:r>
          </a:p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4215"/>
            <a:ext cx="4987377" cy="47650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474" y="1825625"/>
            <a:ext cx="1331494" cy="4384096"/>
          </a:xfrm>
          <a:prstGeom prst="rect">
            <a:avLst/>
          </a:prstGeom>
        </p:spPr>
      </p:pic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22911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914</Words>
  <Application>Microsoft Macintosh PowerPoint</Application>
  <PresentationFormat>Geniş ekran</PresentationFormat>
  <Paragraphs>113</Paragraphs>
  <Slides>21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Teması</vt:lpstr>
      <vt:lpstr>Sıralama Algoritmaları</vt:lpstr>
      <vt:lpstr>Sıralama Algoritmaları</vt:lpstr>
      <vt:lpstr>Belli Başlı Sıralama Algoritmaları</vt:lpstr>
      <vt:lpstr>Sıralama Algoritmaları Hakkında</vt:lpstr>
      <vt:lpstr>Buble sort</vt:lpstr>
      <vt:lpstr>Buble sort</vt:lpstr>
      <vt:lpstr>Buble sort </vt:lpstr>
      <vt:lpstr>Buble sort</vt:lpstr>
      <vt:lpstr>Buble sort</vt:lpstr>
      <vt:lpstr>Buble sort algoritma analizi</vt:lpstr>
      <vt:lpstr>Selection sort</vt:lpstr>
      <vt:lpstr>Selection Sort</vt:lpstr>
      <vt:lpstr>Selection sort</vt:lpstr>
      <vt:lpstr>Selection sort</vt:lpstr>
      <vt:lpstr>Insertion sort</vt:lpstr>
      <vt:lpstr>Insertion sort</vt:lpstr>
      <vt:lpstr>Insertion sort</vt:lpstr>
      <vt:lpstr>Insertion sort</vt:lpstr>
      <vt:lpstr>Shell sort</vt:lpstr>
      <vt:lpstr>Shell sort</vt:lpstr>
      <vt:lpstr>Shell sort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ysantur@gmail.com</dc:creator>
  <cp:lastModifiedBy>Microsoft Office Kullanıcısı</cp:lastModifiedBy>
  <cp:revision>27</cp:revision>
  <dcterms:created xsi:type="dcterms:W3CDTF">2018-10-10T12:10:05Z</dcterms:created>
  <dcterms:modified xsi:type="dcterms:W3CDTF">2018-10-13T12:17:14Z</dcterms:modified>
</cp:coreProperties>
</file>