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75" r:id="rId2"/>
    <p:sldId id="257" r:id="rId3"/>
    <p:sldId id="261" r:id="rId4"/>
    <p:sldId id="281" r:id="rId5"/>
    <p:sldId id="276" r:id="rId6"/>
    <p:sldId id="282" r:id="rId7"/>
    <p:sldId id="284" r:id="rId8"/>
    <p:sldId id="260" r:id="rId9"/>
    <p:sldId id="262" r:id="rId10"/>
    <p:sldId id="277" r:id="rId11"/>
    <p:sldId id="278" r:id="rId12"/>
    <p:sldId id="279" r:id="rId13"/>
    <p:sldId id="280" r:id="rId14"/>
    <p:sldId id="283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C4"/>
    <a:srgbClr val="904959"/>
    <a:srgbClr val="E73A1C"/>
    <a:srgbClr val="FF4B4B"/>
    <a:srgbClr val="FF8F8F"/>
    <a:srgbClr val="EA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2F39E-D821-7B15-927A-22040A2A8924}" v="11" dt="2018-07-22T21:46:04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Juyeon" userId="S::jxp173730@utdallas.edu::6f5388f4-cd42-4701-b067-68eec3854248" providerId="AD" clId="Web-{AEB2F39E-D821-7B15-927A-22040A2A8924}"/>
    <pc:docChg chg="modSld sldOrd">
      <pc:chgData name="Park, Juyeon" userId="S::jxp173730@utdallas.edu::6f5388f4-cd42-4701-b067-68eec3854248" providerId="AD" clId="Web-{AEB2F39E-D821-7B15-927A-22040A2A8924}" dt="2018-07-22T22:15:43.013" v="385"/>
      <pc:docMkLst>
        <pc:docMk/>
      </pc:docMkLst>
      <pc:sldChg chg="modSp">
        <pc:chgData name="Park, Juyeon" userId="S::jxp173730@utdallas.edu::6f5388f4-cd42-4701-b067-68eec3854248" providerId="AD" clId="Web-{AEB2F39E-D821-7B15-927A-22040A2A8924}" dt="2018-07-22T21:31:32.261" v="28" actId="20577"/>
        <pc:sldMkLst>
          <pc:docMk/>
          <pc:sldMk cId="3918775469" sldId="257"/>
        </pc:sldMkLst>
        <pc:spChg chg="mod">
          <ac:chgData name="Park, Juyeon" userId="S::jxp173730@utdallas.edu::6f5388f4-cd42-4701-b067-68eec3854248" providerId="AD" clId="Web-{AEB2F39E-D821-7B15-927A-22040A2A8924}" dt="2018-07-22T21:31:32.261" v="28" actId="20577"/>
          <ac:spMkLst>
            <pc:docMk/>
            <pc:sldMk cId="3918775469" sldId="257"/>
            <ac:spMk id="265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29:58.287" v="14" actId="20577"/>
          <ac:spMkLst>
            <pc:docMk/>
            <pc:sldMk cId="3918775469" sldId="257"/>
            <ac:spMk id="534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29:56.037" v="12" actId="20577"/>
          <ac:spMkLst>
            <pc:docMk/>
            <pc:sldMk cId="3918775469" sldId="257"/>
            <ac:spMk id="535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5:32.132" v="216" actId="1076"/>
        <pc:sldMkLst>
          <pc:docMk/>
          <pc:sldMk cId="2037568474" sldId="260"/>
        </pc:sldMkLst>
        <pc:spChg chg="mod">
          <ac:chgData name="Park, Juyeon" userId="S::jxp173730@utdallas.edu::6f5388f4-cd42-4701-b067-68eec3854248" providerId="AD" clId="Web-{AEB2F39E-D821-7B15-927A-22040A2A8924}" dt="2018-07-22T21:45:32.132" v="216" actId="1076"/>
          <ac:spMkLst>
            <pc:docMk/>
            <pc:sldMk cId="2037568474" sldId="260"/>
            <ac:spMk id="6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38:40.954" v="142" actId="20577"/>
        <pc:sldMkLst>
          <pc:docMk/>
          <pc:sldMk cId="2798456516" sldId="261"/>
        </pc:sldMkLst>
        <pc:spChg chg="mod">
          <ac:chgData name="Park, Juyeon" userId="S::jxp173730@utdallas.edu::6f5388f4-cd42-4701-b067-68eec3854248" providerId="AD" clId="Web-{AEB2F39E-D821-7B15-927A-22040A2A8924}" dt="2018-07-22T21:32:37.780" v="41" actId="1076"/>
          <ac:spMkLst>
            <pc:docMk/>
            <pc:sldMk cId="2798456516" sldId="261"/>
            <ac:spMk id="7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34:51.759" v="86" actId="1076"/>
          <ac:spMkLst>
            <pc:docMk/>
            <pc:sldMk cId="2798456516" sldId="261"/>
            <ac:spMk id="10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38:40.954" v="142" actId="20577"/>
          <ac:spMkLst>
            <pc:docMk/>
            <pc:sldMk cId="2798456516" sldId="261"/>
            <ac:spMk id="18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37:25.232" v="130" actId="1076"/>
          <ac:spMkLst>
            <pc:docMk/>
            <pc:sldMk cId="2798456516" sldId="261"/>
            <ac:spMk id="20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34:48.786" v="85" actId="1076"/>
          <ac:spMkLst>
            <pc:docMk/>
            <pc:sldMk cId="2798456516" sldId="261"/>
            <ac:spMk id="21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6:21.931" v="239" actId="14100"/>
        <pc:sldMkLst>
          <pc:docMk/>
          <pc:sldMk cId="1921832672" sldId="262"/>
        </pc:sldMkLst>
        <pc:spChg chg="mod">
          <ac:chgData name="Park, Juyeon" userId="S::jxp173730@utdallas.edu::6f5388f4-cd42-4701-b067-68eec3854248" providerId="AD" clId="Web-{AEB2F39E-D821-7B15-927A-22040A2A8924}" dt="2018-07-22T21:46:21.931" v="239" actId="14100"/>
          <ac:spMkLst>
            <pc:docMk/>
            <pc:sldMk cId="1921832672" sldId="262"/>
            <ac:spMk id="22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52:33.861" v="344" actId="1076"/>
        <pc:sldMkLst>
          <pc:docMk/>
          <pc:sldMk cId="530039216" sldId="263"/>
        </pc:sldMkLst>
        <pc:spChg chg="mod">
          <ac:chgData name="Park, Juyeon" userId="S::jxp173730@utdallas.edu::6f5388f4-cd42-4701-b067-68eec3854248" providerId="AD" clId="Web-{AEB2F39E-D821-7B15-927A-22040A2A8924}" dt="2018-07-22T21:52:33.861" v="344" actId="1076"/>
          <ac:spMkLst>
            <pc:docMk/>
            <pc:sldMk cId="530039216" sldId="263"/>
            <ac:spMk id="20" creationId="{00000000-0000-0000-0000-000000000000}"/>
          </ac:spMkLst>
        </pc:spChg>
      </pc:sldChg>
      <pc:sldChg chg="addSp delSp modSp">
        <pc:chgData name="Park, Juyeon" userId="S::jxp173730@utdallas.edu::6f5388f4-cd42-4701-b067-68eec3854248" providerId="AD" clId="Web-{AEB2F39E-D821-7B15-927A-22040A2A8924}" dt="2018-07-22T22:15:43.013" v="385"/>
        <pc:sldMkLst>
          <pc:docMk/>
          <pc:sldMk cId="3996171832" sldId="275"/>
        </pc:sldMkLst>
        <pc:picChg chg="add del mod">
          <ac:chgData name="Park, Juyeon" userId="S::jxp173730@utdallas.edu::6f5388f4-cd42-4701-b067-68eec3854248" providerId="AD" clId="Web-{AEB2F39E-D821-7B15-927A-22040A2A8924}" dt="2018-07-22T22:15:43.013" v="385"/>
          <ac:picMkLst>
            <pc:docMk/>
            <pc:sldMk cId="3996171832" sldId="275"/>
            <ac:picMk id="4" creationId="{9867FF24-C16B-4B3F-BBBE-B38DEC4A9AE5}"/>
          </ac:picMkLst>
        </pc:picChg>
      </pc:sldChg>
      <pc:sldChg chg="modSp ord">
        <pc:chgData name="Park, Juyeon" userId="S::jxp173730@utdallas.edu::6f5388f4-cd42-4701-b067-68eec3854248" providerId="AD" clId="Web-{AEB2F39E-D821-7B15-927A-22040A2A8924}" dt="2018-07-22T21:43:07.906" v="175" actId="20577"/>
        <pc:sldMkLst>
          <pc:docMk/>
          <pc:sldMk cId="243080907" sldId="276"/>
        </pc:sldMkLst>
        <pc:spChg chg="mod">
          <ac:chgData name="Park, Juyeon" userId="S::jxp173730@utdallas.edu::6f5388f4-cd42-4701-b067-68eec3854248" providerId="AD" clId="Web-{AEB2F39E-D821-7B15-927A-22040A2A8924}" dt="2018-07-22T21:42:06.074" v="170" actId="1076"/>
          <ac:spMkLst>
            <pc:docMk/>
            <pc:sldMk cId="243080907" sldId="276"/>
            <ac:spMk id="2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43:07.906" v="175" actId="20577"/>
          <ac:spMkLst>
            <pc:docMk/>
            <pc:sldMk cId="243080907" sldId="276"/>
            <ac:spMk id="8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7:01.324" v="250" actId="14100"/>
        <pc:sldMkLst>
          <pc:docMk/>
          <pc:sldMk cId="1207202409" sldId="277"/>
        </pc:sldMkLst>
        <pc:spChg chg="mod">
          <ac:chgData name="Park, Juyeon" userId="S::jxp173730@utdallas.edu::6f5388f4-cd42-4701-b067-68eec3854248" providerId="AD" clId="Web-{AEB2F39E-D821-7B15-927A-22040A2A8924}" dt="2018-07-22T21:47:01.324" v="250" actId="14100"/>
          <ac:spMkLst>
            <pc:docMk/>
            <pc:sldMk cId="1207202409" sldId="277"/>
            <ac:spMk id="4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7:08.777" v="253" actId="20577"/>
        <pc:sldMkLst>
          <pc:docMk/>
          <pc:sldMk cId="333627138" sldId="278"/>
        </pc:sldMkLst>
        <pc:spChg chg="mod">
          <ac:chgData name="Park, Juyeon" userId="S::jxp173730@utdallas.edu::6f5388f4-cd42-4701-b067-68eec3854248" providerId="AD" clId="Web-{AEB2F39E-D821-7B15-927A-22040A2A8924}" dt="2018-07-22T21:47:08.777" v="253" actId="20577"/>
          <ac:spMkLst>
            <pc:docMk/>
            <pc:sldMk cId="333627138" sldId="278"/>
            <ac:spMk id="4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7:16.075" v="258" actId="20577"/>
        <pc:sldMkLst>
          <pc:docMk/>
          <pc:sldMk cId="2041686941" sldId="279"/>
        </pc:sldMkLst>
        <pc:spChg chg="mod">
          <ac:chgData name="Park, Juyeon" userId="S::jxp173730@utdallas.edu::6f5388f4-cd42-4701-b067-68eec3854248" providerId="AD" clId="Web-{AEB2F39E-D821-7B15-927A-22040A2A8924}" dt="2018-07-22T21:47:16.075" v="258" actId="20577"/>
          <ac:spMkLst>
            <pc:docMk/>
            <pc:sldMk cId="2041686941" sldId="279"/>
            <ac:spMk id="4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7:22.997" v="263" actId="20577"/>
        <pc:sldMkLst>
          <pc:docMk/>
          <pc:sldMk cId="553901130" sldId="280"/>
        </pc:sldMkLst>
        <pc:spChg chg="mod">
          <ac:chgData name="Park, Juyeon" userId="S::jxp173730@utdallas.edu::6f5388f4-cd42-4701-b067-68eec3854248" providerId="AD" clId="Web-{AEB2F39E-D821-7B15-927A-22040A2A8924}" dt="2018-07-22T21:47:22.997" v="263" actId="20577"/>
          <ac:spMkLst>
            <pc:docMk/>
            <pc:sldMk cId="553901130" sldId="280"/>
            <ac:spMk id="4" creationId="{00000000-0000-0000-0000-000000000000}"/>
          </ac:spMkLst>
        </pc:spChg>
      </pc:sldChg>
      <pc:sldChg chg="modSp">
        <pc:chgData name="Park, Juyeon" userId="S::jxp173730@utdallas.edu::6f5388f4-cd42-4701-b067-68eec3854248" providerId="AD" clId="Web-{AEB2F39E-D821-7B15-927A-22040A2A8924}" dt="2018-07-22T21:41:39.401" v="164" actId="20577"/>
        <pc:sldMkLst>
          <pc:docMk/>
          <pc:sldMk cId="1217062963" sldId="281"/>
        </pc:sldMkLst>
        <pc:spChg chg="mod">
          <ac:chgData name="Park, Juyeon" userId="S::jxp173730@utdallas.edu::6f5388f4-cd42-4701-b067-68eec3854248" providerId="AD" clId="Web-{AEB2F39E-D821-7B15-927A-22040A2A8924}" dt="2018-07-22T21:41:07.712" v="157" actId="1076"/>
          <ac:spMkLst>
            <pc:docMk/>
            <pc:sldMk cId="1217062963" sldId="281"/>
            <ac:spMk id="2" creationId="{00000000-0000-0000-0000-000000000000}"/>
          </ac:spMkLst>
        </pc:spChg>
        <pc:spChg chg="mod">
          <ac:chgData name="Park, Juyeon" userId="S::jxp173730@utdallas.edu::6f5388f4-cd42-4701-b067-68eec3854248" providerId="AD" clId="Web-{AEB2F39E-D821-7B15-927A-22040A2A8924}" dt="2018-07-22T21:41:39.401" v="164" actId="20577"/>
          <ac:spMkLst>
            <pc:docMk/>
            <pc:sldMk cId="1217062963" sldId="281"/>
            <ac:spMk id="7" creationId="{00000000-0000-0000-0000-000000000000}"/>
          </ac:spMkLst>
        </pc:spChg>
      </pc:sldChg>
      <pc:sldChg chg="addSp delSp modSp">
        <pc:chgData name="Park, Juyeon" userId="S::jxp173730@utdallas.edu::6f5388f4-cd42-4701-b067-68eec3854248" providerId="AD" clId="Web-{AEB2F39E-D821-7B15-927A-22040A2A8924}" dt="2018-07-22T22:06:33.105" v="361" actId="14100"/>
        <pc:sldMkLst>
          <pc:docMk/>
          <pc:sldMk cId="1542621908" sldId="282"/>
        </pc:sldMkLst>
        <pc:spChg chg="mod">
          <ac:chgData name="Park, Juyeon" userId="S::jxp173730@utdallas.edu::6f5388f4-cd42-4701-b067-68eec3854248" providerId="AD" clId="Web-{AEB2F39E-D821-7B15-927A-22040A2A8924}" dt="2018-07-22T21:43:38.813" v="181" actId="1076"/>
          <ac:spMkLst>
            <pc:docMk/>
            <pc:sldMk cId="1542621908" sldId="282"/>
            <ac:spMk id="2" creationId="{00000000-0000-0000-0000-000000000000}"/>
          </ac:spMkLst>
        </pc:spChg>
        <pc:graphicFrameChg chg="del">
          <ac:chgData name="Park, Juyeon" userId="S::jxp173730@utdallas.edu::6f5388f4-cd42-4701-b067-68eec3854248" providerId="AD" clId="Web-{AEB2F39E-D821-7B15-927A-22040A2A8924}" dt="2018-07-22T22:04:05.357" v="345" actId="14100"/>
          <ac:graphicFrameMkLst>
            <pc:docMk/>
            <pc:sldMk cId="1542621908" sldId="282"/>
            <ac:graphicFrameMk id="6" creationId="{B5B22D67-342F-4634-A0F5-30BFD921A3A6}"/>
          </ac:graphicFrameMkLst>
        </pc:graphicFrameChg>
        <pc:picChg chg="add del mod">
          <ac:chgData name="Park, Juyeon" userId="S::jxp173730@utdallas.edu::6f5388f4-cd42-4701-b067-68eec3854248" providerId="AD" clId="Web-{AEB2F39E-D821-7B15-927A-22040A2A8924}" dt="2018-07-22T22:04:12.327" v="347" actId="14100"/>
          <ac:picMkLst>
            <pc:docMk/>
            <pc:sldMk cId="1542621908" sldId="282"/>
            <ac:picMk id="3" creationId="{974F53FC-0DD0-43E4-8DC0-50DF97410242}"/>
          </ac:picMkLst>
        </pc:picChg>
        <pc:picChg chg="add del mod">
          <ac:chgData name="Park, Juyeon" userId="S::jxp173730@utdallas.edu::6f5388f4-cd42-4701-b067-68eec3854248" providerId="AD" clId="Web-{AEB2F39E-D821-7B15-927A-22040A2A8924}" dt="2018-07-22T22:05:21.127" v="354" actId="14100"/>
          <ac:picMkLst>
            <pc:docMk/>
            <pc:sldMk cId="1542621908" sldId="282"/>
            <ac:picMk id="5" creationId="{DE32FF45-D89B-4E43-8F8C-AFE13E4D3498}"/>
          </ac:picMkLst>
        </pc:picChg>
        <pc:picChg chg="add mod">
          <ac:chgData name="Park, Juyeon" userId="S::jxp173730@utdallas.edu::6f5388f4-cd42-4701-b067-68eec3854248" providerId="AD" clId="Web-{AEB2F39E-D821-7B15-927A-22040A2A8924}" dt="2018-07-22T22:06:33.105" v="361" actId="14100"/>
          <ac:picMkLst>
            <pc:docMk/>
            <pc:sldMk cId="1542621908" sldId="282"/>
            <ac:picMk id="8" creationId="{DA774B56-9402-4048-B526-759E6BB10E3B}"/>
          </ac:picMkLst>
        </pc:picChg>
      </pc:sldChg>
      <pc:sldChg chg="modSp">
        <pc:chgData name="Park, Juyeon" userId="S::jxp173730@utdallas.edu::6f5388f4-cd42-4701-b067-68eec3854248" providerId="AD" clId="Web-{AEB2F39E-D821-7B15-927A-22040A2A8924}" dt="2018-07-22T21:52:05.766" v="334"/>
        <pc:sldMkLst>
          <pc:docMk/>
          <pc:sldMk cId="1639180110" sldId="283"/>
        </pc:sldMkLst>
        <pc:spChg chg="mod">
          <ac:chgData name="Park, Juyeon" userId="S::jxp173730@utdallas.edu::6f5388f4-cd42-4701-b067-68eec3854248" providerId="AD" clId="Web-{AEB2F39E-D821-7B15-927A-22040A2A8924}" dt="2018-07-22T21:48:22.130" v="271" actId="1076"/>
          <ac:spMkLst>
            <pc:docMk/>
            <pc:sldMk cId="1639180110" sldId="283"/>
            <ac:spMk id="2" creationId="{00000000-0000-0000-0000-000000000000}"/>
          </ac:spMkLst>
        </pc:spChg>
        <pc:graphicFrameChg chg="mod modGraphic">
          <ac:chgData name="Park, Juyeon" userId="S::jxp173730@utdallas.edu::6f5388f4-cd42-4701-b067-68eec3854248" providerId="AD" clId="Web-{AEB2F39E-D821-7B15-927A-22040A2A8924}" dt="2018-07-22T21:52:05.766" v="334"/>
          <ac:graphicFrameMkLst>
            <pc:docMk/>
            <pc:sldMk cId="1639180110" sldId="283"/>
            <ac:graphicFrameMk id="4" creationId="{00000000-0000-0000-0000-000000000000}"/>
          </ac:graphicFrameMkLst>
        </pc:graphicFrameChg>
      </pc:sldChg>
      <pc:sldChg chg="addSp delSp modSp">
        <pc:chgData name="Park, Juyeon" userId="S::jxp173730@utdallas.edu::6f5388f4-cd42-4701-b067-68eec3854248" providerId="AD" clId="Web-{AEB2F39E-D821-7B15-927A-22040A2A8924}" dt="2018-07-22T22:15:17.589" v="383" actId="14100"/>
        <pc:sldMkLst>
          <pc:docMk/>
          <pc:sldMk cId="1745350380" sldId="284"/>
        </pc:sldMkLst>
        <pc:spChg chg="mod">
          <ac:chgData name="Park, Juyeon" userId="S::jxp173730@utdallas.edu::6f5388f4-cd42-4701-b067-68eec3854248" providerId="AD" clId="Web-{AEB2F39E-D821-7B15-927A-22040A2A8924}" dt="2018-07-22T21:44:34.207" v="192" actId="1076"/>
          <ac:spMkLst>
            <pc:docMk/>
            <pc:sldMk cId="1745350380" sldId="284"/>
            <ac:spMk id="2" creationId="{00000000-0000-0000-0000-000000000000}"/>
          </ac:spMkLst>
        </pc:spChg>
        <pc:graphicFrameChg chg="del">
          <ac:chgData name="Park, Juyeon" userId="S::jxp173730@utdallas.edu::6f5388f4-cd42-4701-b067-68eec3854248" providerId="AD" clId="Web-{AEB2F39E-D821-7B15-927A-22040A2A8924}" dt="2018-07-22T22:10:15.619" v="362" actId="14100"/>
          <ac:graphicFrameMkLst>
            <pc:docMk/>
            <pc:sldMk cId="1745350380" sldId="284"/>
            <ac:graphicFrameMk id="3" creationId="{58FC51ED-7A9B-4B53-9D25-530ED6C828B6}"/>
          </ac:graphicFrameMkLst>
        </pc:graphicFrameChg>
        <pc:picChg chg="add del mod">
          <ac:chgData name="Park, Juyeon" userId="S::jxp173730@utdallas.edu::6f5388f4-cd42-4701-b067-68eec3854248" providerId="AD" clId="Web-{AEB2F39E-D821-7B15-927A-22040A2A8924}" dt="2018-07-22T22:14:05.867" v="372" actId="14100"/>
          <ac:picMkLst>
            <pc:docMk/>
            <pc:sldMk cId="1745350380" sldId="284"/>
            <ac:picMk id="4" creationId="{EB2DE5A7-5494-4F2B-ADC6-86232E320768}"/>
          </ac:picMkLst>
        </pc:picChg>
        <pc:picChg chg="add del mod">
          <ac:chgData name="Park, Juyeon" userId="S::jxp173730@utdallas.edu::6f5388f4-cd42-4701-b067-68eec3854248" providerId="AD" clId="Web-{AEB2F39E-D821-7B15-927A-22040A2A8924}" dt="2018-07-22T22:15:01.214" v="378" actId="14100"/>
          <ac:picMkLst>
            <pc:docMk/>
            <pc:sldMk cId="1745350380" sldId="284"/>
            <ac:picMk id="6" creationId="{696871AF-9A5C-4170-995D-2BF748A8E017}"/>
          </ac:picMkLst>
        </pc:picChg>
        <pc:picChg chg="add mod">
          <ac:chgData name="Park, Juyeon" userId="S::jxp173730@utdallas.edu::6f5388f4-cd42-4701-b067-68eec3854248" providerId="AD" clId="Web-{AEB2F39E-D821-7B15-927A-22040A2A8924}" dt="2018-07-22T22:15:17.589" v="383" actId="14100"/>
          <ac:picMkLst>
            <pc:docMk/>
            <pc:sldMk cId="1745350380" sldId="284"/>
            <ac:picMk id="8" creationId="{C0A46DE4-82FC-4C93-AC5B-284E480598E2}"/>
          </ac:picMkLst>
        </pc:picChg>
      </pc:sldChg>
    </pc:docChg>
  </pc:docChgLst>
  <pc:docChgLst>
    <pc:chgData name="Park, Juyeon" userId="S::jxp173730@utdallas.edu::6f5388f4-cd42-4701-b067-68eec3854248" providerId="AD" clId="Web-{EE95235D-2C33-2E50-C863-712E265E5F99}"/>
    <pc:docChg chg="modSld">
      <pc:chgData name="Park, Juyeon" userId="S::jxp173730@utdallas.edu::6f5388f4-cd42-4701-b067-68eec3854248" providerId="AD" clId="Web-{EE95235D-2C33-2E50-C863-712E265E5F99}" dt="2018-07-22T22:20:09.981" v="49"/>
      <pc:docMkLst>
        <pc:docMk/>
      </pc:docMkLst>
      <pc:sldChg chg="modSp">
        <pc:chgData name="Park, Juyeon" userId="S::jxp173730@utdallas.edu::6f5388f4-cd42-4701-b067-68eec3854248" providerId="AD" clId="Web-{EE95235D-2C33-2E50-C863-712E265E5F99}" dt="2018-07-22T22:20:09.981" v="49"/>
        <pc:sldMkLst>
          <pc:docMk/>
          <pc:sldMk cId="1639180110" sldId="283"/>
        </pc:sldMkLst>
        <pc:graphicFrameChg chg="mod modGraphic">
          <ac:chgData name="Park, Juyeon" userId="S::jxp173730@utdallas.edu::6f5388f4-cd42-4701-b067-68eec3854248" providerId="AD" clId="Web-{EE95235D-2C33-2E50-C863-712E265E5F99}" dt="2018-07-22T22:20:09.981" v="49"/>
          <ac:graphicFrameMkLst>
            <pc:docMk/>
            <pc:sldMk cId="1639180110" sldId="283"/>
            <ac:graphicFrameMk id="4" creationId="{00000000-0000-0000-0000-000000000000}"/>
          </ac:graphicFrameMkLst>
        </pc:graphicFrameChg>
      </pc:sldChg>
    </pc:docChg>
  </pc:docChgLst>
  <pc:docChgLst>
    <pc:chgData name="Park, Juyeon" userId="S::jxp173730@utdallas.edu::6f5388f4-cd42-4701-b067-68eec3854248" providerId="AD" clId="Web-{30D7822F-7C1C-6C62-81F0-DA5DBD8ABC5D}"/>
    <pc:docChg chg="modSld">
      <pc:chgData name="Park, Juyeon" userId="S::jxp173730@utdallas.edu::6f5388f4-cd42-4701-b067-68eec3854248" providerId="AD" clId="Web-{30D7822F-7C1C-6C62-81F0-DA5DBD8ABC5D}" dt="2018-07-22T22:58:58.007" v="11" actId="20577"/>
      <pc:docMkLst>
        <pc:docMk/>
      </pc:docMkLst>
      <pc:sldChg chg="modSp">
        <pc:chgData name="Park, Juyeon" userId="S::jxp173730@utdallas.edu::6f5388f4-cd42-4701-b067-68eec3854248" providerId="AD" clId="Web-{30D7822F-7C1C-6C62-81F0-DA5DBD8ABC5D}" dt="2018-07-22T22:58:55.225" v="8" actId="20577"/>
        <pc:sldMkLst>
          <pc:docMk/>
          <pc:sldMk cId="3918775469" sldId="257"/>
        </pc:sldMkLst>
        <pc:spChg chg="mod">
          <ac:chgData name="Park, Juyeon" userId="S::jxp173730@utdallas.edu::6f5388f4-cd42-4701-b067-68eec3854248" providerId="AD" clId="Web-{30D7822F-7C1C-6C62-81F0-DA5DBD8ABC5D}" dt="2018-07-22T22:58:55.225" v="8" actId="20577"/>
          <ac:spMkLst>
            <pc:docMk/>
            <pc:sldMk cId="3918775469" sldId="257"/>
            <ac:spMk id="53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B01E-CECC-440D-BB80-470BA19A0A9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CE947-F43B-4C8C-B1D7-714E3672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4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4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2706921" cy="589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prstClr val="white"/>
                </a:solidFill>
              </a:rPr>
              <a:t>Office</a:t>
            </a:r>
            <a:r>
              <a:rPr lang="en-US" altLang="zh-CN" sz="1333">
                <a:solidFill>
                  <a:prstClr val="white"/>
                </a:solidFill>
              </a:rPr>
              <a:t>PLUS </a:t>
            </a:r>
            <a:r>
              <a:rPr lang="zh-CN" altLang="en-US" sz="1333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84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77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9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8764" y="1562866"/>
            <a:ext cx="468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>
                <a:solidFill>
                  <a:srgbClr val="FF0000"/>
                </a:solidFill>
              </a:rPr>
              <a:t>Sale Strategies</a:t>
            </a:r>
          </a:p>
          <a:p>
            <a:pPr lvl="0"/>
            <a:r>
              <a:rPr lang="en-US" altLang="zh-CN" sz="5400" b="1">
                <a:solidFill>
                  <a:srgbClr val="FF0000"/>
                </a:solidFill>
              </a:rPr>
              <a:t>&amp; Customers Segmentation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741413" y="1672389"/>
            <a:ext cx="24063" cy="35974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98764" y="4148189"/>
            <a:ext cx="4425865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Group 3:</a:t>
            </a:r>
          </a:p>
          <a:p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Arun Kumar</a:t>
            </a:r>
          </a:p>
          <a:p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Xiang Ji</a:t>
            </a:r>
          </a:p>
          <a:p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Juyeon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Park</a:t>
            </a:r>
          </a:p>
          <a:p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Shenxiangsu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Zhang</a:t>
            </a:r>
          </a:p>
          <a:p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Kaushik Konda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38" y="1562866"/>
            <a:ext cx="4229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  <p:sp>
        <p:nvSpPr>
          <p:cNvPr id="4" name="矩形 39"/>
          <p:cNvSpPr/>
          <p:nvPr/>
        </p:nvSpPr>
        <p:spPr>
          <a:xfrm>
            <a:off x="856245" y="338108"/>
            <a:ext cx="2792584" cy="584775"/>
          </a:xfrm>
          <a:prstGeom prst="rect">
            <a:avLst/>
          </a:prstGeom>
          <a:solidFill>
            <a:srgbClr val="FF0000"/>
          </a:solidFill>
        </p:spPr>
        <p:txBody>
          <a:bodyPr wrap="square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2. Healthy Rich </a:t>
            </a:r>
            <a:endParaRPr lang="zh-CN" altLang="zh-CN" sz="320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5" y="922883"/>
            <a:ext cx="4729711" cy="315468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文本框 6"/>
          <p:cNvSpPr txBox="1"/>
          <p:nvPr/>
        </p:nvSpPr>
        <p:spPr>
          <a:xfrm>
            <a:off x="5410813" y="524886"/>
            <a:ext cx="38553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Characteristics: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25.20% share of market (largest)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16.18% share of revenue</a:t>
            </a:r>
            <a:endParaRPr kumimoji="1"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030210" y="3977073"/>
            <a:ext cx="18122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Technique: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Market basket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0210" y="5314278"/>
            <a:ext cx="8054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Financial impact:</a:t>
            </a:r>
          </a:p>
          <a:p>
            <a:pPr marL="571500" indent="-571500">
              <a:buFont typeface="Arial" charset="0"/>
              <a:buChar char="•"/>
            </a:pPr>
            <a:r>
              <a:rPr kumimoji="1" lang="en-US" altLang="zh-CN" sz="2000"/>
              <a:t>Revenue (△7%</a:t>
            </a:r>
            <a:r>
              <a:rPr kumimoji="1" lang="zh-CN" altLang="en-US" sz="2000"/>
              <a:t>）</a:t>
            </a:r>
            <a:r>
              <a:rPr kumimoji="1" lang="en-US" altLang="zh-CN" sz="2000"/>
              <a:t>: $12,146 </a:t>
            </a:r>
            <a:r>
              <a:rPr kumimoji="1" lang="en-US" altLang="zh-CN" sz="2000">
                <a:sym typeface="Wingdings"/>
              </a:rPr>
              <a:t> $13,008( 10% decrease of price)</a:t>
            </a:r>
            <a:endParaRPr kumimoji="1" lang="zh-CN" altLang="en-US" sz="200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17F1028-00B0-4340-A634-F06FFD35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7033"/>
              </p:ext>
            </p:extLst>
          </p:nvPr>
        </p:nvGraphicFramePr>
        <p:xfrm>
          <a:off x="5759921" y="2779201"/>
          <a:ext cx="4566138" cy="1570004"/>
        </p:xfrm>
        <a:graphic>
          <a:graphicData uri="http://schemas.openxmlformats.org/drawingml/2006/table">
            <a:tbl>
              <a:tblPr firstRow="1" firstCol="1" bandRow="1"/>
              <a:tblGrid>
                <a:gridCol w="2054673">
                  <a:extLst>
                    <a:ext uri="{9D8B030D-6E8A-4147-A177-3AD203B41FA5}">
                      <a16:colId xmlns:a16="http://schemas.microsoft.com/office/drawing/2014/main" val="3562431544"/>
                    </a:ext>
                  </a:extLst>
                </a:gridCol>
                <a:gridCol w="2511465">
                  <a:extLst>
                    <a:ext uri="{9D8B030D-6E8A-4147-A177-3AD203B41FA5}">
                      <a16:colId xmlns:a16="http://schemas.microsoft.com/office/drawing/2014/main" val="145645479"/>
                    </a:ext>
                  </a:extLst>
                </a:gridCol>
              </a:tblGrid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3458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Ham burger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5630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salad, 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0479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731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7363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French fries, 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09334"/>
                  </a:ext>
                </a:extLst>
              </a:tr>
              <a:tr h="173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0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28" y="4459565"/>
            <a:ext cx="4284312" cy="254381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矩形 39"/>
          <p:cNvSpPr/>
          <p:nvPr/>
        </p:nvSpPr>
        <p:spPr>
          <a:xfrm>
            <a:off x="879104" y="341570"/>
            <a:ext cx="2709915" cy="584775"/>
          </a:xfrm>
          <a:prstGeom prst="rect">
            <a:avLst/>
          </a:prstGeom>
          <a:solidFill>
            <a:srgbClr val="FF0000"/>
          </a:solidFill>
        </p:spPr>
        <p:txBody>
          <a:bodyPr wrap="square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3. Busy Rich </a:t>
            </a:r>
            <a:endParaRPr lang="zh-CN" altLang="zh-CN" sz="320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896" y="1315876"/>
            <a:ext cx="30520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Characteristics: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18.98% share of market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13.45% share of revenue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6896" y="2687807"/>
            <a:ext cx="196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Technique: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Market basket</a:t>
            </a:r>
            <a:endParaRPr kumimoji="1"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896896" y="3628568"/>
            <a:ext cx="703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Financial impact: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Revenue (△8%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: $10,098 </a:t>
            </a:r>
            <a:r>
              <a:rPr kumimoji="1" lang="en-US" altLang="zh-CN" sz="2000" dirty="0">
                <a:sym typeface="Wingdings"/>
              </a:rPr>
              <a:t> $10,859 ( 10% decrease of price)</a:t>
            </a:r>
            <a:endParaRPr kumimoji="1" lang="zh-CN" altLang="en-US" sz="20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17F1028-00B0-4340-A634-F06FFD35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11596"/>
              </p:ext>
            </p:extLst>
          </p:nvPr>
        </p:nvGraphicFramePr>
        <p:xfrm>
          <a:off x="5246664" y="2043404"/>
          <a:ext cx="4566138" cy="1361518"/>
        </p:xfrm>
        <a:graphic>
          <a:graphicData uri="http://schemas.openxmlformats.org/drawingml/2006/table">
            <a:tbl>
              <a:tblPr firstRow="1" firstCol="1" bandRow="1"/>
              <a:tblGrid>
                <a:gridCol w="2054673">
                  <a:extLst>
                    <a:ext uri="{9D8B030D-6E8A-4147-A177-3AD203B41FA5}">
                      <a16:colId xmlns:a16="http://schemas.microsoft.com/office/drawing/2014/main" val="3562431544"/>
                    </a:ext>
                  </a:extLst>
                </a:gridCol>
                <a:gridCol w="2511465">
                  <a:extLst>
                    <a:ext uri="{9D8B030D-6E8A-4147-A177-3AD203B41FA5}">
                      <a16:colId xmlns:a16="http://schemas.microsoft.com/office/drawing/2014/main" val="145645479"/>
                    </a:ext>
                  </a:extLst>
                </a:gridCol>
              </a:tblGrid>
              <a:tr h="270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salad, 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34588"/>
                  </a:ext>
                </a:extLst>
              </a:tr>
              <a:tr h="204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04795"/>
                  </a:ext>
                </a:extLst>
              </a:tr>
              <a:tr h="204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731"/>
                  </a:ext>
                </a:extLst>
              </a:tr>
              <a:tr h="204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73638"/>
                  </a:ext>
                </a:extLst>
              </a:tr>
              <a:tr h="204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French fries, beverage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09334"/>
                  </a:ext>
                </a:extLst>
              </a:tr>
              <a:tr h="204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2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  <p:sp>
        <p:nvSpPr>
          <p:cNvPr id="4" name="矩形 39"/>
          <p:cNvSpPr/>
          <p:nvPr/>
        </p:nvSpPr>
        <p:spPr>
          <a:xfrm>
            <a:off x="776234" y="330140"/>
            <a:ext cx="3349995" cy="584775"/>
          </a:xfrm>
          <a:prstGeom prst="rect">
            <a:avLst/>
          </a:prstGeom>
          <a:solidFill>
            <a:srgbClr val="FF0000"/>
          </a:solidFill>
        </p:spPr>
        <p:txBody>
          <a:bodyPr wrap="square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4. New Comers </a:t>
            </a:r>
            <a:endParaRPr lang="zh-CN" altLang="zh-CN" sz="320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" y="4149477"/>
            <a:ext cx="4051300" cy="2438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文本框 6"/>
          <p:cNvSpPr txBox="1"/>
          <p:nvPr/>
        </p:nvSpPr>
        <p:spPr>
          <a:xfrm>
            <a:off x="948676" y="1003036"/>
            <a:ext cx="44961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Characteristics: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24.93% second largest share of market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16.82% share of revenue</a:t>
            </a:r>
            <a:endParaRPr kumimoji="1"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948676" y="2253870"/>
            <a:ext cx="18122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Technique: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Market basket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8676" y="3318480"/>
            <a:ext cx="697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Financial impact: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Revenue (△6%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: $12,623 </a:t>
            </a:r>
            <a:r>
              <a:rPr kumimoji="1" lang="en-US" altLang="zh-CN" sz="2000" dirty="0">
                <a:sym typeface="Wingdings"/>
              </a:rPr>
              <a:t> $13,426( 10% decrease of price)</a:t>
            </a:r>
            <a:endParaRPr kumimoji="1" lang="zh-CN" altLang="en-US" sz="20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17F1028-00B0-4340-A634-F06FFD35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3641"/>
              </p:ext>
            </p:extLst>
          </p:nvPr>
        </p:nvGraphicFramePr>
        <p:xfrm>
          <a:off x="5932170" y="1691911"/>
          <a:ext cx="4903026" cy="1592465"/>
        </p:xfrm>
        <a:graphic>
          <a:graphicData uri="http://schemas.openxmlformats.org/drawingml/2006/table">
            <a:tbl>
              <a:tblPr firstRow="1" firstCol="1" bandRow="1"/>
              <a:tblGrid>
                <a:gridCol w="2206266">
                  <a:extLst>
                    <a:ext uri="{9D8B030D-6E8A-4147-A177-3AD203B41FA5}">
                      <a16:colId xmlns:a16="http://schemas.microsoft.com/office/drawing/2014/main" val="3562431544"/>
                    </a:ext>
                  </a:extLst>
                </a:gridCol>
                <a:gridCol w="2696760">
                  <a:extLst>
                    <a:ext uri="{9D8B030D-6E8A-4147-A177-3AD203B41FA5}">
                      <a16:colId xmlns:a16="http://schemas.microsoft.com/office/drawing/2014/main" val="145645479"/>
                    </a:ext>
                  </a:extLst>
                </a:gridCol>
              </a:tblGrid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3458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Ham burger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5630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0479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Beverage, chicken, 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731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73638"/>
                  </a:ext>
                </a:extLst>
              </a:tr>
              <a:tr h="21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beverage, 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0933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Bakery, 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8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  <p:sp>
        <p:nvSpPr>
          <p:cNvPr id="4" name="矩形 39"/>
          <p:cNvSpPr/>
          <p:nvPr/>
        </p:nvSpPr>
        <p:spPr>
          <a:xfrm>
            <a:off x="821955" y="330140"/>
            <a:ext cx="2812785" cy="584775"/>
          </a:xfrm>
          <a:prstGeom prst="rect">
            <a:avLst/>
          </a:prstGeom>
          <a:solidFill>
            <a:srgbClr val="FF0000"/>
          </a:solidFill>
        </p:spPr>
        <p:txBody>
          <a:bodyPr wrap="square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5. Heavy Eaters </a:t>
            </a:r>
            <a:endParaRPr lang="zh-CN" altLang="zh-CN" sz="320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28" y="330140"/>
            <a:ext cx="4169836" cy="277310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文本框 6"/>
          <p:cNvSpPr txBox="1"/>
          <p:nvPr/>
        </p:nvSpPr>
        <p:spPr>
          <a:xfrm>
            <a:off x="845806" y="1335326"/>
            <a:ext cx="38574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Characteristics: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12.26% lowest share of market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41.98% biggest share of revenue</a:t>
            </a:r>
            <a:endParaRPr kumimoji="1"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845806" y="2841563"/>
            <a:ext cx="196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Technique: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Market basket</a:t>
            </a:r>
            <a:endParaRPr kumimoji="1"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821955" y="3994278"/>
            <a:ext cx="46012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Financial impact: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/>
              <a:t>Revenue (△11%</a:t>
            </a:r>
            <a:r>
              <a:rPr kumimoji="1" lang="zh-CN" altLang="en-US" sz="2000"/>
              <a:t>）</a:t>
            </a:r>
            <a:r>
              <a:rPr kumimoji="1" lang="en-US" altLang="zh-CN" sz="2000"/>
              <a:t>: $31,510 </a:t>
            </a:r>
            <a:r>
              <a:rPr kumimoji="1" lang="en-US" altLang="zh-CN" sz="2000">
                <a:sym typeface="Wingdings"/>
              </a:rPr>
              <a:t> $35,016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>
                <a:sym typeface="Wingdings"/>
              </a:rPr>
              <a:t>( 10% decrease of price)</a:t>
            </a:r>
            <a:endParaRPr kumimoji="1" lang="zh-CN" altLang="en-US" sz="200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17F1028-00B0-4340-A634-F06FFD35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15282"/>
              </p:ext>
            </p:extLst>
          </p:nvPr>
        </p:nvGraphicFramePr>
        <p:xfrm>
          <a:off x="5886450" y="3863207"/>
          <a:ext cx="4871746" cy="1677973"/>
        </p:xfrm>
        <a:graphic>
          <a:graphicData uri="http://schemas.openxmlformats.org/drawingml/2006/table">
            <a:tbl>
              <a:tblPr firstRow="1" firstCol="1" bandRow="1"/>
              <a:tblGrid>
                <a:gridCol w="2192191">
                  <a:extLst>
                    <a:ext uri="{9D8B030D-6E8A-4147-A177-3AD203B41FA5}">
                      <a16:colId xmlns:a16="http://schemas.microsoft.com/office/drawing/2014/main" val="3562431544"/>
                    </a:ext>
                  </a:extLst>
                </a:gridCol>
                <a:gridCol w="2679555">
                  <a:extLst>
                    <a:ext uri="{9D8B030D-6E8A-4147-A177-3AD203B41FA5}">
                      <a16:colId xmlns:a16="http://schemas.microsoft.com/office/drawing/2014/main" val="145645479"/>
                    </a:ext>
                  </a:extLst>
                </a:gridCol>
              </a:tblGrid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3458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Ham burger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5630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salad, 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0479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French fries, beverage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731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7363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beverage, 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09334"/>
                  </a:ext>
                </a:extLst>
              </a:tr>
              <a:tr h="3261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0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474" y="440607"/>
            <a:ext cx="3019628" cy="589616"/>
          </a:xfrm>
        </p:spPr>
        <p:txBody>
          <a:bodyPr anchor="t">
            <a:noAutofit/>
          </a:bodyPr>
          <a:lstStyle/>
          <a:p>
            <a:r>
              <a:rPr kumimoji="1" lang="en-US" altLang="zh-CN" sz="2000" b="1">
                <a:latin typeface="Microsoft YaHei"/>
                <a:ea typeface="Microsoft YaHei"/>
              </a:rPr>
              <a:t>Financial Implication</a:t>
            </a:r>
            <a:endParaRPr kumimoji="1" lang="zh-CN" altLang="en-US" sz="2000" b="1">
              <a:latin typeface="Microsoft YaHei"/>
              <a:ea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6530" y="2320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36589"/>
              </p:ext>
            </p:extLst>
          </p:nvPr>
        </p:nvGraphicFramePr>
        <p:xfrm>
          <a:off x="563450" y="1062507"/>
          <a:ext cx="11007307" cy="4840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Segment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Current Revenue($)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S</a:t>
                      </a:r>
                      <a:r>
                        <a:rPr lang="en-US" sz="2400" u="none" strike="noStrike">
                          <a:effectLst/>
                        </a:rPr>
                        <a:t>hare </a:t>
                      </a:r>
                      <a:r>
                        <a:rPr lang="en-US" altLang="zh-CN" sz="2400" u="none" strike="noStrike">
                          <a:effectLst/>
                        </a:rPr>
                        <a:t>o</a:t>
                      </a:r>
                      <a:r>
                        <a:rPr lang="en-US" sz="2400" u="none" strike="noStrike">
                          <a:effectLst/>
                        </a:rPr>
                        <a:t>f </a:t>
                      </a:r>
                      <a:r>
                        <a:rPr lang="en-US" altLang="zh-CN" sz="2400" u="none" strike="noStrike">
                          <a:effectLst/>
                        </a:rPr>
                        <a:t>R</a:t>
                      </a:r>
                      <a:r>
                        <a:rPr lang="en-US" sz="2400" u="none" strike="noStrike">
                          <a:effectLst/>
                        </a:rPr>
                        <a:t>evenue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New</a:t>
                      </a:r>
                      <a:r>
                        <a:rPr lang="zh-CN" altLang="en-US" sz="2400" u="none" strike="noStrike">
                          <a:effectLst/>
                        </a:rPr>
                        <a:t> </a:t>
                      </a:r>
                      <a:r>
                        <a:rPr lang="en-US" altLang="zh-CN" sz="2400" u="none" strike="noStrike">
                          <a:effectLst/>
                        </a:rPr>
                        <a:t>Revenue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($)</a:t>
                      </a:r>
                      <a:endParaRPr lang="en-US" sz="2400" u="none" strike="noStrike">
                        <a:effectLst/>
                      </a:endParaRPr>
                    </a:p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(</a:t>
                      </a:r>
                      <a:r>
                        <a:rPr lang="en-US" sz="2400" u="none" strike="noStrike">
                          <a:effectLst/>
                        </a:rPr>
                        <a:t>10% Price Decrease</a:t>
                      </a:r>
                      <a:r>
                        <a:rPr lang="en-US" altLang="zh-CN" sz="2400" u="none" strike="noStrike">
                          <a:effectLst/>
                        </a:rPr>
                        <a:t>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zh-CN" sz="2400"/>
                        <a:t>△</a:t>
                      </a:r>
                      <a:r>
                        <a:rPr kumimoji="0" lang="en-US" altLang="zh-CN" sz="2400" u="none" strike="noStrike">
                          <a:effectLst/>
                        </a:rPr>
                        <a:t>P</a:t>
                      </a:r>
                      <a:r>
                        <a:rPr lang="en-US" sz="2400" u="none" strike="noStrike">
                          <a:effectLst/>
                        </a:rPr>
                        <a:t>ercent of </a:t>
                      </a:r>
                      <a:r>
                        <a:rPr lang="en-US" altLang="zh-CN" sz="2400" u="none" strike="noStrike">
                          <a:effectLst/>
                        </a:rPr>
                        <a:t>R</a:t>
                      </a:r>
                      <a:r>
                        <a:rPr lang="en-US" sz="2400" u="none" strike="noStrike">
                          <a:effectLst/>
                        </a:rPr>
                        <a:t>evenue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927">
                <a:tc>
                  <a:txBody>
                    <a:bodyPr/>
                    <a:lstStyle/>
                    <a:p>
                      <a:pPr lvl="0" algn="ctr" fontAlgn="b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Wendy’s Hater</a:t>
                      </a:r>
                      <a:endParaRPr lang="en-US" sz="2000">
                        <a:effectLst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300" u="none" strike="noStrike">
                          <a:effectLst/>
                        </a:rPr>
                        <a:t> 8,682 </a:t>
                      </a:r>
                      <a:endParaRPr lang="is-IS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>
                          <a:effectLst/>
                        </a:rPr>
                        <a:t>11.57</a:t>
                      </a:r>
                      <a:r>
                        <a:rPr lang="en-US" altLang="zh-CN" sz="2300" b="1" u="none" strike="noStrike" dirty="0">
                          <a:effectLst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lvl="0" algn="r" fontAlgn="b">
                        <a:buNone/>
                      </a:pPr>
                      <a:r>
                        <a:rPr lang="is-IS" sz="23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9,211</a:t>
                      </a:r>
                      <a:endParaRPr lang="en-US" sz="2300">
                        <a:effectLst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927">
                <a:tc>
                  <a:txBody>
                    <a:bodyPr/>
                    <a:lstStyle/>
                    <a:p>
                      <a:pPr lvl="0" algn="ctr" fontAlgn="b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Healthy Rich</a:t>
                      </a:r>
                      <a:endParaRPr lang="en-US" sz="2000">
                        <a:effectLst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300" u="none" strike="noStrike">
                          <a:effectLst/>
                        </a:rPr>
                        <a:t> 12,146 </a:t>
                      </a:r>
                      <a:endParaRPr lang="fi-FI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16.18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300" u="none" strike="noStrike" dirty="0">
                          <a:effectLst/>
                        </a:rPr>
                        <a:t> 13,008 </a:t>
                      </a:r>
                      <a:endParaRPr lang="is-I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927">
                <a:tc>
                  <a:txBody>
                    <a:bodyPr/>
                    <a:lstStyle/>
                    <a:p>
                      <a:pPr lvl="0" algn="ctr" fontAlgn="b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Busy Rich</a:t>
                      </a:r>
                      <a:endParaRPr lang="en-US" sz="2000">
                        <a:effectLst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 10,098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13.45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300" u="none" strike="noStrike">
                          <a:effectLst/>
                        </a:rPr>
                        <a:t> 10,859 </a:t>
                      </a:r>
                      <a:endParaRPr lang="fi-FI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927">
                <a:tc>
                  <a:txBody>
                    <a:bodyPr/>
                    <a:lstStyle/>
                    <a:p>
                      <a:pPr lvl="0" algn="ctr" fontAlgn="b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Comers</a:t>
                      </a:r>
                      <a:endParaRPr lang="en-US" sz="2000">
                        <a:effectLst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300" u="none" strike="noStrike">
                          <a:effectLst/>
                        </a:rPr>
                        <a:t> 12,623 </a:t>
                      </a:r>
                      <a:endParaRPr lang="is-IS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16.82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300" u="none" strike="noStrike">
                          <a:effectLst/>
                        </a:rPr>
                        <a:t> 13,426 </a:t>
                      </a:r>
                      <a:endParaRPr lang="is-IS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927">
                <a:tc>
                  <a:txBody>
                    <a:bodyPr/>
                    <a:lstStyle/>
                    <a:p>
                      <a:pPr lvl="0" algn="ctr" fontAlgn="b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Heavy Eaters</a:t>
                      </a:r>
                      <a:endParaRPr lang="en-US" sz="2000">
                        <a:effectLst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300" u="none" strike="noStrike">
                          <a:effectLst/>
                        </a:rPr>
                        <a:t> 31,510 </a:t>
                      </a:r>
                      <a:endParaRPr lang="fi-FI" sz="23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41.98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 35,016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300" u="none" strike="noStrike">
                          <a:effectLst/>
                        </a:rPr>
                        <a:t> 75,058 </a:t>
                      </a:r>
                      <a:endParaRPr lang="is-IS" sz="23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300" u="none" strike="noStrike" dirty="0">
                          <a:effectLst/>
                        </a:rPr>
                        <a:t> 81,521 </a:t>
                      </a:r>
                      <a:endParaRPr lang="cs-CZ" sz="23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r>
                        <a:rPr lang="en-US" altLang="zh-CN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mr-IN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401DCD3-CD24-429C-AF7F-F033028EFFA3}"/>
              </a:ext>
            </a:extLst>
          </p:cNvPr>
          <p:cNvSpPr txBox="1"/>
          <p:nvPr/>
        </p:nvSpPr>
        <p:spPr>
          <a:xfrm>
            <a:off x="317240" y="6111551"/>
            <a:ext cx="1187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So by implementing this model the overall revenue of Wendy’s which is $300M will see a new high of $327M.</a:t>
            </a:r>
          </a:p>
        </p:txBody>
      </p:sp>
    </p:spTree>
    <p:extLst>
      <p:ext uri="{BB962C8B-B14F-4D97-AF65-F5344CB8AC3E}">
        <p14:creationId xmlns:p14="http://schemas.microsoft.com/office/powerpoint/2010/main" val="163918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1724" y="2423886"/>
            <a:ext cx="2518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>
                <a:solidFill>
                  <a:srgbClr val="FF0000"/>
                </a:solidFill>
              </a:rPr>
              <a:t>THANK</a:t>
            </a:r>
          </a:p>
          <a:p>
            <a:pPr lvl="0"/>
            <a:r>
              <a:rPr lang="en-US" altLang="zh-CN" sz="5400" b="1">
                <a:solidFill>
                  <a:srgbClr val="FF0000"/>
                </a:solidFill>
              </a:rPr>
              <a:t>YOU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912138" y="2569028"/>
            <a:ext cx="0" cy="1436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59562" y="5990271"/>
            <a:ext cx="2466629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PRESENTED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BY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GROUP 3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ea typeface="宋体"/>
              <a:cs typeface="Arial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7280689" y="2343970"/>
            <a:ext cx="1674302" cy="1661972"/>
          </a:xfrm>
          <a:prstGeom prst="wedgeEllipse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2018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矩形 520"/>
          <p:cNvSpPr/>
          <p:nvPr/>
        </p:nvSpPr>
        <p:spPr>
          <a:xfrm rot="5400000">
            <a:off x="581342" y="2563447"/>
            <a:ext cx="566592" cy="71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2" name="矩形 521"/>
          <p:cNvSpPr/>
          <p:nvPr/>
        </p:nvSpPr>
        <p:spPr>
          <a:xfrm rot="5400000">
            <a:off x="576974" y="3386829"/>
            <a:ext cx="566592" cy="623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3" name="矩形 522"/>
          <p:cNvSpPr/>
          <p:nvPr/>
        </p:nvSpPr>
        <p:spPr>
          <a:xfrm rot="5400000" flipV="1">
            <a:off x="555556" y="4273861"/>
            <a:ext cx="618168" cy="711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4" name="矩形 523"/>
          <p:cNvSpPr/>
          <p:nvPr/>
        </p:nvSpPr>
        <p:spPr>
          <a:xfrm rot="5400000">
            <a:off x="581342" y="5214806"/>
            <a:ext cx="566592" cy="71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5" name="TextBox 13"/>
          <p:cNvSpPr txBox="1"/>
          <p:nvPr/>
        </p:nvSpPr>
        <p:spPr>
          <a:xfrm>
            <a:off x="1062666" y="1461568"/>
            <a:ext cx="320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Executive Summary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34" name="TextBox 13"/>
          <p:cNvSpPr txBox="1"/>
          <p:nvPr/>
        </p:nvSpPr>
        <p:spPr>
          <a:xfrm>
            <a:off x="1062666" y="2392245"/>
            <a:ext cx="320959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Segmentation</a:t>
            </a:r>
            <a:endParaRPr lang="en-US"/>
          </a:p>
        </p:txBody>
      </p:sp>
      <p:sp>
        <p:nvSpPr>
          <p:cNvPr id="535" name="TextBox 13"/>
          <p:cNvSpPr txBox="1"/>
          <p:nvPr/>
        </p:nvSpPr>
        <p:spPr>
          <a:xfrm>
            <a:off x="1062666" y="3233349"/>
            <a:ext cx="320959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Analytic Techniques</a:t>
            </a:r>
            <a:endParaRPr lang="en-US"/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36" name="TextBox 13"/>
          <p:cNvSpPr txBox="1"/>
          <p:nvPr/>
        </p:nvSpPr>
        <p:spPr>
          <a:xfrm>
            <a:off x="1062666" y="4150739"/>
            <a:ext cx="320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Actionable Insights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41" name="矩形 540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1062666" y="379547"/>
            <a:ext cx="2628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矩形 265"/>
          <p:cNvSpPr/>
          <p:nvPr/>
        </p:nvSpPr>
        <p:spPr>
          <a:xfrm rot="5400000" flipV="1">
            <a:off x="581344" y="1550113"/>
            <a:ext cx="566592" cy="71111"/>
          </a:xfrm>
          <a:prstGeom prst="rect">
            <a:avLst/>
          </a:prstGeom>
          <a:solidFill>
            <a:srgbClr val="F9F0C4"/>
          </a:solidFill>
          <a:ln>
            <a:solidFill>
              <a:srgbClr val="F9F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7" name="TextBox 13"/>
          <p:cNvSpPr txBox="1"/>
          <p:nvPr/>
        </p:nvSpPr>
        <p:spPr>
          <a:xfrm>
            <a:off x="1112130" y="5065695"/>
            <a:ext cx="320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Financial Implication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1527619"/>
            <a:ext cx="2880360" cy="3780790"/>
          </a:xfrm>
          <a:prstGeom prst="rect">
            <a:avLst/>
          </a:prstGeom>
          <a:effectLst>
            <a:softEdge rad="36830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6142" y="393967"/>
            <a:ext cx="283816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Executive Summary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3"/>
          <p:cNvSpPr/>
          <p:nvPr/>
        </p:nvSpPr>
        <p:spPr>
          <a:xfrm>
            <a:off x="703985" y="1672270"/>
            <a:ext cx="2681257" cy="4155053"/>
          </a:xfrm>
          <a:custGeom>
            <a:avLst/>
            <a:gdLst>
              <a:gd name="connsiteX0" fmla="*/ 9525 w 2143125"/>
              <a:gd name="connsiteY0" fmla="*/ 0 h 3009900"/>
              <a:gd name="connsiteX1" fmla="*/ 9525 w 2143125"/>
              <a:gd name="connsiteY1" fmla="*/ 1209675 h 3009900"/>
              <a:gd name="connsiteX2" fmla="*/ 1076325 w 2143125"/>
              <a:gd name="connsiteY2" fmla="*/ 1209675 h 3009900"/>
              <a:gd name="connsiteX3" fmla="*/ 1076325 w 2143125"/>
              <a:gd name="connsiteY3" fmla="*/ 2028825 h 3009900"/>
              <a:gd name="connsiteX4" fmla="*/ 0 w 2143125"/>
              <a:gd name="connsiteY4" fmla="*/ 2028825 h 3009900"/>
              <a:gd name="connsiteX5" fmla="*/ 0 w 2143125"/>
              <a:gd name="connsiteY5" fmla="*/ 3009900 h 3009900"/>
              <a:gd name="connsiteX6" fmla="*/ 2143125 w 2143125"/>
              <a:gd name="connsiteY6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3125" h="3009900">
                <a:moveTo>
                  <a:pt x="9525" y="0"/>
                </a:moveTo>
                <a:lnTo>
                  <a:pt x="9525" y="1209675"/>
                </a:lnTo>
                <a:lnTo>
                  <a:pt x="1076325" y="1209675"/>
                </a:lnTo>
                <a:lnTo>
                  <a:pt x="1076325" y="2028825"/>
                </a:lnTo>
                <a:lnTo>
                  <a:pt x="0" y="2028825"/>
                </a:lnTo>
                <a:lnTo>
                  <a:pt x="0" y="3009900"/>
                </a:lnTo>
                <a:lnTo>
                  <a:pt x="2143125" y="3009900"/>
                </a:lnTo>
              </a:path>
            </a:pathLst>
          </a:custGeom>
          <a:noFill/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8"/>
          <p:cNvSpPr txBox="1"/>
          <p:nvPr/>
        </p:nvSpPr>
        <p:spPr>
          <a:xfrm>
            <a:off x="1022455" y="2033213"/>
            <a:ext cx="3881848" cy="783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b="1"/>
              <a:t>Increase </a:t>
            </a:r>
            <a:r>
              <a:rPr lang="en-US" altLang="zh-CN" b="1">
                <a:solidFill>
                  <a:srgbClr val="FF0000"/>
                </a:solidFill>
              </a:rPr>
              <a:t>revenue</a:t>
            </a:r>
            <a:r>
              <a:rPr lang="en-US" altLang="zh-CN" b="1"/>
              <a:t> by segmentation</a:t>
            </a:r>
            <a:endParaRPr lang="en-US" altLang="zh-CN" b="1">
              <a:cs typeface="Calibri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b="1">
                <a:latin typeface="Calibri"/>
                <a:ea typeface="微软雅黑" panose="020B0503020204020204" pitchFamily="34" charset="-122"/>
                <a:cs typeface="Calibri"/>
              </a:rPr>
              <a:t>Maximize </a:t>
            </a:r>
            <a:r>
              <a:rPr lang="en-US" altLang="zh-CN" b="1">
                <a:solidFill>
                  <a:srgbClr val="FF0000"/>
                </a:solidFill>
              </a:rPr>
              <a:t>profit</a:t>
            </a:r>
            <a:r>
              <a:rPr lang="en-US" altLang="zh-CN" b="1">
                <a:latin typeface="Calibri"/>
                <a:ea typeface="微软雅黑" panose="020B0503020204020204" pitchFamily="34" charset="-122"/>
                <a:cs typeface="Calibri"/>
              </a:rPr>
              <a:t> with proper prices</a:t>
            </a:r>
          </a:p>
        </p:txBody>
      </p:sp>
      <p:sp>
        <p:nvSpPr>
          <p:cNvPr id="14" name="椭圆 13"/>
          <p:cNvSpPr/>
          <p:nvPr/>
        </p:nvSpPr>
        <p:spPr>
          <a:xfrm>
            <a:off x="638558" y="1492092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1954524" y="4361986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3290461" y="5764805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7056723" y="755846"/>
            <a:ext cx="4052446" cy="53245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/>
            <a:r>
              <a:rPr lang="en-US" altLang="zh-CN" sz="2000"/>
              <a:t>The Wendy's Company (NASDAQ: WEN) is </a:t>
            </a:r>
            <a:r>
              <a:rPr lang="en-US" altLang="zh-CN" sz="2000" b="1"/>
              <a:t>the world's third largest quick-service hamburger restaurant chain.</a:t>
            </a:r>
            <a:r>
              <a:rPr lang="en-US" altLang="zh-CN" sz="2000"/>
              <a:t> The Wendy's system includes </a:t>
            </a:r>
            <a:r>
              <a:rPr lang="en-US" altLang="zh-CN" sz="2000" b="1"/>
              <a:t>more than 6,500 restaurants in 29 countries and U.S. territories </a:t>
            </a:r>
            <a:endParaRPr lang="en-US" altLang="zh-CN" sz="2000" b="1">
              <a:cs typeface="Calibri"/>
            </a:endParaRPr>
          </a:p>
          <a:p>
            <a:pPr fontAlgn="base"/>
            <a:endParaRPr lang="en-US" altLang="zh-CN" sz="2000"/>
          </a:p>
          <a:p>
            <a:pPr fontAlgn="base"/>
            <a:r>
              <a:rPr lang="en-US" altLang="zh-CN" sz="2000"/>
              <a:t>Wendy’s vision statement is “</a:t>
            </a:r>
            <a:r>
              <a:rPr lang="en-US" altLang="zh-CN" sz="2000" i="1"/>
              <a:t>to be the </a:t>
            </a:r>
            <a:r>
              <a:rPr lang="en-US" altLang="zh-CN" sz="2000" b="1" i="1">
                <a:solidFill>
                  <a:srgbClr val="FF0000"/>
                </a:solidFill>
              </a:rPr>
              <a:t>quality leader</a:t>
            </a:r>
            <a:r>
              <a:rPr lang="en-US" altLang="zh-CN" sz="2000" i="1"/>
              <a:t> in everything we do.</a:t>
            </a:r>
            <a:r>
              <a:rPr lang="en-US" altLang="zh-CN" sz="2000"/>
              <a:t>” </a:t>
            </a:r>
          </a:p>
          <a:p>
            <a:pPr fontAlgn="base"/>
            <a:endParaRPr lang="en-US" altLang="zh-CN" sz="2000"/>
          </a:p>
          <a:p>
            <a:pPr fontAlgn="base"/>
            <a:r>
              <a:rPr lang="en-US" altLang="zh-CN" sz="2000"/>
              <a:t>Wendy’s mission statement is “</a:t>
            </a:r>
            <a:r>
              <a:rPr lang="en-US" altLang="zh-CN" sz="2000" i="1"/>
              <a:t>to deliver </a:t>
            </a:r>
            <a:r>
              <a:rPr lang="en-US" altLang="zh-CN" sz="2000" b="1" i="1">
                <a:solidFill>
                  <a:srgbClr val="FF0000"/>
                </a:solidFill>
              </a:rPr>
              <a:t>superior quality products and services </a:t>
            </a:r>
            <a:r>
              <a:rPr lang="en-US" altLang="zh-CN" sz="2000" b="1" i="1"/>
              <a:t>for our customers and communities</a:t>
            </a:r>
            <a:r>
              <a:rPr lang="en-US" altLang="zh-CN" sz="2000" i="1"/>
              <a:t> through leadership, innovation and partnerships.</a:t>
            </a:r>
            <a:r>
              <a:rPr lang="en-US" altLang="zh-CN" sz="2000"/>
              <a:t>”  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2251529" y="4487906"/>
            <a:ext cx="4181410" cy="11822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EA5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Financial Implication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Total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Revenue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ea typeface="微软雅黑" panose="020B0503020204020204" pitchFamily="34" charset="-122"/>
                <a:cs typeface="Calibri"/>
              </a:rPr>
              <a:t>9%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increase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by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ea typeface="微软雅黑" panose="020B0503020204020204" pitchFamily="34" charset="-122"/>
                <a:cs typeface="Calibri"/>
              </a:rPr>
              <a:t>decreasing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ea typeface="微软雅黑" panose="020B0503020204020204" pitchFamily="34" charset="-122"/>
                <a:cs typeface="Calibri"/>
              </a:rPr>
              <a:t>10%</a:t>
            </a:r>
            <a:r>
              <a:rPr lang="zh-CN" altLang="en-US" b="1" dirty="0">
                <a:solidFill>
                  <a:srgbClr val="FF0000"/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of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price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($75,058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</a:rPr>
              <a:t> 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  <a:sym typeface="Wingdings"/>
              </a:rPr>
              <a:t>--&gt;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anose="020B0503020204020204" pitchFamily="34" charset="-122"/>
                <a:cs typeface="Calibri"/>
                <a:sym typeface="Wingdings"/>
              </a:rPr>
              <a:t>$81,521)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1613" y="1516464"/>
            <a:ext cx="2716256" cy="4534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>
                <a:solidFill>
                  <a:srgbClr val="EA5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Objectives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707" y="420076"/>
            <a:ext cx="3799890" cy="589616"/>
          </a:xfrm>
        </p:spPr>
        <p:txBody>
          <a:bodyPr anchor="t">
            <a:normAutofit/>
          </a:bodyPr>
          <a:lstStyle/>
          <a:p>
            <a:r>
              <a:rPr kumimoji="1" lang="en-US" altLang="zh-CN" sz="2000" b="1">
                <a:latin typeface="Microsoft YaHei"/>
                <a:ea typeface="Microsoft YaHei"/>
                <a:cs typeface="Calibri"/>
              </a:rPr>
              <a:t>Marketing Strategies</a:t>
            </a:r>
            <a:endParaRPr lang="zh-CN" altLang="en-US" sz="2000" b="1">
              <a:latin typeface="Microsoft YaHei"/>
              <a:ea typeface="Microsoft YaHei"/>
              <a:cs typeface="Calibri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74820" y="1089719"/>
            <a:ext cx="3920490" cy="99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Customers segmentation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66010" y="2623463"/>
            <a:ext cx="3406140" cy="811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Diagnose feature of each segment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60845" y="2623463"/>
            <a:ext cx="2647950" cy="811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Analyze sales trend and total revenue</a:t>
            </a: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191660" y="4158615"/>
            <a:ext cx="3406140" cy="811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Know sensitivity to price of each segment by utilizing Elasticity Modeling </a:t>
            </a:r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60845" y="4158615"/>
            <a:ext cx="3406140" cy="811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Decide what should we do to change price based on insights.</a:t>
            </a:r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4937760" y="2084129"/>
            <a:ext cx="571500" cy="5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6852285" y="2084129"/>
            <a:ext cx="714375" cy="5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520690" y="3434993"/>
            <a:ext cx="714375" cy="31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6212205" y="3434209"/>
            <a:ext cx="640080" cy="318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cxnSpLocks/>
          </p:cNvCxnSpPr>
          <p:nvPr/>
        </p:nvCxnSpPr>
        <p:spPr>
          <a:xfrm>
            <a:off x="6212205" y="3752850"/>
            <a:ext cx="22860" cy="5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5572126" y="4292184"/>
            <a:ext cx="11887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6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836" y="422853"/>
            <a:ext cx="2706921" cy="589616"/>
          </a:xfrm>
        </p:spPr>
        <p:txBody>
          <a:bodyPr anchor="t">
            <a:normAutofit/>
          </a:bodyPr>
          <a:lstStyle/>
          <a:p>
            <a:r>
              <a:rPr kumimoji="1" lang="en-US" altLang="zh-CN" sz="2000" b="1">
                <a:latin typeface="Microsoft YaHei"/>
                <a:ea typeface="Microsoft YaHei"/>
              </a:rPr>
              <a:t>Segmentation</a:t>
            </a:r>
            <a:endParaRPr kumimoji="1" lang="zh-CN" altLang="en-US" sz="2000" b="1">
              <a:latin typeface="Microsoft YaHei"/>
              <a:ea typeface="Microsoft YaHei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0" y="2023110"/>
            <a:ext cx="3371850" cy="3474720"/>
          </a:xfrm>
          <a:prstGeom prst="parallelogram">
            <a:avLst>
              <a:gd name="adj" fmla="val 35847"/>
            </a:avLst>
          </a:prstGeom>
          <a:solidFill>
            <a:srgbClr val="F9F0C4"/>
          </a:solidFill>
          <a:ln>
            <a:solidFill>
              <a:srgbClr val="F9F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accent4">
                    <a:lumMod val="75000"/>
                  </a:schemeClr>
                </a:solidFill>
              </a:rPr>
              <a:t>Wendy’s Hater:</a:t>
            </a:r>
          </a:p>
          <a:p>
            <a:pPr algn="ctr"/>
            <a:r>
              <a:rPr kumimoji="1" lang="en-US" altLang="zh-CN">
                <a:solidFill>
                  <a:schemeClr val="accent4">
                    <a:lumMod val="75000"/>
                  </a:schemeClr>
                </a:solidFill>
              </a:rPr>
              <a:t>Lowest share of sales, and low income. Hey leave me alone Wendy’s !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2232660" y="2023110"/>
            <a:ext cx="3371850" cy="3474720"/>
          </a:xfrm>
          <a:prstGeom prst="parallelogram">
            <a:avLst>
              <a:gd name="adj" fmla="val 3584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/>
              <a:t>Healthy Rich:</a:t>
            </a:r>
          </a:p>
          <a:p>
            <a:pPr algn="ctr"/>
            <a:r>
              <a:rPr kumimoji="1" lang="en-US" altLang="zh-CN" dirty="0"/>
              <a:t>High income and always eat healthy food as they can.</a:t>
            </a:r>
          </a:p>
          <a:p>
            <a:pPr algn="ctr"/>
            <a:r>
              <a:rPr kumimoji="1" lang="en-US" altLang="zh-CN" dirty="0"/>
              <a:t>“I’m not a vegetarian, but I eat healthy.” </a:t>
            </a:r>
            <a:endParaRPr kumimoji="1"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4465320" y="2023110"/>
            <a:ext cx="3371850" cy="3474720"/>
          </a:xfrm>
          <a:prstGeom prst="parallelogram">
            <a:avLst>
              <a:gd name="adj" fmla="val 3584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/>
              <a:t>Busy Rich:</a:t>
            </a:r>
          </a:p>
          <a:p>
            <a:pPr algn="ctr"/>
            <a:r>
              <a:rPr kumimoji="1" lang="en-US" altLang="zh-CN"/>
              <a:t>High income, but buy a lot, ”I’m in a hurry so just give me something to eat!”</a:t>
            </a:r>
            <a:endParaRPr kumimoji="1"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6697980" y="2023110"/>
            <a:ext cx="3371850" cy="3474720"/>
          </a:xfrm>
          <a:prstGeom prst="parallelogram">
            <a:avLst>
              <a:gd name="adj" fmla="val 3584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/>
              <a:t>New Comers:</a:t>
            </a:r>
          </a:p>
          <a:p>
            <a:pPr algn="ctr"/>
            <a:r>
              <a:rPr kumimoji="1" lang="en-US" altLang="zh-CN" dirty="0"/>
              <a:t>Short tenure, “Hello, I heard about Wendy’s  the first time. ”</a:t>
            </a:r>
            <a:endParaRPr kumimoji="1"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8930640" y="2023110"/>
            <a:ext cx="3371850" cy="3474720"/>
          </a:xfrm>
          <a:prstGeom prst="parallelogram">
            <a:avLst>
              <a:gd name="adj" fmla="val 358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Heavy Eaters:</a:t>
            </a:r>
          </a:p>
          <a:p>
            <a:pPr algn="ctr"/>
            <a:r>
              <a:rPr kumimoji="1" lang="en-US" altLang="zh-CN">
                <a:solidFill>
                  <a:schemeClr val="bg1"/>
                </a:solidFill>
              </a:rPr>
              <a:t>Low  income,</a:t>
            </a:r>
            <a:endParaRPr kumimoji="1" lang="zh-CN" altLang="en-US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/>
            <a:r>
              <a:rPr kumimoji="1" lang="en-US" altLang="zh-CN">
                <a:solidFill>
                  <a:schemeClr val="bg1"/>
                </a:solidFill>
              </a:rPr>
              <a:t>”To save money,</a:t>
            </a:r>
            <a:endParaRPr kumimoji="1" lang="zh-CN" altLang="en-US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/>
            <a:r>
              <a:rPr kumimoji="1" lang="en-US" altLang="zh-CN">
                <a:solidFill>
                  <a:schemeClr val="bg1"/>
                </a:solidFill>
              </a:rPr>
              <a:t>I only eat Wendy’s everyday. “</a:t>
            </a:r>
            <a:endParaRPr lang="zh-CN" altLang="en-US">
              <a:solidFill>
                <a:schemeClr val="bg1"/>
              </a:solidFill>
              <a:latin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1387"/>
            <a:ext cx="2706921" cy="589616"/>
          </a:xfrm>
        </p:spPr>
        <p:txBody>
          <a:bodyPr anchor="t">
            <a:normAutofit/>
          </a:bodyPr>
          <a:lstStyle/>
          <a:p>
            <a:r>
              <a:rPr kumimoji="1" lang="en-US" altLang="zh-CN" sz="2000" b="1">
                <a:latin typeface="Microsoft YaHei"/>
                <a:ea typeface="Microsoft YaHei"/>
              </a:rPr>
              <a:t>Segment Overview</a:t>
            </a:r>
            <a:endParaRPr kumimoji="1" lang="zh-CN" altLang="en-US" sz="2000" b="1">
              <a:latin typeface="Microsoft YaHei"/>
              <a:ea typeface="Microsoft YaHe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774B56-9402-4048-B526-759E6BB1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1117408"/>
            <a:ext cx="9299275" cy="51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2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521" y="444201"/>
            <a:ext cx="2706921" cy="589616"/>
          </a:xfrm>
        </p:spPr>
        <p:txBody>
          <a:bodyPr anchor="t">
            <a:normAutofit/>
          </a:bodyPr>
          <a:lstStyle/>
          <a:p>
            <a:r>
              <a:rPr kumimoji="1" lang="en-US" altLang="zh-CN" sz="2000" b="1">
                <a:latin typeface="Microsoft YaHei"/>
                <a:ea typeface="Microsoft YaHei"/>
                <a:cs typeface="Calibri"/>
              </a:rPr>
              <a:t>Predicted</a:t>
            </a:r>
            <a:r>
              <a:rPr kumimoji="1" lang="zh-CN" altLang="en-US" sz="2000" b="1">
                <a:latin typeface="Microsoft YaHei"/>
                <a:ea typeface="Microsoft YaHei"/>
                <a:cs typeface="Calibri"/>
              </a:rPr>
              <a:t> </a:t>
            </a:r>
            <a:r>
              <a:rPr kumimoji="1" lang="en-US" altLang="zh-CN" sz="2000" b="1">
                <a:latin typeface="Microsoft YaHei"/>
                <a:ea typeface="Microsoft YaHei"/>
                <a:cs typeface="Calibri"/>
              </a:rPr>
              <a:t>Revenue</a:t>
            </a:r>
            <a:endParaRPr lang="zh-CN" altLang="en-US" sz="2000" b="1">
              <a:latin typeface="Microsoft YaHei"/>
              <a:ea typeface="Microsoft YaHei"/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A46DE4-82FC-4C93-AC5B-284E4805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9" y="1323022"/>
            <a:ext cx="9152349" cy="46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6762" y="426316"/>
            <a:ext cx="28445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latin typeface="Microsoft YaHei"/>
                <a:ea typeface="Microsoft YaHei"/>
              </a:rPr>
              <a:t>Analytic Techniques</a:t>
            </a:r>
            <a:endParaRPr lang="zh-CN" altLang="en-US" sz="2000" b="1">
              <a:latin typeface="Microsoft YaHei"/>
              <a:ea typeface="Microsoft Ya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5"/>
          <p:cNvGrpSpPr>
            <a:grpSpLocks/>
          </p:cNvGrpSpPr>
          <p:nvPr/>
        </p:nvGrpSpPr>
        <p:grpSpPr bwMode="auto">
          <a:xfrm rot="2755849">
            <a:off x="4391117" y="2050353"/>
            <a:ext cx="3163877" cy="3152245"/>
            <a:chOff x="2643312" y="1312223"/>
            <a:chExt cx="3104926" cy="3093841"/>
          </a:xfrm>
        </p:grpSpPr>
        <p:sp>
          <p:nvSpPr>
            <p:cNvPr id="9" name="泪滴形 8"/>
            <p:cNvSpPr/>
            <p:nvPr/>
          </p:nvSpPr>
          <p:spPr>
            <a:xfrm>
              <a:off x="2643312" y="2474792"/>
              <a:ext cx="1710373" cy="1710555"/>
            </a:xfrm>
            <a:prstGeom prst="teardrop">
              <a:avLst/>
            </a:prstGeom>
            <a:solidFill>
              <a:srgbClr val="F9F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 flipH="1">
              <a:off x="4395541" y="2474792"/>
              <a:ext cx="1352697" cy="135284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泪滴形 10"/>
            <p:cNvSpPr/>
            <p:nvPr/>
          </p:nvSpPr>
          <p:spPr>
            <a:xfrm rot="16200000" flipH="1">
              <a:off x="4388829" y="1459738"/>
              <a:ext cx="978004" cy="979801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泪滴形 11"/>
            <p:cNvSpPr/>
            <p:nvPr/>
          </p:nvSpPr>
          <p:spPr>
            <a:xfrm rot="10800000" flipH="1">
              <a:off x="3592674" y="1685158"/>
              <a:ext cx="755303" cy="753482"/>
            </a:xfrm>
            <a:prstGeom prst="teardrop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153919" y="2275005"/>
              <a:ext cx="397629" cy="397671"/>
            </a:xfrm>
            <a:prstGeom prst="ellipse">
              <a:avLst/>
            </a:prstGeom>
            <a:solidFill>
              <a:srgbClr val="EA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5213628" y="1312223"/>
              <a:ext cx="184545" cy="184566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16200000">
              <a:off x="3427144" y="1548172"/>
              <a:ext cx="184566" cy="184546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rot="5400000">
              <a:off x="5266889" y="3945613"/>
              <a:ext cx="184566" cy="184545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2949620" y="4221500"/>
              <a:ext cx="184545" cy="184564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>
              <a:off x="3287701" y="3021999"/>
              <a:ext cx="390453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E</a:t>
              </a:r>
              <a:endParaRPr lang="zh-CN" altLang="en-US" sz="3200" b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4889599" y="2837246"/>
              <a:ext cx="358990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EAE7D4"/>
                  </a:solidFill>
                  <a:latin typeface="Century Gothic" panose="020B0502020202020204" pitchFamily="34" charset="0"/>
                </a:rPr>
                <a:t>s</a:t>
              </a:r>
              <a:endParaRPr lang="zh-CN" altLang="en-US" sz="3200" b="1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矩形 7"/>
            <p:cNvSpPr>
              <a:spLocks noChangeArrowheads="1"/>
            </p:cNvSpPr>
            <p:nvPr/>
          </p:nvSpPr>
          <p:spPr bwMode="auto">
            <a:xfrm>
              <a:off x="4578950" y="1713912"/>
              <a:ext cx="543047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EAE7D4"/>
                  </a:solidFill>
                  <a:latin typeface="Century Gothic" panose="020B0502020202020204" pitchFamily="34" charset="0"/>
                </a:rPr>
                <a:t>M</a:t>
              </a:r>
              <a:endParaRPr lang="zh-CN" altLang="en-US" sz="3200" b="1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矩形 7"/>
            <p:cNvSpPr>
              <a:spLocks noChangeArrowheads="1"/>
            </p:cNvSpPr>
            <p:nvPr/>
          </p:nvSpPr>
          <p:spPr bwMode="auto">
            <a:xfrm>
              <a:off x="3746490" y="1741527"/>
              <a:ext cx="439219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EAE7D4"/>
                  </a:solidFill>
                  <a:latin typeface="Century Gothic" panose="020B0502020202020204" pitchFamily="34" charset="0"/>
                </a:rPr>
                <a:t>o</a:t>
              </a:r>
              <a:endParaRPr lang="zh-CN" altLang="en-US" sz="3200" b="1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8015966" y="3180294"/>
            <a:ext cx="2863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B0F0"/>
                </a:solidFill>
                <a:latin typeface="Century Gothic" panose="020B0502020202020204" pitchFamily="34" charset="0"/>
              </a:rPr>
              <a:t>MARKET BASKET</a:t>
            </a:r>
            <a:endParaRPr lang="zh-CN" altLang="en-US" sz="2800" b="1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5689547" y="5379706"/>
            <a:ext cx="2869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Century Gothic" panose="020B0502020202020204" pitchFamily="34" charset="0"/>
              </a:rPr>
              <a:t>SEGMENTATION</a:t>
            </a:r>
            <a:endParaRPr lang="zh-CN" altLang="en-US" sz="2800" b="1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1851661" y="3541361"/>
            <a:ext cx="20227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ELASTICITY</a:t>
            </a:r>
            <a:endParaRPr lang="zh-CN" altLang="en-US" sz="2800" b="1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5934677" y="1626443"/>
            <a:ext cx="830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Century Gothic" panose="020B0502020202020204" pitchFamily="34" charset="0"/>
              </a:rPr>
              <a:t>OLS</a:t>
            </a:r>
            <a:endParaRPr lang="zh-CN" altLang="en-US" sz="2800" b="1">
              <a:latin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52"/>
          <p:cNvGrpSpPr/>
          <p:nvPr/>
        </p:nvGrpSpPr>
        <p:grpSpPr>
          <a:xfrm>
            <a:off x="9057163" y="5365498"/>
            <a:ext cx="1588807" cy="432766"/>
            <a:chOff x="4984441" y="4014126"/>
            <a:chExt cx="1282050" cy="349210"/>
          </a:xfrm>
        </p:grpSpPr>
        <p:cxnSp>
          <p:nvCxnSpPr>
            <p:cNvPr id="17" name="直接连接符 58"/>
            <p:cNvCxnSpPr/>
            <p:nvPr/>
          </p:nvCxnSpPr>
          <p:spPr>
            <a:xfrm>
              <a:off x="5149911" y="4014126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984441" y="4024782"/>
              <a:ext cx="1282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From 2015 </a:t>
              </a:r>
              <a:endParaRPr lang="zh-CN" altLang="en-US" sz="160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</p:grpSp>
      <p:sp>
        <p:nvSpPr>
          <p:cNvPr id="22" name="矩形 39"/>
          <p:cNvSpPr/>
          <p:nvPr/>
        </p:nvSpPr>
        <p:spPr>
          <a:xfrm>
            <a:off x="845806" y="332412"/>
            <a:ext cx="3295950" cy="584775"/>
          </a:xfrm>
          <a:prstGeom prst="rect">
            <a:avLst/>
          </a:prstGeom>
          <a:solidFill>
            <a:srgbClr val="FF0000"/>
          </a:solidFill>
        </p:spPr>
        <p:txBody>
          <a:bodyPr wrap="square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1. Wendy’s Haters </a:t>
            </a:r>
            <a:endParaRPr lang="zh-CN" altLang="zh-CN" sz="320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96" y="5680710"/>
            <a:ext cx="1075040" cy="9071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03" y="393700"/>
            <a:ext cx="4998720" cy="374904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文本框 2"/>
          <p:cNvSpPr txBox="1"/>
          <p:nvPr/>
        </p:nvSpPr>
        <p:spPr>
          <a:xfrm>
            <a:off x="845806" y="1154430"/>
            <a:ext cx="29979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Characteristics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/>
              <a:t>18.63% share of market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/>
              <a:t>11.57% lowest revenue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5806" y="2903714"/>
            <a:ext cx="196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Technique: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Market basket</a:t>
            </a:r>
            <a:endParaRPr kumimoji="1"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45806" y="4345223"/>
            <a:ext cx="42117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Financial impact: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/>
              <a:t>Revenue (△6%</a:t>
            </a:r>
            <a:r>
              <a:rPr kumimoji="1" lang="zh-CN" altLang="en-US" sz="2000"/>
              <a:t>）</a:t>
            </a:r>
            <a:r>
              <a:rPr kumimoji="1" lang="en-US" altLang="zh-CN" sz="2000"/>
              <a:t>: $8,682 </a:t>
            </a:r>
            <a:r>
              <a:rPr kumimoji="1" lang="en-US" altLang="zh-CN" sz="2000">
                <a:sym typeface="Wingdings"/>
              </a:rPr>
              <a:t> $9,711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>
                <a:sym typeface="Wingdings"/>
              </a:rPr>
              <a:t>( 10% decrease of price)</a:t>
            </a:r>
            <a:endParaRPr kumimoji="1" lang="zh-CN" altLang="en-US" sz="2000"/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C2A2D5D3-BA1E-40D9-813A-36EFB3172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8274"/>
              </p:ext>
            </p:extLst>
          </p:nvPr>
        </p:nvGraphicFramePr>
        <p:xfrm>
          <a:off x="6389370" y="4377229"/>
          <a:ext cx="4566138" cy="1577121"/>
        </p:xfrm>
        <a:graphic>
          <a:graphicData uri="http://schemas.openxmlformats.org/drawingml/2006/table">
            <a:tbl>
              <a:tblPr firstRow="1" firstCol="1" bandRow="1"/>
              <a:tblGrid>
                <a:gridCol w="2054673">
                  <a:extLst>
                    <a:ext uri="{9D8B030D-6E8A-4147-A177-3AD203B41FA5}">
                      <a16:colId xmlns:a16="http://schemas.microsoft.com/office/drawing/2014/main" val="3562431544"/>
                    </a:ext>
                  </a:extLst>
                </a:gridCol>
                <a:gridCol w="2511465">
                  <a:extLst>
                    <a:ext uri="{9D8B030D-6E8A-4147-A177-3AD203B41FA5}">
                      <a16:colId xmlns:a16="http://schemas.microsoft.com/office/drawing/2014/main" val="145645479"/>
                    </a:ext>
                  </a:extLst>
                </a:gridCol>
              </a:tblGrid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French fries, 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3458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Ham burger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fries, 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5630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04795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Beverage, 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731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Beverage, 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73638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09334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Meal deal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Chicken, French fries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83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8F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667</Words>
  <Application>Microsoft Office PowerPoint</Application>
  <PresentationFormat>Widescreen</PresentationFormat>
  <Paragraphs>209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Microsoft YaHei</vt:lpstr>
      <vt:lpstr>Microsoft YaHei</vt:lpstr>
      <vt:lpstr>Arial</vt:lpstr>
      <vt:lpstr>Calibri</vt:lpstr>
      <vt:lpstr>Calibri Light</vt:lpstr>
      <vt:lpstr>Century Gothic</vt:lpstr>
      <vt:lpstr>HelveticaNeueLT Pro 67 MdCn</vt:lpstr>
      <vt:lpstr>Segoe UI Light</vt:lpstr>
      <vt:lpstr>Office 主题</vt:lpstr>
      <vt:lpstr>PowerPoint Presentation</vt:lpstr>
      <vt:lpstr>PowerPoint Presentation</vt:lpstr>
      <vt:lpstr>PowerPoint Presentation</vt:lpstr>
      <vt:lpstr>Marketing Strategies</vt:lpstr>
      <vt:lpstr>Segmentation</vt:lpstr>
      <vt:lpstr>Segment Overview</vt:lpstr>
      <vt:lpstr>Predicted Revenue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Financial Implication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Arun Kumar</cp:lastModifiedBy>
  <cp:revision>14</cp:revision>
  <dcterms:modified xsi:type="dcterms:W3CDTF">2019-03-19T03:02:03Z</dcterms:modified>
</cp:coreProperties>
</file>