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2f3b1d4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2f3b1d4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2f3b1d4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2f3b1d4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72f3b1d4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72f3b1d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72f3b1d4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72f3b1d4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72f3b1d4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72f3b1d4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8c7a720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8c7a720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900b81e7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900b81e7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900b81e7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900b81e7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72f3b1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72f3b1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2f3b1d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2f3b1d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72f3b1d4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72f3b1d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72f3b1d4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72f3b1d4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72f3b1d4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72f3b1d4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2f3b1d4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2f3b1d4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Water Quality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compared accuracy of </a:t>
            </a:r>
            <a:r>
              <a:rPr lang="en"/>
              <a:t>different</a:t>
            </a:r>
            <a:r>
              <a:rPr lang="en"/>
              <a:t> models and took the best models for </a:t>
            </a:r>
            <a:r>
              <a:rPr lang="en"/>
              <a:t>analysis</a:t>
            </a:r>
            <a:endParaRPr/>
          </a:p>
          <a:p>
            <a:pPr indent="0" lvl="0" marL="0" rtl="0" algn="l">
              <a:spcBef>
                <a:spcPts val="1200"/>
              </a:spcBef>
              <a:spcAft>
                <a:spcPts val="1200"/>
              </a:spcAft>
              <a:buNone/>
            </a:pPr>
            <a:r>
              <a:t/>
            </a:r>
            <a:endParaRPr/>
          </a:p>
        </p:txBody>
      </p:sp>
      <p:pic>
        <p:nvPicPr>
          <p:cNvPr id="152" name="Google Shape;152;p24"/>
          <p:cNvPicPr preferRelativeResize="0"/>
          <p:nvPr/>
        </p:nvPicPr>
        <p:blipFill rotWithShape="1">
          <a:blip r:embed="rId3">
            <a:alphaModFix/>
          </a:blip>
          <a:srcRect b="39760" l="2684" r="73413" t="45734"/>
          <a:stretch/>
        </p:blipFill>
        <p:spPr>
          <a:xfrm>
            <a:off x="658325" y="1904675"/>
            <a:ext cx="3548299" cy="1211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5"/>
          <p:cNvPicPr preferRelativeResize="0"/>
          <p:nvPr/>
        </p:nvPicPr>
        <p:blipFill rotWithShape="1">
          <a:blip r:embed="rId3">
            <a:alphaModFix/>
          </a:blip>
          <a:srcRect b="36688" l="4707" r="60929" t="38737"/>
          <a:stretch/>
        </p:blipFill>
        <p:spPr>
          <a:xfrm>
            <a:off x="570538" y="2220650"/>
            <a:ext cx="3142277" cy="1263924"/>
          </a:xfrm>
          <a:prstGeom prst="rect">
            <a:avLst/>
          </a:prstGeom>
          <a:noFill/>
          <a:ln>
            <a:noFill/>
          </a:ln>
        </p:spPr>
      </p:pic>
      <p:sp>
        <p:nvSpPr>
          <p:cNvPr id="160" name="Google Shape;160;p25"/>
          <p:cNvSpPr txBox="1"/>
          <p:nvPr/>
        </p:nvSpPr>
        <p:spPr>
          <a:xfrm>
            <a:off x="662638" y="1702800"/>
            <a:ext cx="27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Support vector machine</a:t>
            </a:r>
            <a:endParaRPr>
              <a:latin typeface="Roboto"/>
              <a:ea typeface="Roboto"/>
              <a:cs typeface="Roboto"/>
              <a:sym typeface="Roboto"/>
            </a:endParaRPr>
          </a:p>
        </p:txBody>
      </p:sp>
      <p:pic>
        <p:nvPicPr>
          <p:cNvPr id="161" name="Google Shape;161;p25"/>
          <p:cNvPicPr preferRelativeResize="0"/>
          <p:nvPr/>
        </p:nvPicPr>
        <p:blipFill rotWithShape="1">
          <a:blip r:embed="rId4">
            <a:alphaModFix/>
          </a:blip>
          <a:srcRect b="37713" l="4189" r="62214" t="37713"/>
          <a:stretch/>
        </p:blipFill>
        <p:spPr>
          <a:xfrm>
            <a:off x="5020575" y="2220650"/>
            <a:ext cx="3072048" cy="1263924"/>
          </a:xfrm>
          <a:prstGeom prst="rect">
            <a:avLst/>
          </a:prstGeom>
          <a:noFill/>
          <a:ln>
            <a:noFill/>
          </a:ln>
        </p:spPr>
      </p:pic>
      <p:sp>
        <p:nvSpPr>
          <p:cNvPr id="162" name="Google Shape;162;p25"/>
          <p:cNvSpPr txBox="1"/>
          <p:nvPr/>
        </p:nvSpPr>
        <p:spPr>
          <a:xfrm>
            <a:off x="5090825" y="1702800"/>
            <a:ext cx="300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Random forest</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8" name="Google Shape;168;p26"/>
          <p:cNvSpPr txBox="1"/>
          <p:nvPr>
            <p:ph idx="1" type="body"/>
          </p:nvPr>
        </p:nvSpPr>
        <p:spPr>
          <a:xfrm>
            <a:off x="311700" y="12562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our analysis we can conclude that the Support vector Classification Model gives the highest accuracy in predicting water quality ,i.e. Whether the water is potable or not (safe to drink)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501525" y="1476472"/>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74" name="Google Shape;174;p27"/>
          <p:cNvSpPr txBox="1"/>
          <p:nvPr/>
        </p:nvSpPr>
        <p:spPr>
          <a:xfrm>
            <a:off x="5003075" y="3335375"/>
            <a:ext cx="334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By:</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Mallika - BL.EN.U4CSE19085</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Vishnu Vijai - BL.EN.U4CSE19146</a:t>
            </a:r>
            <a:br>
              <a:rPr lang="en">
                <a:solidFill>
                  <a:schemeClr val="lt1"/>
                </a:solidFill>
                <a:latin typeface="Roboto"/>
                <a:ea typeface="Roboto"/>
                <a:cs typeface="Roboto"/>
                <a:sym typeface="Roboto"/>
              </a:rPr>
            </a:br>
            <a:r>
              <a:rPr lang="en">
                <a:solidFill>
                  <a:schemeClr val="lt1"/>
                </a:solidFill>
                <a:latin typeface="Roboto"/>
                <a:ea typeface="Roboto"/>
                <a:cs typeface="Roboto"/>
                <a:sym typeface="Roboto"/>
              </a:rPr>
              <a:t>Sasidhar - BL.EN.U4CSE19153</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363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of the project</a:t>
            </a:r>
            <a:endParaRPr/>
          </a:p>
          <a:p>
            <a:pPr indent="0" lvl="0" marL="0" rtl="0" algn="l">
              <a:spcBef>
                <a:spcPts val="1200"/>
              </a:spcBef>
              <a:spcAft>
                <a:spcPts val="0"/>
              </a:spcAft>
              <a:buNone/>
            </a:pPr>
            <a:r>
              <a:rPr lang="en"/>
              <a:t>Dataset Analysis</a:t>
            </a:r>
            <a:endParaRPr/>
          </a:p>
          <a:p>
            <a:pPr indent="0" lvl="0" marL="0" rtl="0" algn="l">
              <a:spcBef>
                <a:spcPts val="1200"/>
              </a:spcBef>
              <a:spcAft>
                <a:spcPts val="0"/>
              </a:spcAft>
              <a:buNone/>
            </a:pPr>
            <a:r>
              <a:rPr lang="en"/>
              <a:t>Significance of fields in Dataset</a:t>
            </a:r>
            <a:endParaRPr/>
          </a:p>
          <a:p>
            <a:pPr indent="0" lvl="0" marL="0" rtl="0" algn="l">
              <a:spcBef>
                <a:spcPts val="1200"/>
              </a:spcBef>
              <a:spcAft>
                <a:spcPts val="0"/>
              </a:spcAft>
              <a:buNone/>
            </a:pPr>
            <a:r>
              <a:rPr lang="en"/>
              <a:t>Dataset Visualization</a:t>
            </a:r>
            <a:endParaRPr/>
          </a:p>
          <a:p>
            <a:pPr indent="0" lvl="0" marL="0" rtl="0" algn="l">
              <a:spcBef>
                <a:spcPts val="1200"/>
              </a:spcBef>
              <a:spcAft>
                <a:spcPts val="0"/>
              </a:spcAft>
              <a:buNone/>
            </a:pPr>
            <a:r>
              <a:rPr lang="en"/>
              <a:t>Modelling</a:t>
            </a:r>
            <a:endParaRPr/>
          </a:p>
          <a:p>
            <a:pPr indent="0" lvl="0" marL="0" rtl="0" algn="l">
              <a:spcBef>
                <a:spcPts val="1200"/>
              </a:spcBef>
              <a:spcAft>
                <a:spcPts val="120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of the project</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Water is an essential commodity for all life forms on earth. In our project we are going to test ML models that will allow us to predict whether the water is safe to drink or not.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contains 10 rows(ph, Hardness, Solids, Chloramines, Sulfate, Conductivity, Organic_carbon, Trihalomethanes, Turbidity, Potability) and 3277 columns</a:t>
            </a:r>
            <a:endParaRPr/>
          </a:p>
          <a:p>
            <a:pPr indent="0" lvl="0" marL="0" rtl="0" algn="l">
              <a:spcBef>
                <a:spcPts val="1200"/>
              </a:spcBef>
              <a:spcAft>
                <a:spcPts val="1200"/>
              </a:spcAft>
              <a:buNone/>
            </a:pPr>
            <a:r>
              <a:rPr lang="en"/>
              <a:t>The dataset has missing values, so there is a need to use </a:t>
            </a:r>
            <a:r>
              <a:rPr lang="en"/>
              <a:t>appropriate</a:t>
            </a:r>
            <a:r>
              <a:rPr lang="en"/>
              <a:t> algorithms to fill in the missing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 of fields in Dataset</a:t>
            </a:r>
            <a:endParaRPr/>
          </a:p>
        </p:txBody>
      </p:sp>
      <p:sp>
        <p:nvSpPr>
          <p:cNvPr id="109" name="Google Shape;109;p17"/>
          <p:cNvSpPr txBox="1"/>
          <p:nvPr>
            <p:ph idx="1" type="body"/>
          </p:nvPr>
        </p:nvSpPr>
        <p:spPr>
          <a:xfrm>
            <a:off x="311700" y="1229875"/>
            <a:ext cx="8520600" cy="35625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sz="2784"/>
          </a:p>
          <a:p>
            <a:pPr indent="0" lvl="0" marL="0" rtl="0" algn="l">
              <a:spcBef>
                <a:spcPts val="1200"/>
              </a:spcBef>
              <a:spcAft>
                <a:spcPts val="0"/>
              </a:spcAft>
              <a:buNone/>
            </a:pPr>
            <a:r>
              <a:rPr b="1" lang="en" sz="2784"/>
              <a:t>ph </a:t>
            </a:r>
            <a:r>
              <a:rPr lang="en" sz="2784"/>
              <a:t>: Indicator of acidic or alkaline condition of water, ranging from 1 to 14.</a:t>
            </a:r>
            <a:endParaRPr sz="2784"/>
          </a:p>
          <a:p>
            <a:pPr indent="0" lvl="0" marL="0" rtl="0" algn="l">
              <a:spcBef>
                <a:spcPts val="1200"/>
              </a:spcBef>
              <a:spcAft>
                <a:spcPts val="0"/>
              </a:spcAft>
              <a:buNone/>
            </a:pPr>
            <a:r>
              <a:rPr lang="en" sz="2784"/>
              <a:t>Acceptable Limit: 6.5 to 8.5</a:t>
            </a:r>
            <a:endParaRPr sz="2784"/>
          </a:p>
          <a:p>
            <a:pPr indent="0" lvl="0" marL="0" rtl="0" algn="l">
              <a:spcBef>
                <a:spcPts val="1200"/>
              </a:spcBef>
              <a:spcAft>
                <a:spcPts val="0"/>
              </a:spcAft>
              <a:buNone/>
            </a:pPr>
            <a:r>
              <a:rPr b="1" lang="en" sz="2784"/>
              <a:t>Hardness </a:t>
            </a:r>
            <a:r>
              <a:rPr lang="en" sz="2784"/>
              <a:t>: Capacity of water to precipitate soap in mg/L.</a:t>
            </a:r>
            <a:endParaRPr sz="2784"/>
          </a:p>
          <a:p>
            <a:pPr indent="0" lvl="0" marL="0" rtl="0" algn="l">
              <a:spcBef>
                <a:spcPts val="1200"/>
              </a:spcBef>
              <a:spcAft>
                <a:spcPts val="0"/>
              </a:spcAft>
              <a:buNone/>
            </a:pPr>
            <a:r>
              <a:rPr lang="en" sz="2784"/>
              <a:t>Acceptable Limit: Upto 500 or 600 mg/L</a:t>
            </a:r>
            <a:endParaRPr sz="2784"/>
          </a:p>
          <a:p>
            <a:pPr indent="0" lvl="0" marL="0" rtl="0" algn="l">
              <a:spcBef>
                <a:spcPts val="1200"/>
              </a:spcBef>
              <a:spcAft>
                <a:spcPts val="0"/>
              </a:spcAft>
              <a:buNone/>
            </a:pPr>
            <a:r>
              <a:rPr b="1" lang="en" sz="2784"/>
              <a:t>Solids </a:t>
            </a:r>
            <a:r>
              <a:rPr lang="en" sz="2784"/>
              <a:t>: Total dissolved solids (TDS) in ppm. The water with high TDS value indicates that water is highly mineralized.</a:t>
            </a:r>
            <a:endParaRPr sz="2784"/>
          </a:p>
          <a:p>
            <a:pPr indent="0" lvl="0" marL="0" rtl="0" algn="l">
              <a:spcBef>
                <a:spcPts val="1200"/>
              </a:spcBef>
              <a:spcAft>
                <a:spcPts val="0"/>
              </a:spcAft>
              <a:buNone/>
            </a:pPr>
            <a:r>
              <a:rPr lang="en" sz="2784"/>
              <a:t>Acceptable Limit: 500 - 1000 ppm</a:t>
            </a:r>
            <a:endParaRPr sz="2784"/>
          </a:p>
          <a:p>
            <a:pPr indent="0" lvl="0" marL="0" rtl="0" algn="l">
              <a:spcBef>
                <a:spcPts val="1200"/>
              </a:spcBef>
              <a:spcAft>
                <a:spcPts val="0"/>
              </a:spcAft>
              <a:buNone/>
            </a:pPr>
            <a:r>
              <a:rPr b="1" lang="en" sz="2784"/>
              <a:t>Chloramines </a:t>
            </a:r>
            <a:r>
              <a:rPr lang="en" sz="2784"/>
              <a:t>: Amount of Chloramines in ppm.</a:t>
            </a:r>
            <a:endParaRPr sz="2784"/>
          </a:p>
          <a:p>
            <a:pPr indent="0" lvl="0" marL="0" rtl="0" algn="l">
              <a:spcBef>
                <a:spcPts val="1200"/>
              </a:spcBef>
              <a:spcAft>
                <a:spcPts val="0"/>
              </a:spcAft>
              <a:buNone/>
            </a:pPr>
            <a:r>
              <a:rPr lang="en" sz="2784"/>
              <a:t>Acceptable Limit: Upto 4 ppm</a:t>
            </a:r>
            <a:endParaRPr sz="2784"/>
          </a:p>
          <a:p>
            <a:pPr indent="0" lvl="0" marL="0" rtl="0" algn="l">
              <a:spcBef>
                <a:spcPts val="1200"/>
              </a:spcBef>
              <a:spcAft>
                <a:spcPts val="0"/>
              </a:spcAft>
              <a:buNone/>
            </a:pPr>
            <a:r>
              <a:rPr b="1" lang="en" sz="2784"/>
              <a:t>Sulfate </a:t>
            </a:r>
            <a:r>
              <a:rPr lang="en" sz="2784"/>
              <a:t>: Amount of Sulfates dissolved in water in mg/L.</a:t>
            </a:r>
            <a:endParaRPr sz="2784"/>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Acceptable Limit: Upto 400 mg/L</a:t>
            </a:r>
            <a:endParaRPr/>
          </a:p>
          <a:p>
            <a:pPr indent="0" lvl="0" marL="0" rtl="0" algn="l">
              <a:spcBef>
                <a:spcPts val="1200"/>
              </a:spcBef>
              <a:spcAft>
                <a:spcPts val="0"/>
              </a:spcAft>
              <a:buNone/>
            </a:pPr>
            <a:r>
              <a:rPr b="1" lang="en"/>
              <a:t>Conductivity </a:t>
            </a:r>
            <a:r>
              <a:rPr lang="en"/>
              <a:t>: Electrical conductivity of water in μS/cm.</a:t>
            </a:r>
            <a:endParaRPr/>
          </a:p>
          <a:p>
            <a:pPr indent="0" lvl="0" marL="0" rtl="0" algn="l">
              <a:spcBef>
                <a:spcPts val="1200"/>
              </a:spcBef>
              <a:spcAft>
                <a:spcPts val="0"/>
              </a:spcAft>
              <a:buNone/>
            </a:pPr>
            <a:r>
              <a:rPr lang="en"/>
              <a:t>Acceptable Limit: Upto 400 μS/cm</a:t>
            </a:r>
            <a:endParaRPr/>
          </a:p>
          <a:p>
            <a:pPr indent="0" lvl="0" marL="0" rtl="0" algn="l">
              <a:spcBef>
                <a:spcPts val="1200"/>
              </a:spcBef>
              <a:spcAft>
                <a:spcPts val="0"/>
              </a:spcAft>
              <a:buNone/>
            </a:pPr>
            <a:r>
              <a:rPr b="1" lang="en"/>
              <a:t>Organic_carbon </a:t>
            </a:r>
            <a:r>
              <a:rPr lang="en"/>
              <a:t>: Amount of carbon in organic compounds in ppm.</a:t>
            </a:r>
            <a:endParaRPr/>
          </a:p>
          <a:p>
            <a:pPr indent="0" lvl="0" marL="0" rtl="0" algn="l">
              <a:spcBef>
                <a:spcPts val="1200"/>
              </a:spcBef>
              <a:spcAft>
                <a:spcPts val="0"/>
              </a:spcAft>
              <a:buNone/>
            </a:pPr>
            <a:r>
              <a:rPr lang="en"/>
              <a:t>Acceptable Limit: Less than 2 mg/L</a:t>
            </a:r>
            <a:endParaRPr/>
          </a:p>
          <a:p>
            <a:pPr indent="0" lvl="0" marL="0" rtl="0" algn="l">
              <a:spcBef>
                <a:spcPts val="1200"/>
              </a:spcBef>
              <a:spcAft>
                <a:spcPts val="0"/>
              </a:spcAft>
              <a:buNone/>
            </a:pPr>
            <a:r>
              <a:rPr b="1" lang="en"/>
              <a:t>Trihalomethanes</a:t>
            </a:r>
            <a:r>
              <a:rPr lang="en"/>
              <a:t>: Amount of Trihalomethanes in μg/L.</a:t>
            </a:r>
            <a:endParaRPr/>
          </a:p>
          <a:p>
            <a:pPr indent="0" lvl="0" marL="0" rtl="0" algn="l">
              <a:spcBef>
                <a:spcPts val="1200"/>
              </a:spcBef>
              <a:spcAft>
                <a:spcPts val="0"/>
              </a:spcAft>
              <a:buNone/>
            </a:pPr>
            <a:r>
              <a:rPr lang="en"/>
              <a:t>Acceptable Limit: Upto 80 ppm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t>Turbidity</a:t>
            </a:r>
            <a:r>
              <a:rPr lang="en" sz="1300"/>
              <a:t>: Measure of light emitting property of water in NTU.</a:t>
            </a:r>
            <a:endParaRPr sz="1300"/>
          </a:p>
          <a:p>
            <a:pPr indent="0" lvl="0" marL="0" rtl="0" algn="l">
              <a:spcBef>
                <a:spcPts val="1200"/>
              </a:spcBef>
              <a:spcAft>
                <a:spcPts val="0"/>
              </a:spcAft>
              <a:buNone/>
            </a:pPr>
            <a:r>
              <a:rPr lang="en" sz="1300"/>
              <a:t>Acceptable Limit: 5-10 NTU</a:t>
            </a:r>
            <a:endParaRPr sz="1300"/>
          </a:p>
          <a:p>
            <a:pPr indent="0" lvl="0" marL="0" rtl="0" algn="l">
              <a:spcBef>
                <a:spcPts val="1200"/>
              </a:spcBef>
              <a:spcAft>
                <a:spcPts val="0"/>
              </a:spcAft>
              <a:buNone/>
            </a:pPr>
            <a:r>
              <a:rPr b="1" lang="en" sz="1300"/>
              <a:t>Potability</a:t>
            </a:r>
            <a:r>
              <a:rPr lang="en" sz="1300"/>
              <a:t>: Indicates if water is safe for human consumption.</a:t>
            </a:r>
            <a:endParaRPr sz="1300"/>
          </a:p>
          <a:p>
            <a:pPr indent="0" lvl="0" marL="0" rtl="0" algn="l">
              <a:spcBef>
                <a:spcPts val="1200"/>
              </a:spcBef>
              <a:spcAft>
                <a:spcPts val="1200"/>
              </a:spcAft>
              <a:buNone/>
            </a:pPr>
            <a:r>
              <a:rPr lang="en" sz="1300"/>
              <a:t>Here Potable -1 and Not potable -0.</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Visualization</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see that the values of non potable</a:t>
            </a:r>
            <a:endParaRPr/>
          </a:p>
          <a:p>
            <a:pPr indent="0" lvl="0" marL="0" rtl="0" algn="l">
              <a:spcBef>
                <a:spcPts val="1200"/>
              </a:spcBef>
              <a:spcAft>
                <a:spcPts val="0"/>
              </a:spcAft>
              <a:buNone/>
            </a:pPr>
            <a:r>
              <a:rPr lang="en"/>
              <a:t>Water is more than potable water, so</a:t>
            </a:r>
            <a:endParaRPr/>
          </a:p>
          <a:p>
            <a:pPr indent="0" lvl="0" marL="0" rtl="0" algn="l">
              <a:spcBef>
                <a:spcPts val="1200"/>
              </a:spcBef>
              <a:spcAft>
                <a:spcPts val="1200"/>
              </a:spcAft>
              <a:buNone/>
            </a:pPr>
            <a:r>
              <a:rPr lang="en"/>
              <a:t>t</a:t>
            </a:r>
            <a:r>
              <a:rPr lang="en"/>
              <a:t>hat means our dataset is not balanced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dist plot values of ph shows as expected</a:t>
            </a:r>
            <a:endParaRPr/>
          </a:p>
          <a:p>
            <a:pPr indent="0" lvl="0" marL="0" rtl="0" algn="l">
              <a:spcBef>
                <a:spcPts val="1200"/>
              </a:spcBef>
              <a:spcAft>
                <a:spcPts val="0"/>
              </a:spcAft>
              <a:buNone/>
            </a:pPr>
            <a:r>
              <a:rPr lang="en"/>
              <a:t>Where it’s range is from 4 to 10 , and the</a:t>
            </a:r>
            <a:endParaRPr/>
          </a:p>
          <a:p>
            <a:pPr indent="0" lvl="0" marL="0" rtl="0" algn="l">
              <a:spcBef>
                <a:spcPts val="1200"/>
              </a:spcBef>
              <a:spcAft>
                <a:spcPts val="1200"/>
              </a:spcAft>
              <a:buNone/>
            </a:pPr>
            <a:r>
              <a:rPr lang="en"/>
              <a:t>Potable range from 6 to 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