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54067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29387514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31564096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855860931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85564951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06540688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6320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26972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02829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018699-3CF7-DD12-80FA-F93C226B78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5371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7780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0086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FD5BD2-5BE5-3A73-AD14-A36E7A4937B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41956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0214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7737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05F342-53C4-BFDE-213A-179D54133C9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597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41805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53757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BD1219-37B9-AEAF-6D7E-D9D1F81AE2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1246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6397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8880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296C7-30A3-1405-98AE-7F5D820928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9959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0692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07831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05AEA0-9F57-987C-AF44-E8AF5FD3D0C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0441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61356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66333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BC3145-E476-3A32-8284-990E9D25DA0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6698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90202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29355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9F8728-82A4-6621-03D4-601885C207E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89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2498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27909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09A849-67A2-9A1A-CDFF-A6BFBF94F26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943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5942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52784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2ADF8-62B0-D56E-23F6-026C5F98031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91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90547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28945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8CD24C-B2C7-7F1F-8BBF-81EB329909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049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6080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57784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EB5FBE-D6B6-AE75-F0D5-1C0D45762F7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7154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7669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20017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F95076-899E-9B54-7FB7-21784478FD4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98833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57934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3905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A684FC-D94B-D76F-093D-34525F8177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3201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82944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2929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2BBFD-5617-23BB-31C3-26E1AC0DBC3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44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7761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6021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B8382-14DB-91D8-0BF4-C9FB55B7CAA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9501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50119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56876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33C32-4DBE-58A6-CF27-EEAF90B9C3F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417503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0669340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81094275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5991582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78625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2093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660090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6742624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73911632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94581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1802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153679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5444132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145988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53351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728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754873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146419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500318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24424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307778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619827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36536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3369998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37545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7040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6062996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2606436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7468097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386440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2789775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3699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711744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637999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4520754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4068937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7722064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795699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199054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8281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478133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2475621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1516229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07551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5878456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150280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27706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66846301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6576247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123153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3702927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69463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747824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18457324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77145492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4499828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50270913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5075299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27618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273316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76861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6411952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67318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4969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Where Should we move to  after the boot camp?</a:t>
            </a:r>
            <a:endParaRPr/>
          </a:p>
        </p:txBody>
      </p:sp>
      <p:sp>
        <p:nvSpPr>
          <p:cNvPr id="137862574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Exploratory Data Analysis of Global on Artificial intelligence Salaries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28489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3049"/>
            <a:ext cx="8552842" cy="8911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algn="l">
              <a:defRPr sz="2000" b="1"/>
            </a:lvl1pPr>
          </a:lstStyle>
          <a:p>
            <a:pPr algn="ctr">
              <a:defRPr/>
            </a:pPr>
            <a:r>
              <a:rPr sz="4000"/>
              <a:t>Question 1</a:t>
            </a:r>
            <a:br>
              <a:rPr sz="4000"/>
            </a:br>
            <a:r>
              <a:rPr b="0"/>
              <a:t>We should all move to Switzerland!</a:t>
            </a:r>
            <a:endParaRPr/>
          </a:p>
        </p:txBody>
      </p:sp>
      <p:sp>
        <p:nvSpPr>
          <p:cNvPr id="20486925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2663300"/>
            <a:ext cx="8552842" cy="3462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887831412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457199" y="1164166"/>
            <a:ext cx="8552842" cy="13621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>
              <a:defRPr/>
            </a:pPr>
            <a:r>
              <a:rPr sz="12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Average salary for entry jobs:</a:t>
            </a:r>
            <a:endParaRPr lang="en-US" sz="1200" b="0" i="0" u="none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r>
              <a:rPr sz="1200" b="1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Top country: </a:t>
            </a:r>
            <a:r>
              <a:rPr sz="12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Switzerland     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$172.995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		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Average for entry jobs Switzerland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: $96.106</a:t>
            </a:r>
            <a:endParaRPr sz="1200" b="0" i="0" u="none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  <a:p>
            <a:pPr algn="l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Overall average: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$121.991 				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Overall entry salary average: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$66.773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0273524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211747" y="1868009"/>
            <a:ext cx="10070606" cy="4963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3149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Question 2</a:t>
            </a:r>
            <a:br>
              <a:rPr/>
            </a:b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What is the most common education requirement for each type of industry that has A.I employees.</a:t>
            </a:r>
            <a:endParaRPr/>
          </a:p>
        </p:txBody>
      </p:sp>
      <p:sp>
        <p:nvSpPr>
          <p:cNvPr id="18678109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ctr">
              <a:buFont typeface="Arial"/>
              <a:buNone/>
              <a:defRPr/>
            </a:pP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  <a:p>
            <a:pPr marL="0" indent="0" algn="l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Step 1 – We created the crosstab.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Step 2 – we turned the required values into a percentile number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buFont typeface="Arial"/>
              <a:buNone/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Step 3 – A Heat map was created.</a:t>
            </a:r>
            <a:endParaRPr sz="1200" b="0"/>
          </a:p>
        </p:txBody>
      </p:sp>
      <p:pic>
        <p:nvPicPr>
          <p:cNvPr id="379234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2069" y="1600200"/>
            <a:ext cx="8599861" cy="2010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365259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03542934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477152" y="4727573"/>
            <a:ext cx="8299096" cy="17899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Conclusion:</a:t>
            </a: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No single education level dominates the AI field, it’s balanced, showing that AI welcomes multiple entry paths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Bachelor’s degrees are most common across nearly all industries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PhDs domains in research heavy industries like Energy, Manufacturing, and Education.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Associate degrees are more hired industries like finance, retail and telecommunications.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Master’s degrees hold strong presence in Healthcare and Media</a:t>
            </a:r>
            <a:endParaRPr/>
          </a:p>
        </p:txBody>
      </p:sp>
      <p:pic>
        <p:nvPicPr>
          <p:cNvPr id="12071962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277" y="0"/>
            <a:ext cx="9039930" cy="4727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61887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Question  3</a:t>
            </a:r>
            <a:endParaRPr lang="en-US" sz="4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What is the impact of industry, country and experience level on salary?</a:t>
            </a:r>
            <a:endParaRPr sz="1200"/>
          </a:p>
        </p:txBody>
      </p:sp>
      <p:sp>
        <p:nvSpPr>
          <p:cNvPr id="4953078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200"/>
              <a:t>We grouped all the variables needed sorting the industries by their mean salary</a:t>
            </a:r>
            <a:endParaRPr sz="1200"/>
          </a:p>
          <a:p>
            <a:pPr>
              <a:defRPr/>
            </a:pPr>
            <a:r>
              <a:rPr sz="1200"/>
              <a:t>In the company_location and the experience_level appears only the top 1 value with the highest salary.</a:t>
            </a:r>
            <a:endParaRPr sz="1200"/>
          </a:p>
        </p:txBody>
      </p:sp>
      <p:pic>
        <p:nvPicPr>
          <p:cNvPr id="6289309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70138" y="2310959"/>
            <a:ext cx="6985902" cy="2835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9375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3049"/>
            <a:ext cx="8552842" cy="5810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Salary distribution by experience level of AI employees</a:t>
            </a:r>
            <a:endParaRPr/>
          </a:p>
        </p:txBody>
      </p:sp>
      <p:sp>
        <p:nvSpPr>
          <p:cNvPr id="87771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2663300"/>
            <a:ext cx="8552842" cy="3462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680662617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457199" y="854074"/>
            <a:ext cx="8552842" cy="16722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Salary growth with experience is very strong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consistent across all industries.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Executives (EX) earn ~3x more than entry-level (EN) employees.</a:t>
            </a:r>
            <a:endParaRPr/>
          </a:p>
        </p:txBody>
      </p:sp>
      <p:pic>
        <p:nvPicPr>
          <p:cNvPr id="20729217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155" y="1672875"/>
            <a:ext cx="9414028" cy="526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6275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457200" y="273049"/>
            <a:ext cx="8552842" cy="5810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Salary distribution by Industry of AI employees</a:t>
            </a:r>
            <a:endParaRPr/>
          </a:p>
        </p:txBody>
      </p:sp>
      <p:sp>
        <p:nvSpPr>
          <p:cNvPr id="116547958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2663300"/>
            <a:ext cx="8552842" cy="34628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792158843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457199" y="854074"/>
            <a:ext cx="8552842" cy="8921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Education, Consulting, and Real Estate are on the lower end — possibly due to less profit margin or smaller-scale A.I. adoption.</a:t>
            </a:r>
            <a:endParaRPr sz="12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>
                <a:solidFill>
                  <a:schemeClr val="tx1"/>
                </a:solidFill>
                <a:latin typeface="Arial"/>
                <a:ea typeface="Arial"/>
                <a:cs typeface="Arial"/>
              </a:rPr>
              <a:t>Technology, Transportation and Automotive have the highest salary distribution across all the employee levels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462091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746249"/>
            <a:ext cx="9076110" cy="4947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72557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3194" y="-11994"/>
            <a:ext cx="9207499" cy="6881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28049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Conclusions</a:t>
            </a:r>
            <a:endParaRPr/>
          </a:p>
        </p:txBody>
      </p:sp>
      <p:sp>
        <p:nvSpPr>
          <p:cNvPr id="129086335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Experience is a strong determinant of A.I. salary.</a:t>
            </a:r>
            <a:endParaRPr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Industry matters: Tech and Finance consistently lead, while public or creative sectors lag.</a:t>
            </a:r>
            <a:endParaRPr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Education alone doesn’t drive salary — it supports progression but doesn’t replace experience.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intra-level pay-gap is proporcional to the experience level. The intra-executive pay gap is much wider than the intra-entry-level pay gap. 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See you all in Switzerland after the bootcamp!</a:t>
            </a:r>
            <a:endParaRPr sz="1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4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0470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Research Questions</a:t>
            </a:r>
            <a:endParaRPr/>
          </a:p>
        </p:txBody>
      </p:sp>
      <p:sp>
        <p:nvSpPr>
          <p:cNvPr id="183502568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Question number 1:</a:t>
            </a:r>
            <a:endParaRPr lang="en-US" sz="3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	</a:t>
            </a:r>
            <a:r>
              <a:rPr lang="en-US" sz="3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Average salary for entry jobs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Question number 2: </a:t>
            </a:r>
            <a:r>
              <a:rPr lang="en-US" sz="3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What is the most common education requirement for each type of industry that has A.I employees.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3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Question number 3:</a:t>
            </a:r>
            <a:endParaRPr lang="en-US" sz="3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What is the impact of industry, country and experience level on salary?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0630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Dataset Overview</a:t>
            </a:r>
            <a:endParaRPr/>
          </a:p>
        </p:txBody>
      </p:sp>
      <p:sp>
        <p:nvSpPr>
          <p:cNvPr id="895161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• 15,000 AI-related job records across multiple countries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• 20 columns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• Numeric variables: salary_usd, years_experience, benefits_score, salary_local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• Categorical variables: </a:t>
            </a:r>
            <a:r>
              <a:rPr sz="30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job_id, job_title, Salary_currency,</a:t>
            </a:r>
            <a:r>
              <a:rPr sz="30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 experience_level, employment_type,</a:t>
            </a:r>
            <a:r>
              <a:rPr sz="3000">
                <a:solidFill>
                  <a:schemeClr val="tx1"/>
                </a:solidFill>
              </a:rPr>
              <a:t> posting_date, Application_deadline,</a:t>
            </a:r>
            <a:endParaRPr sz="30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30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company_location, company_size, employee_residence, </a:t>
            </a:r>
            <a:r>
              <a:rPr sz="300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required_skills, job_description_length, education_required, industry and company_name</a:t>
            </a:r>
            <a:r>
              <a:rPr sz="3000">
                <a:solidFill>
                  <a:schemeClr val="tx1"/>
                </a:solidFill>
              </a:rPr>
              <a:t>.</a:t>
            </a:r>
            <a:endParaRPr sz="3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382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 Cleaning</a:t>
            </a:r>
            <a:endParaRPr/>
          </a:p>
        </p:txBody>
      </p:sp>
      <p:sp>
        <p:nvSpPr>
          <p:cNvPr id="7438456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 confirmed that there is no NAN and no duplicate values in the database</a:t>
            </a:r>
            <a:endParaRPr/>
          </a:p>
          <a:p>
            <a:pPr>
              <a:defRPr/>
            </a:pPr>
            <a:r>
              <a:rPr/>
              <a:t>We changed the posting_date and Application_deadline to a datetime format.</a:t>
            </a:r>
            <a:endParaRPr/>
          </a:p>
          <a:p>
            <a:pPr>
              <a:defRPr/>
            </a:pPr>
            <a:r>
              <a:rPr/>
              <a:t>We erased the columns salary_currency, salary_local, posting_date, application_deadline, job_descriprion_length.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993052" name="Title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Salary Offers</a:t>
            </a:r>
            <a:endParaRPr/>
          </a:p>
        </p:txBody>
      </p:sp>
      <p:sp>
        <p:nvSpPr>
          <p:cNvPr id="4621047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435099"/>
            <a:ext cx="8229600" cy="4691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72345527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3465513" y="273049"/>
            <a:ext cx="5544529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mean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121991.938267 		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std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63968.361846</a:t>
            </a: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min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16621.000000		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max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410273.000000</a:t>
            </a: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The majority of the Job offers have a salary between $50.000 and $150.</a:t>
            </a:r>
            <a:endParaRPr lang="en-US"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51624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435099"/>
            <a:ext cx="8342969" cy="499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287976" name="Title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Experience Level</a:t>
            </a:r>
            <a:endParaRPr/>
          </a:p>
        </p:txBody>
      </p:sp>
      <p:sp>
        <p:nvSpPr>
          <p:cNvPr id="2328157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435099"/>
            <a:ext cx="8552842" cy="4691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171277582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3465513" y="273049"/>
            <a:ext cx="5544529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unique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 4	</a:t>
            </a:r>
            <a:endParaRPr lang="en-US" sz="1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defRPr/>
            </a:pPr>
            <a:r>
              <a:rPr/>
              <a:t>EX : 25.62% 	</a:t>
            </a:r>
            <a:r>
              <a:rPr/>
              <a:t>SE: 24.94%	</a:t>
            </a:r>
            <a:endParaRPr/>
          </a:p>
          <a:p>
            <a:pPr algn="ctr">
              <a:defRPr/>
            </a:pPr>
            <a:r>
              <a:rPr/>
              <a:t>MI: 25.09%	</a:t>
            </a:r>
            <a:r>
              <a:rPr/>
              <a:t>EN: 24.35%</a:t>
            </a:r>
            <a:endParaRPr/>
          </a:p>
          <a:p>
            <a:pPr algn="l">
              <a:defRPr/>
            </a:pPr>
            <a:r>
              <a:rPr/>
              <a:t>The experience level is equally distributed.</a:t>
            </a:r>
            <a:endParaRPr/>
          </a:p>
          <a:p>
            <a:pPr algn="ctr">
              <a:defRPr/>
            </a:pPr>
            <a:endParaRPr lang="en-US"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l"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22638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96388" y="1740269"/>
            <a:ext cx="4587105" cy="443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335858" name="Title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Company Location</a:t>
            </a:r>
            <a:endParaRPr/>
          </a:p>
        </p:txBody>
      </p:sp>
      <p:sp>
        <p:nvSpPr>
          <p:cNvPr id="192770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435099"/>
            <a:ext cx="8552842" cy="4691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62610512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3465513" y="273049"/>
            <a:ext cx="5544529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unique: 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</a:t>
            </a:r>
            <a:endParaRPr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Top 5: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Switzerland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 819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Canada  781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United Kingdom 780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United States 776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Singapore 762</a:t>
            </a:r>
            <a:endParaRPr sz="12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Low 5: </a:t>
            </a: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Sweden 729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Australia 721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Finland 718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India 702</a:t>
            </a:r>
            <a:b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Austria 699</a:t>
            </a:r>
            <a:endParaRPr sz="1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4339675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199" y="1435099"/>
            <a:ext cx="8552842" cy="4691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65518" name="Title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Education Required</a:t>
            </a:r>
            <a:endParaRPr/>
          </a:p>
        </p:txBody>
      </p:sp>
      <p:sp>
        <p:nvSpPr>
          <p:cNvPr id="152840543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435099"/>
            <a:ext cx="8552842" cy="4691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023294305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3465513" y="273049"/>
            <a:ext cx="5544529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unique: 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</a:t>
            </a:r>
            <a:endParaRPr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PHD: 25.07% 	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MA: 24.59%	</a:t>
            </a:r>
            <a:endParaRPr sz="1400"/>
          </a:p>
          <a:p>
            <a:pPr algn="ct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BA: 25.75%	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AS: 24.59%</a:t>
            </a:r>
            <a:endParaRPr sz="1400"/>
          </a:p>
          <a:p>
            <a:pPr algn="l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experience level is equally distributed.</a:t>
            </a: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528338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04684" y="1451684"/>
            <a:ext cx="4456553" cy="4674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775831" name="Title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Types of Industry</a:t>
            </a:r>
            <a:endParaRPr/>
          </a:p>
        </p:txBody>
      </p:sp>
      <p:sp>
        <p:nvSpPr>
          <p:cNvPr id="13086394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435099"/>
            <a:ext cx="8552842" cy="4691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400365139" name="Text Placeholder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3465513" y="273049"/>
            <a:ext cx="5544529" cy="11620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unique: 15</a:t>
            </a:r>
            <a:endParaRPr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Top 5: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Government 1035	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Manufacturing 1035		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Consulting  1021</a:t>
            </a:r>
            <a:endParaRPr lang="en-US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Low 5: 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Retail 978	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Media 972	</a:t>
            </a:r>
            <a:r>
              <a:rPr sz="1050" b="0" i="0" u="none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Transportation 951</a:t>
            </a:r>
            <a:endParaRPr lang="en-US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9596812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8397" y="1435099"/>
            <a:ext cx="8621643" cy="4691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4</cp:revision>
  <dcterms:created xsi:type="dcterms:W3CDTF">2013-01-27T09:14:16Z</dcterms:created>
  <dcterms:modified xsi:type="dcterms:W3CDTF">2025-10-18T10:09:59Z</dcterms:modified>
  <cp:category/>
</cp:coreProperties>
</file>