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5"/>
  </p:notesMasterIdLst>
  <p:handoutMasterIdLst>
    <p:handoutMasterId r:id="rId36"/>
  </p:handoutMasterIdLst>
  <p:sldIdLst>
    <p:sldId id="354" r:id="rId3"/>
    <p:sldId id="355" r:id="rId4"/>
    <p:sldId id="365" r:id="rId5"/>
    <p:sldId id="358" r:id="rId6"/>
    <p:sldId id="281" r:id="rId7"/>
    <p:sldId id="328" r:id="rId8"/>
    <p:sldId id="334" r:id="rId9"/>
    <p:sldId id="335" r:id="rId10"/>
    <p:sldId id="336" r:id="rId11"/>
    <p:sldId id="337" r:id="rId12"/>
    <p:sldId id="331" r:id="rId13"/>
    <p:sldId id="343" r:id="rId14"/>
    <p:sldId id="332" r:id="rId15"/>
    <p:sldId id="282" r:id="rId16"/>
    <p:sldId id="361" r:id="rId17"/>
    <p:sldId id="292" r:id="rId18"/>
    <p:sldId id="294" r:id="rId19"/>
    <p:sldId id="341" r:id="rId20"/>
    <p:sldId id="340" r:id="rId21"/>
    <p:sldId id="295" r:id="rId22"/>
    <p:sldId id="339" r:id="rId23"/>
    <p:sldId id="342" r:id="rId24"/>
    <p:sldId id="362" r:id="rId25"/>
    <p:sldId id="350" r:id="rId26"/>
    <p:sldId id="351" r:id="rId27"/>
    <p:sldId id="359" r:id="rId28"/>
    <p:sldId id="360" r:id="rId29"/>
    <p:sldId id="329" r:id="rId30"/>
    <p:sldId id="330" r:id="rId31"/>
    <p:sldId id="352" r:id="rId32"/>
    <p:sldId id="284" r:id="rId33"/>
    <p:sldId id="353"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291" autoAdjust="0"/>
  </p:normalViewPr>
  <p:slideViewPr>
    <p:cSldViewPr snapToGrid="0">
      <p:cViewPr varScale="1">
        <p:scale>
          <a:sx n="68" d="100"/>
          <a:sy n="68" d="100"/>
        </p:scale>
        <p:origin x="810" y="72"/>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programming languages, need of programming language.</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c programming language , covered some features of C and language translators.</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tx1">
                  <a:lumMod val="95000"/>
                  <a:lumOff val="5000"/>
                </a:schemeClr>
              </a:solidFill>
            </a:rPr>
            <a:t>Moreover we have learnt about algorithms , need of algorithms in programming and we have designed some algorithms</a:t>
          </a:r>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advantages ,  disadvantages and applications of algorithm</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229" custLinFactNeighborY="-776">
        <dgm:presLayoutVars>
          <dgm:bulletEnabled val="1"/>
        </dgm:presLayoutVars>
      </dgm:prSet>
      <dgm:spPr/>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
    <dgm:cxn modelId="{537F3816-8AD7-4A36-A251-136F9CB6EDBD}" type="presOf" srcId="{A01C6F03-8F64-4572-A415-227584B1F1D4}" destId="{125214B9-F360-433C-AD02-087D02D43A08}"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FB907561-3042-443C-9925-0235425570A1}" type="presOf" srcId="{0621545F-95F6-44EB-825F-83C24ABAE76E}" destId="{45C74EF1-9A11-4F71-A1B7-79F2B3452A9C}" srcOrd="0" destOrd="0" presId="urn:microsoft.com/office/officeart/2005/8/layout/default"/>
    <dgm:cxn modelId="{9495434F-F7C9-45D7-B8C6-CCE0B7994591}" srcId="{A30D818A-DE61-492C-9F49-4330F19690E3}" destId="{A01C6F03-8F64-4572-A415-227584B1F1D4}" srcOrd="3" destOrd="0" parTransId="{4DA968A8-0948-417F-9134-FA754EAB92DA}" sibTransId="{14056E56-91CB-4AD0-BDAA-2A69C7D39824}"/>
    <dgm:cxn modelId="{ECCE3782-0BA7-4D11-9D3C-49385FC334F5}" type="presOf" srcId="{72067E99-1C3B-406E-B0E9-FC347F914FA8}" destId="{2F0A59F6-A053-4340-A4F0-E60DDF039046}" srcOrd="0" destOrd="0" presId="urn:microsoft.com/office/officeart/2005/8/layout/default"/>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 modelId="{83814BDA-AC59-4D7F-A37F-B0624856D23C}" type="presParOf" srcId="{097EF926-1259-452F-A448-711C22076917}" destId="{0CC0DE93-1BD7-4691-B76E-8B0327162FB5}" srcOrd="5" destOrd="0" presId="urn:microsoft.com/office/officeart/2005/8/layout/default"/>
    <dgm:cxn modelId="{CEF43F2E-179B-44AB-B9A4-9CF127E089EE}" type="presParOf" srcId="{097EF926-1259-452F-A448-711C22076917}" destId="{125214B9-F360-433C-AD02-087D02D43A0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programming languages, need of programming language.</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about c programming language , covered some features of C and language translators.</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8361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lumMod val="95000"/>
                  <a:lumOff val="5000"/>
                </a:schemeClr>
              </a:solidFill>
            </a:rPr>
            <a:t>Moreover we have learnt about algorithms , need of algorithms in programming and we have designed some algorithms</a:t>
          </a:r>
          <a:endParaRPr lang="en-IN" sz="2400" b="1" kern="1200" dirty="0">
            <a:solidFill>
              <a:schemeClr val="tx1">
                <a:lumMod val="95000"/>
                <a:lumOff val="5000"/>
              </a:schemeClr>
            </a:solidFill>
          </a:endParaRPr>
        </a:p>
      </dsp:txBody>
      <dsp:txXfrm>
        <a:off x="83612" y="2898248"/>
        <a:ext cx="4166272" cy="2499763"/>
      </dsp:txXfrm>
    </dsp:sp>
    <dsp:sp modelId="{125214B9-F360-433C-AD02-087D02D43A08}">
      <dsp:nvSpPr>
        <dsp:cNvPr id="0" name=""/>
        <dsp:cNvSpPr/>
      </dsp:nvSpPr>
      <dsp:spPr>
        <a:xfrm>
          <a:off x="465697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sym typeface="Wingdings" panose="05000000000000000000" pitchFamily="2" charset="2"/>
            </a:rPr>
            <a:t>Discussed about advantages ,  disadvantages and applications of algorithm</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28442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589265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2977739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3865017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2075949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340013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76008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1134209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256803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60947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80566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172875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653442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693296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3486481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1731106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409216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30</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407415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27932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421903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207390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CvSOaYi89B4"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en.wikipedia.org/wiki/Algorithm" TargetMode="External"/><Relationship Id="rId7" Type="http://schemas.openxmlformats.org/officeDocument/2006/relationships/hyperlink" Target="https://youtu.be/FbYzBWdhMb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youtu.be/6hfOvs8pY1k" TargetMode="External"/><Relationship Id="rId5" Type="http://schemas.openxmlformats.org/officeDocument/2006/relationships/hyperlink" Target="https://study.com/academy/lesson/what-is-an-algorithm-definition-examples.html" TargetMode="External"/><Relationship Id="rId4" Type="http://schemas.openxmlformats.org/officeDocument/2006/relationships/hyperlink" Target="https://fiftyexamples.readthedocs.io/en/latest/algorithms.html" TargetMode="Externa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to C programming &amp; Algorithms</a:t>
            </a:r>
          </a:p>
          <a:p>
            <a:pPr eaLnBrk="1" hangingPunct="1"/>
            <a:endParaRPr lang="en-US" sz="1600" dirty="0">
              <a:latin typeface="Raleway ExtraBold" pitchFamily="34" charset="-52"/>
            </a:endParaRPr>
          </a:p>
        </p:txBody>
      </p:sp>
      <p:sp>
        <p:nvSpPr>
          <p:cNvPr id="15" name="TextBox 14">
            <a:extLst>
              <a:ext uri="{FF2B5EF4-FFF2-40B4-BE49-F238E27FC236}">
                <a16:creationId xmlns:a16="http://schemas.microsoft.com/office/drawing/2014/main" id="{9E825B68-996A-4025-AE15-7A01BFFCF419}"/>
              </a:ext>
            </a:extLst>
          </p:cNvPr>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Fundamentals of Computer programming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Code:21CSH-101</a:t>
            </a: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40AB-7C0B-4858-9355-7320488964C0}"/>
              </a:ext>
            </a:extLst>
          </p:cNvPr>
          <p:cNvSpPr>
            <a:spLocks noGrp="1"/>
          </p:cNvSpPr>
          <p:nvPr>
            <p:ph type="title"/>
          </p:nvPr>
        </p:nvSpPr>
        <p:spPr/>
        <p:txBody>
          <a:bodyPr/>
          <a:lstStyle/>
          <a:p>
            <a:r>
              <a:rPr lang="en-IN" b="1" dirty="0"/>
              <a:t>Compiler &amp; interpreter</a:t>
            </a:r>
          </a:p>
        </p:txBody>
      </p:sp>
      <p:sp>
        <p:nvSpPr>
          <p:cNvPr id="4" name="Slide Number Placeholder 3">
            <a:extLst>
              <a:ext uri="{FF2B5EF4-FFF2-40B4-BE49-F238E27FC236}">
                <a16:creationId xmlns:a16="http://schemas.microsoft.com/office/drawing/2014/main" id="{6CB90A77-5BAF-4141-BF8A-9F443ED35A13}"/>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Picture 2" descr="What is the purpose of compiling code? - Quora">
            <a:extLst>
              <a:ext uri="{FF2B5EF4-FFF2-40B4-BE49-F238E27FC236}">
                <a16:creationId xmlns:a16="http://schemas.microsoft.com/office/drawing/2014/main" id="{DEB21E7B-0ED9-4BE6-BAF9-04DFB2A92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714" y="1690688"/>
            <a:ext cx="5377186" cy="21370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8D3B094-1417-438B-BCFA-0D49DB606AA7}"/>
              </a:ext>
            </a:extLst>
          </p:cNvPr>
          <p:cNvSpPr/>
          <p:nvPr/>
        </p:nvSpPr>
        <p:spPr>
          <a:xfrm>
            <a:off x="1200150" y="4475887"/>
            <a:ext cx="10153650" cy="1938992"/>
          </a:xfrm>
          <a:prstGeom prst="rect">
            <a:avLst/>
          </a:prstGeom>
        </p:spPr>
        <p:txBody>
          <a:bodyPr wrap="square">
            <a:spAutoFit/>
          </a:bodyPr>
          <a:lstStyle/>
          <a:p>
            <a:pPr algn="just"/>
            <a:r>
              <a:rPr lang="en-US" sz="2400" b="1" dirty="0"/>
              <a:t>Compiler</a:t>
            </a:r>
            <a:r>
              <a:rPr lang="en-US" sz="2400" dirty="0"/>
              <a:t> transforms code written in a high-level programming language into the machine code, at once, before program runs, whereas an </a:t>
            </a:r>
            <a:r>
              <a:rPr lang="en-US" sz="2400" b="1" dirty="0"/>
              <a:t>Interpreter</a:t>
            </a:r>
            <a:r>
              <a:rPr lang="en-US" sz="2400" dirty="0"/>
              <a:t> coverts each high-level program statement, one by one, into the machine code, during program run. </a:t>
            </a:r>
          </a:p>
          <a:p>
            <a:pPr algn="just"/>
            <a:r>
              <a:rPr lang="en-US" sz="2400" b="1" dirty="0"/>
              <a:t>Compiled code runs faster while interpreted code runs slower.</a:t>
            </a:r>
            <a:endParaRPr lang="en-IN" sz="2400" b="1" dirty="0"/>
          </a:p>
        </p:txBody>
      </p:sp>
    </p:spTree>
    <p:extLst>
      <p:ext uri="{BB962C8B-B14F-4D97-AF65-F5344CB8AC3E}">
        <p14:creationId xmlns:p14="http://schemas.microsoft.com/office/powerpoint/2010/main" val="7176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718D-A84A-4424-A12D-29392897B864}"/>
              </a:ext>
            </a:extLst>
          </p:cNvPr>
          <p:cNvSpPr>
            <a:spLocks noGrp="1"/>
          </p:cNvSpPr>
          <p:nvPr>
            <p:ph type="title"/>
          </p:nvPr>
        </p:nvSpPr>
        <p:spPr/>
        <p:txBody>
          <a:bodyPr/>
          <a:lstStyle/>
          <a:p>
            <a:r>
              <a:rPr lang="en-IN" b="1" dirty="0"/>
              <a:t>C language </a:t>
            </a:r>
          </a:p>
        </p:txBody>
      </p:sp>
      <p:sp>
        <p:nvSpPr>
          <p:cNvPr id="3" name="Content Placeholder 2">
            <a:extLst>
              <a:ext uri="{FF2B5EF4-FFF2-40B4-BE49-F238E27FC236}">
                <a16:creationId xmlns:a16="http://schemas.microsoft.com/office/drawing/2014/main" id="{7C2ABE99-E415-44A2-A521-D1E264B8770F}"/>
              </a:ext>
            </a:extLst>
          </p:cNvPr>
          <p:cNvSpPr>
            <a:spLocks noGrp="1"/>
          </p:cNvSpPr>
          <p:nvPr>
            <p:ph idx="1"/>
          </p:nvPr>
        </p:nvSpPr>
        <p:spPr>
          <a:xfrm>
            <a:off x="838200" y="1371600"/>
            <a:ext cx="10515600" cy="5349875"/>
          </a:xfrm>
        </p:spPr>
        <p:txBody>
          <a:bodyPr>
            <a:normAutofit/>
          </a:bodyPr>
          <a:lstStyle/>
          <a:p>
            <a:pPr marL="0" indent="0" algn="just">
              <a:buNone/>
            </a:pPr>
            <a:r>
              <a:rPr lang="en-US" dirty="0"/>
              <a:t>C is a structured programming language. It was initially developed by Dennis Ritchie in the year 1972. It was mainly developed as a system programing language to write an operating system.</a:t>
            </a:r>
          </a:p>
          <a:p>
            <a:pPr marL="0" indent="0" algn="just">
              <a:buNone/>
            </a:pPr>
            <a:r>
              <a:rPr lang="en-US" b="1" dirty="0"/>
              <a:t>Features of C language:</a:t>
            </a:r>
          </a:p>
          <a:p>
            <a:pPr marL="0" indent="0" algn="just" fontAlgn="base">
              <a:buNone/>
            </a:pPr>
            <a:endParaRPr lang="en-US" dirty="0"/>
          </a:p>
        </p:txBody>
      </p:sp>
      <p:sp>
        <p:nvSpPr>
          <p:cNvPr id="4" name="Slide Number Placeholder 3">
            <a:extLst>
              <a:ext uri="{FF2B5EF4-FFF2-40B4-BE49-F238E27FC236}">
                <a16:creationId xmlns:a16="http://schemas.microsoft.com/office/drawing/2014/main" id="{25A449AC-AE41-4281-8DF6-20A18355241F}"/>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a:extLst>
              <a:ext uri="{FF2B5EF4-FFF2-40B4-BE49-F238E27FC236}">
                <a16:creationId xmlns:a16="http://schemas.microsoft.com/office/drawing/2014/main" id="{E326CD07-00F4-4401-9130-FB635C084064}"/>
              </a:ext>
            </a:extLst>
          </p:cNvPr>
          <p:cNvPicPr>
            <a:picLocks noChangeAspect="1"/>
          </p:cNvPicPr>
          <p:nvPr/>
        </p:nvPicPr>
        <p:blipFill>
          <a:blip r:embed="rId3"/>
          <a:stretch>
            <a:fillRect/>
          </a:stretch>
        </p:blipFill>
        <p:spPr>
          <a:xfrm>
            <a:off x="4667250" y="2712623"/>
            <a:ext cx="4686300" cy="3950435"/>
          </a:xfrm>
          <a:prstGeom prst="rect">
            <a:avLst/>
          </a:prstGeom>
        </p:spPr>
      </p:pic>
    </p:spTree>
    <p:extLst>
      <p:ext uri="{BB962C8B-B14F-4D97-AF65-F5344CB8AC3E}">
        <p14:creationId xmlns:p14="http://schemas.microsoft.com/office/powerpoint/2010/main" val="292576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1E1EF4-714C-47A4-BD82-D60639437F02}"/>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6" name="Rectangle 5">
            <a:extLst>
              <a:ext uri="{FF2B5EF4-FFF2-40B4-BE49-F238E27FC236}">
                <a16:creationId xmlns:a16="http://schemas.microsoft.com/office/drawing/2014/main" id="{D3D856DE-B87A-49C3-BFB4-ACDB7EC65831}"/>
              </a:ext>
            </a:extLst>
          </p:cNvPr>
          <p:cNvSpPr/>
          <p:nvPr/>
        </p:nvSpPr>
        <p:spPr>
          <a:xfrm>
            <a:off x="942975" y="581025"/>
            <a:ext cx="9867900" cy="8802410"/>
          </a:xfrm>
          <a:prstGeom prst="rect">
            <a:avLst/>
          </a:prstGeom>
        </p:spPr>
        <p:txBody>
          <a:bodyPr wrap="square">
            <a:spAutoFit/>
          </a:bodyPr>
          <a:lstStyle/>
          <a:p>
            <a:pPr algn="just"/>
            <a:r>
              <a:rPr lang="en-US" sz="2600" b="1" u="sng" dirty="0"/>
              <a:t>Structured programming language :</a:t>
            </a:r>
            <a:r>
              <a:rPr lang="en-US" sz="2600" dirty="0"/>
              <a:t>C is a structured programming language in the sense that </a:t>
            </a:r>
            <a:r>
              <a:rPr lang="en-US" sz="2600" b="1" dirty="0"/>
              <a:t>we can break the program into parts using functions</a:t>
            </a:r>
            <a:r>
              <a:rPr lang="en-US" sz="2600" dirty="0"/>
              <a:t>. So, it is easy to understand and modify. Functions also provide code reusability.</a:t>
            </a:r>
          </a:p>
          <a:p>
            <a:pPr algn="just" fontAlgn="base"/>
            <a:r>
              <a:rPr lang="en-US" sz="2600" b="1" u="sng" dirty="0"/>
              <a:t>Portability:</a:t>
            </a:r>
            <a:r>
              <a:rPr lang="en-US" sz="2600" u="sng" dirty="0"/>
              <a:t> </a:t>
            </a:r>
            <a:r>
              <a:rPr lang="en-US" sz="2600" dirty="0"/>
              <a:t>C language is lavishly portable as programs which are written in C language can run and compile on any system with either none or small changes.</a:t>
            </a:r>
          </a:p>
          <a:p>
            <a:pPr algn="just" fontAlgn="base"/>
            <a:r>
              <a:rPr lang="en-US" sz="2600" b="1" u="sng" dirty="0"/>
              <a:t>Fast and Efficient: </a:t>
            </a:r>
            <a:r>
              <a:rPr lang="en-US" sz="2600" dirty="0"/>
              <a:t>Programs Written in C are efficient and fast because of its variety of data type and powerful operators.</a:t>
            </a:r>
          </a:p>
          <a:p>
            <a:pPr algn="just" fontAlgn="base"/>
            <a:r>
              <a:rPr lang="en-US" sz="2600" b="1" u="sng" dirty="0"/>
              <a:t>Mid-level programming language:</a:t>
            </a:r>
            <a:r>
              <a:rPr lang="en-US" sz="2600" u="sng" dirty="0"/>
              <a:t> </a:t>
            </a:r>
            <a:r>
              <a:rPr lang="en-US" sz="2600" dirty="0"/>
              <a:t>As it is a middle-level language so it has the combined form of both, capabilities of assembly language and features of the high level language.</a:t>
            </a:r>
          </a:p>
          <a:p>
            <a:pPr algn="just" fontAlgn="base"/>
            <a:r>
              <a:rPr lang="en-US" sz="2800" b="1" u="sng" dirty="0"/>
              <a:t>Rich set of built-in Operators: </a:t>
            </a:r>
            <a:r>
              <a:rPr lang="en-US" sz="2800" dirty="0"/>
              <a:t>It is a diversified language with a rich set of built-in operators which are used in writing complex or simplified C programs.</a:t>
            </a:r>
          </a:p>
          <a:p>
            <a:pPr algn="just" fontAlgn="base"/>
            <a:endParaRPr lang="en-US" sz="2600"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a:p>
            <a:pPr algn="just" fontAlgn="base"/>
            <a:endParaRPr lang="en-US" dirty="0"/>
          </a:p>
        </p:txBody>
      </p:sp>
    </p:spTree>
    <p:extLst>
      <p:ext uri="{BB962C8B-B14F-4D97-AF65-F5344CB8AC3E}">
        <p14:creationId xmlns:p14="http://schemas.microsoft.com/office/powerpoint/2010/main" val="33011048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10D392-44C6-4E56-85CC-E5D8C4EDB351}"/>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13" name="Content Placeholder 12">
            <a:extLst>
              <a:ext uri="{FF2B5EF4-FFF2-40B4-BE49-F238E27FC236}">
                <a16:creationId xmlns:a16="http://schemas.microsoft.com/office/drawing/2014/main" id="{2E6EB341-46D1-4485-A657-A561FB7C8120}"/>
              </a:ext>
            </a:extLst>
          </p:cNvPr>
          <p:cNvSpPr>
            <a:spLocks noGrp="1"/>
          </p:cNvSpPr>
          <p:nvPr>
            <p:ph idx="1"/>
          </p:nvPr>
        </p:nvSpPr>
        <p:spPr>
          <a:xfrm>
            <a:off x="1009649" y="460479"/>
            <a:ext cx="10344151" cy="6260996"/>
          </a:xfrm>
        </p:spPr>
        <p:txBody>
          <a:bodyPr>
            <a:normAutofit/>
          </a:bodyPr>
          <a:lstStyle/>
          <a:p>
            <a:pPr marL="0" indent="0">
              <a:buNone/>
            </a:pPr>
            <a:r>
              <a:rPr lang="en-US" b="1" u="sng" dirty="0"/>
              <a:t>Libraries with rich functions: </a:t>
            </a:r>
            <a:r>
              <a:rPr lang="en-US" dirty="0"/>
              <a:t>C provides a lot of inbuilt functions that make the development fast.</a:t>
            </a:r>
          </a:p>
          <a:p>
            <a:pPr marL="0" indent="0">
              <a:buNone/>
            </a:pPr>
            <a:r>
              <a:rPr lang="en-US" b="1" u="sng" dirty="0"/>
              <a:t>Memory Management: </a:t>
            </a:r>
            <a:r>
              <a:rPr lang="en-US" dirty="0"/>
              <a:t>It supports the feature of dynamic memory allocation. In C language, we can free the allocated memory at any time by calling the free() function.</a:t>
            </a:r>
          </a:p>
          <a:p>
            <a:pPr marL="0" indent="0" algn="just">
              <a:buNone/>
            </a:pPr>
            <a:r>
              <a:rPr lang="en-US" b="1" u="sng" dirty="0"/>
              <a:t>Pointer: </a:t>
            </a:r>
            <a:r>
              <a:rPr lang="en-US" dirty="0"/>
              <a:t>C provides the feature of pointers. We can directly interact with the memory by using the pointers. </a:t>
            </a:r>
          </a:p>
          <a:p>
            <a:pPr marL="0" indent="0" algn="just">
              <a:buNone/>
            </a:pPr>
            <a:r>
              <a:rPr lang="en-US" b="1" u="sng" dirty="0"/>
              <a:t>Recursion:</a:t>
            </a:r>
            <a:r>
              <a:rPr lang="en-US" dirty="0"/>
              <a:t> In C, we </a:t>
            </a:r>
            <a:r>
              <a:rPr lang="en-US" b="1" dirty="0"/>
              <a:t>can call the function within the function</a:t>
            </a:r>
            <a:r>
              <a:rPr lang="en-US" dirty="0"/>
              <a:t>. It provides code reusability for every function. Recursion enables us to use the approach of backtracking.</a:t>
            </a:r>
          </a:p>
          <a:p>
            <a:pPr marL="0" indent="0" algn="just" fontAlgn="base">
              <a:buNone/>
            </a:pPr>
            <a:r>
              <a:rPr lang="en-US" b="1" u="sng" dirty="0"/>
              <a:t>Easy to Extend:</a:t>
            </a:r>
            <a:r>
              <a:rPr lang="en-US" u="sng" dirty="0"/>
              <a:t> </a:t>
            </a:r>
            <a:r>
              <a:rPr lang="en-US" dirty="0"/>
              <a:t>Programs written in C language can be extended means when a program is already written in it then some more features and operations can be added into it.</a:t>
            </a:r>
          </a:p>
          <a:p>
            <a:pPr marL="0" indent="0">
              <a:buNone/>
            </a:pPr>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161245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ALGORITHM</a:t>
            </a:r>
            <a:endParaRPr lang="en-US" dirty="0"/>
          </a:p>
        </p:txBody>
      </p:sp>
      <p:sp>
        <p:nvSpPr>
          <p:cNvPr id="3" name="Content Placeholder 2"/>
          <p:cNvSpPr>
            <a:spLocks noGrp="1"/>
          </p:cNvSpPr>
          <p:nvPr>
            <p:ph idx="1"/>
          </p:nvPr>
        </p:nvSpPr>
        <p:spPr/>
        <p:txBody>
          <a:bodyPr>
            <a:normAutofit/>
          </a:bodyPr>
          <a:lstStyle/>
          <a:p>
            <a:pPr algn="just"/>
            <a:r>
              <a:rPr lang="en-IN" sz="2400" dirty="0">
                <a:latin typeface="Casper" panose="02000506000000020004" pitchFamily="2" charset="0"/>
                <a:cs typeface="Arial" panose="020B0604020202020204" pitchFamily="34" charset="0"/>
              </a:rPr>
              <a:t>An algorithm is a series of instructions for carrying out an operation or solving a problem. </a:t>
            </a:r>
          </a:p>
          <a:p>
            <a:pPr algn="just"/>
            <a:r>
              <a:rPr lang="en-IN" sz="2400" dirty="0">
                <a:latin typeface="Casper" panose="02000506000000020004" pitchFamily="2" charset="0"/>
                <a:cs typeface="Arial" panose="020B0604020202020204" pitchFamily="34" charset="0"/>
              </a:rPr>
              <a:t>It is important to write computer programs without any logical error to generate the proper output, so it is recommended that the programmer prepare a rough design to solve the problem by showing the steps involved in the program. This is called algorithm. </a:t>
            </a:r>
          </a:p>
          <a:p>
            <a:pPr algn="just"/>
            <a:r>
              <a:rPr lang="en-IN" sz="2400" dirty="0">
                <a:latin typeface="Casper" panose="02000506000000020004" pitchFamily="2" charset="0"/>
                <a:cs typeface="Arial" panose="020B0604020202020204" pitchFamily="34" charset="0"/>
              </a:rPr>
              <a:t>In simple words, an algorithm is a step by step procedure to describe the solution of a particular problem.</a:t>
            </a:r>
          </a:p>
          <a:p>
            <a:pPr algn="just"/>
            <a:r>
              <a:rPr lang="en-IN" sz="2400" dirty="0">
                <a:latin typeface="Casper" panose="02000506000000020004" pitchFamily="2" charset="0"/>
                <a:cs typeface="Arial" panose="020B0604020202020204" pitchFamily="34" charset="0"/>
              </a:rPr>
              <a:t>Let’s take a real-world example, a simple algorithm to make a coffee! So, what are the steps involved in making a Tea? Let’s write down all the steps one by one.</a:t>
            </a:r>
          </a:p>
          <a:p>
            <a:endParaRPr lang="en-IN"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8D3C-0502-4878-B6DB-6014467EA397}"/>
              </a:ext>
            </a:extLst>
          </p:cNvPr>
          <p:cNvSpPr>
            <a:spLocks noGrp="1"/>
          </p:cNvSpPr>
          <p:nvPr>
            <p:ph type="title"/>
          </p:nvPr>
        </p:nvSpPr>
        <p:spPr/>
        <p:txBody>
          <a:bodyPr/>
          <a:lstStyle/>
          <a:p>
            <a:r>
              <a:rPr lang="en-US" b="1" dirty="0">
                <a:solidFill>
                  <a:srgbClr val="232C39"/>
                </a:solidFill>
                <a:latin typeface="Nunito Sans"/>
              </a:rPr>
              <a:t>Characteristics of Algorithm</a:t>
            </a:r>
            <a:br>
              <a:rPr lang="en-US" b="1" dirty="0">
                <a:solidFill>
                  <a:srgbClr val="232C39"/>
                </a:solidFill>
                <a:latin typeface="Nunito Sans"/>
              </a:rPr>
            </a:br>
            <a:endParaRPr lang="en-IN" dirty="0"/>
          </a:p>
        </p:txBody>
      </p:sp>
      <p:sp>
        <p:nvSpPr>
          <p:cNvPr id="3" name="Content Placeholder 2">
            <a:extLst>
              <a:ext uri="{FF2B5EF4-FFF2-40B4-BE49-F238E27FC236}">
                <a16:creationId xmlns:a16="http://schemas.microsoft.com/office/drawing/2014/main" id="{93875472-262D-4FA3-865C-25D5BC7B6F84}"/>
              </a:ext>
            </a:extLst>
          </p:cNvPr>
          <p:cNvSpPr>
            <a:spLocks noGrp="1"/>
          </p:cNvSpPr>
          <p:nvPr>
            <p:ph idx="1"/>
          </p:nvPr>
        </p:nvSpPr>
        <p:spPr>
          <a:xfrm>
            <a:off x="838200" y="1095375"/>
            <a:ext cx="10515600" cy="5081588"/>
          </a:xfrm>
        </p:spPr>
        <p:txBody>
          <a:bodyPr>
            <a:normAutofit fontScale="92500" lnSpcReduction="20000"/>
          </a:bodyPr>
          <a:lstStyle/>
          <a:p>
            <a:pPr>
              <a:buFont typeface="Wingdings" panose="05000000000000000000" pitchFamily="2" charset="2"/>
              <a:buChar char="Ø"/>
            </a:pPr>
            <a:r>
              <a:rPr lang="en-US" b="1" dirty="0">
                <a:solidFill>
                  <a:schemeClr val="tx1">
                    <a:lumMod val="95000"/>
                    <a:lumOff val="5000"/>
                  </a:schemeClr>
                </a:solidFill>
                <a:latin typeface="Nunito Sans"/>
              </a:rPr>
              <a:t>Finiteness: </a:t>
            </a:r>
            <a:r>
              <a:rPr lang="en-US" dirty="0">
                <a:solidFill>
                  <a:schemeClr val="tx1">
                    <a:lumMod val="95000"/>
                    <a:lumOff val="5000"/>
                  </a:schemeClr>
                </a:solidFill>
                <a:latin typeface="Nunito Sans"/>
              </a:rPr>
              <a:t>Any algorithm should complete at one particular time and this is very important for any algorithm otherwise your algorithm will go in infinite state and it will not complete ever.</a:t>
            </a:r>
          </a:p>
          <a:p>
            <a:pPr>
              <a:buFont typeface="Wingdings" panose="05000000000000000000" pitchFamily="2" charset="2"/>
              <a:buChar char="Ø"/>
            </a:pPr>
            <a:r>
              <a:rPr lang="en-US" b="1" dirty="0">
                <a:solidFill>
                  <a:schemeClr val="tx1">
                    <a:lumMod val="95000"/>
                    <a:lumOff val="5000"/>
                  </a:schemeClr>
                </a:solidFill>
                <a:latin typeface="Nunito Sans"/>
              </a:rPr>
              <a:t>Definiteness: </a:t>
            </a:r>
            <a:r>
              <a:rPr lang="en-US" dirty="0">
                <a:solidFill>
                  <a:schemeClr val="tx1">
                    <a:lumMod val="95000"/>
                    <a:lumOff val="5000"/>
                  </a:schemeClr>
                </a:solidFill>
                <a:latin typeface="Nunito Sans"/>
              </a:rPr>
              <a:t>Each algorithm should be clear and unambiguous.</a:t>
            </a:r>
          </a:p>
          <a:p>
            <a:pPr>
              <a:buFont typeface="Wingdings" panose="05000000000000000000" pitchFamily="2" charset="2"/>
              <a:buChar char="Ø"/>
            </a:pPr>
            <a:r>
              <a:rPr lang="en-US" b="1" dirty="0">
                <a:solidFill>
                  <a:schemeClr val="tx1">
                    <a:lumMod val="95000"/>
                    <a:lumOff val="5000"/>
                  </a:schemeClr>
                </a:solidFill>
                <a:latin typeface="Nunito Sans"/>
              </a:rPr>
              <a:t>Effectiveness: </a:t>
            </a:r>
            <a:r>
              <a:rPr lang="en-US" dirty="0">
                <a:solidFill>
                  <a:schemeClr val="tx1">
                    <a:lumMod val="95000"/>
                    <a:lumOff val="5000"/>
                  </a:schemeClr>
                </a:solidFill>
                <a:latin typeface="Nunito Sans"/>
              </a:rPr>
              <a:t>Each line of an algorithm should be essentials. We should try to write in a simple way so it would be basic.</a:t>
            </a:r>
          </a:p>
          <a:p>
            <a:pPr>
              <a:buFont typeface="Wingdings" panose="05000000000000000000" pitchFamily="2" charset="2"/>
              <a:buChar char="Ø"/>
            </a:pPr>
            <a:r>
              <a:rPr lang="en-US" b="1" dirty="0">
                <a:solidFill>
                  <a:schemeClr val="tx1">
                    <a:lumMod val="95000"/>
                    <a:lumOff val="5000"/>
                  </a:schemeClr>
                </a:solidFill>
                <a:latin typeface="Nunito Sans"/>
              </a:rPr>
              <a:t>Input: </a:t>
            </a:r>
            <a:r>
              <a:rPr lang="en-US" dirty="0">
                <a:solidFill>
                  <a:schemeClr val="tx1">
                    <a:lumMod val="95000"/>
                    <a:lumOff val="5000"/>
                  </a:schemeClr>
                </a:solidFill>
                <a:latin typeface="Nunito Sans"/>
              </a:rPr>
              <a:t>Every algorithm should take input it can be Zero or one or more. So according to the conditions user can use.</a:t>
            </a:r>
          </a:p>
          <a:p>
            <a:pPr>
              <a:buFont typeface="Wingdings" panose="05000000000000000000" pitchFamily="2" charset="2"/>
              <a:buChar char="Ø"/>
            </a:pPr>
            <a:r>
              <a:rPr lang="en-US" b="1" dirty="0">
                <a:solidFill>
                  <a:schemeClr val="tx1">
                    <a:lumMod val="95000"/>
                    <a:lumOff val="5000"/>
                  </a:schemeClr>
                </a:solidFill>
                <a:latin typeface="Nunito Sans"/>
              </a:rPr>
              <a:t>Output: </a:t>
            </a:r>
            <a:r>
              <a:rPr lang="en-US" dirty="0">
                <a:solidFill>
                  <a:schemeClr val="tx1">
                    <a:lumMod val="95000"/>
                    <a:lumOff val="5000"/>
                  </a:schemeClr>
                </a:solidFill>
                <a:latin typeface="Nunito Sans"/>
              </a:rPr>
              <a:t>For any work some output should come, this is must otherwise there is no meaning of any work. In the same way, each algorithm should generate one or more output.</a:t>
            </a:r>
          </a:p>
          <a:p>
            <a:pPr>
              <a:buFont typeface="Wingdings" panose="05000000000000000000" pitchFamily="2" charset="2"/>
              <a:buChar char="Ø"/>
            </a:pPr>
            <a:r>
              <a:rPr lang="en-US" b="1" dirty="0">
                <a:solidFill>
                  <a:schemeClr val="tx1">
                    <a:lumMod val="95000"/>
                    <a:lumOff val="5000"/>
                  </a:schemeClr>
                </a:solidFill>
                <a:latin typeface="Nunito Sans"/>
              </a:rPr>
              <a:t>Generality: </a:t>
            </a:r>
            <a:r>
              <a:rPr lang="en-US" dirty="0">
                <a:solidFill>
                  <a:schemeClr val="tx1">
                    <a:lumMod val="95000"/>
                    <a:lumOff val="5000"/>
                  </a:schemeClr>
                </a:solidFill>
                <a:latin typeface="Nunito Sans"/>
              </a:rPr>
              <a:t>The algorithm should be common for the set of input and requirements so the same algorithm can apply in multiple places according to the user’s requirements.</a:t>
            </a:r>
          </a:p>
          <a:p>
            <a:endParaRPr lang="en-IN" dirty="0"/>
          </a:p>
        </p:txBody>
      </p:sp>
      <p:sp>
        <p:nvSpPr>
          <p:cNvPr id="4" name="Slide Number Placeholder 3">
            <a:extLst>
              <a:ext uri="{FF2B5EF4-FFF2-40B4-BE49-F238E27FC236}">
                <a16:creationId xmlns:a16="http://schemas.microsoft.com/office/drawing/2014/main" id="{C1D5BC48-4339-44C2-B014-3E2261A65392}"/>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0333163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ALGORITHM TO MAKE TEA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Step 1- Start</a:t>
            </a:r>
            <a:endParaRPr lang="en-IN" dirty="0"/>
          </a:p>
          <a:p>
            <a:pPr marL="0" indent="0">
              <a:buNone/>
            </a:pPr>
            <a:r>
              <a:rPr lang="en-US" dirty="0"/>
              <a:t>Step 2-Take a cup and tea bag </a:t>
            </a:r>
            <a:endParaRPr lang="en-IN" dirty="0"/>
          </a:p>
          <a:p>
            <a:pPr marL="0" indent="0">
              <a:buNone/>
            </a:pPr>
            <a:r>
              <a:rPr lang="en-US" dirty="0"/>
              <a:t>Step 3-Put the teabag in cup.</a:t>
            </a:r>
          </a:p>
          <a:p>
            <a:pPr marL="0" indent="0">
              <a:buNone/>
            </a:pPr>
            <a:r>
              <a:rPr lang="en-US" dirty="0"/>
              <a:t>Step 4-Fill the kettle with water.</a:t>
            </a:r>
          </a:p>
          <a:p>
            <a:pPr marL="0" indent="0">
              <a:buNone/>
            </a:pPr>
            <a:r>
              <a:rPr lang="en-US" dirty="0"/>
              <a:t>Step 5-Boil the water for few seconds</a:t>
            </a:r>
          </a:p>
          <a:p>
            <a:pPr marL="0" indent="0">
              <a:buNone/>
            </a:pPr>
            <a:r>
              <a:rPr lang="en-US" dirty="0"/>
              <a:t>Step 6-Pour some of the boiled water into the cup.</a:t>
            </a:r>
          </a:p>
          <a:p>
            <a:pPr marL="0" indent="0">
              <a:buNone/>
            </a:pPr>
            <a:r>
              <a:rPr lang="en-US" dirty="0"/>
              <a:t>Step 7-Add milk to the cup.</a:t>
            </a:r>
          </a:p>
          <a:p>
            <a:pPr marL="0" indent="0">
              <a:buNone/>
            </a:pPr>
            <a:r>
              <a:rPr lang="en-US" dirty="0"/>
              <a:t>Step 8-Add required sugar to the cup.</a:t>
            </a:r>
          </a:p>
          <a:p>
            <a:pPr marL="0" indent="0">
              <a:buNone/>
            </a:pPr>
            <a:r>
              <a:rPr lang="en-US" dirty="0"/>
              <a:t>Step 9- Stir the cup for few seconds and the tea is ready</a:t>
            </a:r>
            <a:endParaRPr lang="en-IN" dirty="0"/>
          </a:p>
          <a:p>
            <a:pPr marL="0" indent="0">
              <a:buNone/>
            </a:pPr>
            <a:r>
              <a:rPr lang="en-US" dirty="0"/>
              <a:t>Step 10- Stop</a:t>
            </a:r>
            <a:endParaRPr lang="en-IN" dirty="0"/>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7587507" y="1362075"/>
            <a:ext cx="3632943" cy="2371725"/>
          </a:xfrm>
          <a:prstGeom prst="rect">
            <a:avLst/>
          </a:prstGeom>
        </p:spPr>
      </p:pic>
    </p:spTree>
    <p:extLst>
      <p:ext uri="{BB962C8B-B14F-4D97-AF65-F5344CB8AC3E}">
        <p14:creationId xmlns:p14="http://schemas.microsoft.com/office/powerpoint/2010/main" val="203458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Example: Add Two Numbers</a:t>
            </a:r>
            <a:endParaRPr lang="en-US" dirty="0"/>
          </a:p>
        </p:txBody>
      </p:sp>
      <p:sp>
        <p:nvSpPr>
          <p:cNvPr id="3" name="Content Placeholder 2"/>
          <p:cNvSpPr>
            <a:spLocks noGrp="1"/>
          </p:cNvSpPr>
          <p:nvPr>
            <p:ph idx="1"/>
          </p:nvPr>
        </p:nvSpPr>
        <p:spPr>
          <a:ln>
            <a:solidFill>
              <a:schemeClr val="accent1"/>
            </a:solidFill>
          </a:ln>
        </p:spPr>
        <p:txBody>
          <a:bodyPr>
            <a:normAutofit/>
          </a:bodyPr>
          <a:lstStyle/>
          <a:p>
            <a:pPr marL="0" indent="0" algn="just">
              <a:buNone/>
            </a:pPr>
            <a:r>
              <a:rPr lang="en-US" sz="2400" dirty="0">
                <a:latin typeface="Casper" panose="02000506000000020004" pitchFamily="2" charset="0"/>
                <a:cs typeface="Arial" panose="020B0604020202020204" pitchFamily="34" charset="0"/>
              </a:rPr>
              <a:t>Step 1 </a:t>
            </a:r>
            <a:r>
              <a:rPr lang="en-US" sz="2400" b="1" dirty="0">
                <a:latin typeface="Casper" panose="02000506000000020004" pitchFamily="2" charset="0"/>
                <a:cs typeface="Arial" panose="020B0604020202020204" pitchFamily="34" charset="0"/>
              </a:rPr>
              <a:t>Start</a:t>
            </a:r>
          </a:p>
          <a:p>
            <a:pPr marL="0" indent="0" algn="just">
              <a:buNone/>
            </a:pPr>
            <a:r>
              <a:rPr lang="en-US" sz="2400" dirty="0">
                <a:latin typeface="Casper" panose="02000506000000020004" pitchFamily="2" charset="0"/>
                <a:cs typeface="Arial" panose="020B0604020202020204" pitchFamily="34" charset="0"/>
              </a:rPr>
              <a:t>Step 2 </a:t>
            </a:r>
            <a:r>
              <a:rPr lang="en-US" sz="2400" b="1" dirty="0">
                <a:latin typeface="Casper" panose="02000506000000020004" pitchFamily="2" charset="0"/>
                <a:cs typeface="Arial" panose="020B0604020202020204" pitchFamily="34" charset="0"/>
              </a:rPr>
              <a:t>Accept or Read</a:t>
            </a:r>
            <a:r>
              <a:rPr lang="en-US" sz="2400" dirty="0">
                <a:latin typeface="Casper" panose="02000506000000020004" pitchFamily="2" charset="0"/>
                <a:cs typeface="Arial" panose="020B0604020202020204" pitchFamily="34" charset="0"/>
              </a:rPr>
              <a:t> number1</a:t>
            </a:r>
          </a:p>
          <a:p>
            <a:pPr marL="0" indent="0" algn="just">
              <a:buNone/>
            </a:pPr>
            <a:r>
              <a:rPr lang="en-US" sz="2400" dirty="0">
                <a:latin typeface="Casper" panose="02000506000000020004" pitchFamily="2" charset="0"/>
                <a:cs typeface="Arial" panose="020B0604020202020204" pitchFamily="34" charset="0"/>
              </a:rPr>
              <a:t>Step 3 </a:t>
            </a:r>
            <a:r>
              <a:rPr lang="en-US" sz="2400" b="1" dirty="0">
                <a:latin typeface="Casper" panose="02000506000000020004" pitchFamily="2" charset="0"/>
                <a:cs typeface="Arial" panose="020B0604020202020204" pitchFamily="34" charset="0"/>
              </a:rPr>
              <a:t>Accept or Read </a:t>
            </a:r>
            <a:r>
              <a:rPr lang="en-US" sz="2400" dirty="0">
                <a:latin typeface="Casper" panose="02000506000000020004" pitchFamily="2" charset="0"/>
                <a:cs typeface="Arial" panose="020B0604020202020204" pitchFamily="34" charset="0"/>
              </a:rPr>
              <a:t>number2</a:t>
            </a:r>
          </a:p>
          <a:p>
            <a:pPr marL="0" indent="0" algn="just">
              <a:buNone/>
            </a:pPr>
            <a:r>
              <a:rPr lang="en-US" sz="2400" dirty="0">
                <a:latin typeface="Casper" panose="02000506000000020004" pitchFamily="2" charset="0"/>
                <a:cs typeface="Arial" panose="020B0604020202020204" pitchFamily="34" charset="0"/>
              </a:rPr>
              <a:t>Step 4 Add number1 and number2 and store the result in sum</a:t>
            </a:r>
          </a:p>
          <a:p>
            <a:pPr marL="0" indent="0" algn="just">
              <a:buNone/>
            </a:pPr>
            <a:r>
              <a:rPr lang="en-US" sz="2400" dirty="0">
                <a:latin typeface="Casper" panose="02000506000000020004" pitchFamily="2" charset="0"/>
                <a:cs typeface="Arial" panose="020B0604020202020204" pitchFamily="34" charset="0"/>
              </a:rPr>
              <a:t>	Sum=number1+number2 </a:t>
            </a:r>
          </a:p>
          <a:p>
            <a:pPr marL="0" indent="0" algn="just">
              <a:buNone/>
            </a:pPr>
            <a:r>
              <a:rPr lang="en-US" sz="2400" dirty="0">
                <a:latin typeface="Casper" panose="02000506000000020004" pitchFamily="2" charset="0"/>
                <a:cs typeface="Arial" panose="020B0604020202020204" pitchFamily="34" charset="0"/>
              </a:rPr>
              <a:t>Step 5 </a:t>
            </a:r>
            <a:r>
              <a:rPr lang="en-US" sz="2400" b="1" dirty="0">
                <a:latin typeface="Casper" panose="02000506000000020004" pitchFamily="2" charset="0"/>
                <a:cs typeface="Arial" panose="020B0604020202020204" pitchFamily="34" charset="0"/>
              </a:rPr>
              <a:t>Display</a:t>
            </a:r>
            <a:r>
              <a:rPr lang="en-US" sz="2400" dirty="0">
                <a:latin typeface="Casper" panose="02000506000000020004" pitchFamily="2" charset="0"/>
                <a:cs typeface="Arial" panose="020B0604020202020204" pitchFamily="34" charset="0"/>
              </a:rPr>
              <a:t> sum</a:t>
            </a:r>
          </a:p>
          <a:p>
            <a:pPr marL="0" indent="0" algn="just">
              <a:buNone/>
            </a:pPr>
            <a:r>
              <a:rPr lang="en-US" sz="2400" dirty="0">
                <a:latin typeface="Casper" panose="02000506000000020004" pitchFamily="2" charset="0"/>
                <a:cs typeface="Arial" panose="020B0604020202020204" pitchFamily="34" charset="0"/>
              </a:rPr>
              <a:t>Step 6 </a:t>
            </a:r>
            <a:r>
              <a:rPr lang="en-US" sz="2400" b="1" dirty="0">
                <a:latin typeface="Casper" panose="02000506000000020004" pitchFamily="2" charset="0"/>
                <a:cs typeface="Arial" panose="020B0604020202020204" pitchFamily="34" charset="0"/>
              </a:rPr>
              <a:t>Stop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1290504E-FADB-46BC-B4EF-FEA74BB655D0}"/>
              </a:ext>
            </a:extLst>
          </p:cNvPr>
          <p:cNvSpPr/>
          <p:nvPr/>
        </p:nvSpPr>
        <p:spPr>
          <a:xfrm>
            <a:off x="5105400" y="2305050"/>
            <a:ext cx="3914775" cy="809625"/>
          </a:xfrm>
          <a:prstGeom prst="leftArrow">
            <a:avLst/>
          </a:prstGeom>
          <a:solidFill>
            <a:srgbClr val="F6B7B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Inputs</a:t>
            </a:r>
          </a:p>
        </p:txBody>
      </p:sp>
      <p:sp>
        <p:nvSpPr>
          <p:cNvPr id="9" name="Arrow: Left 8">
            <a:extLst>
              <a:ext uri="{FF2B5EF4-FFF2-40B4-BE49-F238E27FC236}">
                <a16:creationId xmlns:a16="http://schemas.microsoft.com/office/drawing/2014/main" id="{506AA4F4-EDE7-430E-B731-64859A6CA6C3}"/>
              </a:ext>
            </a:extLst>
          </p:cNvPr>
          <p:cNvSpPr/>
          <p:nvPr/>
        </p:nvSpPr>
        <p:spPr>
          <a:xfrm>
            <a:off x="5419725" y="3336129"/>
            <a:ext cx="3819525" cy="809625"/>
          </a:xfrm>
          <a:prstGeom prst="leftArrow">
            <a:avLst/>
          </a:prstGeom>
          <a:solidFill>
            <a:srgbClr val="4BD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
        <p:nvSpPr>
          <p:cNvPr id="11" name="Arrow: Up 10">
            <a:extLst>
              <a:ext uri="{FF2B5EF4-FFF2-40B4-BE49-F238E27FC236}">
                <a16:creationId xmlns:a16="http://schemas.microsoft.com/office/drawing/2014/main" id="{055475B9-F6C7-4BBD-AADA-5896552754FD}"/>
              </a:ext>
            </a:extLst>
          </p:cNvPr>
          <p:cNvSpPr/>
          <p:nvPr/>
        </p:nvSpPr>
        <p:spPr>
          <a:xfrm>
            <a:off x="2085974" y="4400550"/>
            <a:ext cx="1743075" cy="1352550"/>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412261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EFD-B350-4421-9324-6FE13E013C45}"/>
              </a:ext>
            </a:extLst>
          </p:cNvPr>
          <p:cNvSpPr>
            <a:spLocks noGrp="1"/>
          </p:cNvSpPr>
          <p:nvPr>
            <p:ph type="title"/>
          </p:nvPr>
        </p:nvSpPr>
        <p:spPr/>
        <p:txBody>
          <a:bodyPr>
            <a:normAutofit fontScale="90000"/>
          </a:bodyPr>
          <a:lstStyle/>
          <a:p>
            <a:pPr marL="0" indent="0"/>
            <a:br>
              <a:rPr lang="en-US" dirty="0"/>
            </a:br>
            <a:r>
              <a:rPr lang="en-US" sz="4900" dirty="0">
                <a:latin typeface="Casper Bold" panose="02000806040000020004" pitchFamily="2" charset="0"/>
                <a:cs typeface="Arial" panose="020B0604020202020204" pitchFamily="34" charset="0"/>
              </a:rPr>
              <a:t>Example: Calculate area of Rectangle</a:t>
            </a:r>
            <a:br>
              <a:rPr lang="en-US" dirty="0"/>
            </a:br>
            <a:endParaRPr lang="en-IN" dirty="0"/>
          </a:p>
        </p:txBody>
      </p:sp>
      <p:sp>
        <p:nvSpPr>
          <p:cNvPr id="3" name="Content Placeholder 2">
            <a:extLst>
              <a:ext uri="{FF2B5EF4-FFF2-40B4-BE49-F238E27FC236}">
                <a16:creationId xmlns:a16="http://schemas.microsoft.com/office/drawing/2014/main" id="{7F61DCD2-9DB6-453D-A79D-A755DDF07A29}"/>
              </a:ext>
            </a:extLst>
          </p:cNvPr>
          <p:cNvSpPr>
            <a:spLocks noGrp="1"/>
          </p:cNvSpPr>
          <p:nvPr>
            <p:ph idx="1"/>
          </p:nvPr>
        </p:nvSpPr>
        <p:spPr/>
        <p:txBody>
          <a:bodyPr/>
          <a:lstStyle/>
          <a:p>
            <a:pPr marL="0" indent="0">
              <a:buNone/>
            </a:pPr>
            <a:r>
              <a:rPr lang="en-US" dirty="0"/>
              <a:t>STEP 1 : Start</a:t>
            </a:r>
          </a:p>
          <a:p>
            <a:pPr marL="0" indent="0">
              <a:buNone/>
            </a:pPr>
            <a:r>
              <a:rPr lang="en-US" dirty="0"/>
              <a:t>STEP 2 : Read  W of Rectangle</a:t>
            </a:r>
          </a:p>
          <a:p>
            <a:pPr marL="0" indent="0">
              <a:buNone/>
            </a:pPr>
            <a:r>
              <a:rPr lang="en-US" dirty="0"/>
              <a:t>STEP 3 : Read  h of Rectangle</a:t>
            </a:r>
          </a:p>
          <a:p>
            <a:pPr marL="0" indent="0">
              <a:buNone/>
            </a:pPr>
            <a:r>
              <a:rPr lang="en-US" dirty="0"/>
              <a:t>STEP 4 : calculate area </a:t>
            </a:r>
          </a:p>
          <a:p>
            <a:pPr marL="0" indent="0">
              <a:buNone/>
            </a:pPr>
            <a:r>
              <a:rPr lang="en-US" dirty="0"/>
              <a:t>		Area = w × h </a:t>
            </a:r>
          </a:p>
          <a:p>
            <a:pPr marL="0" indent="0">
              <a:buNone/>
            </a:pPr>
            <a:r>
              <a:rPr lang="en-US" dirty="0"/>
              <a:t>STEP 5 : Display Area</a:t>
            </a:r>
          </a:p>
          <a:p>
            <a:pPr marL="0" indent="0">
              <a:buNone/>
            </a:pPr>
            <a:r>
              <a:rPr lang="en-US" dirty="0"/>
              <a:t>STEP 6 : Stop</a:t>
            </a:r>
            <a:endParaRPr lang="en-IN" dirty="0"/>
          </a:p>
        </p:txBody>
      </p:sp>
      <p:sp>
        <p:nvSpPr>
          <p:cNvPr id="4" name="Slide Number Placeholder 3">
            <a:extLst>
              <a:ext uri="{FF2B5EF4-FFF2-40B4-BE49-F238E27FC236}">
                <a16:creationId xmlns:a16="http://schemas.microsoft.com/office/drawing/2014/main" id="{FF866097-FD9A-447C-B516-6B40073E54AE}"/>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6188672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1681-1907-4421-B299-30CD6B263C5B}"/>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CALCULATE INTEREST OF BANK DEPOSIT</a:t>
            </a:r>
            <a:endParaRPr lang="en-IN" dirty="0"/>
          </a:p>
        </p:txBody>
      </p:sp>
      <p:sp>
        <p:nvSpPr>
          <p:cNvPr id="3" name="Content Placeholder 2">
            <a:extLst>
              <a:ext uri="{FF2B5EF4-FFF2-40B4-BE49-F238E27FC236}">
                <a16:creationId xmlns:a16="http://schemas.microsoft.com/office/drawing/2014/main" id="{14B23F15-5B59-4F0A-BD95-494B8B7BE0C7}"/>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1: Start</a:t>
            </a:r>
          </a:p>
          <a:p>
            <a:r>
              <a:rPr lang="en-IN" dirty="0">
                <a:latin typeface="Casper" panose="02000506000000020004" pitchFamily="2" charset="0"/>
                <a:cs typeface="Arial" panose="020B0604020202020204" pitchFamily="34" charset="0"/>
              </a:rPr>
              <a:t>Step 2: Read Amount</a:t>
            </a:r>
          </a:p>
          <a:p>
            <a:r>
              <a:rPr lang="en-IN" dirty="0">
                <a:latin typeface="Casper" panose="02000506000000020004" pitchFamily="2" charset="0"/>
                <a:cs typeface="Arial" panose="020B0604020202020204" pitchFamily="34" charset="0"/>
              </a:rPr>
              <a:t>Step 3: Read Years</a:t>
            </a:r>
          </a:p>
          <a:p>
            <a:r>
              <a:rPr lang="en-IN" dirty="0">
                <a:latin typeface="Casper" panose="02000506000000020004" pitchFamily="2" charset="0"/>
                <a:cs typeface="Arial" panose="020B0604020202020204" pitchFamily="34" charset="0"/>
              </a:rPr>
              <a:t>Step 4: Read Rate</a:t>
            </a:r>
          </a:p>
          <a:p>
            <a:r>
              <a:rPr lang="en-IN" dirty="0">
                <a:latin typeface="Casper" panose="02000506000000020004" pitchFamily="2" charset="0"/>
                <a:cs typeface="Arial" panose="020B0604020202020204" pitchFamily="34" charset="0"/>
              </a:rPr>
              <a:t>Step 5: Calculate the interest with formula     				Interest=Amount*Years*Rate/100</a:t>
            </a:r>
          </a:p>
          <a:p>
            <a:r>
              <a:rPr lang="en-IN" dirty="0">
                <a:latin typeface="Casper" panose="02000506000000020004" pitchFamily="2" charset="0"/>
                <a:cs typeface="Arial" panose="020B0604020202020204" pitchFamily="34" charset="0"/>
              </a:rPr>
              <a:t>Step 6: Display interest</a:t>
            </a:r>
          </a:p>
          <a:p>
            <a:endParaRPr lang="en-IN" dirty="0"/>
          </a:p>
        </p:txBody>
      </p:sp>
      <p:sp>
        <p:nvSpPr>
          <p:cNvPr id="4" name="Slide Number Placeholder 3">
            <a:extLst>
              <a:ext uri="{FF2B5EF4-FFF2-40B4-BE49-F238E27FC236}">
                <a16:creationId xmlns:a16="http://schemas.microsoft.com/office/drawing/2014/main" id="{DC709C75-F3BA-4EB2-9FE3-E63722ED80F6}"/>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552977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619374"/>
          </a:xfrm>
        </p:spPr>
        <p:txBody>
          <a:bodyPr/>
          <a:lstStyle/>
          <a:p>
            <a:pPr algn="ctr"/>
            <a:r>
              <a:rPr lang="en-US" sz="4400" dirty="0">
                <a:latin typeface="Times New Roman" panose="02020603050405020304" pitchFamily="18" charset="0"/>
                <a:ea typeface="Calibri" panose="020F0502020204030204" pitchFamily="34" charset="0"/>
                <a:cs typeface="Times New Roman" panose="02020603050405020304" pitchFamily="18" charset="0"/>
              </a:rPr>
              <a:t>Fundamentals of Computer programming</a:t>
            </a:r>
            <a:br>
              <a:rPr lang="en-IN" b="1" dirty="0"/>
            </a:b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dirty="0">
                <a:latin typeface="Casper Bold" panose="02000806040000020004" pitchFamily="2" charset="0"/>
                <a:cs typeface="Arial" panose="020B0604020202020204" pitchFamily="34" charset="0"/>
              </a:rPr>
              <a:t>DETERMINE WHETHER STUDENT PASSED THE 				EXAM OR NOT</a:t>
            </a:r>
            <a:endParaRPr lang="en-IN" dirty="0">
              <a:latin typeface="Casper Bold"/>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7" name="Content Placeholder 6">
            <a:extLst>
              <a:ext uri="{FF2B5EF4-FFF2-40B4-BE49-F238E27FC236}">
                <a16:creationId xmlns:a16="http://schemas.microsoft.com/office/drawing/2014/main" id="{61A832DB-6330-4822-9D60-D9EDADDB4DDE}"/>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1: Start</a:t>
            </a:r>
          </a:p>
          <a:p>
            <a:r>
              <a:rPr lang="en-IN" dirty="0">
                <a:latin typeface="Casper" panose="02000506000000020004" pitchFamily="2" charset="0"/>
                <a:cs typeface="Arial" panose="020B0604020202020204" pitchFamily="34" charset="0"/>
              </a:rPr>
              <a:t>Step 2: Read grades of 4 courses M1, M2, M3 and M4,</a:t>
            </a:r>
          </a:p>
          <a:p>
            <a:r>
              <a:rPr lang="en-IN" dirty="0">
                <a:latin typeface="Casper" panose="02000506000000020004" pitchFamily="2" charset="0"/>
                <a:cs typeface="Arial" panose="020B0604020202020204" pitchFamily="34" charset="0"/>
              </a:rPr>
              <a:t>Step 3: Calculate the average grade with formula 	"Grade=(M1+M2+M3+M4)/4"</a:t>
            </a:r>
          </a:p>
          <a:p>
            <a:pPr marL="0" indent="0">
              <a:buNone/>
            </a:pPr>
            <a:r>
              <a:rPr lang="en-IN" dirty="0">
                <a:latin typeface="Casper" panose="02000506000000020004" pitchFamily="2" charset="0"/>
                <a:cs typeface="Arial" panose="020B0604020202020204" pitchFamily="34" charset="0"/>
              </a:rPr>
              <a:t>Step 4: If the average grade is less than 60, Display "FAIL", else Display 	"PASS".</a:t>
            </a:r>
          </a:p>
          <a:p>
            <a:pPr marL="0" indent="0">
              <a:buNone/>
            </a:pPr>
            <a:r>
              <a:rPr lang="en-IN" dirty="0">
                <a:latin typeface="Casper" panose="02000506000000020004" pitchFamily="2" charset="0"/>
                <a:cs typeface="Arial" panose="020B0604020202020204" pitchFamily="34" charset="0"/>
              </a:rPr>
              <a:t>Step 5: Exit</a:t>
            </a:r>
          </a:p>
        </p:txBody>
      </p:sp>
    </p:spTree>
    <p:extLst>
      <p:ext uri="{BB962C8B-B14F-4D97-AF65-F5344CB8AC3E}">
        <p14:creationId xmlns:p14="http://schemas.microsoft.com/office/powerpoint/2010/main" val="284634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F257-6932-4180-81B0-627063BEE892}"/>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DETERMINE WHETHER THE NUMBER IS EVEN  					OR ODD</a:t>
            </a:r>
            <a:endParaRPr lang="en-IN" dirty="0"/>
          </a:p>
        </p:txBody>
      </p:sp>
      <p:sp>
        <p:nvSpPr>
          <p:cNvPr id="3" name="Content Placeholder 2">
            <a:extLst>
              <a:ext uri="{FF2B5EF4-FFF2-40B4-BE49-F238E27FC236}">
                <a16:creationId xmlns:a16="http://schemas.microsoft.com/office/drawing/2014/main" id="{C43DA03F-7120-4F1E-A4F1-14DAB2EDDB3A}"/>
              </a:ext>
            </a:extLst>
          </p:cNvPr>
          <p:cNvSpPr>
            <a:spLocks noGrp="1"/>
          </p:cNvSpPr>
          <p:nvPr>
            <p:ph idx="1"/>
          </p:nvPr>
        </p:nvSpPr>
        <p:spPr/>
        <p:txBody>
          <a:bodyPr/>
          <a:lstStyle/>
          <a:p>
            <a:r>
              <a:rPr lang="en-IN" dirty="0">
                <a:latin typeface="Casper" panose="02000506000000020004" pitchFamily="2" charset="0"/>
                <a:cs typeface="Arial" panose="020B0604020202020204" pitchFamily="34" charset="0"/>
              </a:rPr>
              <a:t>Step 2: Read Number N,</a:t>
            </a:r>
          </a:p>
          <a:p>
            <a:r>
              <a:rPr lang="en-IN" dirty="0">
                <a:latin typeface="Casper" panose="02000506000000020004" pitchFamily="2" charset="0"/>
                <a:cs typeface="Arial" panose="020B0604020202020204" pitchFamily="34" charset="0"/>
              </a:rPr>
              <a:t>Step 3: Set remainder = N modulo 2,</a:t>
            </a:r>
          </a:p>
          <a:p>
            <a:r>
              <a:rPr lang="en-IN" dirty="0">
                <a:latin typeface="Casper" panose="02000506000000020004" pitchFamily="2" charset="0"/>
                <a:cs typeface="Arial" panose="020B0604020202020204" pitchFamily="34" charset="0"/>
              </a:rPr>
              <a:t>Step 4: If remainder is equal to 0 then </a:t>
            </a:r>
            <a:r>
              <a:rPr lang="en-IN" dirty="0" err="1">
                <a:latin typeface="Casper" panose="02000506000000020004" pitchFamily="2" charset="0"/>
                <a:cs typeface="Arial" panose="020B0604020202020204" pitchFamily="34" charset="0"/>
              </a:rPr>
              <a:t>Goto</a:t>
            </a:r>
            <a:r>
              <a:rPr lang="en-IN" dirty="0">
                <a:latin typeface="Casper" panose="02000506000000020004" pitchFamily="2" charset="0"/>
                <a:cs typeface="Arial" panose="020B0604020202020204" pitchFamily="34" charset="0"/>
              </a:rPr>
              <a:t> step 5 else </a:t>
            </a:r>
            <a:r>
              <a:rPr lang="en-IN" dirty="0" err="1">
                <a:latin typeface="Casper" panose="02000506000000020004" pitchFamily="2" charset="0"/>
                <a:cs typeface="Arial" panose="020B0604020202020204" pitchFamily="34" charset="0"/>
              </a:rPr>
              <a:t>Goto</a:t>
            </a:r>
            <a:r>
              <a:rPr lang="en-IN" dirty="0">
                <a:latin typeface="Casper" panose="02000506000000020004" pitchFamily="2" charset="0"/>
                <a:cs typeface="Arial" panose="020B0604020202020204" pitchFamily="34" charset="0"/>
              </a:rPr>
              <a:t> step 6</a:t>
            </a:r>
          </a:p>
          <a:p>
            <a:pPr marL="0" indent="0">
              <a:buNone/>
            </a:pPr>
            <a:r>
              <a:rPr lang="en-IN" dirty="0">
                <a:latin typeface="Casper" panose="02000506000000020004" pitchFamily="2" charset="0"/>
                <a:cs typeface="Arial" panose="020B0604020202020204" pitchFamily="34" charset="0"/>
              </a:rPr>
              <a:t>   Step 5: Display Number N is even</a:t>
            </a:r>
          </a:p>
          <a:p>
            <a:pPr marL="0" indent="0">
              <a:buNone/>
            </a:pPr>
            <a:r>
              <a:rPr lang="en-IN" dirty="0">
                <a:latin typeface="Casper" panose="02000506000000020004" pitchFamily="2" charset="0"/>
                <a:cs typeface="Arial" panose="020B0604020202020204" pitchFamily="34" charset="0"/>
              </a:rPr>
              <a:t>   Step 6: Display Number N is odd.</a:t>
            </a:r>
          </a:p>
          <a:p>
            <a:r>
              <a:rPr lang="en-IN" dirty="0">
                <a:latin typeface="Casper" panose="02000506000000020004" pitchFamily="2" charset="0"/>
                <a:cs typeface="Arial" panose="020B0604020202020204" pitchFamily="34" charset="0"/>
              </a:rPr>
              <a:t>Step 7: Stop</a:t>
            </a:r>
          </a:p>
          <a:p>
            <a:endParaRPr lang="en-IN" dirty="0"/>
          </a:p>
        </p:txBody>
      </p:sp>
      <p:sp>
        <p:nvSpPr>
          <p:cNvPr id="4" name="Slide Number Placeholder 3">
            <a:extLst>
              <a:ext uri="{FF2B5EF4-FFF2-40B4-BE49-F238E27FC236}">
                <a16:creationId xmlns:a16="http://schemas.microsoft.com/office/drawing/2014/main" id="{217C8E29-BAE1-4EB3-9CC6-ADD821E9903C}"/>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2366901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0D0-7CDD-464B-8D23-78921A3586C5}"/>
              </a:ext>
            </a:extLst>
          </p:cNvPr>
          <p:cNvSpPr>
            <a:spLocks noGrp="1"/>
          </p:cNvSpPr>
          <p:nvPr>
            <p:ph type="title"/>
          </p:nvPr>
        </p:nvSpPr>
        <p:spPr/>
        <p:txBody>
          <a:bodyPr/>
          <a:lstStyle/>
          <a:p>
            <a:r>
              <a:rPr lang="en-IN" b="1" dirty="0"/>
              <a:t>Display your name ( 1 time &amp; 100 times)</a:t>
            </a:r>
            <a:br>
              <a:rPr lang="en-IN" b="1" dirty="0"/>
            </a:br>
            <a:endParaRPr lang="en-IN" b="1" dirty="0"/>
          </a:p>
        </p:txBody>
      </p:sp>
      <p:sp>
        <p:nvSpPr>
          <p:cNvPr id="3" name="Content Placeholder 2">
            <a:extLst>
              <a:ext uri="{FF2B5EF4-FFF2-40B4-BE49-F238E27FC236}">
                <a16:creationId xmlns:a16="http://schemas.microsoft.com/office/drawing/2014/main" id="{281D0D79-AC74-46A6-AD0B-703376B40A59}"/>
              </a:ext>
            </a:extLst>
          </p:cNvPr>
          <p:cNvSpPr>
            <a:spLocks noGrp="1"/>
          </p:cNvSpPr>
          <p:nvPr>
            <p:ph idx="1"/>
          </p:nvPr>
        </p:nvSpPr>
        <p:spPr>
          <a:xfrm>
            <a:off x="4233864" y="1285875"/>
            <a:ext cx="6562725" cy="4838700"/>
          </a:xfrm>
        </p:spPr>
        <p:txBody>
          <a:bodyPr/>
          <a:lstStyle/>
          <a:p>
            <a:pPr marL="0" indent="0">
              <a:buNone/>
            </a:pPr>
            <a:r>
              <a:rPr lang="en-IN" dirty="0"/>
              <a:t>Step 1: Start</a:t>
            </a:r>
          </a:p>
          <a:p>
            <a:pPr marL="0" indent="0">
              <a:buNone/>
            </a:pPr>
            <a:r>
              <a:rPr lang="en-IN" dirty="0"/>
              <a:t>Step 2: Set counter=1</a:t>
            </a:r>
          </a:p>
          <a:p>
            <a:pPr marL="0" indent="0">
              <a:buNone/>
            </a:pPr>
            <a:r>
              <a:rPr lang="en-IN" dirty="0"/>
              <a:t>Step 3: </a:t>
            </a:r>
            <a:r>
              <a:rPr lang="en-IN" b="1" dirty="0"/>
              <a:t>Repeat steps 4 and 5 until 	  		counter&lt;=100</a:t>
            </a:r>
          </a:p>
          <a:p>
            <a:pPr marL="0" indent="0">
              <a:buNone/>
            </a:pPr>
            <a:r>
              <a:rPr lang="en-IN" dirty="0"/>
              <a:t>Step 4: display “Aman”</a:t>
            </a:r>
          </a:p>
          <a:p>
            <a:pPr marL="0" indent="0">
              <a:buNone/>
            </a:pPr>
            <a:r>
              <a:rPr lang="en-IN" dirty="0"/>
              <a:t>Step 5: increase counter by 1</a:t>
            </a:r>
          </a:p>
          <a:p>
            <a:pPr marL="0" indent="0">
              <a:buNone/>
            </a:pPr>
            <a:r>
              <a:rPr lang="en-IN" dirty="0"/>
              <a:t>	Counter=counter+1</a:t>
            </a:r>
          </a:p>
          <a:p>
            <a:pPr marL="0" indent="0">
              <a:buNone/>
            </a:pPr>
            <a:r>
              <a:rPr lang="en-IN" dirty="0"/>
              <a:t>Step 6:Stop</a:t>
            </a:r>
          </a:p>
          <a:p>
            <a:pPr marL="0" indent="0">
              <a:buNone/>
            </a:pPr>
            <a:endParaRPr lang="en-IN" dirty="0"/>
          </a:p>
        </p:txBody>
      </p:sp>
      <p:sp>
        <p:nvSpPr>
          <p:cNvPr id="4" name="Slide Number Placeholder 3">
            <a:extLst>
              <a:ext uri="{FF2B5EF4-FFF2-40B4-BE49-F238E27FC236}">
                <a16:creationId xmlns:a16="http://schemas.microsoft.com/office/drawing/2014/main" id="{BB3327C1-7124-40D2-9C51-146261DC327A}"/>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5" name="Content Placeholder 2">
            <a:extLst>
              <a:ext uri="{FF2B5EF4-FFF2-40B4-BE49-F238E27FC236}">
                <a16:creationId xmlns:a16="http://schemas.microsoft.com/office/drawing/2014/main" id="{AEF5D7D3-5F17-4D3B-AF9D-63C2A43102E7}"/>
              </a:ext>
            </a:extLst>
          </p:cNvPr>
          <p:cNvSpPr txBox="1">
            <a:spLocks/>
          </p:cNvSpPr>
          <p:nvPr/>
        </p:nvSpPr>
        <p:spPr>
          <a:xfrm>
            <a:off x="547689" y="1529556"/>
            <a:ext cx="36861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Step 1: Start</a:t>
            </a:r>
          </a:p>
          <a:p>
            <a:pPr marL="0" indent="0">
              <a:buFont typeface="Arial" panose="020B0604020202020204" pitchFamily="34" charset="0"/>
              <a:buNone/>
            </a:pPr>
            <a:r>
              <a:rPr lang="en-IN" dirty="0"/>
              <a:t>Step 2: Display “Aman”</a:t>
            </a:r>
          </a:p>
          <a:p>
            <a:pPr marL="0" indent="0">
              <a:buFont typeface="Arial" panose="020B0604020202020204" pitchFamily="34" charset="0"/>
              <a:buNone/>
            </a:pPr>
            <a:r>
              <a:rPr lang="en-IN" dirty="0"/>
              <a:t>Step 3: Stop</a:t>
            </a:r>
          </a:p>
        </p:txBody>
      </p:sp>
      <p:sp>
        <p:nvSpPr>
          <p:cNvPr id="7" name="Arrow: Left 6">
            <a:extLst>
              <a:ext uri="{FF2B5EF4-FFF2-40B4-BE49-F238E27FC236}">
                <a16:creationId xmlns:a16="http://schemas.microsoft.com/office/drawing/2014/main" id="{7675028A-C1D7-4938-B34A-83959E699C12}"/>
              </a:ext>
            </a:extLst>
          </p:cNvPr>
          <p:cNvSpPr/>
          <p:nvPr/>
        </p:nvSpPr>
        <p:spPr>
          <a:xfrm>
            <a:off x="9163049" y="1922463"/>
            <a:ext cx="3028951" cy="1325564"/>
          </a:xfrm>
          <a:prstGeom prst="left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Repetition of statements(Loop)</a:t>
            </a:r>
          </a:p>
        </p:txBody>
      </p:sp>
      <p:sp>
        <p:nvSpPr>
          <p:cNvPr id="6" name="Arrow: Curved Left 5">
            <a:extLst>
              <a:ext uri="{FF2B5EF4-FFF2-40B4-BE49-F238E27FC236}">
                <a16:creationId xmlns:a16="http://schemas.microsoft.com/office/drawing/2014/main" id="{96CF9794-2BB9-4BCC-B940-ED64249B9F30}"/>
              </a:ext>
            </a:extLst>
          </p:cNvPr>
          <p:cNvSpPr/>
          <p:nvPr/>
        </p:nvSpPr>
        <p:spPr>
          <a:xfrm rot="10800000">
            <a:off x="3023816" y="2346156"/>
            <a:ext cx="1305675" cy="2165687"/>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solidFill>
                <a:schemeClr val="tx1"/>
              </a:solidFill>
            </a:endParaRPr>
          </a:p>
        </p:txBody>
      </p:sp>
      <p:sp>
        <p:nvSpPr>
          <p:cNvPr id="8" name="Arrow: Curved Down 7">
            <a:extLst>
              <a:ext uri="{FF2B5EF4-FFF2-40B4-BE49-F238E27FC236}">
                <a16:creationId xmlns:a16="http://schemas.microsoft.com/office/drawing/2014/main" id="{8E60936E-B3A3-403E-A2FD-DF043380BACA}"/>
              </a:ext>
            </a:extLst>
          </p:cNvPr>
          <p:cNvSpPr/>
          <p:nvPr/>
        </p:nvSpPr>
        <p:spPr>
          <a:xfrm rot="5400000">
            <a:off x="7484080" y="3588737"/>
            <a:ext cx="2338385" cy="8282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222842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BC1D60-C0B4-47BF-BA2D-3CEA1F535511}"/>
              </a:ext>
            </a:extLst>
          </p:cNvPr>
          <p:cNvSpPr>
            <a:spLocks noGrp="1"/>
          </p:cNvSpPr>
          <p:nvPr>
            <p:ph type="sldNum" sz="quarter" idx="12"/>
          </p:nvPr>
        </p:nvSpPr>
        <p:spPr/>
        <p:txBody>
          <a:bodyPr/>
          <a:lstStyle/>
          <a:p>
            <a:pPr algn="just"/>
            <a:fld id="{BDCDBBEF-AA6C-4BA6-85B2-A17D7F280E38}" type="slidenum">
              <a:rPr lang="en-US" smtClean="0"/>
              <a:pPr algn="just"/>
              <a:t>23</a:t>
            </a:fld>
            <a:endParaRPr lang="en-US"/>
          </a:p>
        </p:txBody>
      </p:sp>
      <p:sp>
        <p:nvSpPr>
          <p:cNvPr id="5" name="Rectangle 4">
            <a:extLst>
              <a:ext uri="{FF2B5EF4-FFF2-40B4-BE49-F238E27FC236}">
                <a16:creationId xmlns:a16="http://schemas.microsoft.com/office/drawing/2014/main" id="{3B0C7E92-9A0D-4808-8CFE-0CFF5542B5EC}"/>
              </a:ext>
            </a:extLst>
          </p:cNvPr>
          <p:cNvSpPr/>
          <p:nvPr/>
        </p:nvSpPr>
        <p:spPr>
          <a:xfrm>
            <a:off x="762000" y="302359"/>
            <a:ext cx="11020425" cy="6555641"/>
          </a:xfrm>
          <a:prstGeom prst="rect">
            <a:avLst/>
          </a:prstGeom>
        </p:spPr>
        <p:txBody>
          <a:bodyPr wrap="square">
            <a:spAutoFit/>
          </a:bodyPr>
          <a:lstStyle/>
          <a:p>
            <a:pPr algn="just"/>
            <a:r>
              <a:rPr lang="en-US" sz="2800" b="1" dirty="0">
                <a:solidFill>
                  <a:srgbClr val="1375B0"/>
                </a:solidFill>
                <a:latin typeface="Nunito Sans"/>
              </a:rPr>
              <a:t>Advantages of Algorithm </a:t>
            </a:r>
          </a:p>
          <a:p>
            <a:pPr algn="just">
              <a:buFont typeface="Arial" panose="020B0604020202020204" pitchFamily="34" charset="0"/>
              <a:buChar char="•"/>
            </a:pPr>
            <a:r>
              <a:rPr lang="en-US" sz="2600" dirty="0">
                <a:solidFill>
                  <a:srgbClr val="4D5968"/>
                </a:solidFill>
                <a:latin typeface="Nunito Sans"/>
              </a:rPr>
              <a:t>The algorithms are very easy to understand and can be written in simple language which can be understood by anyone</a:t>
            </a:r>
          </a:p>
          <a:p>
            <a:pPr algn="just">
              <a:buFont typeface="Arial" panose="020B0604020202020204" pitchFamily="34" charset="0"/>
              <a:buChar char="•"/>
            </a:pPr>
            <a:r>
              <a:rPr lang="en-US" sz="2600" dirty="0">
                <a:solidFill>
                  <a:srgbClr val="4D5968"/>
                </a:solidFill>
                <a:latin typeface="Nunito Sans"/>
              </a:rPr>
              <a:t>Algorithms can be broken down into different pieces, which will be easy to implement practically.</a:t>
            </a:r>
          </a:p>
          <a:p>
            <a:pPr algn="just">
              <a:buFont typeface="Arial" panose="020B0604020202020204" pitchFamily="34" charset="0"/>
              <a:buChar char="•"/>
            </a:pPr>
            <a:r>
              <a:rPr lang="en-US" sz="2600" dirty="0">
                <a:solidFill>
                  <a:srgbClr val="4D5968"/>
                </a:solidFill>
                <a:latin typeface="Nunito Sans"/>
              </a:rPr>
              <a:t>By using algorithms, we can easily understand the sequence to be followed in processing.</a:t>
            </a:r>
          </a:p>
          <a:p>
            <a:pPr algn="just"/>
            <a:endParaRPr lang="en-US" sz="2600" dirty="0">
              <a:solidFill>
                <a:srgbClr val="4D5968"/>
              </a:solidFill>
              <a:latin typeface="Nunito Sans"/>
            </a:endParaRPr>
          </a:p>
          <a:p>
            <a:pPr algn="just"/>
            <a:r>
              <a:rPr lang="en-US" sz="2800" b="1" dirty="0">
                <a:solidFill>
                  <a:srgbClr val="1375B0"/>
                </a:solidFill>
                <a:latin typeface="Nunito Sans"/>
              </a:rPr>
              <a:t>Disadvantages of Algorithm </a:t>
            </a:r>
          </a:p>
          <a:p>
            <a:pPr algn="just"/>
            <a:r>
              <a:rPr lang="en-US" sz="2600" dirty="0">
                <a:solidFill>
                  <a:srgbClr val="4D5968"/>
                </a:solidFill>
                <a:latin typeface="Nunito Sans"/>
              </a:rPr>
              <a:t>Below are some main disadvantages of any algorithms:</a:t>
            </a:r>
          </a:p>
          <a:p>
            <a:pPr algn="just">
              <a:buFont typeface="Arial" panose="020B0604020202020204" pitchFamily="34" charset="0"/>
              <a:buChar char="•"/>
            </a:pPr>
            <a:r>
              <a:rPr lang="en-US" sz="2600" dirty="0">
                <a:solidFill>
                  <a:srgbClr val="4D5968"/>
                </a:solidFill>
                <a:latin typeface="Nunito Sans"/>
              </a:rPr>
              <a:t>It’s very difficult to convert the complex task into proper algorithms.</a:t>
            </a:r>
          </a:p>
          <a:p>
            <a:pPr algn="just">
              <a:buFont typeface="Arial" panose="020B0604020202020204" pitchFamily="34" charset="0"/>
              <a:buChar char="•"/>
            </a:pPr>
            <a:r>
              <a:rPr lang="en-US" sz="2600" dirty="0">
                <a:solidFill>
                  <a:srgbClr val="4D5968"/>
                </a:solidFill>
                <a:latin typeface="Nunito Sans"/>
              </a:rPr>
              <a:t>Its time-consuming process because we need to spend proper time for writing algorithm and later we need to implement in a programming language.</a:t>
            </a:r>
          </a:p>
          <a:p>
            <a:pPr algn="just">
              <a:buFont typeface="Arial" panose="020B0604020202020204" pitchFamily="34" charset="0"/>
              <a:buChar char="•"/>
            </a:pPr>
            <a:r>
              <a:rPr lang="en-US" sz="2600" dirty="0">
                <a:solidFill>
                  <a:srgbClr val="4D5968"/>
                </a:solidFill>
                <a:latin typeface="Nunito Sans"/>
              </a:rPr>
              <a:t>It’s complicated to show functionalities for each step of introduction to algorithms and it’s hard to understand each flow in the term for loop and branch.</a:t>
            </a:r>
            <a:endParaRPr lang="en-US" sz="2600" b="0" i="0" dirty="0">
              <a:solidFill>
                <a:srgbClr val="4D5968"/>
              </a:solidFill>
              <a:effectLst/>
              <a:latin typeface="Nunito Sans"/>
            </a:endParaRPr>
          </a:p>
        </p:txBody>
      </p:sp>
    </p:spTree>
    <p:extLst>
      <p:ext uri="{BB962C8B-B14F-4D97-AF65-F5344CB8AC3E}">
        <p14:creationId xmlns:p14="http://schemas.microsoft.com/office/powerpoint/2010/main" val="4830883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24</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484583572"/>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lnSpcReduction="20000"/>
          </a:bodyPr>
          <a:lstStyle/>
          <a:p>
            <a:pPr marL="0" indent="0" algn="just">
              <a:buNone/>
            </a:pPr>
            <a:r>
              <a:rPr lang="en-IN" b="1" dirty="0"/>
              <a:t>Q1 </a:t>
            </a:r>
            <a:r>
              <a:rPr lang="en-IN" dirty="0"/>
              <a:t>Where are algorithms used in real life?</a:t>
            </a:r>
          </a:p>
          <a:p>
            <a:pPr marL="0" indent="0" algn="just">
              <a:buNone/>
            </a:pPr>
            <a:r>
              <a:rPr lang="en-IN" dirty="0"/>
              <a:t>Answer: In real life these algorithms are used in mp3 players, video players, making dictionaries and there are much examples for searching and sorting. Searching Algorithms is used in Quantum computing also. In Operating system scheduling of tasks is done through various algorithms such as FIFO, Round robin, etc. Google when showing search results uses page ranking techniques. Facebook when showing news feed uses a similar ranking algorithm to make it more relevant to you. All these use a modification of Link Analysis, an interesting branch in Data Mining.</a:t>
            </a:r>
          </a:p>
          <a:p>
            <a:pPr marL="0" indent="0" algn="just">
              <a:buNone/>
            </a:pPr>
            <a:r>
              <a:rPr lang="en-IN" dirty="0"/>
              <a:t>So, whenever you press a key on your keyboard, make a call, perform a calculation, start an application or press a remote button, always an algorithms is triggered. So, there are countless examples of many algorithms in our daily life and making our life easier.</a:t>
            </a:r>
          </a:p>
          <a:p>
            <a:pPr marL="0" indent="0">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fontScale="92500" lnSpcReduction="10000"/>
          </a:bodyPr>
          <a:lstStyle/>
          <a:p>
            <a:pPr marL="0" indent="0">
              <a:buNone/>
            </a:pPr>
            <a:r>
              <a:rPr lang="en-IN" b="1" dirty="0"/>
              <a:t>Q2 </a:t>
            </a:r>
            <a:r>
              <a:rPr lang="en-IN" dirty="0"/>
              <a:t>What are the various types of algorithms?</a:t>
            </a:r>
          </a:p>
          <a:p>
            <a:pPr marL="0" indent="0">
              <a:buNone/>
            </a:pPr>
            <a:r>
              <a:rPr lang="en-IN" dirty="0"/>
              <a:t>Answer: There are numerous types of algorithms designed to a particular purpose.</a:t>
            </a:r>
          </a:p>
          <a:p>
            <a:r>
              <a:rPr lang="en-IN" dirty="0"/>
              <a:t>Recursive algorithms.</a:t>
            </a:r>
          </a:p>
          <a:p>
            <a:r>
              <a:rPr lang="en-IN" dirty="0"/>
              <a:t>Dynamic programming algorithm.</a:t>
            </a:r>
          </a:p>
          <a:p>
            <a:r>
              <a:rPr lang="en-IN" dirty="0"/>
              <a:t>Backtracking algorithm.</a:t>
            </a:r>
          </a:p>
          <a:p>
            <a:r>
              <a:rPr lang="en-IN" dirty="0"/>
              <a:t>Divide and conquer algorithm.</a:t>
            </a:r>
          </a:p>
          <a:p>
            <a:r>
              <a:rPr lang="en-IN" dirty="0"/>
              <a:t>Greedy algorithm.</a:t>
            </a:r>
          </a:p>
          <a:p>
            <a:r>
              <a:rPr lang="en-IN" dirty="0"/>
              <a:t>Brute Force algorithm.</a:t>
            </a:r>
          </a:p>
          <a:p>
            <a:r>
              <a:rPr lang="en-IN" dirty="0"/>
              <a:t>Randomized algorithm.</a:t>
            </a:r>
          </a:p>
          <a:p>
            <a:r>
              <a:rPr lang="en-IN" dirty="0"/>
              <a:t>Facial recognition algorithms</a:t>
            </a:r>
          </a:p>
          <a:p>
            <a:r>
              <a:rPr lang="en-IN" dirty="0"/>
              <a:t>Shortest Path Finding Algorithm</a:t>
            </a:r>
          </a:p>
          <a:p>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31274-42AE-4010-AC1C-B912B35F0A30}"/>
              </a:ext>
            </a:extLst>
          </p:cNvPr>
          <p:cNvSpPr>
            <a:spLocks noGrp="1"/>
          </p:cNvSpPr>
          <p:nvPr>
            <p:ph type="sldNum" sz="quarter" idx="12"/>
          </p:nvPr>
        </p:nvSpPr>
        <p:spPr/>
        <p:txBody>
          <a:bodyPr/>
          <a:lstStyle/>
          <a:p>
            <a:fld id="{BDCDBBEF-AA6C-4BA6-85B2-A17D7F280E38}" type="slidenum">
              <a:rPr lang="en-US" smtClean="0"/>
              <a:pPr/>
              <a:t>27</a:t>
            </a:fld>
            <a:endParaRPr lang="en-US"/>
          </a:p>
        </p:txBody>
      </p:sp>
      <p:sp>
        <p:nvSpPr>
          <p:cNvPr id="5" name="Rectangle 4">
            <a:extLst>
              <a:ext uri="{FF2B5EF4-FFF2-40B4-BE49-F238E27FC236}">
                <a16:creationId xmlns:a16="http://schemas.microsoft.com/office/drawing/2014/main" id="{24D8082F-0FE2-46F7-B5F0-242E08DCB58C}"/>
              </a:ext>
            </a:extLst>
          </p:cNvPr>
          <p:cNvSpPr/>
          <p:nvPr/>
        </p:nvSpPr>
        <p:spPr>
          <a:xfrm>
            <a:off x="1047749" y="898788"/>
            <a:ext cx="7839075" cy="5447645"/>
          </a:xfrm>
          <a:prstGeom prst="rect">
            <a:avLst/>
          </a:prstGeom>
        </p:spPr>
        <p:txBody>
          <a:bodyPr wrap="square">
            <a:spAutoFit/>
          </a:bodyPr>
          <a:lstStyle/>
          <a:p>
            <a:pPr algn="just">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Q3 Write an algorithm to find maximum of three numbers</a:t>
            </a:r>
            <a:r>
              <a:rPr lang="en-IN" sz="24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Answer: Algorithm:</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Step 1 : Start</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2 : Input a, b, c</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3 : if a &gt; b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4,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5</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4 : if a &gt; c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6,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8</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5 : if b &gt; c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7, otherwise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8</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6 : Output "a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7 : Output "b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8 : Output " c is the largest", </a:t>
            </a:r>
            <a:r>
              <a:rPr lang="en-IN" sz="2400" dirty="0" err="1">
                <a:latin typeface="Calibri" panose="020F0502020204030204" pitchFamily="34" charset="0"/>
                <a:ea typeface="Calibri" panose="020F0502020204030204" pitchFamily="34" charset="0"/>
                <a:cs typeface="Times New Roman" panose="02020603050405020304" pitchFamily="18" charset="0"/>
              </a:rPr>
              <a:t>goto</a:t>
            </a:r>
            <a:r>
              <a:rPr lang="en-IN" sz="2400" dirty="0">
                <a:latin typeface="Calibri" panose="020F0502020204030204" pitchFamily="34" charset="0"/>
                <a:ea typeface="Calibri" panose="020F0502020204030204" pitchFamily="34" charset="0"/>
                <a:cs typeface="Times New Roman" panose="02020603050405020304" pitchFamily="18" charset="0"/>
              </a:rPr>
              <a:t> step 9</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Start 9 : Stop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82896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28</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32500" lnSpcReduction="20000"/>
          </a:bodyPr>
          <a:lstStyle/>
          <a:p>
            <a:pPr marL="0" indent="0">
              <a:buNone/>
            </a:pPr>
            <a:r>
              <a:rPr lang="en-US" sz="6200" dirty="0">
                <a:solidFill>
                  <a:srgbClr val="C00000"/>
                </a:solidFill>
              </a:rPr>
              <a:t>1. The word ____________comes from the name of a Persian mathematician Abu </a:t>
            </a:r>
            <a:r>
              <a:rPr lang="en-US" sz="6200" dirty="0" err="1">
                <a:solidFill>
                  <a:srgbClr val="C00000"/>
                </a:solidFill>
              </a:rPr>
              <a:t>Ja’far</a:t>
            </a:r>
            <a:r>
              <a:rPr lang="en-US" sz="6200" dirty="0">
                <a:solidFill>
                  <a:srgbClr val="C00000"/>
                </a:solidFill>
              </a:rPr>
              <a:t> Mohammed ibn-</a:t>
            </a:r>
            <a:r>
              <a:rPr lang="en-US" sz="6200" dirty="0" err="1">
                <a:solidFill>
                  <a:srgbClr val="C00000"/>
                </a:solidFill>
              </a:rPr>
              <a:t>i</a:t>
            </a:r>
            <a:r>
              <a:rPr lang="en-US" sz="6200" dirty="0">
                <a:solidFill>
                  <a:srgbClr val="C00000"/>
                </a:solidFill>
              </a:rPr>
              <a:t> Musa al Khowarizmi.</a:t>
            </a:r>
            <a:br>
              <a:rPr lang="en-US" sz="6200" dirty="0">
                <a:solidFill>
                  <a:srgbClr val="C00000"/>
                </a:solidFill>
              </a:rPr>
            </a:br>
            <a:r>
              <a:rPr lang="en-US" sz="6200" dirty="0">
                <a:solidFill>
                  <a:srgbClr val="C00000"/>
                </a:solidFill>
              </a:rPr>
              <a:t>a) Flowchart</a:t>
            </a:r>
            <a:br>
              <a:rPr lang="en-US" sz="6200" dirty="0">
                <a:solidFill>
                  <a:srgbClr val="C00000"/>
                </a:solidFill>
              </a:rPr>
            </a:br>
            <a:r>
              <a:rPr lang="en-US" sz="6200" dirty="0">
                <a:solidFill>
                  <a:srgbClr val="C00000"/>
                </a:solidFill>
              </a:rPr>
              <a:t>b) Flow</a:t>
            </a:r>
            <a:br>
              <a:rPr lang="en-US" sz="6200" dirty="0">
                <a:solidFill>
                  <a:srgbClr val="C00000"/>
                </a:solidFill>
              </a:rPr>
            </a:br>
            <a:r>
              <a:rPr lang="en-US" sz="6200" dirty="0">
                <a:solidFill>
                  <a:srgbClr val="C00000"/>
                </a:solidFill>
              </a:rPr>
              <a:t>c) Algorithm</a:t>
            </a:r>
            <a:br>
              <a:rPr lang="en-US" sz="6200" dirty="0">
                <a:solidFill>
                  <a:srgbClr val="C00000"/>
                </a:solidFill>
              </a:rPr>
            </a:br>
            <a:r>
              <a:rPr lang="en-US" sz="6200" dirty="0">
                <a:solidFill>
                  <a:srgbClr val="C00000"/>
                </a:solidFill>
              </a:rPr>
              <a:t>d) Syntax</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2. In computer science, algorithm refers to a special method usable by a computer for the solution to a problem.</a:t>
            </a:r>
            <a:br>
              <a:rPr lang="en-US" sz="6200" dirty="0">
                <a:solidFill>
                  <a:srgbClr val="C00000"/>
                </a:solidFill>
              </a:rPr>
            </a:br>
            <a:r>
              <a:rPr lang="en-US" sz="6200" dirty="0">
                <a:solidFill>
                  <a:srgbClr val="C00000"/>
                </a:solidFill>
              </a:rPr>
              <a:t>a) True</a:t>
            </a:r>
            <a:br>
              <a:rPr lang="en-US" sz="6200" dirty="0">
                <a:solidFill>
                  <a:srgbClr val="C00000"/>
                </a:solidFill>
              </a:rPr>
            </a:br>
            <a:r>
              <a:rPr lang="en-US" sz="6200" dirty="0">
                <a:solidFill>
                  <a:srgbClr val="C00000"/>
                </a:solidFill>
              </a:rPr>
              <a:t>b) False</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3. This characteristic often draws the line between what is feasible and what is impossible.</a:t>
            </a:r>
            <a:br>
              <a:rPr lang="en-US" sz="6200" dirty="0">
                <a:solidFill>
                  <a:srgbClr val="C00000"/>
                </a:solidFill>
              </a:rPr>
            </a:br>
            <a:r>
              <a:rPr lang="en-US" sz="6200" dirty="0">
                <a:solidFill>
                  <a:srgbClr val="C00000"/>
                </a:solidFill>
              </a:rPr>
              <a:t>a) Performance</a:t>
            </a:r>
            <a:br>
              <a:rPr lang="en-US" sz="6200" dirty="0">
                <a:solidFill>
                  <a:srgbClr val="C00000"/>
                </a:solidFill>
              </a:rPr>
            </a:br>
            <a:r>
              <a:rPr lang="en-US" sz="6200" dirty="0">
                <a:solidFill>
                  <a:srgbClr val="C00000"/>
                </a:solidFill>
              </a:rPr>
              <a:t>b) System Evaluation</a:t>
            </a:r>
            <a:br>
              <a:rPr lang="en-US" sz="6200" dirty="0">
                <a:solidFill>
                  <a:srgbClr val="C00000"/>
                </a:solidFill>
              </a:rPr>
            </a:br>
            <a:r>
              <a:rPr lang="en-US" sz="6200" dirty="0">
                <a:solidFill>
                  <a:srgbClr val="C00000"/>
                </a:solidFill>
              </a:rPr>
              <a:t>c) Modularity</a:t>
            </a:r>
            <a:br>
              <a:rPr lang="en-US" sz="6200" dirty="0">
                <a:solidFill>
                  <a:srgbClr val="C00000"/>
                </a:solidFill>
              </a:rPr>
            </a:br>
            <a:r>
              <a:rPr lang="en-US" sz="6200" dirty="0">
                <a:solidFill>
                  <a:srgbClr val="C00000"/>
                </a:solidFill>
              </a:rPr>
              <a:t>d) Reliability</a:t>
            </a:r>
            <a:br>
              <a:rPr lang="en-US" sz="6200" dirty="0">
                <a:solidFill>
                  <a:srgbClr val="C00000"/>
                </a:solidFill>
              </a:rPr>
            </a:br>
            <a:endParaRPr lang="en-US" sz="6200" dirty="0">
              <a:solidFill>
                <a:srgbClr val="C00000"/>
              </a:solidFill>
            </a:endParaRPr>
          </a:p>
          <a:p>
            <a:pPr marL="0" indent="0">
              <a:buNone/>
            </a:pP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2" name="Rectangle 1">
            <a:extLst>
              <a:ext uri="{FF2B5EF4-FFF2-40B4-BE49-F238E27FC236}">
                <a16:creationId xmlns:a16="http://schemas.microsoft.com/office/drawing/2014/main" id="{AA9EE1F6-906F-4246-88DA-D2EC0433E995}"/>
              </a:ext>
            </a:extLst>
          </p:cNvPr>
          <p:cNvSpPr/>
          <p:nvPr/>
        </p:nvSpPr>
        <p:spPr>
          <a:xfrm>
            <a:off x="838200" y="352603"/>
            <a:ext cx="10791825" cy="6463308"/>
          </a:xfrm>
          <a:prstGeom prst="rect">
            <a:avLst/>
          </a:prstGeom>
        </p:spPr>
        <p:txBody>
          <a:bodyPr wrap="square">
            <a:spAutoFit/>
          </a:bodyPr>
          <a:lstStyle/>
          <a:p>
            <a:r>
              <a:rPr lang="en-US" dirty="0">
                <a:solidFill>
                  <a:srgbClr val="C00000"/>
                </a:solidFill>
              </a:rPr>
              <a:t>4. Which of the following is incorrect? Algorithms can be represented:</a:t>
            </a:r>
            <a:br>
              <a:rPr lang="en-US" dirty="0">
                <a:solidFill>
                  <a:srgbClr val="C00000"/>
                </a:solidFill>
              </a:rPr>
            </a:br>
            <a:r>
              <a:rPr lang="en-US" dirty="0">
                <a:solidFill>
                  <a:srgbClr val="C00000"/>
                </a:solidFill>
              </a:rPr>
              <a:t>a) as pseudo codes</a:t>
            </a:r>
            <a:br>
              <a:rPr lang="en-US" dirty="0">
                <a:solidFill>
                  <a:srgbClr val="C00000"/>
                </a:solidFill>
              </a:rPr>
            </a:br>
            <a:r>
              <a:rPr lang="en-US" dirty="0">
                <a:solidFill>
                  <a:srgbClr val="C00000"/>
                </a:solidFill>
              </a:rPr>
              <a:t>b) as syntax</a:t>
            </a:r>
            <a:br>
              <a:rPr lang="en-US" dirty="0">
                <a:solidFill>
                  <a:srgbClr val="C00000"/>
                </a:solidFill>
              </a:rPr>
            </a:br>
            <a:r>
              <a:rPr lang="en-US" dirty="0">
                <a:solidFill>
                  <a:srgbClr val="C00000"/>
                </a:solidFill>
              </a:rPr>
              <a:t>c) as programs</a:t>
            </a:r>
            <a:br>
              <a:rPr lang="en-US" dirty="0">
                <a:solidFill>
                  <a:srgbClr val="C00000"/>
                </a:solidFill>
              </a:rPr>
            </a:br>
            <a:r>
              <a:rPr lang="en-US" dirty="0">
                <a:solidFill>
                  <a:srgbClr val="C00000"/>
                </a:solidFill>
              </a:rPr>
              <a:t>d) as flowcharts</a:t>
            </a:r>
            <a:br>
              <a:rPr lang="en-US" dirty="0">
                <a:solidFill>
                  <a:srgbClr val="C00000"/>
                </a:solidFill>
              </a:rPr>
            </a:br>
            <a:endParaRPr lang="en-US" dirty="0">
              <a:solidFill>
                <a:srgbClr val="C00000"/>
              </a:solidFill>
            </a:endParaRPr>
          </a:p>
          <a:p>
            <a:endParaRPr lang="en-US" dirty="0">
              <a:solidFill>
                <a:srgbClr val="C00000"/>
              </a:solidFill>
            </a:endParaRPr>
          </a:p>
          <a:p>
            <a:r>
              <a:rPr lang="en-US" dirty="0">
                <a:solidFill>
                  <a:srgbClr val="C00000"/>
                </a:solidFill>
              </a:rPr>
              <a:t>5. When an algorithm is written in the form of a programming language, it becomes a _________</a:t>
            </a:r>
            <a:br>
              <a:rPr lang="en-US" dirty="0">
                <a:solidFill>
                  <a:srgbClr val="C00000"/>
                </a:solidFill>
              </a:rPr>
            </a:br>
            <a:r>
              <a:rPr lang="en-US" dirty="0">
                <a:solidFill>
                  <a:srgbClr val="C00000"/>
                </a:solidFill>
              </a:rPr>
              <a:t>a) Flowchart</a:t>
            </a:r>
            <a:br>
              <a:rPr lang="en-US" dirty="0">
                <a:solidFill>
                  <a:srgbClr val="C00000"/>
                </a:solidFill>
              </a:rPr>
            </a:br>
            <a:r>
              <a:rPr lang="en-US" dirty="0">
                <a:solidFill>
                  <a:srgbClr val="C00000"/>
                </a:solidFill>
              </a:rPr>
              <a:t>b) Program</a:t>
            </a:r>
            <a:br>
              <a:rPr lang="en-US" dirty="0">
                <a:solidFill>
                  <a:srgbClr val="C00000"/>
                </a:solidFill>
              </a:rPr>
            </a:br>
            <a:r>
              <a:rPr lang="en-US" dirty="0">
                <a:solidFill>
                  <a:srgbClr val="C00000"/>
                </a:solidFill>
              </a:rPr>
              <a:t>c) Pseudo code</a:t>
            </a:r>
            <a:br>
              <a:rPr lang="en-US" dirty="0">
                <a:solidFill>
                  <a:srgbClr val="C00000"/>
                </a:solidFill>
              </a:rPr>
            </a:br>
            <a:r>
              <a:rPr lang="en-US" dirty="0">
                <a:solidFill>
                  <a:srgbClr val="C00000"/>
                </a:solidFill>
              </a:rPr>
              <a:t>d) Syntax</a:t>
            </a:r>
            <a:br>
              <a:rPr lang="en-US" dirty="0">
                <a:solidFill>
                  <a:srgbClr val="C00000"/>
                </a:solidFill>
              </a:rPr>
            </a:br>
            <a:endParaRPr lang="en-US" dirty="0">
              <a:solidFill>
                <a:srgbClr val="C00000"/>
              </a:solidFill>
            </a:endParaRPr>
          </a:p>
          <a:p>
            <a:r>
              <a:rPr lang="en-US" dirty="0">
                <a:solidFill>
                  <a:srgbClr val="C00000"/>
                </a:solidFill>
              </a:rPr>
              <a:t>6. Any algorithm is a program.</a:t>
            </a:r>
            <a:br>
              <a:rPr lang="en-US" dirty="0">
                <a:solidFill>
                  <a:srgbClr val="C00000"/>
                </a:solidFill>
              </a:rPr>
            </a:br>
            <a:r>
              <a:rPr lang="en-US" dirty="0">
                <a:solidFill>
                  <a:srgbClr val="C00000"/>
                </a:solidFill>
              </a:rPr>
              <a:t>a) True</a:t>
            </a:r>
            <a:br>
              <a:rPr lang="en-US" dirty="0">
                <a:solidFill>
                  <a:srgbClr val="C00000"/>
                </a:solidFill>
              </a:rPr>
            </a:br>
            <a:r>
              <a:rPr lang="en-US" dirty="0">
                <a:solidFill>
                  <a:srgbClr val="C00000"/>
                </a:solidFill>
              </a:rPr>
              <a:t>b) False</a:t>
            </a:r>
            <a:br>
              <a:rPr lang="en-US" dirty="0"/>
            </a:br>
            <a:endParaRPr lang="en-US" dirty="0">
              <a:solidFill>
                <a:srgbClr val="FF0000"/>
              </a:solidFill>
            </a:endParaRPr>
          </a:p>
          <a:p>
            <a:r>
              <a:rPr lang="en-US" dirty="0">
                <a:solidFill>
                  <a:srgbClr val="FF0000"/>
                </a:solidFill>
              </a:rPr>
              <a:t>7 Design an algorithm to calculate percentage of a student for marks of 5 subjects.</a:t>
            </a:r>
          </a:p>
          <a:p>
            <a:r>
              <a:rPr lang="en-US" dirty="0">
                <a:solidFill>
                  <a:srgbClr val="FF0000"/>
                </a:solidFill>
              </a:rPr>
              <a:t>8 Design an algorithm to  check the given number is positive negative or zero</a:t>
            </a:r>
          </a:p>
          <a:p>
            <a:r>
              <a:rPr lang="en-US" dirty="0">
                <a:solidFill>
                  <a:srgbClr val="FF0000"/>
                </a:solidFill>
              </a:rPr>
              <a:t>9 Design an algorithm to find maximum among 4 numbers</a:t>
            </a:r>
          </a:p>
          <a:p>
            <a:r>
              <a:rPr lang="en-US" dirty="0">
                <a:solidFill>
                  <a:srgbClr val="FF0000"/>
                </a:solidFill>
              </a:rPr>
              <a:t>10 design an algorithm to check whether a person is eligible for vote or not.</a:t>
            </a:r>
          </a:p>
          <a:p>
            <a:r>
              <a:rPr lang="en-US" dirty="0">
                <a:solidFill>
                  <a:srgbClr val="FF0000"/>
                </a:solidFill>
              </a:rPr>
              <a:t>11. Differentiate Middle level and high level language .</a:t>
            </a:r>
          </a:p>
          <a:p>
            <a:endParaRPr lang="en-US" dirty="0"/>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714722"/>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568183">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6 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dirty="0">
                          <a:effectLst/>
                          <a:latin typeface="Cambria" panose="02040503050406030204" pitchFamily="18" charset="0"/>
                          <a:ea typeface="Cambria" panose="02040503050406030204" pitchFamily="18" charset="0"/>
                          <a:cs typeface="Cambria" panose="02040503050406030204" pitchFamily="18" charset="0"/>
                        </a:rPr>
                        <a:t> </a:t>
                      </a:r>
                      <a:r>
                        <a:rPr lang="en-US" sz="1200" b="1" dirty="0">
                          <a:effectLst/>
                          <a:latin typeface="Cambria" panose="02040503050406030204" pitchFamily="18" charset="0"/>
                          <a:ea typeface="Cambria" panose="02040503050406030204" pitchFamily="18" charset="0"/>
                          <a:cs typeface="Cambria" panose="02040503050406030204" pitchFamily="18" charset="0"/>
                        </a:rPr>
                        <a:t>to</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dirty="0">
                          <a:effectLst/>
                          <a:latin typeface="Cambria" panose="02040503050406030204" pitchFamily="18" charset="0"/>
                          <a:ea typeface="Cambria" panose="02040503050406030204" pitchFamily="18" charset="0"/>
                          <a:cs typeface="Cambria" panose="02040503050406030204" pitchFamily="18" charset="0"/>
                        </a:rPr>
                        <a:t> </a:t>
                      </a:r>
                      <a:r>
                        <a:rPr lang="en-US" sz="1200" b="1" spc="-20" dirty="0">
                          <a:effectLst/>
                          <a:latin typeface="Cambria" panose="02040503050406030204" pitchFamily="18" charset="0"/>
                          <a:ea typeface="Cambria" panose="02040503050406030204" pitchFamily="18" charset="0"/>
                          <a:cs typeface="Cambria" panose="02040503050406030204" pitchFamily="18" charset="0"/>
                        </a:rPr>
                        <a:t>above.</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4 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NA</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NA</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10 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50" b="1" dirty="0">
                          <a:effectLst/>
                          <a:latin typeface="Cambria" panose="02040503050406030204" pitchFamily="18" charset="0"/>
                          <a:ea typeface="Cambria" panose="02040503050406030204" pitchFamily="18" charset="0"/>
                          <a:cs typeface="Cambria" panose="02040503050406030204" pitchFamily="18" charset="0"/>
                        </a:rPr>
                        <a:t>4 marks</a:t>
                      </a:r>
                      <a:endParaRPr lang="en-IN" sz="125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One per semester</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4 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NA</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2 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28098351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r>
              <a:rPr lang="en-IN" dirty="0"/>
              <a:t>Real life applications of algorithms, students please have a look at this video and mention your views , also add some new examples</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30</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129170" y="2392362"/>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C5BD0BF2-3FB6-44C3-90B3-B15DC7D0C72E}"/>
              </a:ext>
            </a:extLst>
          </p:cNvPr>
          <p:cNvSpPr/>
          <p:nvPr/>
        </p:nvSpPr>
        <p:spPr>
          <a:xfrm>
            <a:off x="752061" y="3250832"/>
            <a:ext cx="6453113" cy="461665"/>
          </a:xfrm>
          <a:prstGeom prst="rect">
            <a:avLst/>
          </a:prstGeom>
        </p:spPr>
        <p:txBody>
          <a:bodyPr wrap="none">
            <a:spAutoFit/>
          </a:bodyPr>
          <a:lstStyle/>
          <a:p>
            <a:r>
              <a:rPr lang="en-IN" sz="2400" dirty="0">
                <a:solidFill>
                  <a:srgbClr val="FF0000"/>
                </a:solidFill>
                <a:hlinkClick r:id="rId3">
                  <a:extLst>
                    <a:ext uri="{A12FA001-AC4F-418D-AE19-62706E023703}">
                      <ahyp:hlinkClr xmlns:ahyp="http://schemas.microsoft.com/office/drawing/2018/hyperlinkcolor" val="tx"/>
                    </a:ext>
                  </a:extLst>
                </a:hlinkClick>
              </a:rPr>
              <a:t>https://www.youtube.com/watch?v=CvSOaYi89B4</a:t>
            </a:r>
            <a:endParaRPr lang="en-IN" sz="2400" dirty="0">
              <a:solidFill>
                <a:srgbClr val="FF0000"/>
              </a:solidFill>
            </a:endParaRPr>
          </a:p>
        </p:txBody>
      </p:sp>
      <p:pic>
        <p:nvPicPr>
          <p:cNvPr id="8" name="Picture 7">
            <a:extLst>
              <a:ext uri="{FF2B5EF4-FFF2-40B4-BE49-F238E27FC236}">
                <a16:creationId xmlns:a16="http://schemas.microsoft.com/office/drawing/2014/main" id="{7E677924-99C6-4098-BC51-F318E9A14387}"/>
              </a:ext>
            </a:extLst>
          </p:cNvPr>
          <p:cNvPicPr>
            <a:picLocks noChangeAspect="1"/>
          </p:cNvPicPr>
          <p:nvPr/>
        </p:nvPicPr>
        <p:blipFill>
          <a:blip r:embed="rId4"/>
          <a:stretch>
            <a:fillRect/>
          </a:stretch>
        </p:blipFill>
        <p:spPr>
          <a:xfrm>
            <a:off x="4152564" y="3838853"/>
            <a:ext cx="4848482" cy="3000653"/>
          </a:xfrm>
          <a:prstGeom prst="rect">
            <a:avLst/>
          </a:prstGeom>
        </p:spPr>
      </p:pic>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85000" lnSpcReduction="10000"/>
          </a:bodyPr>
          <a:lstStyle/>
          <a:p>
            <a:pPr marL="0" indent="0">
              <a:buNone/>
            </a:pPr>
            <a:endParaRPr lang="en-US" sz="1600" dirty="0">
              <a:latin typeface="Casper" panose="02000506000000020004" pitchFamily="2" charset="0"/>
              <a:cs typeface="Arial" panose="020B0604020202020204" pitchFamily="34" charset="0"/>
            </a:endParaRPr>
          </a:p>
          <a:p>
            <a:pPr marL="0" lvl="0" indent="0">
              <a:buNone/>
            </a:pPr>
            <a:r>
              <a:rPr lang="en-US" sz="1600" dirty="0">
                <a:latin typeface="Casper"/>
              </a:rPr>
              <a:t>Reference Books</a:t>
            </a: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indent="0">
              <a:buNone/>
            </a:pPr>
            <a:r>
              <a:rPr lang="en-IN" b="1" dirty="0"/>
              <a:t>Websites:</a:t>
            </a:r>
            <a:endParaRPr lang="en-IN" dirty="0"/>
          </a:p>
          <a:p>
            <a:pPr marL="0" indent="0">
              <a:buNone/>
            </a:pPr>
            <a:r>
              <a:rPr lang="en-IN" sz="2600" u="sng" dirty="0">
                <a:hlinkClick r:id="rId3"/>
              </a:rPr>
              <a:t>https://en.wikipedia.org/wiki/Algorithm</a:t>
            </a:r>
            <a:endParaRPr lang="en-IN" sz="2600" dirty="0"/>
          </a:p>
          <a:p>
            <a:pPr marL="0" lvl="0" indent="0">
              <a:buNone/>
            </a:pPr>
            <a:r>
              <a:rPr lang="en-IN" sz="2600" u="sng" dirty="0">
                <a:hlinkClick r:id="rId4"/>
              </a:rPr>
              <a:t>https://fiftyexamples.readthedocs.io/en/latest/algorithms.html</a:t>
            </a:r>
            <a:endParaRPr lang="en-IN" sz="2600" dirty="0"/>
          </a:p>
          <a:p>
            <a:pPr marL="0" lvl="0" indent="0">
              <a:buNone/>
            </a:pPr>
            <a:r>
              <a:rPr lang="en-IN" sz="2600" u="sng" dirty="0">
                <a:hlinkClick r:id="rId5"/>
              </a:rPr>
              <a:t>https://study.com/academy/lesson/what-is-an-algorithm-definition-examples.html</a:t>
            </a:r>
            <a:endParaRPr lang="en-IN" sz="2600" dirty="0"/>
          </a:p>
          <a:p>
            <a:pPr marL="0" indent="0">
              <a:buNone/>
            </a:pPr>
            <a:r>
              <a:rPr lang="en-IN" sz="2600" b="1" dirty="0"/>
              <a:t>YouTube Links:</a:t>
            </a:r>
            <a:endParaRPr lang="en-IN" sz="2600" dirty="0"/>
          </a:p>
          <a:p>
            <a:pPr marL="0" lvl="0" indent="0">
              <a:buNone/>
            </a:pPr>
            <a:r>
              <a:rPr lang="en-IN" sz="2600" dirty="0"/>
              <a:t>What is an algorithm? </a:t>
            </a:r>
            <a:r>
              <a:rPr lang="en-IN" sz="2600" u="sng" dirty="0">
                <a:hlinkClick r:id="rId6"/>
              </a:rPr>
              <a:t>https://youtu.be/6hfOvs8pY1k</a:t>
            </a:r>
            <a:endParaRPr lang="en-IN" sz="2600" dirty="0"/>
          </a:p>
          <a:p>
            <a:pPr marL="0" lvl="0" indent="0">
              <a:buNone/>
            </a:pPr>
            <a:r>
              <a:rPr lang="en-IN" sz="2600" dirty="0"/>
              <a:t>Characteristics of algorithm. </a:t>
            </a:r>
            <a:r>
              <a:rPr lang="en-IN" sz="2600" u="sng" dirty="0">
                <a:hlinkClick r:id="rId7"/>
              </a:rPr>
              <a:t>https://youtu.be/FbYzBWdhMb0</a:t>
            </a:r>
            <a:endParaRPr lang="en-IN" sz="26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5850529" y="1685381"/>
            <a:ext cx="5216434" cy="4670969"/>
          </a:xfrm>
        </p:spPr>
        <p:txBody>
          <a:bodyPr>
            <a:noAutofit/>
          </a:bodyPr>
          <a:lstStyle/>
          <a:p>
            <a:pPr marL="0" indent="0" algn="ctr">
              <a:lnSpc>
                <a:spcPct val="100000"/>
              </a:lnSpc>
              <a:buNone/>
            </a:pPr>
            <a:r>
              <a:rPr lang="en-US" sz="2400" b="1" dirty="0">
                <a:solidFill>
                  <a:srgbClr val="FF0000"/>
                </a:solidFill>
              </a:rPr>
              <a:t>Why</a:t>
            </a:r>
          </a:p>
          <a:p>
            <a:pPr marL="0" indent="0" algn="ctr">
              <a:lnSpc>
                <a:spcPct val="100000"/>
              </a:lnSpc>
              <a:buNone/>
            </a:pPr>
            <a:r>
              <a:rPr lang="en-US" b="1" dirty="0"/>
              <a:t>Algorithms</a:t>
            </a:r>
            <a:r>
              <a:rPr lang="en-US" dirty="0"/>
              <a:t> are a very </a:t>
            </a:r>
            <a:r>
              <a:rPr lang="en-US" b="1" dirty="0"/>
              <a:t>important</a:t>
            </a:r>
            <a:r>
              <a:rPr lang="en-US" dirty="0"/>
              <a:t> topic in </a:t>
            </a:r>
            <a:r>
              <a:rPr lang="en-US" b="1" dirty="0"/>
              <a:t>Computer Science</a:t>
            </a:r>
            <a:r>
              <a:rPr lang="en-US" dirty="0"/>
              <a:t> because they help software developers create efficient and error free programs.</a:t>
            </a:r>
            <a:r>
              <a:rPr lang="en-US" sz="2400" b="1" dirty="0">
                <a:solidFill>
                  <a:srgbClr val="FF0000"/>
                </a:solidFill>
              </a:rPr>
              <a:t> </a:t>
            </a: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1013188" y="400050"/>
            <a:ext cx="4130312" cy="5324535"/>
          </a:xfrm>
          <a:prstGeom prst="rect">
            <a:avLst/>
          </a:prstGeom>
          <a:noFill/>
        </p:spPr>
        <p:txBody>
          <a:bodyPr wrap="square" rtlCol="0">
            <a:spAutoFit/>
          </a:bodyPr>
          <a:lstStyle/>
          <a:p>
            <a:pPr algn="ctr"/>
            <a:r>
              <a:rPr lang="en-US" sz="2400" b="1" dirty="0">
                <a:solidFill>
                  <a:srgbClr val="FF0000"/>
                </a:solidFill>
              </a:rPr>
              <a:t>What</a:t>
            </a:r>
          </a:p>
          <a:p>
            <a:pPr algn="ctr"/>
            <a:r>
              <a:rPr lang="en-US" sz="2800" dirty="0"/>
              <a:t>An </a:t>
            </a:r>
            <a:r>
              <a:rPr lang="en-US" sz="2800" b="1" dirty="0"/>
              <a:t>algorithm</a:t>
            </a:r>
            <a:r>
              <a:rPr lang="en-US" sz="2800" dirty="0"/>
              <a:t> is a set of instructions designed to perform a specific task, In computer </a:t>
            </a:r>
            <a:r>
              <a:rPr lang="en-US" sz="2800" b="1" dirty="0"/>
              <a:t>programming</a:t>
            </a:r>
            <a:r>
              <a:rPr lang="en-US" sz="2800" dirty="0"/>
              <a:t>, </a:t>
            </a:r>
            <a:r>
              <a:rPr lang="en-US" sz="2800" b="1" dirty="0"/>
              <a:t>algorithms</a:t>
            </a:r>
            <a:r>
              <a:rPr lang="en-US" sz="2800" dirty="0"/>
              <a:t> are often created as functions. These functions serve as small programs that can be referenced by a larger </a:t>
            </a:r>
            <a:r>
              <a:rPr lang="en-US" sz="2800" b="1" dirty="0"/>
              <a:t>program</a:t>
            </a:r>
            <a:endParaRPr lang="en-US" sz="2800" b="1" dirty="0">
              <a:solidFill>
                <a:srgbClr val="FF0000"/>
              </a:solidFill>
            </a:endParaRPr>
          </a:p>
          <a:p>
            <a:pPr algn="ctr"/>
            <a:endParaRPr lang="en-US" b="1" dirty="0">
              <a:solidFill>
                <a:srgbClr val="FF0000"/>
              </a:solidFill>
            </a:endParaRPr>
          </a:p>
          <a:p>
            <a:pPr algn="ctr"/>
            <a:endParaRPr lang="en-IN" b="1" dirty="0">
              <a:solidFill>
                <a:srgbClr val="FF0000"/>
              </a:solidFill>
            </a:endParaRP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955256"/>
            <a:ext cx="3932237" cy="2045494"/>
          </a:xfrm>
        </p:spPr>
        <p:txBody>
          <a:bodyPr/>
          <a:lstStyle/>
          <a:p>
            <a:pPr marL="285750" indent="-285750">
              <a:buFont typeface="Arial" panose="020B0604020202020204" pitchFamily="34" charset="0"/>
              <a:buChar char="•"/>
            </a:pPr>
            <a:r>
              <a:rPr lang="en-US" b="1" dirty="0">
                <a:latin typeface="Casper"/>
              </a:rPr>
              <a:t>Introduction to C Programming </a:t>
            </a:r>
          </a:p>
          <a:p>
            <a:pPr marL="285750" indent="-285750">
              <a:buFont typeface="Arial" panose="020B0604020202020204" pitchFamily="34" charset="0"/>
              <a:buChar char="•"/>
            </a:pPr>
            <a:r>
              <a:rPr lang="en-US" b="1" dirty="0">
                <a:latin typeface="Casper"/>
              </a:rPr>
              <a:t>Features of C programming </a:t>
            </a:r>
          </a:p>
          <a:p>
            <a:pPr marL="285750" indent="-285750">
              <a:buFont typeface="Arial" panose="020B0604020202020204" pitchFamily="34" charset="0"/>
              <a:buChar char="•"/>
            </a:pPr>
            <a:r>
              <a:rPr lang="en-US" b="1" dirty="0">
                <a:latin typeface="Casper"/>
              </a:rPr>
              <a:t>Algorithms</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4798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FEBE20-7F3E-4107-A68B-63E5D8CB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834" y="946150"/>
            <a:ext cx="5828466" cy="5302250"/>
          </a:xfrm>
          <a:prstGeom prst="rect">
            <a:avLst/>
          </a:prstGeom>
        </p:spPr>
      </p:pic>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p:txBody>
          <a:bodyPr/>
          <a:lstStyle/>
          <a:p>
            <a:r>
              <a:rPr lang="en-US" dirty="0"/>
              <a:t>Programming Language</a:t>
            </a: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981075"/>
          </a:xfrm>
        </p:spPr>
        <p:txBody>
          <a:bodyPr>
            <a:normAutofit/>
          </a:bodyPr>
          <a:lstStyle/>
          <a:p>
            <a:r>
              <a:rPr lang="en-IN" dirty="0"/>
              <a:t>The language, through which user can interact with computer is known as computer language or programming language.</a:t>
            </a:r>
          </a:p>
          <a:p>
            <a:endParaRPr lang="en-IN"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pic>
        <p:nvPicPr>
          <p:cNvPr id="10244" name="Picture 4" descr="Low Level Language - Tutorial And Example">
            <a:extLst>
              <a:ext uri="{FF2B5EF4-FFF2-40B4-BE49-F238E27FC236}">
                <a16:creationId xmlns:a16="http://schemas.microsoft.com/office/drawing/2014/main" id="{E6440E00-20C4-4443-961A-C781805F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2744788"/>
            <a:ext cx="4729146" cy="361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1985-3FAB-48C2-AA5B-7647D91107E2}"/>
              </a:ext>
            </a:extLst>
          </p:cNvPr>
          <p:cNvSpPr>
            <a:spLocks noGrp="1"/>
          </p:cNvSpPr>
          <p:nvPr>
            <p:ph type="title"/>
          </p:nvPr>
        </p:nvSpPr>
        <p:spPr/>
        <p:txBody>
          <a:bodyPr/>
          <a:lstStyle/>
          <a:p>
            <a:r>
              <a:rPr lang="en-IN" b="1" dirty="0"/>
              <a:t>Types of Programming language:</a:t>
            </a:r>
          </a:p>
        </p:txBody>
      </p:sp>
      <p:sp>
        <p:nvSpPr>
          <p:cNvPr id="3" name="Content Placeholder 2">
            <a:extLst>
              <a:ext uri="{FF2B5EF4-FFF2-40B4-BE49-F238E27FC236}">
                <a16:creationId xmlns:a16="http://schemas.microsoft.com/office/drawing/2014/main" id="{6CFEC9A2-B69A-4277-9D03-E512981DF1FF}"/>
              </a:ext>
            </a:extLst>
          </p:cNvPr>
          <p:cNvSpPr>
            <a:spLocks noGrp="1"/>
          </p:cNvSpPr>
          <p:nvPr>
            <p:ph idx="1"/>
          </p:nvPr>
        </p:nvSpPr>
        <p:spPr/>
        <p:txBody>
          <a:bodyPr/>
          <a:lstStyle/>
          <a:p>
            <a:pPr algn="just"/>
            <a:r>
              <a:rPr lang="en-US" b="1" dirty="0"/>
              <a:t>Machine language</a:t>
            </a:r>
            <a:r>
              <a:rPr lang="en-US" dirty="0"/>
              <a:t> is the low level programming </a:t>
            </a:r>
            <a:r>
              <a:rPr lang="en-US" b="1" dirty="0"/>
              <a:t>language</a:t>
            </a:r>
            <a:r>
              <a:rPr lang="en-US" dirty="0"/>
              <a:t>. </a:t>
            </a:r>
            <a:r>
              <a:rPr lang="en-US" b="1" dirty="0"/>
              <a:t>Machine language</a:t>
            </a:r>
            <a:r>
              <a:rPr lang="en-US" dirty="0"/>
              <a:t> can only be represented by 0s and 1s, it is a collection of binary digits or bits that the computer reads and interprets directly </a:t>
            </a:r>
          </a:p>
          <a:p>
            <a:pPr algn="just"/>
            <a:r>
              <a:rPr lang="en-US" dirty="0"/>
              <a:t>In earlier when we have to create a picture or show data on the screen of the computer then it is very difficult to draw using only binary digits(0s and 1s). For example: To write 120 in the computer system its representation is 1111000. So it is very difficult to learn.</a:t>
            </a:r>
          </a:p>
          <a:p>
            <a:pPr marL="0" indent="0" algn="just">
              <a:buNone/>
            </a:pPr>
            <a:endParaRPr lang="en-US" dirty="0"/>
          </a:p>
          <a:p>
            <a:pPr marL="0" indent="0" algn="just">
              <a:buNone/>
            </a:pPr>
            <a:r>
              <a:rPr lang="en-US" b="1" dirty="0"/>
              <a:t> To overcome this problem the assembly language is invented.</a:t>
            </a:r>
            <a:endParaRPr lang="en-IN" b="1" dirty="0"/>
          </a:p>
        </p:txBody>
      </p:sp>
      <p:sp>
        <p:nvSpPr>
          <p:cNvPr id="4" name="Slide Number Placeholder 3">
            <a:extLst>
              <a:ext uri="{FF2B5EF4-FFF2-40B4-BE49-F238E27FC236}">
                <a16:creationId xmlns:a16="http://schemas.microsoft.com/office/drawing/2014/main" id="{1A697050-BFAD-4381-94E2-DB5D802DD8B6}"/>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13307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AAADB-9FBE-48AF-822A-096B03FB1D7E}"/>
              </a:ext>
            </a:extLst>
          </p:cNvPr>
          <p:cNvSpPr>
            <a:spLocks noGrp="1"/>
          </p:cNvSpPr>
          <p:nvPr>
            <p:ph idx="1"/>
          </p:nvPr>
        </p:nvSpPr>
        <p:spPr>
          <a:xfrm>
            <a:off x="838200" y="1095375"/>
            <a:ext cx="10515600" cy="4667250"/>
          </a:xfrm>
        </p:spPr>
        <p:txBody>
          <a:bodyPr>
            <a:normAutofit fontScale="92500" lnSpcReduction="10000"/>
          </a:bodyPr>
          <a:lstStyle/>
          <a:p>
            <a:r>
              <a:rPr lang="en-US" b="1" dirty="0"/>
              <a:t>Assembly language </a:t>
            </a:r>
            <a:r>
              <a:rPr lang="en-US" dirty="0"/>
              <a:t>is the more than low level and less than high-level language so it is intermediary language. Assembly languages use numbers, symbols, and abbreviations instead of 0s and 1s.For example: For addition, subtraction and multiplications it uses symbols likes Add, Sub and </a:t>
            </a:r>
            <a:r>
              <a:rPr lang="en-US" dirty="0" err="1"/>
              <a:t>Mul</a:t>
            </a:r>
            <a:r>
              <a:rPr lang="en-US" dirty="0"/>
              <a:t>, etc.</a:t>
            </a:r>
          </a:p>
          <a:p>
            <a:endParaRPr lang="en-US" b="1" dirty="0"/>
          </a:p>
          <a:p>
            <a:r>
              <a:rPr lang="en-US" b="1" dirty="0"/>
              <a:t>High-level languages </a:t>
            </a:r>
            <a:r>
              <a:rPr lang="en-US" dirty="0"/>
              <a:t>are designed to be used by the human operator or the programmer. They are referred to as "closer to humans." In other words, their programming style and context is easier to learn and implement than low-level languages</a:t>
            </a:r>
          </a:p>
          <a:p>
            <a:pPr marL="0" indent="0">
              <a:buNone/>
            </a:pPr>
            <a:r>
              <a:rPr lang="en-US" b="1" dirty="0"/>
              <a:t>Examples</a:t>
            </a:r>
            <a:r>
              <a:rPr lang="en-US" dirty="0"/>
              <a:t> of </a:t>
            </a:r>
            <a:r>
              <a:rPr lang="en-US" b="1" dirty="0"/>
              <a:t>high</a:t>
            </a:r>
            <a:r>
              <a:rPr lang="en-US" dirty="0"/>
              <a:t>-</a:t>
            </a:r>
            <a:r>
              <a:rPr lang="en-US" b="1" dirty="0"/>
              <a:t>level programming languages</a:t>
            </a:r>
            <a:r>
              <a:rPr lang="en-US" dirty="0"/>
              <a:t> in active use today include Python, Visual Basic, Delphi, Perl, PHP, ECMAScript, Ruby, C#, Java and many others. </a:t>
            </a:r>
            <a:endParaRPr lang="en-IN" dirty="0"/>
          </a:p>
        </p:txBody>
      </p:sp>
      <p:sp>
        <p:nvSpPr>
          <p:cNvPr id="4" name="Slide Number Placeholder 3">
            <a:extLst>
              <a:ext uri="{FF2B5EF4-FFF2-40B4-BE49-F238E27FC236}">
                <a16:creationId xmlns:a16="http://schemas.microsoft.com/office/drawing/2014/main" id="{1515AD99-9A50-4D07-80F9-12E8CE5E866E}"/>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13339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26F4-B92B-4BB8-855B-1C0A612AA7D5}"/>
              </a:ext>
            </a:extLst>
          </p:cNvPr>
          <p:cNvSpPr>
            <a:spLocks noGrp="1"/>
          </p:cNvSpPr>
          <p:nvPr>
            <p:ph type="title"/>
          </p:nvPr>
        </p:nvSpPr>
        <p:spPr>
          <a:xfrm>
            <a:off x="838200" y="136525"/>
            <a:ext cx="10515600" cy="1325563"/>
          </a:xfrm>
        </p:spPr>
        <p:txBody>
          <a:bodyPr/>
          <a:lstStyle/>
          <a:p>
            <a:r>
              <a:rPr lang="en-IN" dirty="0"/>
              <a:t>Language Translator:</a:t>
            </a:r>
          </a:p>
        </p:txBody>
      </p:sp>
      <p:sp>
        <p:nvSpPr>
          <p:cNvPr id="4" name="Slide Number Placeholder 3">
            <a:extLst>
              <a:ext uri="{FF2B5EF4-FFF2-40B4-BE49-F238E27FC236}">
                <a16:creationId xmlns:a16="http://schemas.microsoft.com/office/drawing/2014/main" id="{591912EA-1099-4AD1-92D5-66B1F259D53C}"/>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a:extLst>
              <a:ext uri="{FF2B5EF4-FFF2-40B4-BE49-F238E27FC236}">
                <a16:creationId xmlns:a16="http://schemas.microsoft.com/office/drawing/2014/main" id="{B062F2C2-EF74-4485-86C0-B0A78ADB4ECA}"/>
              </a:ext>
            </a:extLst>
          </p:cNvPr>
          <p:cNvPicPr>
            <a:picLocks noChangeAspect="1"/>
          </p:cNvPicPr>
          <p:nvPr/>
        </p:nvPicPr>
        <p:blipFill>
          <a:blip r:embed="rId3"/>
          <a:stretch>
            <a:fillRect/>
          </a:stretch>
        </p:blipFill>
        <p:spPr>
          <a:xfrm>
            <a:off x="3951058" y="1462088"/>
            <a:ext cx="4400550" cy="1952625"/>
          </a:xfrm>
          <a:prstGeom prst="rect">
            <a:avLst/>
          </a:prstGeom>
        </p:spPr>
      </p:pic>
      <p:pic>
        <p:nvPicPr>
          <p:cNvPr id="12294" name="Picture 6" descr="Assembly Language">
            <a:extLst>
              <a:ext uri="{FF2B5EF4-FFF2-40B4-BE49-F238E27FC236}">
                <a16:creationId xmlns:a16="http://schemas.microsoft.com/office/drawing/2014/main" id="{8A0EC573-154A-4254-85A9-ECB9BF85638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821562" y="4172807"/>
            <a:ext cx="4659542" cy="177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20CD9E-23C5-4D7B-9C96-C979AF0F4850}"/>
              </a:ext>
            </a:extLst>
          </p:cNvPr>
          <p:cNvSpPr/>
          <p:nvPr/>
        </p:nvSpPr>
        <p:spPr>
          <a:xfrm>
            <a:off x="1149896" y="3539887"/>
            <a:ext cx="2888704" cy="523220"/>
          </a:xfrm>
          <a:prstGeom prst="rect">
            <a:avLst/>
          </a:prstGeom>
        </p:spPr>
        <p:txBody>
          <a:bodyPr wrap="square">
            <a:spAutoFit/>
          </a:bodyPr>
          <a:lstStyle/>
          <a:p>
            <a:r>
              <a:rPr lang="en-IN" sz="2800" u="sng" dirty="0">
                <a:solidFill>
                  <a:srgbClr val="FF0000"/>
                </a:solidFill>
              </a:rPr>
              <a:t>Job of Assembler:</a:t>
            </a:r>
          </a:p>
        </p:txBody>
      </p:sp>
    </p:spTree>
    <p:extLst>
      <p:ext uri="{BB962C8B-B14F-4D97-AF65-F5344CB8AC3E}">
        <p14:creationId xmlns:p14="http://schemas.microsoft.com/office/powerpoint/2010/main" val="417712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animEffect transition="in" filter="fade">
                                      <p:cBhvr>
                                        <p:cTn id="9"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1963</TotalTime>
  <Words>2871</Words>
  <Application>Microsoft Office PowerPoint</Application>
  <PresentationFormat>Widescreen</PresentationFormat>
  <Paragraphs>350</Paragraphs>
  <Slides>32</Slides>
  <Notes>32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7" baseType="lpstr">
      <vt:lpstr>Arial</vt:lpstr>
      <vt:lpstr>Arial Black</vt:lpstr>
      <vt:lpstr>Calibri</vt:lpstr>
      <vt:lpstr>Calibri Light</vt:lpstr>
      <vt:lpstr>Cambria</vt:lpstr>
      <vt:lpstr>Casper</vt:lpstr>
      <vt:lpstr>Casper Bold</vt:lpstr>
      <vt:lpstr>Karla</vt:lpstr>
      <vt:lpstr>Nunito Sans</vt:lpstr>
      <vt:lpstr>Raleway ExtraBold</vt:lpstr>
      <vt:lpstr>Times New Roman</vt:lpstr>
      <vt:lpstr>Wingdings</vt:lpstr>
      <vt:lpstr>1_Office Theme</vt:lpstr>
      <vt:lpstr>Contents Slide Master</vt:lpstr>
      <vt:lpstr>CorelDRAW</vt:lpstr>
      <vt:lpstr>PowerPoint Presentation</vt:lpstr>
      <vt:lpstr>Fundamentals of Computer programming </vt:lpstr>
      <vt:lpstr> Scheme of Evaluation  </vt:lpstr>
      <vt:lpstr>PowerPoint Presentation</vt:lpstr>
      <vt:lpstr>CONTENTS </vt:lpstr>
      <vt:lpstr>Programming Language</vt:lpstr>
      <vt:lpstr>Types of Programming language:</vt:lpstr>
      <vt:lpstr>PowerPoint Presentation</vt:lpstr>
      <vt:lpstr>Language Translator:</vt:lpstr>
      <vt:lpstr>Compiler &amp; interpreter</vt:lpstr>
      <vt:lpstr>C language </vt:lpstr>
      <vt:lpstr>PowerPoint Presentation</vt:lpstr>
      <vt:lpstr>PowerPoint Presentation</vt:lpstr>
      <vt:lpstr>ALGORITHM</vt:lpstr>
      <vt:lpstr>Characteristics of Algorithm </vt:lpstr>
      <vt:lpstr>ALGORITHM TO MAKE TEA</vt:lpstr>
      <vt:lpstr>Example: Add Two Numbers</vt:lpstr>
      <vt:lpstr> Example: Calculate area of Rectangle </vt:lpstr>
      <vt:lpstr>CALCULATE INTEREST OF BANK DEPOSIT</vt:lpstr>
      <vt:lpstr>DETERMINE WHETHER STUDENT PASSED THE     EXAM OR NOT</vt:lpstr>
      <vt:lpstr>DETERMINE WHETHER THE NUMBER IS EVEN       OR ODD</vt:lpstr>
      <vt:lpstr>Display your name ( 1 time &amp; 100 times) </vt:lpstr>
      <vt:lpstr>PowerPoint Presentation</vt:lpstr>
      <vt:lpstr>PowerPoint Presentation</vt:lpstr>
      <vt:lpstr>Frequently Asked question</vt:lpstr>
      <vt:lpstr>PowerPoint Presentation</vt:lpstr>
      <vt:lpstr>PowerPoint Presentation</vt:lpstr>
      <vt:lpstr>Assessment Questions:</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 Bansal</cp:lastModifiedBy>
  <cp:revision>202</cp:revision>
  <dcterms:created xsi:type="dcterms:W3CDTF">2019-01-09T10:33:58Z</dcterms:created>
  <dcterms:modified xsi:type="dcterms:W3CDTF">2021-09-09T06:36:09Z</dcterms:modified>
</cp:coreProperties>
</file>