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94" r:id="rId3"/>
    <p:sldId id="289" r:id="rId4"/>
    <p:sldId id="344" r:id="rId5"/>
    <p:sldId id="343" r:id="rId6"/>
    <p:sldId id="345" r:id="rId7"/>
    <p:sldId id="306" r:id="rId8"/>
    <p:sldId id="336" r:id="rId9"/>
    <p:sldId id="337" r:id="rId10"/>
    <p:sldId id="338" r:id="rId11"/>
    <p:sldId id="353" r:id="rId12"/>
    <p:sldId id="354" r:id="rId13"/>
    <p:sldId id="339" r:id="rId14"/>
    <p:sldId id="340" r:id="rId15"/>
    <p:sldId id="341" r:id="rId16"/>
    <p:sldId id="346" r:id="rId17"/>
    <p:sldId id="347" r:id="rId18"/>
    <p:sldId id="348" r:id="rId19"/>
    <p:sldId id="349" r:id="rId20"/>
    <p:sldId id="350" r:id="rId21"/>
    <p:sldId id="351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2" autoAdjust="0"/>
  </p:normalViewPr>
  <p:slideViewPr>
    <p:cSldViewPr>
      <p:cViewPr varScale="1">
        <p:scale>
          <a:sx n="75" d="100"/>
          <a:sy n="75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206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.%20&#44060;&#51064;&#47928;&#49436;\5.%20Project\Keep%20Going\2014-2016%20&#45453;&#51089;&#50629;%20checklist%20validation\7.%202&#45380;&#52264;%20&#50672;&#44396;&#45236;&#50857;\3%20.&#51089;&#50629;&#51473;\&#48516;&#49437;\&#53685;&#44228;&#48516;&#4943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6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21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22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'상지_일원배치분산분석 결과'!$Q$54:$Q$57</c:f>
              <c:strCache>
                <c:ptCount val="4"/>
                <c:pt idx="0">
                  <c:v>REBA</c:v>
                </c:pt>
                <c:pt idx="1">
                  <c:v>RULA</c:v>
                </c:pt>
                <c:pt idx="2">
                  <c:v>OWAS</c:v>
                </c:pt>
                <c:pt idx="3">
                  <c:v>AULA</c:v>
                </c:pt>
              </c:strCache>
            </c:strRef>
          </c:cat>
          <c:val>
            <c:numRef>
              <c:f>'상지_일원배치분산분석 결과'!$R$42:$R$64</c:f>
              <c:numCache>
                <c:formatCode>####.00</c:formatCode>
                <c:ptCount val="23"/>
                <c:pt idx="0">
                  <c:v>1.0103092783505163</c:v>
                </c:pt>
                <c:pt idx="1">
                  <c:v>1.4484536082474224</c:v>
                </c:pt>
                <c:pt idx="2">
                  <c:v>1.4226804123711336</c:v>
                </c:pt>
                <c:pt idx="3">
                  <c:v>1.7371134020618555</c:v>
                </c:pt>
                <c:pt idx="6">
                  <c:v>1.0640000000000003</c:v>
                </c:pt>
                <c:pt idx="7">
                  <c:v>1.5120000000000002</c:v>
                </c:pt>
                <c:pt idx="8">
                  <c:v>1.6320000000000001</c:v>
                </c:pt>
                <c:pt idx="9">
                  <c:v>2.1120000000000001</c:v>
                </c:pt>
                <c:pt idx="12">
                  <c:v>1.1127450980392155</c:v>
                </c:pt>
                <c:pt idx="13">
                  <c:v>1.6911764705882353</c:v>
                </c:pt>
                <c:pt idx="14">
                  <c:v>1.6519607843137243</c:v>
                </c:pt>
                <c:pt idx="15">
                  <c:v>2.3186274509803915</c:v>
                </c:pt>
                <c:pt idx="18">
                  <c:v>1.2138728323699421</c:v>
                </c:pt>
                <c:pt idx="19">
                  <c:v>1.9710982658959533</c:v>
                </c:pt>
                <c:pt idx="20">
                  <c:v>1.7283236994219651</c:v>
                </c:pt>
                <c:pt idx="21">
                  <c:v>2.4739884393063569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10272"/>
        <c:axId val="101020160"/>
      </c:barChart>
      <c:lineChart>
        <c:grouping val="standard"/>
        <c:varyColors val="0"/>
        <c:ser>
          <c:idx val="0"/>
          <c:order val="0"/>
          <c:tx>
            <c:v>전문가 평가 결과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'상지_일원배치분산분석 결과'!$Q$42:$Q$64</c:f>
              <c:strCache>
                <c:ptCount val="22"/>
                <c:pt idx="0">
                  <c:v>REBA</c:v>
                </c:pt>
                <c:pt idx="1">
                  <c:v>RULA</c:v>
                </c:pt>
                <c:pt idx="2">
                  <c:v>OWAS</c:v>
                </c:pt>
                <c:pt idx="3">
                  <c:v>AULA</c:v>
                </c:pt>
                <c:pt idx="6">
                  <c:v>REBA</c:v>
                </c:pt>
                <c:pt idx="7">
                  <c:v>RULA</c:v>
                </c:pt>
                <c:pt idx="8">
                  <c:v>OWAS</c:v>
                </c:pt>
                <c:pt idx="9">
                  <c:v>AULA</c:v>
                </c:pt>
                <c:pt idx="12">
                  <c:v>REBA</c:v>
                </c:pt>
                <c:pt idx="13">
                  <c:v>RULA</c:v>
                </c:pt>
                <c:pt idx="14">
                  <c:v>OWAS</c:v>
                </c:pt>
                <c:pt idx="15">
                  <c:v>AULA</c:v>
                </c:pt>
                <c:pt idx="18">
                  <c:v>REBA</c:v>
                </c:pt>
                <c:pt idx="19">
                  <c:v>RULA</c:v>
                </c:pt>
                <c:pt idx="20">
                  <c:v>OWAS</c:v>
                </c:pt>
                <c:pt idx="21">
                  <c:v>AULA</c:v>
                </c:pt>
              </c:strCache>
            </c:strRef>
          </c:cat>
          <c:val>
            <c:numRef>
              <c:f>'상지_일원배치분산분석 결과'!$P$12:$P$34</c:f>
              <c:numCache>
                <c:formatCode>####.000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 formatCode="General">
                  <c:v>2</c:v>
                </c:pt>
                <c:pt idx="7" formatCode="General">
                  <c:v>2</c:v>
                </c:pt>
                <c:pt idx="8" formatCode="General">
                  <c:v>2</c:v>
                </c:pt>
                <c:pt idx="9" formatCode="General">
                  <c:v>2</c:v>
                </c:pt>
                <c:pt idx="10" formatCode="General">
                  <c:v>2</c:v>
                </c:pt>
                <c:pt idx="12" formatCode="General">
                  <c:v>3</c:v>
                </c:pt>
                <c:pt idx="13" formatCode="General">
                  <c:v>3</c:v>
                </c:pt>
                <c:pt idx="14" formatCode="General">
                  <c:v>3</c:v>
                </c:pt>
                <c:pt idx="15" formatCode="General">
                  <c:v>3</c:v>
                </c:pt>
                <c:pt idx="16" formatCode="General">
                  <c:v>3</c:v>
                </c:pt>
                <c:pt idx="18" formatCode="General">
                  <c:v>4</c:v>
                </c:pt>
                <c:pt idx="19" formatCode="General">
                  <c:v>4</c:v>
                </c:pt>
                <c:pt idx="20" formatCode="General">
                  <c:v>4</c:v>
                </c:pt>
                <c:pt idx="21" formatCode="General">
                  <c:v>4</c:v>
                </c:pt>
                <c:pt idx="22" formatCode="General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10272"/>
        <c:axId val="101020160"/>
      </c:lineChart>
      <c:catAx>
        <c:axId val="11391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01020160"/>
        <c:crosses val="autoZero"/>
        <c:auto val="1"/>
        <c:lblAlgn val="ctr"/>
        <c:lblOffset val="100"/>
        <c:noMultiLvlLbl val="0"/>
      </c:catAx>
      <c:valAx>
        <c:axId val="101020160"/>
        <c:scaling>
          <c:orientation val="minMax"/>
          <c:max val="5"/>
          <c:min val="0"/>
        </c:scaling>
        <c:delete val="0"/>
        <c:axPos val="l"/>
        <c:majorGridlines/>
        <c:numFmt formatCode="####.00" sourceLinked="1"/>
        <c:majorTickMark val="out"/>
        <c:minorTickMark val="none"/>
        <c:tickLblPos val="nextTo"/>
        <c:crossAx val="113910272"/>
        <c:crosses val="autoZero"/>
        <c:crossBetween val="between"/>
        <c:majorUnit val="1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AAD1-E9A3-493C-8115-A644985EB5F8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E66E-B9F7-4D5F-85BE-3D387B516D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1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-24"/>
            <a:ext cx="914400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26"/>
          <p:cNvSpPr>
            <a:spLocks noChangeArrowheads="1"/>
          </p:cNvSpPr>
          <p:nvPr userDrawn="1"/>
        </p:nvSpPr>
        <p:spPr bwMode="auto">
          <a:xfrm>
            <a:off x="1143000" y="1125538"/>
            <a:ext cx="8001000" cy="2139950"/>
          </a:xfrm>
          <a:prstGeom prst="rect">
            <a:avLst/>
          </a:prstGeom>
          <a:gradFill rotWithShape="0">
            <a:gsLst>
              <a:gs pos="0">
                <a:srgbClr val="0B0E11"/>
              </a:gs>
              <a:gs pos="100000">
                <a:srgbClr val="36414E"/>
              </a:gs>
            </a:gsLst>
            <a:lin ang="0" scaled="1"/>
          </a:gradFill>
          <a:ln w="6350">
            <a:noFill/>
            <a:miter lim="800000"/>
            <a:headEnd/>
            <a:tailEnd/>
          </a:ln>
        </p:spPr>
        <p:txBody>
          <a:bodyPr lIns="288000" tIns="72000" rIns="72000" bIns="72000" anchor="ctr"/>
          <a:lstStyle/>
          <a:p>
            <a:pPr algn="ctr">
              <a:lnSpc>
                <a:spcPct val="150000"/>
              </a:lnSpc>
              <a:defRPr/>
            </a:pPr>
            <a:endParaRPr lang="ko-KR" altLang="ko-KR" sz="3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-1588" y="4797425"/>
            <a:ext cx="9144001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143500" y="5500688"/>
            <a:ext cx="3795713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150000"/>
              </a:lnSpc>
            </a:pPr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7" descr="C:\Users\서민태\Documents\성균관대학교 로고\jpg_4\Signature01_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021388"/>
            <a:ext cx="30257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Documents and Settings\MyHome\바탕 화면\개인문서\서식\ergo1.gif"/>
          <p:cNvPicPr>
            <a:picLocks noChangeAspect="1" noChangeArrowheads="1"/>
          </p:cNvPicPr>
          <p:nvPr userDrawn="1"/>
        </p:nvPicPr>
        <p:blipFill>
          <a:blip r:embed="rId3" cstate="print"/>
          <a:srcRect l="549" t="14622" r="549" b="19339"/>
          <a:stretch>
            <a:fillRect/>
          </a:stretch>
        </p:blipFill>
        <p:spPr bwMode="auto">
          <a:xfrm>
            <a:off x="5292080" y="6040500"/>
            <a:ext cx="2088232" cy="556852"/>
          </a:xfrm>
          <a:prstGeom prst="rect">
            <a:avLst/>
          </a:prstGeom>
          <a:noFill/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187624" y="1556792"/>
            <a:ext cx="7956376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7158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HY나무B" pitchFamily="18" charset="-127"/>
                <a:ea typeface="HY나무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1643042" y="1714488"/>
            <a:ext cx="5857916" cy="412592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14480" y="114298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85918" y="1500174"/>
            <a:ext cx="478634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6B02-4788-422D-B49E-E6B8CFF211BE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36E74-EE69-4A62-9218-DE845B0CE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0" y="6572272"/>
            <a:ext cx="57147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2EDF3-23DC-48AB-803D-0D58821758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1406" y="500042"/>
            <a:ext cx="9001156" cy="1588"/>
          </a:xfrm>
          <a:prstGeom prst="line">
            <a:avLst/>
          </a:prstGeom>
          <a:ln cmpd="thinThick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Documents and Settings\kim dae min\바탕 화면\개인문서\서식\성균관대학교\Signature01_3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86710" y="6510126"/>
            <a:ext cx="1346264" cy="34831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 userDrawn="1"/>
        </p:nvSpPr>
        <p:spPr>
          <a:xfrm>
            <a:off x="571472" y="6509712"/>
            <a:ext cx="7215238" cy="34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8878" y="6518614"/>
            <a:ext cx="544838" cy="3305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C:\Documents and Settings\MyHome\바탕 화면\개인문서\서식\ergo1.gif"/>
          <p:cNvPicPr>
            <a:picLocks noChangeAspect="1" noChangeArrowheads="1"/>
          </p:cNvPicPr>
          <p:nvPr userDrawn="1"/>
        </p:nvPicPr>
        <p:blipFill>
          <a:blip r:embed="rId14" cstate="print"/>
          <a:srcRect l="549" t="14622" r="549" b="19339"/>
          <a:stretch>
            <a:fillRect/>
          </a:stretch>
        </p:blipFill>
        <p:spPr bwMode="auto">
          <a:xfrm>
            <a:off x="580437" y="6536694"/>
            <a:ext cx="1071496" cy="28572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근골격계질환의</a:t>
            </a:r>
            <a:r>
              <a:rPr lang="ko-KR" altLang="en-US" sz="2800" dirty="0" smtClean="0"/>
              <a:t> 작업관련성 평가를 위한 인간공학 위험요인 평가용 체크리스트 현장적용 연구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000" dirty="0" smtClean="0"/>
              <a:t>- 3</a:t>
            </a:r>
            <a:r>
              <a:rPr lang="ko-KR" altLang="en-US" sz="2000" dirty="0" smtClean="0"/>
              <a:t>차년도 연구과정 </a:t>
            </a:r>
            <a:r>
              <a:rPr lang="en-US" altLang="ko-KR" sz="2000" dirty="0" smtClean="0"/>
              <a:t>-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0" y="38738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연구책임자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성균관대학교 공용구</a:t>
            </a:r>
            <a:endParaRPr lang="en-US" altLang="ko-K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체크리스트 평가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-ALLA(2)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b="1" dirty="0">
                <a:latin typeface="+mn-ea"/>
              </a:rPr>
              <a:t>Quadratic Weighted Kappa </a:t>
            </a: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 smtClean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 smtClean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 smtClean="0">
                <a:latin typeface="+mn-ea"/>
              </a:rPr>
              <a:t>타 평가도구에 비해 </a:t>
            </a:r>
            <a:r>
              <a:rPr lang="en-US" altLang="ko-KR" dirty="0" smtClean="0">
                <a:latin typeface="+mn-ea"/>
              </a:rPr>
              <a:t>ALLA</a:t>
            </a:r>
            <a:r>
              <a:rPr lang="ko-KR" altLang="en-US" dirty="0" smtClean="0">
                <a:latin typeface="+mn-ea"/>
              </a:rPr>
              <a:t>의 결과가 전문가의 평가결과와 상당히 일치함</a:t>
            </a:r>
            <a:endParaRPr lang="en-US" altLang="ko-KR" dirty="0" smtClean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r>
              <a:rPr lang="en-US" altLang="ko-KR" b="1" dirty="0">
                <a:latin typeface="+mn-ea"/>
              </a:rPr>
              <a:t>One-way ANOVA and </a:t>
            </a:r>
            <a:r>
              <a:rPr lang="en-US" altLang="ko-KR" b="1" dirty="0" smtClean="0">
                <a:latin typeface="+mn-ea"/>
              </a:rPr>
              <a:t>T-test</a:t>
            </a:r>
            <a:endParaRPr lang="en-US" altLang="ko-KR" sz="1050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 smtClean="0">
                <a:latin typeface="+mn-ea"/>
              </a:rPr>
              <a:t>위험도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을 제외한 위험도 </a:t>
            </a:r>
            <a:r>
              <a:rPr lang="en-US" altLang="ko-KR" dirty="0">
                <a:latin typeface="+mn-ea"/>
              </a:rPr>
              <a:t>2,3,4 </a:t>
            </a:r>
            <a:r>
              <a:rPr lang="ko-KR" altLang="en-US" dirty="0">
                <a:latin typeface="+mn-ea"/>
              </a:rPr>
              <a:t>그룹에서 전문가 평가 결과를 </a:t>
            </a:r>
            <a:r>
              <a:rPr lang="en-US" altLang="ko-KR" dirty="0">
                <a:latin typeface="+mn-ea"/>
              </a:rPr>
              <a:t>ALLA</a:t>
            </a:r>
            <a:r>
              <a:rPr lang="ko-KR" altLang="en-US" dirty="0">
                <a:latin typeface="+mn-ea"/>
              </a:rPr>
              <a:t>가 가장 잘 나타냄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00031"/>
              </p:ext>
            </p:extLst>
          </p:nvPr>
        </p:nvGraphicFramePr>
        <p:xfrm>
          <a:off x="683568" y="1124744"/>
          <a:ext cx="7344818" cy="1152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150"/>
                <a:gridCol w="1321417"/>
                <a:gridCol w="1321417"/>
                <a:gridCol w="1321417"/>
                <a:gridCol w="1321417"/>
              </a:tblGrid>
              <a:tr h="384043">
                <a:tc>
                  <a:txBody>
                    <a:bodyPr/>
                    <a:lstStyle/>
                    <a:p>
                      <a:pPr indent="63500"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Checklist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>
                          <a:effectLst/>
                        </a:rPr>
                        <a:t>ALLA</a:t>
                      </a:r>
                      <a:endParaRPr lang="ko-KR" sz="900" kern="100" spc="-3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RULA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OWAS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REBA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indent="63500"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>
                          <a:effectLst/>
                        </a:rPr>
                        <a:t>Kappa Value</a:t>
                      </a:r>
                      <a:endParaRPr lang="ko-KR" sz="900" kern="100" spc="-3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>
                          <a:effectLst/>
                        </a:rPr>
                        <a:t>0.803</a:t>
                      </a:r>
                      <a:endParaRPr lang="ko-KR" sz="900" kern="100" spc="-3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>
                          <a:effectLst/>
                        </a:rPr>
                        <a:t>0.627</a:t>
                      </a:r>
                      <a:endParaRPr lang="ko-KR" sz="900" kern="100" spc="-3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0.501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0.490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indent="63500"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Strength Of Agreement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Very Good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>
                          <a:effectLst/>
                        </a:rPr>
                        <a:t>Good</a:t>
                      </a:r>
                      <a:endParaRPr lang="ko-KR" sz="900" kern="100" spc="-3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Moderate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Moderate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1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4845050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체크리스트 </a:t>
            </a:r>
            <a:r>
              <a:rPr lang="ko-KR" altLang="en-US" dirty="0" smtClean="0"/>
              <a:t>평가 결과</a:t>
            </a:r>
            <a:r>
              <a:rPr lang="en-US" altLang="ko-KR" dirty="0"/>
              <a:t>-</a:t>
            </a:r>
            <a:r>
              <a:rPr lang="en-US" altLang="ko-KR" dirty="0" smtClean="0"/>
              <a:t>AULA(1)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defRPr/>
            </a:pPr>
            <a:r>
              <a:rPr lang="ko-KR" altLang="en-US" b="1" dirty="0">
                <a:latin typeface="+mn-ea"/>
              </a:rPr>
              <a:t>적중률</a:t>
            </a:r>
            <a:endParaRPr lang="en-US" altLang="ko-KR" b="1" dirty="0">
              <a:latin typeface="+mn-ea"/>
            </a:endParaRPr>
          </a:p>
          <a:p>
            <a:pPr marL="800100" lvl="1" indent="-342900">
              <a:buFontTx/>
              <a:buChar char="-"/>
              <a:defRPr/>
            </a:pPr>
            <a:r>
              <a:rPr lang="ko-KR" altLang="en-US" dirty="0">
                <a:latin typeface="+mn-ea"/>
              </a:rPr>
              <a:t>목적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전문가 평가결과와 각 평가도구 평가결과의 일치 정도 파악</a:t>
            </a:r>
            <a:endParaRPr lang="en-US" altLang="ko-KR" dirty="0">
              <a:latin typeface="+mn-ea"/>
            </a:endParaRPr>
          </a:p>
          <a:p>
            <a:pPr marL="800100" lvl="1" indent="-342900">
              <a:buFontTx/>
              <a:buChar char="-"/>
              <a:defRPr/>
            </a:pP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95056"/>
              </p:ext>
            </p:extLst>
          </p:nvPr>
        </p:nvGraphicFramePr>
        <p:xfrm>
          <a:off x="255592" y="1521625"/>
          <a:ext cx="8632816" cy="2483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603"/>
                <a:gridCol w="662603"/>
                <a:gridCol w="658572"/>
                <a:gridCol w="41934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</a:tblGrid>
              <a:tr h="3507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AULA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REBA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RULA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OWAS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Risk level  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작업수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전문가 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평가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66.7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25.0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33.3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43.1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76.4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37.5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41.8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29.6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20.4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42.9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21.4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35.7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17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체크리스트 평가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-AULA(2)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b="1" dirty="0">
                <a:latin typeface="+mn-ea"/>
              </a:rPr>
              <a:t>Quadratic Weighted Kappa </a:t>
            </a: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 smtClean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 smtClean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 smtClean="0">
                <a:latin typeface="+mn-ea"/>
              </a:rPr>
              <a:t>타 평가도구에 비해 </a:t>
            </a:r>
            <a:r>
              <a:rPr lang="en-US" altLang="ko-KR" dirty="0" smtClean="0">
                <a:latin typeface="+mn-ea"/>
              </a:rPr>
              <a:t>AULA</a:t>
            </a:r>
            <a:r>
              <a:rPr lang="ko-KR" altLang="en-US" dirty="0" smtClean="0">
                <a:latin typeface="+mn-ea"/>
              </a:rPr>
              <a:t>의 결과가 전문가의 평가결과와 상당히 일치함</a:t>
            </a:r>
            <a:endParaRPr lang="en-US" altLang="ko-KR" dirty="0" smtClean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r>
              <a:rPr lang="en-US" altLang="ko-KR" b="1" dirty="0">
                <a:latin typeface="+mn-ea"/>
              </a:rPr>
              <a:t>One-way ANOVA and </a:t>
            </a:r>
            <a:r>
              <a:rPr lang="en-US" altLang="ko-KR" b="1" dirty="0" smtClean="0">
                <a:latin typeface="+mn-ea"/>
              </a:rPr>
              <a:t>T-test</a:t>
            </a:r>
            <a:endParaRPr lang="en-US" altLang="ko-KR" sz="1050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400050">
              <a:defRPr/>
            </a:pPr>
            <a:endParaRPr lang="en-US" altLang="ko-KR" sz="1050" b="1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 smtClean="0">
                <a:latin typeface="+mn-ea"/>
              </a:rPr>
              <a:t>위험도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제외한 </a:t>
            </a:r>
            <a:r>
              <a:rPr lang="ko-KR" altLang="en-US" dirty="0">
                <a:latin typeface="+mn-ea"/>
              </a:rPr>
              <a:t>위험도 </a:t>
            </a:r>
            <a:r>
              <a:rPr lang="en-US" altLang="ko-KR" dirty="0">
                <a:latin typeface="+mn-ea"/>
              </a:rPr>
              <a:t>2,3,4 </a:t>
            </a:r>
            <a:r>
              <a:rPr lang="ko-KR" altLang="en-US" dirty="0">
                <a:latin typeface="+mn-ea"/>
              </a:rPr>
              <a:t>그룹에서 전문가 평가 결과를 </a:t>
            </a:r>
            <a:r>
              <a:rPr lang="en-US" altLang="ko-KR" dirty="0" smtClean="0">
                <a:latin typeface="+mn-ea"/>
              </a:rPr>
              <a:t>AULA</a:t>
            </a:r>
            <a:r>
              <a:rPr lang="ko-KR" altLang="en-US" dirty="0">
                <a:latin typeface="+mn-ea"/>
              </a:rPr>
              <a:t>가 가장 잘 나타냄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98912"/>
              </p:ext>
            </p:extLst>
          </p:nvPr>
        </p:nvGraphicFramePr>
        <p:xfrm>
          <a:off x="683568" y="1124744"/>
          <a:ext cx="7344818" cy="1152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150"/>
                <a:gridCol w="1321417"/>
                <a:gridCol w="1321417"/>
                <a:gridCol w="1321417"/>
                <a:gridCol w="1321417"/>
              </a:tblGrid>
              <a:tr h="384043">
                <a:tc>
                  <a:txBody>
                    <a:bodyPr/>
                    <a:lstStyle/>
                    <a:p>
                      <a:pPr indent="63500"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Checklist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AULA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REBA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OWAS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RULA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indent="63500"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>
                          <a:effectLst/>
                        </a:rPr>
                        <a:t>Kappa Value</a:t>
                      </a:r>
                      <a:endParaRPr lang="ko-KR" sz="900" kern="100" spc="-3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0.718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0.599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0.578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0.538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indent="63500"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Strength Of Agreement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 smtClean="0">
                          <a:effectLst/>
                        </a:rPr>
                        <a:t>Good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20" dirty="0" smtClean="0">
                          <a:effectLst/>
                        </a:rPr>
                        <a:t>Moderate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Moderate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20" dirty="0">
                          <a:effectLst/>
                        </a:rPr>
                        <a:t>Moderate</a:t>
                      </a:r>
                      <a:endParaRPr lang="ko-KR" sz="900" kern="100" spc="-30" dirty="0">
                        <a:effectLst/>
                        <a:latin typeface="HY신명조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47564" y="3284984"/>
            <a:ext cx="7848871" cy="2568724"/>
            <a:chOff x="647564" y="3494992"/>
            <a:chExt cx="7848871" cy="2568724"/>
          </a:xfrm>
        </p:grpSpPr>
        <p:graphicFrame>
          <p:nvGraphicFramePr>
            <p:cNvPr id="8" name="차트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8746680"/>
                </p:ext>
              </p:extLst>
            </p:nvPr>
          </p:nvGraphicFramePr>
          <p:xfrm>
            <a:off x="647564" y="3494992"/>
            <a:ext cx="7848871" cy="25687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007099" y="4864629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10" name="왼쪽 대괄호 9"/>
            <p:cNvSpPr/>
            <p:nvPr/>
          </p:nvSpPr>
          <p:spPr>
            <a:xfrm flipH="1">
              <a:off x="2033589" y="4869160"/>
              <a:ext cx="49564" cy="24814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왼쪽 대괄호 10"/>
            <p:cNvSpPr/>
            <p:nvPr/>
          </p:nvSpPr>
          <p:spPr>
            <a:xfrm flipH="1">
              <a:off x="1775691" y="4983956"/>
              <a:ext cx="45719" cy="13811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대괄호 11"/>
            <p:cNvSpPr/>
            <p:nvPr/>
          </p:nvSpPr>
          <p:spPr>
            <a:xfrm flipH="1">
              <a:off x="1524291" y="4972050"/>
              <a:ext cx="45719" cy="15478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0496" y="4941168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3995" y="4936406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5220" y="4643612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99811" y="4760859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0101" y="4751335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0298" y="4914399"/>
              <a:ext cx="2503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0721" y="4502557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0074" y="468170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43221" y="4725724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1037" y="4895351"/>
              <a:ext cx="2503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9626" y="4725144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24" name="왼쪽 대괄호 23"/>
            <p:cNvSpPr/>
            <p:nvPr/>
          </p:nvSpPr>
          <p:spPr>
            <a:xfrm flipH="1">
              <a:off x="2722236" y="4760859"/>
              <a:ext cx="49564" cy="34692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/>
            <p:cNvSpPr/>
            <p:nvPr/>
          </p:nvSpPr>
          <p:spPr>
            <a:xfrm flipH="1">
              <a:off x="2973144" y="4767707"/>
              <a:ext cx="49564" cy="17346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0988" y="4803515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27" name="왼쪽 대괄호 26"/>
            <p:cNvSpPr/>
            <p:nvPr/>
          </p:nvSpPr>
          <p:spPr>
            <a:xfrm flipH="1">
              <a:off x="3223638" y="4774127"/>
              <a:ext cx="49564" cy="1230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1943" y="4727178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30414" y="4427587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85005" y="4653136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35295" y="4653716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85492" y="4869740"/>
              <a:ext cx="2503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7328" y="4367039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1919" y="4647366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32209" y="455630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B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82406" y="4834815"/>
              <a:ext cx="2503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sz="800" dirty="0"/>
            </a:p>
          </p:txBody>
        </p:sp>
        <p:sp>
          <p:nvSpPr>
            <p:cNvPr id="37" name="왼쪽 대괄호 36"/>
            <p:cNvSpPr/>
            <p:nvPr/>
          </p:nvSpPr>
          <p:spPr>
            <a:xfrm flipH="1">
              <a:off x="4208429" y="4384675"/>
              <a:ext cx="45719" cy="70050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87181" y="4433937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39" name="왼쪽 대괄호 38"/>
            <p:cNvSpPr/>
            <p:nvPr/>
          </p:nvSpPr>
          <p:spPr>
            <a:xfrm flipH="1">
              <a:off x="4458360" y="4384675"/>
              <a:ext cx="45719" cy="48506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37113" y="4433937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41" name="왼쪽 대괄호 40"/>
            <p:cNvSpPr/>
            <p:nvPr/>
          </p:nvSpPr>
          <p:spPr>
            <a:xfrm flipH="1">
              <a:off x="4709309" y="4390504"/>
              <a:ext cx="45719" cy="50484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8062" y="4439766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43" name="왼쪽 대괄호 42"/>
            <p:cNvSpPr/>
            <p:nvPr/>
          </p:nvSpPr>
          <p:spPr>
            <a:xfrm flipH="1">
              <a:off x="5701546" y="4013200"/>
              <a:ext cx="45719" cy="103591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0299" y="4025657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45" name="왼쪽 대괄호 44"/>
            <p:cNvSpPr/>
            <p:nvPr/>
          </p:nvSpPr>
          <p:spPr>
            <a:xfrm flipH="1">
              <a:off x="5951477" y="4019550"/>
              <a:ext cx="45719" cy="8141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30231" y="4025657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47" name="왼쪽 대괄호 46"/>
            <p:cNvSpPr/>
            <p:nvPr/>
          </p:nvSpPr>
          <p:spPr>
            <a:xfrm flipH="1">
              <a:off x="6202426" y="4019551"/>
              <a:ext cx="45719" cy="83973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1180" y="4031486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  <p:sp>
          <p:nvSpPr>
            <p:cNvPr id="49" name="왼쪽 대괄호 48"/>
            <p:cNvSpPr/>
            <p:nvPr/>
          </p:nvSpPr>
          <p:spPr>
            <a:xfrm flipH="1">
              <a:off x="6455532" y="4014589"/>
              <a:ext cx="45719" cy="56789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34287" y="4026524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*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25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체크리스트 평가 </a:t>
            </a:r>
            <a:r>
              <a:rPr lang="ko-KR" altLang="en-US" dirty="0" smtClean="0"/>
              <a:t>토론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defRPr/>
            </a:pPr>
            <a:r>
              <a:rPr lang="ko-KR" altLang="en-US" b="1" dirty="0">
                <a:latin typeface="+mn-ea"/>
              </a:rPr>
              <a:t>적중률</a:t>
            </a:r>
            <a:endParaRPr lang="en-US" altLang="ko-KR" b="1" dirty="0">
              <a:latin typeface="+mn-ea"/>
            </a:endParaRPr>
          </a:p>
          <a:p>
            <a:pPr marL="800100" lvl="1">
              <a:defRPr/>
            </a:pPr>
            <a:endParaRPr lang="en-US" altLang="ko-KR" dirty="0" smtClean="0">
              <a:latin typeface="+mn-ea"/>
            </a:endParaRPr>
          </a:p>
          <a:p>
            <a:pPr marL="800100" lvl="1">
              <a:defRPr/>
            </a:pPr>
            <a:r>
              <a:rPr lang="en-US" altLang="ko-KR" b="1" dirty="0" smtClean="0">
                <a:latin typeface="+mn-ea"/>
              </a:rPr>
              <a:t>REBA</a:t>
            </a:r>
            <a:endParaRPr lang="en-US" altLang="ko-KR" b="1" dirty="0">
              <a:latin typeface="+mn-ea"/>
            </a:endParaRPr>
          </a:p>
          <a:p>
            <a:pPr marL="1257300" lvl="2">
              <a:defRPr/>
            </a:pPr>
            <a:r>
              <a:rPr lang="ko-KR" altLang="en-US" dirty="0">
                <a:latin typeface="+mn-ea"/>
              </a:rPr>
              <a:t>타 평가도구보다 낮게 나타남</a:t>
            </a:r>
            <a:endParaRPr lang="en-US" altLang="ko-KR" dirty="0">
              <a:latin typeface="+mn-ea"/>
            </a:endParaRPr>
          </a:p>
          <a:p>
            <a:pPr marL="1257300" lvl="2">
              <a:defRPr/>
            </a:pPr>
            <a:r>
              <a:rPr lang="ko-KR" altLang="en-US" dirty="0" err="1" smtClean="0">
                <a:latin typeface="+mn-ea"/>
              </a:rPr>
              <a:t>윗팔과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몸통의 움직임에 따라 </a:t>
            </a:r>
            <a:r>
              <a:rPr lang="ko-KR" altLang="en-US" dirty="0" err="1" smtClean="0">
                <a:latin typeface="+mn-ea"/>
              </a:rPr>
              <a:t>민감</a:t>
            </a:r>
            <a:endParaRPr lang="en-US" altLang="ko-KR" dirty="0" smtClean="0">
              <a:latin typeface="+mn-ea"/>
            </a:endParaRPr>
          </a:p>
          <a:p>
            <a:pPr marL="1257300" lvl="2">
              <a:defRPr/>
            </a:pPr>
            <a:r>
              <a:rPr lang="ko-KR" altLang="en-US" dirty="0">
                <a:latin typeface="+mn-ea"/>
              </a:rPr>
              <a:t>전신평가도구 이지만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상지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또는 하지 자세만 따로 측정이 불가능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endParaRPr lang="en-US" altLang="ko-KR" dirty="0" smtClean="0">
              <a:latin typeface="+mn-ea"/>
            </a:endParaRPr>
          </a:p>
          <a:p>
            <a:pPr marL="800100" lvl="1">
              <a:defRPr/>
            </a:pPr>
            <a:r>
              <a:rPr lang="en-US" altLang="ko-KR" b="1" dirty="0" smtClean="0">
                <a:latin typeface="+mn-ea"/>
              </a:rPr>
              <a:t>RULA</a:t>
            </a:r>
            <a:endParaRPr lang="en-US" altLang="ko-KR" b="1" dirty="0">
              <a:latin typeface="+mn-ea"/>
            </a:endParaRPr>
          </a:p>
          <a:p>
            <a:pPr marL="1257300" lvl="2">
              <a:defRPr/>
            </a:pPr>
            <a:r>
              <a:rPr lang="ko-KR" altLang="en-US" dirty="0" smtClean="0">
                <a:latin typeface="+mn-ea"/>
              </a:rPr>
              <a:t>목의 </a:t>
            </a:r>
            <a:r>
              <a:rPr lang="ko-KR" altLang="en-US" dirty="0">
                <a:latin typeface="+mn-ea"/>
              </a:rPr>
              <a:t>각도와 상박의 위치에 따라 </a:t>
            </a:r>
            <a:r>
              <a:rPr lang="ko-KR" altLang="en-US" dirty="0" err="1" smtClean="0">
                <a:latin typeface="+mn-ea"/>
              </a:rPr>
              <a:t>민감</a:t>
            </a:r>
            <a:endParaRPr lang="en-US" altLang="ko-KR" dirty="0" smtClean="0">
              <a:latin typeface="+mn-ea"/>
            </a:endParaRPr>
          </a:p>
          <a:p>
            <a:pPr marL="1257300" lvl="2">
              <a:defRPr/>
            </a:pPr>
            <a:r>
              <a:rPr lang="ko-KR" altLang="en-US" dirty="0" smtClean="0">
                <a:latin typeface="+mn-ea"/>
              </a:rPr>
              <a:t>하지 평가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다양한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하지 자세 반영하지 </a:t>
            </a:r>
            <a:r>
              <a:rPr lang="ko-KR" altLang="en-US" dirty="0" smtClean="0">
                <a:latin typeface="+mn-ea"/>
              </a:rPr>
              <a:t>못함</a:t>
            </a:r>
            <a:endParaRPr lang="en-US" altLang="ko-KR" dirty="0" smtClean="0">
              <a:latin typeface="+mn-ea"/>
            </a:endParaRPr>
          </a:p>
          <a:p>
            <a:pPr marL="1257300" lvl="2">
              <a:defRPr/>
            </a:pPr>
            <a:r>
              <a:rPr lang="ko-KR" altLang="en-US" dirty="0" err="1" smtClean="0">
                <a:latin typeface="+mn-ea"/>
              </a:rPr>
              <a:t>상지</a:t>
            </a:r>
            <a:r>
              <a:rPr lang="ko-KR" altLang="en-US" dirty="0" smtClean="0">
                <a:latin typeface="+mn-ea"/>
              </a:rPr>
              <a:t> 평가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다양한 </a:t>
            </a:r>
            <a:r>
              <a:rPr lang="ko-KR" altLang="en-US" dirty="0" err="1" smtClean="0">
                <a:latin typeface="+mn-ea"/>
              </a:rPr>
              <a:t>상지</a:t>
            </a:r>
            <a:r>
              <a:rPr lang="ko-KR" altLang="en-US" dirty="0" smtClean="0">
                <a:latin typeface="+mn-ea"/>
              </a:rPr>
              <a:t> 자세를 반영할 수 있지만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최종 위험도는 </a:t>
            </a:r>
            <a:r>
              <a:rPr lang="ko-KR" altLang="en-US" dirty="0" err="1" smtClean="0">
                <a:latin typeface="+mn-ea"/>
              </a:rPr>
              <a:t>하지자세의</a:t>
            </a:r>
            <a:r>
              <a:rPr lang="ko-KR" altLang="en-US" dirty="0" smtClean="0">
                <a:latin typeface="+mn-ea"/>
              </a:rPr>
              <a:t> 영향을 받음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endParaRPr lang="en-US" altLang="ko-KR" dirty="0" smtClean="0">
              <a:latin typeface="+mn-ea"/>
            </a:endParaRPr>
          </a:p>
          <a:p>
            <a:pPr marL="800100" lvl="1">
              <a:defRPr/>
            </a:pPr>
            <a:endParaRPr lang="en-US" altLang="ko-KR" dirty="0" smtClean="0">
              <a:latin typeface="+mn-ea"/>
            </a:endParaRPr>
          </a:p>
          <a:p>
            <a:pPr marL="800100" lvl="1">
              <a:defRPr/>
            </a:pPr>
            <a:r>
              <a:rPr lang="en-US" altLang="ko-KR" b="1" dirty="0" smtClean="0">
                <a:latin typeface="+mn-ea"/>
              </a:rPr>
              <a:t>OWAS</a:t>
            </a:r>
            <a:endParaRPr lang="en-US" altLang="ko-KR" b="1" dirty="0">
              <a:latin typeface="+mn-ea"/>
            </a:endParaRPr>
          </a:p>
          <a:p>
            <a:pPr marL="1257300" lvl="2">
              <a:defRPr/>
            </a:pPr>
            <a:r>
              <a:rPr lang="ko-KR" altLang="en-US" dirty="0">
                <a:latin typeface="+mn-ea"/>
              </a:rPr>
              <a:t>허리의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자세에 따라 결과에 영향을 많이 미침</a:t>
            </a:r>
            <a:endParaRPr lang="en-US" altLang="ko-KR" dirty="0">
              <a:latin typeface="+mn-ea"/>
            </a:endParaRPr>
          </a:p>
          <a:p>
            <a:pPr marL="1257300" lvl="2">
              <a:defRPr/>
            </a:pPr>
            <a:r>
              <a:rPr lang="ko-KR" altLang="en-US" dirty="0" smtClean="0">
                <a:latin typeface="+mn-ea"/>
              </a:rPr>
              <a:t>하지 평가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상지</a:t>
            </a:r>
            <a:r>
              <a:rPr lang="ko-KR" altLang="en-US" dirty="0" smtClean="0">
                <a:latin typeface="+mn-ea"/>
              </a:rPr>
              <a:t> 자세를 기본자세로 평가</a:t>
            </a:r>
            <a:endParaRPr lang="en-US" altLang="ko-KR" dirty="0" smtClean="0">
              <a:latin typeface="+mn-ea"/>
            </a:endParaRPr>
          </a:p>
          <a:p>
            <a:pPr marL="1257300" lvl="2">
              <a:defRPr/>
            </a:pPr>
            <a:r>
              <a:rPr lang="ko-KR" altLang="en-US" dirty="0" err="1" smtClean="0">
                <a:latin typeface="+mn-ea"/>
              </a:rPr>
              <a:t>상지</a:t>
            </a:r>
            <a:r>
              <a:rPr lang="ko-KR" altLang="en-US" dirty="0" smtClean="0">
                <a:latin typeface="+mn-ea"/>
              </a:rPr>
              <a:t> 평가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하지 자세를 기본자세로 평가</a:t>
            </a:r>
            <a:endParaRPr lang="en-US" altLang="ko-KR" dirty="0">
              <a:latin typeface="+mn-ea"/>
            </a:endParaRPr>
          </a:p>
          <a:p>
            <a:pPr marL="800100" lvl="1">
              <a:buFont typeface="Wingdings" pitchFamily="2" charset="2"/>
              <a:buChar char="à"/>
              <a:defRPr/>
            </a:pPr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marL="800100" lvl="1">
              <a:buFont typeface="Wingdings" pitchFamily="2" charset="2"/>
              <a:buChar char="à"/>
              <a:defRPr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800100" lvl="1">
              <a:buFont typeface="Wingdings" pitchFamily="2" charset="2"/>
              <a:buChar char="à"/>
              <a:defRPr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평가도구 별로 초점이 맞춰진 신체부위의 변화가 크지 않다면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자세의 변화를 인식하는데 둔감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800100" lvl="1">
              <a:buFont typeface="Wingdings" pitchFamily="2" charset="2"/>
              <a:buChar char="à"/>
              <a:defRPr/>
            </a:pP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847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체크리스트 평가 </a:t>
            </a:r>
            <a:r>
              <a:rPr lang="ko-KR" altLang="en-US" dirty="0" smtClean="0"/>
              <a:t>토론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b="1" dirty="0">
                <a:latin typeface="+mn-ea"/>
              </a:rPr>
              <a:t>Quadratic weighted Kappa</a:t>
            </a:r>
          </a:p>
          <a:p>
            <a:pPr marL="800100" lvl="1">
              <a:defRPr/>
            </a:pPr>
            <a:r>
              <a:rPr lang="ko-KR" altLang="en-US" dirty="0" smtClean="0">
                <a:latin typeface="+mn-ea"/>
              </a:rPr>
              <a:t>각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평가도구의 평가결과와 전문가 평가결과의 </a:t>
            </a:r>
            <a:r>
              <a:rPr lang="ko-KR" altLang="en-US" dirty="0" err="1">
                <a:latin typeface="+mn-ea"/>
              </a:rPr>
              <a:t>일치성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>
                <a:latin typeface="+mn-ea"/>
              </a:rPr>
              <a:t>타 평가도구에 비해 </a:t>
            </a:r>
            <a:r>
              <a:rPr lang="en-US" altLang="ko-KR" dirty="0" smtClean="0">
                <a:latin typeface="+mn-ea"/>
              </a:rPr>
              <a:t>ALLA/AULA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>
                <a:latin typeface="+mn-ea"/>
              </a:rPr>
              <a:t>결과가 전문가의 평가결과와 상당히 일치함</a:t>
            </a:r>
            <a:endParaRPr lang="en-US" altLang="ko-KR" dirty="0">
              <a:latin typeface="+mn-ea"/>
            </a:endParaRPr>
          </a:p>
          <a:p>
            <a:pPr marL="400050">
              <a:defRPr/>
            </a:pPr>
            <a:endParaRPr lang="en-US" altLang="ko-KR" b="1" dirty="0" smtClean="0">
              <a:latin typeface="+mn-ea"/>
            </a:endParaRPr>
          </a:p>
          <a:p>
            <a:pPr marL="400050">
              <a:defRPr/>
            </a:pPr>
            <a:r>
              <a:rPr lang="en-US" altLang="ko-KR" b="1" dirty="0" smtClean="0">
                <a:latin typeface="+mn-ea"/>
              </a:rPr>
              <a:t>One-way </a:t>
            </a:r>
            <a:r>
              <a:rPr lang="en-US" altLang="ko-KR" b="1" dirty="0">
                <a:latin typeface="+mn-ea"/>
              </a:rPr>
              <a:t>ANOVA and t-test</a:t>
            </a:r>
          </a:p>
          <a:p>
            <a:pPr marL="800100" lvl="1">
              <a:defRPr/>
            </a:pPr>
            <a:r>
              <a:rPr lang="ko-KR" altLang="en-US" dirty="0" smtClean="0">
                <a:latin typeface="+mn-ea"/>
              </a:rPr>
              <a:t>모든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전문가 평가결과 위험도 그룹에서 </a:t>
            </a:r>
            <a:r>
              <a:rPr lang="en-US" altLang="ko-KR" dirty="0" smtClean="0">
                <a:latin typeface="+mn-ea"/>
              </a:rPr>
              <a:t>ALLA/AULA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>
                <a:latin typeface="+mn-ea"/>
              </a:rPr>
              <a:t>평가결과가 가장 높게 나타남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r>
              <a:rPr lang="en-US" altLang="ko-KR" dirty="0">
                <a:latin typeface="+mn-ea"/>
              </a:rPr>
              <a:t>REBA</a:t>
            </a:r>
            <a:r>
              <a:rPr lang="ko-KR" altLang="en-US" dirty="0">
                <a:latin typeface="+mn-ea"/>
              </a:rPr>
              <a:t>가 가장 낮게 나타남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>
                <a:latin typeface="+mn-ea"/>
              </a:rPr>
              <a:t>위험도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을 제외한 위험도 </a:t>
            </a:r>
            <a:r>
              <a:rPr lang="en-US" altLang="ko-KR" dirty="0" smtClean="0">
                <a:latin typeface="+mn-ea"/>
              </a:rPr>
              <a:t>2,3,4</a:t>
            </a:r>
            <a:r>
              <a:rPr lang="ko-KR" altLang="en-US" dirty="0" smtClean="0">
                <a:latin typeface="+mn-ea"/>
              </a:rPr>
              <a:t>그룹에서 </a:t>
            </a:r>
            <a:r>
              <a:rPr lang="ko-KR" altLang="en-US" dirty="0">
                <a:latin typeface="+mn-ea"/>
              </a:rPr>
              <a:t>전문가 평가 결과를 </a:t>
            </a:r>
            <a:r>
              <a:rPr lang="en-US" altLang="ko-KR" dirty="0" smtClean="0">
                <a:latin typeface="+mn-ea"/>
              </a:rPr>
              <a:t>ALLA/AULA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ko-KR" altLang="en-US" dirty="0">
                <a:latin typeface="+mn-ea"/>
              </a:rPr>
              <a:t>가장 잘 나타냄</a:t>
            </a:r>
            <a:endParaRPr lang="en-US" altLang="ko-KR" dirty="0">
              <a:latin typeface="+mn-ea"/>
            </a:endParaRPr>
          </a:p>
          <a:p>
            <a:pPr marL="400050">
              <a:defRPr/>
            </a:pPr>
            <a:endParaRPr lang="en-US" altLang="ko-KR" b="1" dirty="0" smtClean="0">
              <a:latin typeface="+mn-ea"/>
            </a:endParaRPr>
          </a:p>
          <a:p>
            <a:pPr marL="400050">
              <a:defRPr/>
            </a:pPr>
            <a:r>
              <a:rPr lang="ko-KR" altLang="en-US" b="1" dirty="0" smtClean="0">
                <a:latin typeface="+mn-ea"/>
              </a:rPr>
              <a:t>기존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평가도구</a:t>
            </a:r>
            <a:endParaRPr lang="en-US" altLang="ko-KR" b="1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>
                <a:latin typeface="+mn-ea"/>
              </a:rPr>
              <a:t>전세계적으로 널리 사용되고 있는 평가도구임에도 불구하고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전문가 평가결과 </a:t>
            </a:r>
            <a:r>
              <a:rPr lang="ko-KR" altLang="en-US" dirty="0" err="1">
                <a:latin typeface="+mn-ea"/>
              </a:rPr>
              <a:t>일치성이</a:t>
            </a:r>
            <a:r>
              <a:rPr lang="ko-KR" altLang="en-US" dirty="0">
                <a:latin typeface="+mn-ea"/>
              </a:rPr>
              <a:t> 떨어짐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>
                <a:latin typeface="+mn-ea"/>
              </a:rPr>
              <a:t>기존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평가도구들은 </a:t>
            </a:r>
            <a:r>
              <a:rPr lang="ko-KR" altLang="en-US" dirty="0" err="1">
                <a:latin typeface="+mn-ea"/>
              </a:rPr>
              <a:t>상지나</a:t>
            </a:r>
            <a:r>
              <a:rPr lang="ko-KR" altLang="en-US" dirty="0">
                <a:latin typeface="+mn-ea"/>
              </a:rPr>
              <a:t> 하지 자세에 대해 평가할 수 있는 항목이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상지나</a:t>
            </a:r>
            <a:r>
              <a:rPr lang="ko-KR" altLang="en-US" dirty="0">
                <a:latin typeface="+mn-ea"/>
              </a:rPr>
              <a:t> 하지 자세만을 독립적으로 평가하여 결과를 도출 할 수 없음</a:t>
            </a:r>
            <a:endParaRPr lang="en-US" altLang="ko-KR" dirty="0">
              <a:latin typeface="+mn-ea"/>
            </a:endParaRPr>
          </a:p>
          <a:p>
            <a:pPr marL="400050">
              <a:defRPr/>
            </a:pPr>
            <a:endParaRPr lang="en-US" altLang="ko-KR" b="1" dirty="0" smtClean="0">
              <a:latin typeface="+mn-ea"/>
            </a:endParaRPr>
          </a:p>
          <a:p>
            <a:pPr marL="400050">
              <a:defRPr/>
            </a:pPr>
            <a:r>
              <a:rPr lang="en-US" altLang="ko-KR" b="1" dirty="0" smtClean="0">
                <a:latin typeface="+mn-ea"/>
              </a:rPr>
              <a:t>ALLA</a:t>
            </a:r>
            <a:endParaRPr lang="en-US" altLang="ko-KR" b="1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>
                <a:latin typeface="+mn-ea"/>
              </a:rPr>
              <a:t>본 연구를 통해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전문가의 주관적 위험도와 높은 </a:t>
            </a:r>
            <a:r>
              <a:rPr lang="ko-KR" altLang="en-US" dirty="0" err="1">
                <a:latin typeface="+mn-ea"/>
              </a:rPr>
              <a:t>일치성을</a:t>
            </a:r>
            <a:r>
              <a:rPr lang="ko-KR" altLang="en-US" dirty="0">
                <a:latin typeface="+mn-ea"/>
              </a:rPr>
              <a:t> 보임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 err="1">
                <a:latin typeface="+mn-ea"/>
              </a:rPr>
              <a:t>농작업에</a:t>
            </a:r>
            <a:r>
              <a:rPr lang="ko-KR" altLang="en-US" dirty="0">
                <a:latin typeface="+mn-ea"/>
              </a:rPr>
              <a:t> 대한 하지 신체부위 평가도구로 사용하기 적합함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>
                <a:latin typeface="+mn-ea"/>
              </a:rPr>
              <a:t>질환 예방 관리 및 작업  환경개선 효과를 손쉽게 얻을 수 있음 </a:t>
            </a:r>
            <a:endParaRPr lang="en-US" altLang="ko-KR" dirty="0">
              <a:latin typeface="+mn-ea"/>
            </a:endParaRPr>
          </a:p>
          <a:p>
            <a:pPr marL="800100" lvl="1">
              <a:defRPr/>
            </a:pPr>
            <a:r>
              <a:rPr lang="ko-KR" altLang="en-US" dirty="0">
                <a:latin typeface="+mn-ea"/>
              </a:rPr>
              <a:t>하지에 대한 개별적 평가는 장점이자 단점으로 작용됨</a:t>
            </a:r>
            <a:endParaRPr lang="en-US" altLang="ko-KR" dirty="0">
              <a:latin typeface="+mn-ea"/>
            </a:endParaRPr>
          </a:p>
          <a:p>
            <a:pPr marL="800100" lvl="1" algn="just">
              <a:defRPr/>
            </a:pPr>
            <a:r>
              <a:rPr lang="ko-KR" altLang="en-US" dirty="0">
                <a:latin typeface="+mn-ea"/>
              </a:rPr>
              <a:t>이관석 외</a:t>
            </a:r>
            <a:r>
              <a:rPr lang="en-US" altLang="ko-KR" dirty="0">
                <a:latin typeface="+mn-ea"/>
              </a:rPr>
              <a:t>(2007): </a:t>
            </a:r>
            <a:r>
              <a:rPr lang="ko-KR" altLang="en-US" dirty="0">
                <a:latin typeface="+mn-ea"/>
              </a:rPr>
              <a:t>작업의 특성에 맞는 적절한 기법의 사용이 요구됨</a:t>
            </a:r>
            <a:endParaRPr lang="en-US" altLang="ko-KR" dirty="0">
              <a:latin typeface="+mn-ea"/>
            </a:endParaRPr>
          </a:p>
          <a:p>
            <a:pPr marL="514350" lvl="1" indent="0" algn="just">
              <a:buNone/>
              <a:defRPr/>
            </a:pPr>
            <a:r>
              <a:rPr lang="en-US" altLang="ko-KR" dirty="0">
                <a:latin typeface="+mn-ea"/>
              </a:rPr>
              <a:t>	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농작업에서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자주 발생하는 다양한 하지 자세 분석특성을 갖춘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ALLA/AULA</a:t>
            </a:r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가 적합함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90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4806677"/>
            <a:ext cx="914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3514363"/>
            <a:ext cx="34387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7030A0"/>
                </a:solidFill>
              </a:rPr>
              <a:t>3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차년도 연구내용</a:t>
            </a:r>
            <a:endParaRPr lang="en-US" altLang="ko-KR" sz="3200" b="1" dirty="0" smtClean="0">
              <a:solidFill>
                <a:srgbClr val="7030A0"/>
              </a:solidFill>
            </a:endParaRPr>
          </a:p>
          <a:p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solidFill>
                  <a:srgbClr val="7030A0"/>
                </a:solidFill>
              </a:rPr>
              <a:t>Application</a:t>
            </a:r>
            <a:r>
              <a:rPr lang="ko-KR" altLang="en-US" dirty="0" smtClean="0">
                <a:solidFill>
                  <a:srgbClr val="7030A0"/>
                </a:solidFill>
              </a:rPr>
              <a:t> 개발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5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</a:t>
            </a:r>
            <a:r>
              <a:rPr lang="en-US" altLang="ko-KR" dirty="0" smtClean="0"/>
              <a:t>1. </a:t>
            </a:r>
            <a:r>
              <a:rPr lang="ko-KR" altLang="en-US" dirty="0" err="1"/>
              <a:t>어플</a:t>
            </a:r>
            <a:r>
              <a:rPr lang="en-US" altLang="ko-KR" dirty="0"/>
              <a:t> </a:t>
            </a:r>
            <a:r>
              <a:rPr lang="ko-KR" altLang="en-US" dirty="0"/>
              <a:t>실행 후 기본 정보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75656" y="1381249"/>
            <a:ext cx="2088232" cy="4063975"/>
            <a:chOff x="1475655" y="548680"/>
            <a:chExt cx="3528392" cy="7191842"/>
          </a:xfrm>
        </p:grpSpPr>
        <p:pic>
          <p:nvPicPr>
            <p:cNvPr id="5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 descr="E:\개인문서\개인문서\Project\농진청_하지 체크리스트 개발\13개 하지 자세 사진\SC_4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3816" y="2182509"/>
            <a:ext cx="376329" cy="3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오른쪽 화살표 13"/>
          <p:cNvSpPr/>
          <p:nvPr/>
        </p:nvSpPr>
        <p:spPr>
          <a:xfrm>
            <a:off x="4139952" y="2996952"/>
            <a:ext cx="864096" cy="8640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617910" y="1381248"/>
            <a:ext cx="2050434" cy="4063975"/>
            <a:chOff x="282484" y="2029322"/>
            <a:chExt cx="1810281" cy="3485180"/>
          </a:xfrm>
        </p:grpSpPr>
        <p:grpSp>
          <p:nvGrpSpPr>
            <p:cNvPr id="16" name="그룹 15"/>
            <p:cNvGrpSpPr/>
            <p:nvPr/>
          </p:nvGrpSpPr>
          <p:grpSpPr>
            <a:xfrm>
              <a:off x="282484" y="2029322"/>
              <a:ext cx="1810281" cy="3485180"/>
              <a:chOff x="5076056" y="1741289"/>
              <a:chExt cx="2088232" cy="4063975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5076056" y="1741289"/>
                <a:ext cx="2088232" cy="4063975"/>
                <a:chOff x="1475655" y="548680"/>
                <a:chExt cx="3528392" cy="7191842"/>
              </a:xfrm>
            </p:grpSpPr>
            <p:pic>
              <p:nvPicPr>
                <p:cNvPr id="50" name="Picture 2" descr="삼성전자 갤럭시노트5 64G SM-N920S [SKT 기기변경]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625" t="10784" r="31519" b="12054"/>
                <a:stretch/>
              </p:blipFill>
              <p:spPr bwMode="auto">
                <a:xfrm>
                  <a:off x="1475655" y="548680"/>
                  <a:ext cx="3528392" cy="7191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직사각형 50"/>
                <p:cNvSpPr/>
                <p:nvPr/>
              </p:nvSpPr>
              <p:spPr>
                <a:xfrm>
                  <a:off x="2627784" y="1268760"/>
                  <a:ext cx="2160240" cy="10801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699792" y="937598"/>
                  <a:ext cx="1152128" cy="2160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직사각형 48"/>
              <p:cNvSpPr/>
              <p:nvPr/>
            </p:nvSpPr>
            <p:spPr>
              <a:xfrm>
                <a:off x="5181116" y="2122793"/>
                <a:ext cx="1897810" cy="33690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94171" y="2762614"/>
              <a:ext cx="530541" cy="246983"/>
              <a:chOff x="5232857" y="2342361"/>
              <a:chExt cx="612000" cy="2880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232857" y="2342361"/>
                <a:ext cx="612000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35313" y="2363629"/>
                <a:ext cx="5901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작업자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94171" y="3115869"/>
              <a:ext cx="530541" cy="246983"/>
              <a:chOff x="5232857" y="2754282"/>
              <a:chExt cx="612000" cy="28800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232857" y="2754282"/>
                <a:ext cx="612000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235313" y="2776674"/>
                <a:ext cx="5901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작 목</a:t>
                </a:r>
                <a:endParaRPr lang="ko-KR" altLang="en-US" sz="1600" b="1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94171" y="3469124"/>
              <a:ext cx="530541" cy="246983"/>
              <a:chOff x="5232857" y="3166203"/>
              <a:chExt cx="612000" cy="2880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232857" y="3166203"/>
                <a:ext cx="612000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35313" y="3187308"/>
                <a:ext cx="5901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지 역</a:t>
                </a:r>
                <a:endParaRPr lang="ko-KR" altLang="en-US" sz="1600" b="1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4171" y="3822378"/>
              <a:ext cx="530541" cy="246983"/>
              <a:chOff x="5232857" y="3578124"/>
              <a:chExt cx="612000" cy="288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232857" y="3578124"/>
                <a:ext cx="612000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35313" y="3602242"/>
                <a:ext cx="5901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작 업</a:t>
                </a:r>
                <a:endParaRPr lang="ko-KR" altLang="en-US" sz="1600" b="1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13888" y="4175633"/>
              <a:ext cx="691108" cy="246983"/>
              <a:chOff x="5227636" y="3990045"/>
              <a:chExt cx="797221" cy="2880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232857" y="3990045"/>
                <a:ext cx="792000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27636" y="4011220"/>
                <a:ext cx="7855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세부작업</a:t>
                </a:r>
                <a:endParaRPr lang="ko-KR" altLang="en-US" sz="1600" b="1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94171" y="4882140"/>
              <a:ext cx="530541" cy="246983"/>
              <a:chOff x="5232857" y="4813884"/>
              <a:chExt cx="612000" cy="288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32857" y="4813884"/>
                <a:ext cx="612000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5313" y="4833897"/>
                <a:ext cx="5901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분</a:t>
                </a:r>
                <a:r>
                  <a:rPr lang="ko-KR" altLang="en-US" sz="1600" b="1" dirty="0" err="1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석</a:t>
                </a:r>
                <a:r>
                  <a:rPr lang="ko-KR" altLang="en-US" sz="1600" b="1" dirty="0" err="1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자</a:t>
                </a:r>
                <a:endParaRPr lang="ko-KR" altLang="en-US" sz="1600" b="1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13888" y="4528888"/>
              <a:ext cx="691108" cy="246983"/>
              <a:chOff x="5227636" y="4401966"/>
              <a:chExt cx="797221" cy="288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232857" y="4401966"/>
                <a:ext cx="792000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27636" y="4417637"/>
                <a:ext cx="7855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유지시간</a:t>
                </a:r>
                <a:endParaRPr lang="ko-KR" altLang="en-US" sz="1600" b="1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173809" y="2762614"/>
              <a:ext cx="780228" cy="24698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20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73809" y="3115869"/>
              <a:ext cx="780228" cy="24698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73809" y="3469124"/>
              <a:ext cx="780228" cy="24698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3809" y="3822378"/>
              <a:ext cx="780228" cy="24698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3809" y="4175633"/>
              <a:ext cx="780228" cy="24698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73809" y="4528888"/>
              <a:ext cx="780228" cy="24698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73809" y="4882140"/>
              <a:ext cx="780228" cy="24698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32470" y="2426874"/>
              <a:ext cx="691108" cy="246983"/>
              <a:chOff x="5227636" y="3990045"/>
              <a:chExt cx="797221" cy="288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232857" y="3990045"/>
                <a:ext cx="792000" cy="288000"/>
              </a:xfrm>
              <a:prstGeom prst="rect">
                <a:avLst/>
              </a:prstGeom>
              <a:solidFill>
                <a:srgbClr val="FFC9D3">
                  <a:alpha val="50000"/>
                </a:srgb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8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227636" y="4011221"/>
                <a:ext cx="7855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  <a:latin typeface="휴먼모음T" pitchFamily="18" charset="-127"/>
                    <a:ea typeface="휴먼모음T" pitchFamily="18" charset="-127"/>
                  </a:rPr>
                  <a:t>정보입력</a:t>
                </a:r>
                <a:endParaRPr lang="ko-KR" altLang="en-US" sz="1600" b="1" dirty="0">
                  <a:solidFill>
                    <a:schemeClr val="tx1"/>
                  </a:solidFill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26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</a:t>
            </a:r>
            <a:r>
              <a:rPr lang="en-US" altLang="ko-KR" dirty="0" smtClean="0"/>
              <a:t>2. </a:t>
            </a:r>
            <a:r>
              <a:rPr lang="ko-KR" altLang="en-US" dirty="0"/>
              <a:t>사진</a:t>
            </a:r>
            <a:r>
              <a:rPr lang="en-US" altLang="ko-KR" dirty="0"/>
              <a:t> </a:t>
            </a:r>
            <a:r>
              <a:rPr lang="ko-KR" altLang="en-US" dirty="0"/>
              <a:t>찍기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462" y="1700808"/>
            <a:ext cx="5322826" cy="388843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300192" y="1628800"/>
            <a:ext cx="2088232" cy="4063975"/>
            <a:chOff x="6300192" y="2185719"/>
            <a:chExt cx="2088232" cy="4063975"/>
          </a:xfrm>
        </p:grpSpPr>
        <p:grpSp>
          <p:nvGrpSpPr>
            <p:cNvPr id="10" name="그룹 9"/>
            <p:cNvGrpSpPr/>
            <p:nvPr/>
          </p:nvGrpSpPr>
          <p:grpSpPr>
            <a:xfrm>
              <a:off x="6300192" y="2185719"/>
              <a:ext cx="2088232" cy="4063975"/>
              <a:chOff x="1475655" y="548680"/>
              <a:chExt cx="3528392" cy="7191842"/>
            </a:xfrm>
          </p:grpSpPr>
          <p:pic>
            <p:nvPicPr>
              <p:cNvPr id="5122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2200" y="2562045"/>
              <a:ext cx="1952291" cy="3347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60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</a:t>
            </a:r>
            <a:r>
              <a:rPr lang="en-US" altLang="ko-KR" dirty="0" smtClean="0"/>
              <a:t>3. </a:t>
            </a:r>
            <a:r>
              <a:rPr lang="ko-KR" altLang="en-US" dirty="0"/>
              <a:t>관절 포인트 찍기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순서대로 진행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머리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어깨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팔꿈치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손목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허리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무릎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91880" y="1845119"/>
            <a:ext cx="2088232" cy="4063975"/>
            <a:chOff x="1475655" y="548680"/>
            <a:chExt cx="3528392" cy="7191842"/>
          </a:xfrm>
        </p:grpSpPr>
        <p:pic>
          <p:nvPicPr>
            <p:cNvPr id="5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221445"/>
            <a:ext cx="1952291" cy="334704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72000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04048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44129" y="350100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526836" y="3895679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283968" y="279037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63888" y="220486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6. </a:t>
            </a:r>
            <a:r>
              <a:rPr lang="ko-KR" altLang="en-US" dirty="0" smtClean="0"/>
              <a:t>무릎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898241" y="4293096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7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4.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상지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하지 둘 다 </a:t>
            </a:r>
            <a:r>
              <a:rPr lang="en-US" altLang="ko-KR" dirty="0" smtClean="0"/>
              <a:t>Yes </a:t>
            </a:r>
            <a:r>
              <a:rPr lang="ko-KR" altLang="en-US" dirty="0" smtClean="0"/>
              <a:t>일 경우 다음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으로 넘어감</a:t>
            </a:r>
            <a:endParaRPr lang="en-US" altLang="ko-KR" dirty="0" smtClean="0"/>
          </a:p>
          <a:p>
            <a:r>
              <a:rPr lang="ko-KR" altLang="en-US" dirty="0" smtClean="0"/>
              <a:t>둘 중 하나라도 </a:t>
            </a:r>
            <a:r>
              <a:rPr lang="en-US" altLang="ko-KR" dirty="0" smtClean="0"/>
              <a:t>No 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step 3 </a:t>
            </a:r>
            <a:r>
              <a:rPr lang="ko-KR" altLang="en-US" dirty="0" smtClean="0"/>
              <a:t>다시 실행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1475656" y="1381249"/>
            <a:ext cx="2088232" cy="4063975"/>
            <a:chOff x="1475655" y="548680"/>
            <a:chExt cx="3528392" cy="7191842"/>
          </a:xfrm>
        </p:grpSpPr>
        <p:pic>
          <p:nvPicPr>
            <p:cNvPr id="5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448570"/>
            <a:ext cx="1114435" cy="191061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6200000">
            <a:off x="5727717" y="1361009"/>
            <a:ext cx="2088232" cy="4063975"/>
            <a:chOff x="1475655" y="548680"/>
            <a:chExt cx="3528392" cy="7191842"/>
          </a:xfrm>
        </p:grpSpPr>
        <p:pic>
          <p:nvPicPr>
            <p:cNvPr id="11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428330"/>
            <a:ext cx="1114435" cy="1910611"/>
          </a:xfrm>
          <a:prstGeom prst="rect">
            <a:avLst/>
          </a:prstGeom>
        </p:spPr>
      </p:pic>
      <p:pic>
        <p:nvPicPr>
          <p:cNvPr id="15" name="Picture 10"/>
          <p:cNvPicPr>
            <a:picLocks noChangeArrowheads="1"/>
          </p:cNvPicPr>
          <p:nvPr/>
        </p:nvPicPr>
        <p:blipFill>
          <a:blip r:embed="rId4" cstate="print"/>
          <a:srcRect l="24199" r="10884"/>
          <a:stretch>
            <a:fillRect/>
          </a:stretch>
        </p:blipFill>
        <p:spPr bwMode="auto">
          <a:xfrm flipH="1">
            <a:off x="2014027" y="2456883"/>
            <a:ext cx="1224136" cy="19022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16" name="그림 15" descr="E:\개인문서\개인문서\Project\농진청_하지 체크리스트 개발\13개 하지 자세 사진\STD.jpg"/>
          <p:cNvPicPr/>
          <p:nvPr/>
        </p:nvPicPr>
        <p:blipFill>
          <a:blip r:embed="rId5" cstate="print"/>
          <a:srcRect l="18195" r="15022"/>
          <a:stretch>
            <a:fillRect/>
          </a:stretch>
        </p:blipFill>
        <p:spPr bwMode="auto">
          <a:xfrm flipH="1">
            <a:off x="6262498" y="2428329"/>
            <a:ext cx="1220547" cy="191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347864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상지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8163" y="2945774"/>
            <a:ext cx="973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자세 선택이 올바릅니까</a:t>
            </a:r>
            <a:r>
              <a:rPr lang="en-US" altLang="ko-KR" sz="1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Yes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No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2746" y="2436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하</a:t>
            </a:r>
            <a:r>
              <a:rPr lang="ko-KR" altLang="en-US" dirty="0" smtClean="0">
                <a:solidFill>
                  <a:schemeClr val="bg1"/>
                </a:solidFill>
              </a:rPr>
              <a:t>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3045" y="2889711"/>
            <a:ext cx="973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자세 선택이 올바릅니까</a:t>
            </a:r>
            <a:r>
              <a:rPr lang="en-US" altLang="ko-KR" sz="1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Yes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No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3514363"/>
            <a:ext cx="34387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7030A0"/>
                </a:solidFill>
              </a:rPr>
              <a:t>1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차년도 연구내용</a:t>
            </a:r>
            <a:endParaRPr lang="en-US" altLang="ko-KR" sz="3200" b="1" dirty="0" smtClean="0">
              <a:solidFill>
                <a:srgbClr val="7030A0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 smtClean="0">
                <a:solidFill>
                  <a:srgbClr val="7030A0"/>
                </a:solidFill>
              </a:rPr>
              <a:t>체크리스트 수정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4806677"/>
            <a:ext cx="914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5. </a:t>
            </a:r>
            <a:r>
              <a:rPr lang="ko-KR" altLang="en-US" dirty="0" smtClean="0"/>
              <a:t>결과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1073189" y="2729159"/>
            <a:ext cx="2088232" cy="4063975"/>
            <a:chOff x="1475655" y="548680"/>
            <a:chExt cx="3528392" cy="7191842"/>
          </a:xfrm>
        </p:grpSpPr>
        <p:pic>
          <p:nvPicPr>
            <p:cNvPr id="5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655575" y="1223316"/>
              <a:ext cx="3216453" cy="585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3" t="35886" r="996" b="3346"/>
          <a:stretch/>
        </p:blipFill>
        <p:spPr>
          <a:xfrm>
            <a:off x="797397" y="3795166"/>
            <a:ext cx="2974591" cy="190361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493109" y="460107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16200000">
            <a:off x="5969733" y="2729160"/>
            <a:ext cx="2088232" cy="4063975"/>
            <a:chOff x="1475655" y="548680"/>
            <a:chExt cx="3528392" cy="7191842"/>
          </a:xfrm>
        </p:grpSpPr>
        <p:pic>
          <p:nvPicPr>
            <p:cNvPr id="11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C:\Users\Administrator\Desktop\하지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42" y="3799379"/>
            <a:ext cx="3032335" cy="19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 rot="5400000">
            <a:off x="3049704" y="2922740"/>
            <a:ext cx="576064" cy="72448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25778" y="470853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16200000">
            <a:off x="3571796" y="-205914"/>
            <a:ext cx="2088232" cy="4063975"/>
            <a:chOff x="1475655" y="548680"/>
            <a:chExt cx="3528392" cy="7191842"/>
          </a:xfrm>
        </p:grpSpPr>
        <p:pic>
          <p:nvPicPr>
            <p:cNvPr id="19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 rot="16200000">
            <a:off x="4576545" y="4581545"/>
            <a:ext cx="1903615" cy="330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7"/>
          <a:stretch/>
        </p:blipFill>
        <p:spPr>
          <a:xfrm>
            <a:off x="2972584" y="878240"/>
            <a:ext cx="3312368" cy="14915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67872" y="2417460"/>
            <a:ext cx="33333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더보기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상지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하지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5279748" y="1623992"/>
            <a:ext cx="265685" cy="279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5711088" y="2922739"/>
            <a:ext cx="576064" cy="72448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03694" y="53994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예방체조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7812360" y="54459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예방체조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5359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6. DB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78298"/>
              </p:ext>
            </p:extLst>
          </p:nvPr>
        </p:nvGraphicFramePr>
        <p:xfrm>
          <a:off x="457200" y="1941359"/>
          <a:ext cx="8229601" cy="1991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744"/>
                <a:gridCol w="1282124"/>
                <a:gridCol w="454744"/>
                <a:gridCol w="454744"/>
                <a:gridCol w="589483"/>
                <a:gridCol w="454744"/>
                <a:gridCol w="454744"/>
                <a:gridCol w="454744"/>
                <a:gridCol w="454744"/>
                <a:gridCol w="783170"/>
                <a:gridCol w="572640"/>
                <a:gridCol w="454744"/>
                <a:gridCol w="454744"/>
                <a:gridCol w="454744"/>
                <a:gridCol w="454744"/>
              </a:tblGrid>
              <a:tr h="22237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작업 사진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작업자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지역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세부작업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유지시간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분석자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분석시간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자세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자세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종합 위험도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927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홍길동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배추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강원도 회성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담기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분 이내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김대민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2016-03-15 0:00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B45-S45-E0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84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: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4096" y="2187216"/>
            <a:ext cx="1231134" cy="860767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" y="642918"/>
            <a:ext cx="8229600" cy="54832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분석 결과를 엑셀 파일로 다운 가능하도록</a:t>
            </a:r>
            <a:endParaRPr lang="en-US" altLang="ko-KR" dirty="0" smtClean="0"/>
          </a:p>
          <a:p>
            <a:r>
              <a:rPr lang="ko-KR" altLang="en-US" dirty="0" smtClean="0"/>
              <a:t>모든 분석 결과를 한번에 볼 수 있도록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49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642918"/>
            <a:ext cx="8784976" cy="5483245"/>
          </a:xfrm>
        </p:spPr>
        <p:txBody>
          <a:bodyPr/>
          <a:lstStyle/>
          <a:p>
            <a:pPr>
              <a:buAutoNum type="arabicPeriod"/>
            </a:pPr>
            <a:r>
              <a:rPr lang="ko-KR" altLang="en-US" sz="1800" dirty="0" smtClean="0"/>
              <a:t>각 평가도구 수정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상지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하지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전신</a:t>
            </a:r>
            <a:r>
              <a:rPr lang="en-US" altLang="ko-KR" sz="1800" dirty="0" smtClean="0"/>
              <a:t>)</a:t>
            </a:r>
          </a:p>
          <a:p>
            <a:pPr lvl="1">
              <a:buFontTx/>
              <a:buChar char="-"/>
            </a:pPr>
            <a:r>
              <a:rPr lang="ko-KR" altLang="en-US" sz="1800" dirty="0" smtClean="0"/>
              <a:t>자세 별 점수 및 위험수준 영문화</a:t>
            </a:r>
            <a:endParaRPr lang="en-US" altLang="ko-KR" sz="1800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영문화 및 사진 오류 수정</a:t>
            </a:r>
            <a:endParaRPr lang="en-US" altLang="ko-KR" sz="1800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위험 수준 오류 수정</a:t>
            </a:r>
            <a:endParaRPr lang="en-US" altLang="ko-KR" sz="1800" dirty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Font typeface="Arial" pitchFamily="34" charset="0"/>
              <a:buAutoNum type="arabicPeriod"/>
            </a:pPr>
            <a:r>
              <a:rPr lang="ko-KR" altLang="en-US" sz="1800" dirty="0"/>
              <a:t>평가도구 점수화 방법 검증</a:t>
            </a: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800" dirty="0" smtClean="0"/>
              <a:t>평가도구 별 점수화 방법에 대한 타당성 검증</a:t>
            </a:r>
            <a:endParaRPr lang="en-US" altLang="ko-KR" sz="1800" dirty="0" smtClean="0"/>
          </a:p>
          <a:p>
            <a:pPr lvl="2">
              <a:buFontTx/>
              <a:buChar char="-"/>
            </a:pPr>
            <a:r>
              <a:rPr lang="ko-KR" altLang="en-US" sz="1800" dirty="0"/>
              <a:t>현</a:t>
            </a:r>
            <a:r>
              <a:rPr lang="ko-KR" altLang="en-US" sz="1800" dirty="0" smtClean="0"/>
              <a:t>장적용을 통해 각 평가도구 별 비교</a:t>
            </a:r>
            <a:endParaRPr lang="en-US" altLang="ko-KR" sz="1800" dirty="0" smtClean="0"/>
          </a:p>
          <a:p>
            <a:pPr lvl="2">
              <a:buFontTx/>
              <a:buChar char="-"/>
            </a:pPr>
            <a:r>
              <a:rPr lang="ko-KR" altLang="en-US" sz="1800" dirty="0" smtClean="0"/>
              <a:t>평가도구 별 점수화 이상 무</a:t>
            </a:r>
            <a:endParaRPr lang="en-US" altLang="ko-KR" sz="1800" dirty="0" smtClean="0"/>
          </a:p>
          <a:p>
            <a:pPr marL="914400" lvl="2" indent="0">
              <a:buNone/>
            </a:pPr>
            <a:endParaRPr lang="en-US" altLang="ko-KR" sz="1800" dirty="0" smtClean="0"/>
          </a:p>
          <a:p>
            <a:pPr>
              <a:buFont typeface="Arial" pitchFamily="34" charset="0"/>
              <a:buAutoNum type="arabicPeriod"/>
            </a:pPr>
            <a:r>
              <a:rPr lang="ko-KR" altLang="en-US" sz="1800" dirty="0"/>
              <a:t>평가도구 </a:t>
            </a:r>
            <a:r>
              <a:rPr lang="ko-KR" altLang="en-US" sz="1800" dirty="0" smtClean="0"/>
              <a:t>검증</a:t>
            </a:r>
            <a:r>
              <a:rPr lang="en-US" altLang="ko-KR" sz="1800" dirty="0" smtClean="0"/>
              <a:t>(2</a:t>
            </a:r>
            <a:r>
              <a:rPr lang="ko-KR" altLang="en-US" sz="1800" dirty="0" smtClean="0"/>
              <a:t>차년도 연구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계획</a:t>
            </a:r>
            <a:endParaRPr lang="en-US" altLang="ko-KR" sz="1800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평가도구 검증 방법</a:t>
            </a:r>
            <a:endParaRPr lang="en-US" altLang="ko-KR" sz="1800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평가도구 비교분석 방법</a:t>
            </a:r>
            <a:endParaRPr lang="en-US" altLang="ko-KR" sz="1800" dirty="0" smtClean="0"/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33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7504" y="620688"/>
            <a:ext cx="8896502" cy="5019470"/>
            <a:chOff x="107504" y="1289850"/>
            <a:chExt cx="8896502" cy="5019470"/>
          </a:xfrm>
        </p:grpSpPr>
        <p:grpSp>
          <p:nvGrpSpPr>
            <p:cNvPr id="4" name="그룹 3"/>
            <p:cNvGrpSpPr/>
            <p:nvPr/>
          </p:nvGrpSpPr>
          <p:grpSpPr>
            <a:xfrm>
              <a:off x="107504" y="1289850"/>
              <a:ext cx="8896502" cy="5019470"/>
              <a:chOff x="107504" y="1217842"/>
              <a:chExt cx="8896502" cy="501947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107462" y="2780767"/>
                <a:ext cx="4824536" cy="33845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07504" y="1217842"/>
                <a:ext cx="8896502" cy="50194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81751" y="1217842"/>
                <a:ext cx="5095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Agricultural Lower-Limb Assessment(ALLA)</a:t>
                </a:r>
                <a:endParaRPr lang="ko-KR" altLang="en-US" b="1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V="1">
                <a:off x="1731198" y="1556792"/>
                <a:ext cx="5023460" cy="81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그룹 34"/>
              <p:cNvGrpSpPr/>
              <p:nvPr/>
            </p:nvGrpSpPr>
            <p:grpSpPr>
              <a:xfrm>
                <a:off x="250380" y="1805248"/>
                <a:ext cx="8215370" cy="954107"/>
                <a:chOff x="642910" y="1071546"/>
                <a:chExt cx="8215370" cy="1003036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642910" y="1071546"/>
                  <a:ext cx="8215370" cy="1003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/>
                    <a:t>Posture:                      Duration: </a:t>
                  </a:r>
                </a:p>
                <a:p>
                  <a:endParaRPr lang="en-US" altLang="ko-KR" sz="1400" dirty="0" smtClean="0"/>
                </a:p>
                <a:p>
                  <a:pPr marL="342900" indent="-342900">
                    <a:buAutoNum type="arabicPeriod"/>
                  </a:pPr>
                  <a:r>
                    <a:rPr lang="en-US" altLang="ko-KR" sz="1400" dirty="0" smtClean="0"/>
                    <a:t>Evaluation of posture </a:t>
                  </a:r>
                  <a:r>
                    <a:rPr lang="ko-KR" altLang="en-US" sz="1400" dirty="0" smtClean="0"/>
                    <a:t>→ </a:t>
                  </a:r>
                  <a:r>
                    <a:rPr lang="en-US" altLang="ko-KR" sz="1400" dirty="0" smtClean="0"/>
                    <a:t>Risk Level of Posture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ko-KR" sz="1400" dirty="0" smtClean="0"/>
                    <a:t>Evaluation of posture duration </a:t>
                  </a:r>
                  <a:r>
                    <a:rPr lang="ko-KR" altLang="en-US" sz="1400" dirty="0" smtClean="0"/>
                    <a:t>→ </a:t>
                  </a:r>
                  <a:r>
                    <a:rPr lang="en-US" altLang="ko-KR" sz="1400" dirty="0" smtClean="0"/>
                    <a:t>Risk level for posture duration</a:t>
                  </a:r>
                  <a:endParaRPr lang="ko-KR" altLang="en-US" sz="1400" dirty="0"/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500166" y="1357298"/>
                  <a:ext cx="1214446" cy="1588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3571868" y="1357298"/>
                  <a:ext cx="1214446" cy="1588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그룹 10"/>
              <p:cNvGrpSpPr/>
              <p:nvPr/>
            </p:nvGrpSpPr>
            <p:grpSpPr>
              <a:xfrm>
                <a:off x="178942" y="2780767"/>
                <a:ext cx="3857652" cy="3384538"/>
                <a:chOff x="571472" y="2285993"/>
                <a:chExt cx="3857652" cy="3558104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571472" y="2285993"/>
                  <a:ext cx="3857652" cy="355810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3568" y="2335405"/>
                  <a:ext cx="3600400" cy="323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/>
                    <a:t>&lt; Risk Level of Posture &gt;</a:t>
                  </a:r>
                  <a:endParaRPr lang="ko-KR" altLang="en-US" sz="1400" b="1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550661" y="2814381"/>
                <a:ext cx="3600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&lt; Risk Level for Posture Duration &gt;</a:t>
                </a:r>
                <a:endParaRPr lang="ko-KR" altLang="en-US" sz="1400" b="1" dirty="0"/>
              </a:p>
            </p:txBody>
          </p:sp>
        </p:grp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15" y="3395802"/>
              <a:ext cx="3774416" cy="248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Picture 2" descr="C:\Users\Administrator\Desktop\하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2444578"/>
            <a:ext cx="4765923" cy="31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ALLA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gricultural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/>
              <a:t>ower –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/>
              <a:t>imb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ssessment)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6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620688"/>
            <a:ext cx="8820472" cy="502524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HY나무B"/>
                <a:ea typeface="나눔바른고딕" pitchFamily="50" charset="-127"/>
              </a:rPr>
              <a:t>AULA</a:t>
            </a:r>
            <a:r>
              <a:rPr lang="en-US" altLang="ko-KR" dirty="0">
                <a:latin typeface="HY나무B"/>
                <a:ea typeface="나눔바른고딕" pitchFamily="50" charset="-127"/>
              </a:rPr>
              <a:t> (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나눔바른고딕" pitchFamily="50" charset="-127"/>
              </a:rPr>
              <a:t>A</a:t>
            </a:r>
            <a:r>
              <a:rPr lang="en-US" altLang="ko-KR" dirty="0">
                <a:latin typeface="HY나무B"/>
                <a:ea typeface="나눔바른고딕" pitchFamily="50" charset="-127"/>
              </a:rPr>
              <a:t>gricultural 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나눔바른고딕" pitchFamily="50" charset="-127"/>
              </a:rPr>
              <a:t>U</a:t>
            </a:r>
            <a:r>
              <a:rPr lang="en-US" altLang="ko-KR" dirty="0">
                <a:latin typeface="HY나무B"/>
                <a:ea typeface="나눔바른고딕" pitchFamily="50" charset="-127"/>
              </a:rPr>
              <a:t>pper – 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나눔바른고딕" pitchFamily="50" charset="-127"/>
              </a:rPr>
              <a:t>L</a:t>
            </a:r>
            <a:r>
              <a:rPr lang="en-US" altLang="ko-KR" dirty="0">
                <a:latin typeface="HY나무B"/>
                <a:ea typeface="나눔바른고딕" pitchFamily="50" charset="-127"/>
              </a:rPr>
              <a:t>imb 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나눔바른고딕" pitchFamily="50" charset="-127"/>
              </a:rPr>
              <a:t>A</a:t>
            </a:r>
            <a:r>
              <a:rPr lang="en-US" altLang="ko-KR" dirty="0">
                <a:latin typeface="HY나무B"/>
                <a:ea typeface="나눔바른고딕" pitchFamily="50" charset="-127"/>
              </a:rPr>
              <a:t>ssessment)</a:t>
            </a:r>
            <a:endParaRPr lang="ko-KR" altLang="en-US" dirty="0">
              <a:latin typeface="HY나무B"/>
            </a:endParaRPr>
          </a:p>
        </p:txBody>
      </p:sp>
    </p:spTree>
    <p:extLst>
      <p:ext uri="{BB962C8B-B14F-4D97-AF65-F5344CB8AC3E}">
        <p14:creationId xmlns:p14="http://schemas.microsoft.com/office/powerpoint/2010/main" val="21970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HY나무B"/>
                <a:ea typeface="HY나무B"/>
              </a:rPr>
              <a:t>AWBA</a:t>
            </a:r>
            <a:r>
              <a:rPr lang="en-US" altLang="ko-KR" dirty="0">
                <a:latin typeface="HY나무B"/>
                <a:ea typeface="HY나무B"/>
              </a:rPr>
              <a:t> (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HY나무B"/>
              </a:rPr>
              <a:t>A</a:t>
            </a:r>
            <a:r>
              <a:rPr lang="en-US" altLang="ko-KR" dirty="0">
                <a:latin typeface="HY나무B"/>
                <a:ea typeface="HY나무B"/>
              </a:rPr>
              <a:t>gricultural 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HY나무B"/>
              </a:rPr>
              <a:t>W</a:t>
            </a:r>
            <a:r>
              <a:rPr lang="en-US" altLang="ko-KR" dirty="0">
                <a:latin typeface="HY나무B"/>
                <a:ea typeface="HY나무B"/>
              </a:rPr>
              <a:t>hole – 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HY나무B"/>
              </a:rPr>
              <a:t>B</a:t>
            </a:r>
            <a:r>
              <a:rPr lang="en-US" altLang="ko-KR" dirty="0">
                <a:latin typeface="HY나무B"/>
                <a:ea typeface="HY나무B"/>
              </a:rPr>
              <a:t>ody </a:t>
            </a:r>
            <a:r>
              <a:rPr lang="en-US" altLang="ko-KR" dirty="0">
                <a:solidFill>
                  <a:srgbClr val="FF0000"/>
                </a:solidFill>
                <a:latin typeface="HY나무B"/>
                <a:ea typeface="HY나무B"/>
              </a:rPr>
              <a:t>A</a:t>
            </a:r>
            <a:r>
              <a:rPr lang="en-US" altLang="ko-KR" dirty="0">
                <a:latin typeface="HY나무B"/>
                <a:ea typeface="HY나무B"/>
              </a:rPr>
              <a:t>ssessment</a:t>
            </a:r>
            <a:r>
              <a:rPr lang="en-US" altLang="ko-KR" dirty="0" smtClean="0">
                <a:latin typeface="HY나무B"/>
                <a:ea typeface="HY나무B"/>
              </a:rPr>
              <a:t>)</a:t>
            </a:r>
            <a:endParaRPr lang="ko-KR" altLang="en-US" dirty="0">
              <a:latin typeface="HY나무B"/>
              <a:ea typeface="HY나무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52842"/>
            <a:ext cx="3888432" cy="58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5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4806677"/>
            <a:ext cx="914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3514363"/>
            <a:ext cx="34387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7030A0"/>
                </a:solidFill>
              </a:rPr>
              <a:t>2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차년도 연구내용</a:t>
            </a:r>
            <a:endParaRPr lang="en-US" altLang="ko-KR" sz="3200" b="1" dirty="0" smtClean="0">
              <a:solidFill>
                <a:srgbClr val="7030A0"/>
              </a:solidFill>
            </a:endParaRPr>
          </a:p>
          <a:p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ko-KR" altLang="en-US" dirty="0" smtClean="0">
                <a:solidFill>
                  <a:srgbClr val="7030A0"/>
                </a:solidFill>
              </a:rPr>
              <a:t>체크리스트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검</a:t>
            </a:r>
            <a:r>
              <a:rPr lang="ko-KR" altLang="en-US" dirty="0">
                <a:solidFill>
                  <a:srgbClr val="7030A0"/>
                </a:solidFill>
              </a:rPr>
              <a:t>증</a:t>
            </a:r>
          </a:p>
        </p:txBody>
      </p:sp>
    </p:spTree>
    <p:extLst>
      <p:ext uri="{BB962C8B-B14F-4D97-AF65-F5344CB8AC3E}">
        <p14:creationId xmlns:p14="http://schemas.microsoft.com/office/powerpoint/2010/main" val="41689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체크리스트 평가 방</a:t>
            </a:r>
            <a:r>
              <a:rPr lang="ko-KR" altLang="en-US" dirty="0"/>
              <a:t>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46542" y="908720"/>
            <a:ext cx="80640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980728"/>
            <a:ext cx="6458958" cy="5040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 anchorCtr="0">
            <a:noAutofit/>
          </a:bodyPr>
          <a:lstStyle/>
          <a:p>
            <a:pPr fontAlgn="base" latinLnBrk="0"/>
            <a:r>
              <a:rPr lang="en-US" altLang="ko-KR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196</a:t>
            </a:r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개 </a:t>
            </a:r>
            <a:r>
              <a:rPr lang="ko-KR" altLang="en-US" sz="1600" b="1" spc="-15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농</a:t>
            </a:r>
            <a:r>
              <a:rPr lang="ko-KR" altLang="en-US" sz="1600" b="1" spc="-15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작업</a:t>
            </a:r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자세 선정</a:t>
            </a:r>
            <a:endParaRPr lang="ko-KR" altLang="en-US" sz="1600" spc="-15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8549" y="980728"/>
            <a:ext cx="1287101" cy="5040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 anchorCtr="0">
            <a:noAutofit/>
          </a:bodyPr>
          <a:lstStyle/>
          <a:p>
            <a:pPr algn="ctr" fontAlgn="base" latinLnBrk="0"/>
            <a:r>
              <a:rPr lang="ko-KR" altLang="en-US" sz="1600" b="1" spc="-15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자세선정</a:t>
            </a:r>
            <a:endParaRPr lang="ko-KR" altLang="en-US" sz="1600" b="1" spc="-15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5301208"/>
            <a:ext cx="80640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ㅜ</a:t>
            </a:r>
            <a:endParaRPr lang="ko-KR" altLang="en-US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56698" y="5373216"/>
            <a:ext cx="6458958" cy="5040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 anchorCtr="0">
            <a:noAutofit/>
          </a:bodyPr>
          <a:lstStyle/>
          <a:p>
            <a:pPr fontAlgn="base" latinLnBrk="0"/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적중률</a:t>
            </a:r>
            <a:r>
              <a:rPr lang="en-US" altLang="ko-KR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, Kappa </a:t>
            </a:r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분석</a:t>
            </a:r>
            <a:r>
              <a:rPr lang="en-US" altLang="ko-KR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,</a:t>
            </a:r>
            <a:r>
              <a:rPr lang="ko-KR" altLang="en-US" sz="1600" b="1" spc="-1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ANOVA, t - </a:t>
            </a:r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검정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3" y="5373216"/>
            <a:ext cx="1287101" cy="5040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 anchorCtr="0">
            <a:noAutofit/>
          </a:bodyPr>
          <a:lstStyle/>
          <a:p>
            <a:pPr algn="ctr" fontAlgn="base" latinLnBrk="0"/>
            <a:r>
              <a:rPr lang="ko-KR" altLang="en-US" sz="1600" b="1" spc="-15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분석</a:t>
            </a:r>
            <a:endParaRPr lang="ko-KR" altLang="en-US" sz="1600" b="1" spc="-15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375" y="2276872"/>
            <a:ext cx="8064000" cy="2214246"/>
          </a:xfrm>
          <a:prstGeom prst="roundRect">
            <a:avLst>
              <a:gd name="adj" fmla="val 520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85525" y="2402886"/>
            <a:ext cx="3033705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 anchorCtr="0">
            <a:noAutofit/>
          </a:bodyPr>
          <a:lstStyle/>
          <a:p>
            <a:pPr algn="ctr" fontAlgn="base" latinLnBrk="0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인간공학 전문가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382" y="2402886"/>
            <a:ext cx="1287101" cy="5040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 anchorCtr="0">
            <a:noAutofit/>
          </a:bodyPr>
          <a:lstStyle/>
          <a:p>
            <a:pPr algn="ctr" fontAlgn="base" latinLnBrk="0"/>
            <a:r>
              <a:rPr lang="ko-KR" altLang="en-US" sz="1600" b="1" spc="-15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자세평가</a:t>
            </a:r>
            <a:endParaRPr lang="ko-KR" altLang="en-US" sz="1600" b="1" spc="-15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53889" y="2402886"/>
            <a:ext cx="317725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 anchorCtr="0">
            <a:noAutofit/>
          </a:bodyPr>
          <a:lstStyle/>
          <a:p>
            <a:pPr algn="ctr" fontAlgn="base" latinLnBrk="0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인간공학 평가도구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85536" y="2996952"/>
            <a:ext cx="3033693" cy="1440160"/>
          </a:xfrm>
          <a:prstGeom prst="roundRect">
            <a:avLst>
              <a:gd name="adj" fmla="val 545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rIns="0" anchor="ctr" anchorCtr="0">
            <a:noAutofit/>
          </a:bodyPr>
          <a:lstStyle/>
          <a:p>
            <a:pPr fontAlgn="base" latinLnBrk="0"/>
            <a:r>
              <a:rPr lang="en-US" altLang="ko-KR" sz="1200" b="1" dirty="0" smtClean="0">
                <a:latin typeface="+mn-ea"/>
              </a:rPr>
              <a:t>• </a:t>
            </a:r>
            <a:r>
              <a:rPr lang="ko-KR" altLang="en-US" sz="1200" b="1" dirty="0" smtClean="0">
                <a:latin typeface="+mn-ea"/>
              </a:rPr>
              <a:t>전문가 </a:t>
            </a:r>
            <a:r>
              <a:rPr lang="en-US" altLang="ko-KR" sz="1200" b="1" dirty="0" smtClean="0">
                <a:latin typeface="+mn-ea"/>
              </a:rPr>
              <a:t>16</a:t>
            </a:r>
            <a:r>
              <a:rPr lang="ko-KR" altLang="en-US" sz="1200" b="1" dirty="0" smtClean="0">
                <a:latin typeface="+mn-ea"/>
              </a:rPr>
              <a:t>명</a:t>
            </a:r>
            <a:endParaRPr lang="en-US" altLang="ko-KR" sz="1200" b="1" dirty="0">
              <a:latin typeface="+mn-ea"/>
            </a:endParaRPr>
          </a:p>
          <a:p>
            <a:pPr fontAlgn="base" latinLnBrk="0"/>
            <a:endParaRPr lang="en-US" altLang="ko-KR" sz="1200" b="1" dirty="0">
              <a:latin typeface="+mn-ea"/>
            </a:endParaRPr>
          </a:p>
          <a:p>
            <a:pPr fontAlgn="base" latinLnBrk="0"/>
            <a:r>
              <a:rPr lang="en-US" altLang="ko-KR" sz="1200" b="1" dirty="0" smtClean="0">
                <a:latin typeface="+mn-ea"/>
              </a:rPr>
              <a:t>• 1 ~ 10</a:t>
            </a:r>
            <a:r>
              <a:rPr lang="ko-KR" altLang="en-US" sz="1200" b="1" dirty="0" smtClean="0">
                <a:latin typeface="+mn-ea"/>
              </a:rPr>
              <a:t>점 척도로 평가</a:t>
            </a:r>
            <a:endParaRPr lang="en-US" altLang="ko-KR" sz="1200" b="1" dirty="0" smtClean="0">
              <a:latin typeface="+mn-ea"/>
            </a:endParaRPr>
          </a:p>
          <a:p>
            <a:pPr fontAlgn="base" latinLnBrk="0"/>
            <a:endParaRPr lang="en-US" altLang="ko-KR" sz="1200" b="1" dirty="0">
              <a:latin typeface="+mn-ea"/>
            </a:endParaRPr>
          </a:p>
          <a:p>
            <a:pPr fontAlgn="base" latinLnBrk="0"/>
            <a:r>
              <a:rPr lang="en-US" altLang="ko-KR" sz="1200" b="1" dirty="0">
                <a:latin typeface="+mn-ea"/>
              </a:rPr>
              <a:t>• </a:t>
            </a:r>
            <a:r>
              <a:rPr lang="en-US" altLang="ko-KR" sz="1200" b="1" dirty="0" smtClean="0">
                <a:latin typeface="+mn-ea"/>
              </a:rPr>
              <a:t>4</a:t>
            </a:r>
            <a:r>
              <a:rPr lang="ko-KR" altLang="en-US" sz="1200" b="1" dirty="0" smtClean="0">
                <a:latin typeface="+mn-ea"/>
              </a:rPr>
              <a:t>단계위험도로 분류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90603" y="2996952"/>
            <a:ext cx="3177242" cy="1440160"/>
          </a:xfrm>
          <a:prstGeom prst="roundRect">
            <a:avLst>
              <a:gd name="adj" fmla="val 410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rIns="0" anchor="ctr" anchorCtr="0">
            <a:noAutofit/>
          </a:bodyPr>
          <a:lstStyle/>
          <a:p>
            <a:pPr algn="just" fontAlgn="base" latinLnBrk="0"/>
            <a:r>
              <a:rPr lang="en-US" altLang="ko-KR" sz="1200" b="1" dirty="0" smtClean="0">
                <a:latin typeface="+mn-ea"/>
              </a:rPr>
              <a:t>• ALLA, AULA, REBA, RULA, OWAS</a:t>
            </a:r>
          </a:p>
          <a:p>
            <a:pPr algn="just" fontAlgn="base" latinLnBrk="0"/>
            <a:endParaRPr lang="en-US" altLang="ko-KR" sz="1200" b="1" dirty="0">
              <a:latin typeface="+mn-ea"/>
            </a:endParaRPr>
          </a:p>
          <a:p>
            <a:pPr algn="just" fontAlgn="base" latinLnBrk="0"/>
            <a:r>
              <a:rPr lang="en-US" altLang="ko-KR" sz="1200" b="1" dirty="0" smtClean="0">
                <a:latin typeface="+mn-ea"/>
              </a:rPr>
              <a:t>• </a:t>
            </a:r>
            <a:r>
              <a:rPr lang="ko-KR" altLang="en-US" sz="1200" b="1" dirty="0" smtClean="0">
                <a:latin typeface="+mn-ea"/>
              </a:rPr>
              <a:t>모든 평가도구 위험도 통일</a:t>
            </a:r>
            <a:endParaRPr lang="en-US" altLang="ko-KR" sz="1200" b="1" dirty="0" smtClean="0">
              <a:latin typeface="+mn-ea"/>
            </a:endParaRPr>
          </a:p>
          <a:p>
            <a:pPr algn="just" fontAlgn="base" latinLnBrk="0"/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(REBA action 0</a:t>
            </a:r>
            <a:r>
              <a:rPr lang="ko-KR" altLang="en-US" sz="1200" b="1" dirty="0" smtClean="0">
                <a:latin typeface="+mn-ea"/>
              </a:rPr>
              <a:t>과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ko-KR" altLang="en-US" sz="1200" b="1" dirty="0" smtClean="0">
                <a:latin typeface="+mn-ea"/>
              </a:rPr>
              <a:t>통합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algn="just" fontAlgn="base" latinLnBrk="0"/>
            <a:endParaRPr lang="en-US" altLang="ko-KR" sz="1200" b="1" dirty="0">
              <a:latin typeface="+mn-ea"/>
            </a:endParaRPr>
          </a:p>
          <a:p>
            <a:pPr algn="just" fontAlgn="base" latinLnBrk="0"/>
            <a:r>
              <a:rPr lang="en-US" altLang="ko-KR" sz="1200" b="1" dirty="0" smtClean="0">
                <a:latin typeface="+mn-ea"/>
              </a:rPr>
              <a:t>• </a:t>
            </a:r>
            <a:r>
              <a:rPr lang="ko-KR" altLang="en-US" sz="1200" b="1" dirty="0" err="1" smtClean="0">
                <a:latin typeface="+mn-ea"/>
              </a:rPr>
              <a:t>상지자세는</a:t>
            </a:r>
            <a:r>
              <a:rPr lang="ko-KR" altLang="en-US" sz="1200" b="1" dirty="0" smtClean="0">
                <a:latin typeface="+mn-ea"/>
              </a:rPr>
              <a:t> 기본 자세로 가정</a:t>
            </a:r>
            <a:endParaRPr lang="en-US" altLang="ko-KR" sz="1200" b="1" dirty="0" smtClean="0">
              <a:latin typeface="+mn-ea"/>
            </a:endParaRPr>
          </a:p>
        </p:txBody>
      </p:sp>
      <p:pic>
        <p:nvPicPr>
          <p:cNvPr id="16" name="그림 15" descr="화살표2.png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880" r="3439" b="16672"/>
          <a:stretch/>
        </p:blipFill>
        <p:spPr>
          <a:xfrm>
            <a:off x="1475656" y="1556792"/>
            <a:ext cx="5562548" cy="864096"/>
          </a:xfrm>
          <a:prstGeom prst="rect">
            <a:avLst/>
          </a:prstGeom>
        </p:spPr>
      </p:pic>
      <p:pic>
        <p:nvPicPr>
          <p:cNvPr id="17" name="그림 16" descr="화살표2.png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880" r="3439" b="16672"/>
          <a:stretch/>
        </p:blipFill>
        <p:spPr>
          <a:xfrm>
            <a:off x="1475656" y="4437112"/>
            <a:ext cx="556254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2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체크리스트 </a:t>
            </a:r>
            <a:r>
              <a:rPr lang="ko-KR" altLang="en-US" dirty="0" smtClean="0"/>
              <a:t>평가 결과</a:t>
            </a:r>
            <a:r>
              <a:rPr lang="en-US" altLang="ko-KR" dirty="0"/>
              <a:t>-</a:t>
            </a:r>
            <a:r>
              <a:rPr lang="en-US" altLang="ko-KR" dirty="0" smtClean="0"/>
              <a:t>ALLA(1)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defRPr/>
            </a:pPr>
            <a:r>
              <a:rPr lang="ko-KR" altLang="en-US" b="1" dirty="0">
                <a:latin typeface="+mn-ea"/>
              </a:rPr>
              <a:t>적중률</a:t>
            </a:r>
            <a:endParaRPr lang="en-US" altLang="ko-KR" b="1" dirty="0">
              <a:latin typeface="+mn-ea"/>
            </a:endParaRPr>
          </a:p>
          <a:p>
            <a:pPr marL="800100" lvl="1" indent="-342900">
              <a:buFontTx/>
              <a:buChar char="-"/>
              <a:defRPr/>
            </a:pPr>
            <a:r>
              <a:rPr lang="ko-KR" altLang="en-US" dirty="0">
                <a:latin typeface="+mn-ea"/>
              </a:rPr>
              <a:t>목적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전문가 평가결과와 각 평가도구 평가결과의 일치 정도 파악</a:t>
            </a:r>
            <a:endParaRPr lang="en-US" altLang="ko-KR" dirty="0">
              <a:latin typeface="+mn-ea"/>
            </a:endParaRPr>
          </a:p>
          <a:p>
            <a:pPr marL="800100" lvl="1" indent="-342900">
              <a:buFontTx/>
              <a:buChar char="-"/>
              <a:defRPr/>
            </a:pP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456976"/>
              </p:ext>
            </p:extLst>
          </p:nvPr>
        </p:nvGraphicFramePr>
        <p:xfrm>
          <a:off x="255592" y="1521625"/>
          <a:ext cx="8632816" cy="2483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603"/>
                <a:gridCol w="662603"/>
                <a:gridCol w="658572"/>
                <a:gridCol w="41934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  <a:gridCol w="415313"/>
              </a:tblGrid>
              <a:tr h="3507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ALLA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REBA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RULA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OWAS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Risk level  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작업수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전문가 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평가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15.1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98.1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24.7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52.1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87.7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12.3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57.1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63" marR="7063" marT="7063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6100"/>
                          </a:solidFill>
                          <a:effectLst/>
                          <a:latin typeface="맑은 고딕"/>
                        </a:rPr>
                        <a:t>37.1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88.6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36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13975</TotalTime>
  <Words>935</Words>
  <Application>Microsoft Office PowerPoint</Application>
  <PresentationFormat>화면 슬라이드 쇼(4:3)</PresentationFormat>
  <Paragraphs>446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근골격계질환의 작업관련성 평가를 위한 인간공학 위험요인 평가용 체크리스트 현장적용 연구  - 3차년도 연구과정 -</vt:lpstr>
      <vt:lpstr>PowerPoint 프레젠테이션</vt:lpstr>
      <vt:lpstr>요약</vt:lpstr>
      <vt:lpstr>ALLA (Agricultural Lower – Limb Assessment)</vt:lpstr>
      <vt:lpstr>AULA (Agricultural Upper – Limb Assessment)</vt:lpstr>
      <vt:lpstr>AWBA (Agricultural Whole – Body Assessment)</vt:lpstr>
      <vt:lpstr>PowerPoint 프레젠테이션</vt:lpstr>
      <vt:lpstr>체크리스트 평가 방법</vt:lpstr>
      <vt:lpstr>체크리스트 평가 결과-ALLA(1)</vt:lpstr>
      <vt:lpstr>체크리스트 평가 결과-ALLA(2)</vt:lpstr>
      <vt:lpstr>체크리스트 평가 결과-AULA(1)</vt:lpstr>
      <vt:lpstr>체크리스트 평가 결과-AULA(2)</vt:lpstr>
      <vt:lpstr>체크리스트 평가 토론</vt:lpstr>
      <vt:lpstr>체크리스트 평가 토론</vt:lpstr>
      <vt:lpstr>PowerPoint 프레젠테이션</vt:lpstr>
      <vt:lpstr>Step 1. 어플 실행 후 기본 정보 입력</vt:lpstr>
      <vt:lpstr>Step 2. 사진 찍기 </vt:lpstr>
      <vt:lpstr>Step 3. 관절 포인트 찍기 </vt:lpstr>
      <vt:lpstr>Step 4. 결과 비교</vt:lpstr>
      <vt:lpstr>Step 5. 결과 </vt:lpstr>
      <vt:lpstr>Step 6. DB 구축 </vt:lpstr>
    </vt:vector>
  </TitlesOfParts>
  <Company>FINAL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Administrator</cp:lastModifiedBy>
  <cp:revision>518</cp:revision>
  <cp:lastPrinted>2014-07-31T07:00:48Z</cp:lastPrinted>
  <dcterms:created xsi:type="dcterms:W3CDTF">2008-07-28T01:43:40Z</dcterms:created>
  <dcterms:modified xsi:type="dcterms:W3CDTF">2016-07-06T05:14:54Z</dcterms:modified>
</cp:coreProperties>
</file>