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2" r:id="rId3"/>
    <p:sldId id="257" r:id="rId4"/>
    <p:sldId id="261" r:id="rId5"/>
    <p:sldId id="258" r:id="rId6"/>
    <p:sldId id="259" r:id="rId7"/>
    <p:sldId id="260" r:id="rId8"/>
    <p:sldId id="265" r:id="rId9"/>
    <p:sldId id="266" r:id="rId10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D32E8-594B-4738-9497-E956C4E02C57}" type="datetimeFigureOut">
              <a:rPr lang="ko-KR" altLang="en-US" smtClean="0"/>
              <a:t>2016-09-27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13A6E-F4EB-4C36-A4FC-3551A8CA5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84743B-FC06-42D6-B742-7B15B986CC63}" type="slidenum">
              <a:rPr lang="en-US" altLang="ko-KR" smtClean="0"/>
              <a:pPr/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797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9446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954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98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305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7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09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370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566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360866"/>
            <a:ext cx="121920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A74DB-6FAF-4BB8-8FB2-62AFFAFF5F7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85A48-5830-47F8-90BF-F9C41F8B1950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75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88D5-15D0-4A56-B9C3-621CE31A7AD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9F080-808C-4220-B96C-F6607A376618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7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B4D51-2EE3-4B46-A095-2105E67CE07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FA16B-F710-47AB-AC69-C1AADFAEE7E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8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121920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49" y="1"/>
            <a:ext cx="10972800" cy="562073"/>
          </a:xfrm>
        </p:spPr>
        <p:txBody>
          <a:bodyPr/>
          <a:lstStyle>
            <a:lvl1pPr algn="l">
              <a:defRPr kumimoji="1" lang="ko-KR" altLang="en-US" sz="28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itchFamily="18" charset="-127"/>
                <a:ea typeface="HY헤드라인M" pitchFamily="18" charset="-127"/>
                <a:cs typeface="+mn-cs"/>
                <a:sym typeface="휴먼옛체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62A92-20CC-4DB6-8ED2-784BFB44A710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0FA488-FA27-4B9C-9B31-57CBADBA0799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29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3D0F4-7708-4DED-8E00-9339B055D7A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051DF-45E8-4004-8D75-F3E2D5646BB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1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2"/>
            <a:ext cx="12240684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BB8F9-C97D-4D04-B8E8-23394571AEC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26C2-1324-497B-8C85-795A9D3124F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2"/>
            <a:ext cx="12240684" cy="688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26510A-EEF5-44CF-BC19-DD8A1A836FB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100F-2DCC-48C6-9905-14CF6D34514F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53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B9405-74A7-4CB0-81C8-479BAB8035F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07305-A94A-403D-9A23-45EE7A3EDEF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09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7148F-4273-47E3-9892-0BDB1D871756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16698-9F89-4D7E-AF84-D695A03BE8F6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1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A3766-C03D-48AD-8710-BBD4B7804843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CAFBC-4F75-4A0F-AB26-CA33E6890F67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10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dirty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499D1-57F2-4755-B244-6044EAC141F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A7D5C9-9B2B-48C8-806A-17562CF4A2F4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58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2D1498E-4926-42E1-94BC-75DF34EC2455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2016-09-27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3C1CDEF-2CAC-4C7A-83CE-43FF32DF6365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64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제목 1"/>
          <p:cNvSpPr txBox="1">
            <a:spLocks/>
          </p:cNvSpPr>
          <p:nvPr/>
        </p:nvSpPr>
        <p:spPr bwMode="auto">
          <a:xfrm>
            <a:off x="47328" y="1925960"/>
            <a:ext cx="11980003" cy="203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kumimoji="0" lang="ko-KR" altLang="en-US" sz="2800" b="1" spc="300" dirty="0" err="1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근골격계질환의</a:t>
            </a:r>
            <a:r>
              <a:rPr kumimoji="0" lang="ko-KR" altLang="en-US" sz="2800" b="1" spc="300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 작업관련성 평가를 위한 인간공학 </a:t>
            </a:r>
            <a:endParaRPr kumimoji="0" lang="en-US" altLang="ko-KR" sz="2800" b="1" spc="300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r>
              <a:rPr kumimoji="0" lang="ko-KR" altLang="en-US" sz="2800" b="1" spc="300" dirty="0">
                <a:solidFill>
                  <a:srgbClr val="8E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위험요인 평가용 체크리스트 현장적용 연구</a:t>
            </a:r>
            <a:endParaRPr kumimoji="0" lang="en-US" altLang="ko-KR" sz="2800" b="1" spc="300" dirty="0">
              <a:solidFill>
                <a:srgbClr val="8E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endParaRPr lang="en-US" altLang="ko-KR" sz="2400" b="1" spc="3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  <a:p>
            <a:pPr algn="ctr" eaLnBrk="0" hangingPunct="0">
              <a:defRPr/>
            </a:pPr>
            <a:r>
              <a:rPr lang="en-US" altLang="ko-KR" sz="2400" b="1" spc="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- </a:t>
            </a:r>
            <a:r>
              <a:rPr lang="ko-KR" altLang="en-US" sz="2400" b="1" spc="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어플리케이션 개발 진행사항 </a:t>
            </a:r>
            <a:r>
              <a:rPr lang="en-US" altLang="ko-KR" sz="2400" b="1" spc="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-</a:t>
            </a:r>
            <a:endParaRPr kumimoji="0" lang="ko-KR" altLang="en-US" sz="2400" b="1" spc="3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휴먼모음T" pitchFamily="18" charset="-127"/>
              <a:ea typeface="휴먼모음T" pitchFamily="18" charset="-127"/>
              <a:cs typeface="+mj-cs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18117" y="3962400"/>
            <a:ext cx="2638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휴먼모음T" pitchFamily="18" charset="-127"/>
                <a:ea typeface="휴먼모음T" pitchFamily="18" charset="-127"/>
                <a:cs typeface="+mj-cs"/>
              </a:rPr>
              <a:t>2016.09.26.</a:t>
            </a:r>
          </a:p>
        </p:txBody>
      </p:sp>
    </p:spTree>
    <p:extLst>
      <p:ext uri="{BB962C8B-B14F-4D97-AF65-F5344CB8AC3E}">
        <p14:creationId xmlns:p14="http://schemas.microsoft.com/office/powerpoint/2010/main" val="290191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1.38889E-6 -1.85185E-6 L -0.01562 -0.13588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-6800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74" name="그룹 73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76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7" name="직사각형 76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직사각형 77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93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어플리케이션 실행</a:t>
            </a: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572385"/>
              </p:ext>
            </p:extLst>
          </p:nvPr>
        </p:nvGraphicFramePr>
        <p:xfrm>
          <a:off x="3500402" y="2411749"/>
          <a:ext cx="812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공통 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각 단계별로 </a:t>
                      </a:r>
                      <a:r>
                        <a:rPr lang="en-US" altLang="ko-KR" sz="1400" b="1" dirty="0">
                          <a:solidFill>
                            <a:srgbClr val="1E10DA"/>
                          </a:solidFill>
                        </a:rPr>
                        <a:t>Back </a:t>
                      </a:r>
                      <a:r>
                        <a:rPr lang="ko-KR" altLang="en-US" sz="1400" b="1" dirty="0">
                          <a:solidFill>
                            <a:srgbClr val="1E10DA"/>
                          </a:solidFill>
                        </a:rPr>
                        <a:t>버튼 추가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하여 이전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으로 이동할 수 있도록 수정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Step1.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까지 이동 후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Back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버튼 누르면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</a:rPr>
                        <a:t>앱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종료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Step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 따라 화면에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제목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표기되도록 수정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 가능하도록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데이터 저장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기능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15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677938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화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를 위한 정보 입력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사진 선택 방법 선정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카메라 촬영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사진첩에서 선택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1.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기본 정보 입력</a:t>
            </a:r>
          </a:p>
        </p:txBody>
      </p:sp>
      <p:grpSp>
        <p:nvGrpSpPr>
          <p:cNvPr id="64" name="그룹 63"/>
          <p:cNvGrpSpPr/>
          <p:nvPr/>
        </p:nvGrpSpPr>
        <p:grpSpPr>
          <a:xfrm>
            <a:off x="534492" y="1808168"/>
            <a:ext cx="2349063" cy="4239190"/>
            <a:chOff x="-735508" y="1808168"/>
            <a:chExt cx="2349063" cy="4239190"/>
          </a:xfrm>
        </p:grpSpPr>
        <p:grpSp>
          <p:nvGrpSpPr>
            <p:cNvPr id="65" name="그룹 64"/>
            <p:cNvGrpSpPr/>
            <p:nvPr/>
          </p:nvGrpSpPr>
          <p:grpSpPr>
            <a:xfrm>
              <a:off x="-735508" y="1808168"/>
              <a:ext cx="2349063" cy="4239190"/>
              <a:chOff x="1475655" y="548680"/>
              <a:chExt cx="3528392" cy="7191842"/>
            </a:xfrm>
          </p:grpSpPr>
          <p:pic>
            <p:nvPicPr>
              <p:cNvPr id="67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직사각형 67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직사각형 71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6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33939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935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그룹 65"/>
          <p:cNvGrpSpPr/>
          <p:nvPr/>
        </p:nvGrpSpPr>
        <p:grpSpPr>
          <a:xfrm>
            <a:off x="534492" y="1808168"/>
            <a:ext cx="2349063" cy="4239190"/>
            <a:chOff x="1475655" y="548680"/>
            <a:chExt cx="3528392" cy="7191842"/>
          </a:xfrm>
        </p:grpSpPr>
        <p:pic>
          <p:nvPicPr>
            <p:cNvPr id="6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직사각형 71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pic>
        <p:nvPicPr>
          <p:cNvPr id="74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61" y="2192754"/>
            <a:ext cx="2160000" cy="35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2.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작업자세 촬영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or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선택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42940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작업자세 평가를 위한 자세 촬영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사진첩에서 선택 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사진 촬영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선택 후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기능 추가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머리가 위로 가도록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0" indent="0" algn="l" latinLnBrk="1">
                        <a:buFont typeface="Arial" pitchFamily="34" charset="0"/>
                        <a:buNone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00" y="2589338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TextBox 75"/>
          <p:cNvSpPr txBox="1"/>
          <p:nvPr/>
        </p:nvSpPr>
        <p:spPr>
          <a:xfrm>
            <a:off x="1818025" y="2888742"/>
            <a:ext cx="931850" cy="22530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000" dirty="0"/>
              <a:t>회전기능 추가</a:t>
            </a:r>
          </a:p>
        </p:txBody>
      </p:sp>
    </p:spTree>
    <p:extLst>
      <p:ext uri="{BB962C8B-B14F-4D97-AF65-F5344CB8AC3E}">
        <p14:creationId xmlns:p14="http://schemas.microsoft.com/office/powerpoint/2010/main" val="28804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51" name="그룹 50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65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직사각형 65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75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3.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관절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Point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찍기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810511"/>
              </p:ext>
            </p:extLst>
          </p:nvPr>
        </p:nvGraphicFramePr>
        <p:xfrm>
          <a:off x="3500402" y="17257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신체각도측정을 위한 관절부위 선택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머리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어깨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팔꿈치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손목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허리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무릎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발 부위 순으로 선택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algn="just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사진 촬영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선택 후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회전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기능 추가 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머리가 위로 가도록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각 부위에 대해 잘 선택되고 있는지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Touch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 대한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가이드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추가 가능여부 논의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머리 쪽으로 손가락이 가까이 가면 점이 생성되고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손이 이동함에 따라 같이 이동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기능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추가 가능여부 논의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100" y="2589338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1818025" y="2888742"/>
            <a:ext cx="931850" cy="225309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1000" dirty="0"/>
              <a:t>회전기능 추가</a:t>
            </a:r>
          </a:p>
        </p:txBody>
      </p:sp>
    </p:spTree>
    <p:extLst>
      <p:ext uri="{BB962C8B-B14F-4D97-AF65-F5344CB8AC3E}">
        <p14:creationId xmlns:p14="http://schemas.microsoft.com/office/powerpoint/2010/main" val="323797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67" name="Picture 3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06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4.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상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하지 평가자세 선택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08783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평가된 </a:t>
                      </a: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</a:rPr>
                        <a:t>상지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(14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하지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(13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자세 중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각도에 따라 적절한 자세 제시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제시된 자세가 바르지 않을 경우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아니오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＇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누르면 다른 자세 선택 가능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처음에 제시되는 상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하지 자세가 불일치 하는 경우가 많음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정확도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향상 필요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계속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작업자세 사진이 가로로 되어있는 경우가 없도록 할 것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61" y="3131223"/>
            <a:ext cx="485775" cy="238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032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/>
          <p:cNvGrpSpPr/>
          <p:nvPr/>
        </p:nvGrpSpPr>
        <p:grpSpPr>
          <a:xfrm>
            <a:off x="127002" y="1808168"/>
            <a:ext cx="2349063" cy="4239190"/>
            <a:chOff x="12700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12700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51" name="Picture 4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7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5.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위험도 평가 결과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(Posture)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919709"/>
              </p:ext>
            </p:extLst>
          </p:nvPr>
        </p:nvGraphicFramePr>
        <p:xfrm>
          <a:off x="5040277" y="1446378"/>
          <a:ext cx="7092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(Posture only,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작업 지속시간을 고려한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Posture)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에 대한 자세평가결과 제시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예방체조 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화면에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Step 4.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에서 선택했던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상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하지 자세에 대한 위험도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종합위험도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제시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just" latinLnBrk="1">
                        <a:buFont typeface="Wingdings" pitchFamily="2" charset="2"/>
                        <a:buChar char="ü"/>
                      </a:pP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자세위험도는 </a:t>
                      </a:r>
                      <a:r>
                        <a:rPr lang="ko-KR" altLang="en-US" sz="1100" baseline="0" dirty="0" err="1">
                          <a:solidFill>
                            <a:schemeClr val="tx1"/>
                          </a:solidFill>
                        </a:rPr>
                        <a:t>앱개발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 의뢰자료에서 제공함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종합위험도를 표기하는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동그라미 위치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정확하도록 할 것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선택한 결과를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체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다른 색깔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b="1" kern="1200" dirty="0">
                        <a:solidFill>
                          <a:srgbClr val="1E10D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기능 추가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4043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변경 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03570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변경 후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607954" y="1808168"/>
            <a:ext cx="2349063" cy="4239190"/>
            <a:chOff x="1475655" y="548680"/>
            <a:chExt cx="3528392" cy="7191842"/>
          </a:xfrm>
        </p:grpSpPr>
        <p:pic>
          <p:nvPicPr>
            <p:cNvPr id="7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46248"/>
              </p:ext>
            </p:extLst>
          </p:nvPr>
        </p:nvGraphicFramePr>
        <p:xfrm>
          <a:off x="2706652" y="2449259"/>
          <a:ext cx="2170148" cy="130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4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27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</a:rPr>
                        <a:t>상지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하지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000"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07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Risk Level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800" b="1" dirty="0">
                          <a:solidFill>
                            <a:schemeClr val="tx1"/>
                          </a:solidFill>
                        </a:rPr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7" name="그룹 16"/>
          <p:cNvGrpSpPr/>
          <p:nvPr/>
        </p:nvGrpSpPr>
        <p:grpSpPr>
          <a:xfrm>
            <a:off x="2679312" y="2192754"/>
            <a:ext cx="2192216" cy="3503511"/>
            <a:chOff x="2679312" y="2192754"/>
            <a:chExt cx="2192216" cy="3503511"/>
          </a:xfrm>
        </p:grpSpPr>
        <p:grpSp>
          <p:nvGrpSpPr>
            <p:cNvPr id="82" name="그룹 81"/>
            <p:cNvGrpSpPr/>
            <p:nvPr/>
          </p:nvGrpSpPr>
          <p:grpSpPr>
            <a:xfrm>
              <a:off x="2697127" y="2785089"/>
              <a:ext cx="2174401" cy="2911176"/>
              <a:chOff x="5049802" y="2785089"/>
              <a:chExt cx="2174401" cy="2911176"/>
            </a:xfrm>
          </p:grpSpPr>
          <p:pic>
            <p:nvPicPr>
              <p:cNvPr id="83" name="Picture 2" descr="D:\개인문서\개인문서\Project\농진청_하지 체크리스트 개발\13개 하지 자세 사진\KF_60.jpg"/>
              <p:cNvPicPr>
                <a:picLocks noChangeArrowheads="1"/>
              </p:cNvPicPr>
              <p:nvPr/>
            </p:nvPicPr>
            <p:blipFill rotWithShape="1">
              <a:blip r:embed="rId5" cstate="print"/>
              <a:srcRect t="23904"/>
              <a:stretch/>
            </p:blipFill>
            <p:spPr bwMode="auto">
              <a:xfrm>
                <a:off x="6343650" y="2785089"/>
                <a:ext cx="648000" cy="684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</p:pic>
          <p:pic>
            <p:nvPicPr>
              <p:cNvPr id="84" name="Picture 6"/>
              <p:cNvPicPr>
                <a:picLocks noChangeArrowheads="1"/>
              </p:cNvPicPr>
              <p:nvPr/>
            </p:nvPicPr>
            <p:blipFill rotWithShape="1">
              <a:blip r:embed="rId6" cstate="print"/>
              <a:srcRect l="31443" t="58692" r="51554" b="1087"/>
              <a:stretch/>
            </p:blipFill>
            <p:spPr bwMode="auto">
              <a:xfrm>
                <a:off x="5295900" y="2785089"/>
                <a:ext cx="648000" cy="684000"/>
              </a:xfrm>
              <a:prstGeom prst="rect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</p:pic>
          <p:pic>
            <p:nvPicPr>
              <p:cNvPr id="85" name="Picture 2" descr="C:\Users\ESL\Desktop\그림1.jpg"/>
              <p:cNvPicPr>
                <a:picLocks noChangeArrowheads="1"/>
              </p:cNvPicPr>
              <p:nvPr/>
            </p:nvPicPr>
            <p:blipFill rotWithShape="1">
              <a:blip r:embed="rId7" cstate="print"/>
              <a:srcRect l="2969" t="78599" r="2199" b="1293"/>
              <a:stretch/>
            </p:blipFill>
            <p:spPr bwMode="auto">
              <a:xfrm>
                <a:off x="5049802" y="3752850"/>
                <a:ext cx="2174400" cy="1147762"/>
              </a:xfrm>
              <a:prstGeom prst="rect">
                <a:avLst/>
              </a:prstGeom>
              <a:noFill/>
            </p:spPr>
          </p:pic>
          <p:sp>
            <p:nvSpPr>
              <p:cNvPr id="86" name="타원 85"/>
              <p:cNvSpPr/>
              <p:nvPr/>
            </p:nvSpPr>
            <p:spPr>
              <a:xfrm>
                <a:off x="6219825" y="4019550"/>
                <a:ext cx="180000" cy="180000"/>
              </a:xfrm>
              <a:prstGeom prst="ellipse">
                <a:avLst/>
              </a:prstGeom>
              <a:noFill/>
              <a:ln>
                <a:solidFill>
                  <a:srgbClr val="1E10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20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pic>
            <p:nvPicPr>
              <p:cNvPr id="87" name="Picture 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69003" y="4895850"/>
                <a:ext cx="2155200" cy="800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2" name="직사각형 11"/>
            <p:cNvSpPr/>
            <p:nvPr/>
          </p:nvSpPr>
          <p:spPr>
            <a:xfrm>
              <a:off x="2706803" y="5143500"/>
              <a:ext cx="2155199" cy="314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2000" dirty="0" err="1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grpSp>
          <p:nvGrpSpPr>
            <p:cNvPr id="91" name="그룹 90"/>
            <p:cNvGrpSpPr/>
            <p:nvPr/>
          </p:nvGrpSpPr>
          <p:grpSpPr>
            <a:xfrm>
              <a:off x="2679312" y="5143500"/>
              <a:ext cx="2163641" cy="266700"/>
              <a:chOff x="2682862" y="5018894"/>
              <a:chExt cx="2163641" cy="266700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2733920" y="5018894"/>
                <a:ext cx="486000" cy="2667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2682862" y="5033889"/>
                <a:ext cx="6141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종합</a:t>
                </a:r>
                <a:r>
                  <a:rPr lang="en-US" altLang="ko-KR" sz="1000" b="1" dirty="0"/>
                  <a:t>(P)</a:t>
                </a:r>
                <a:endParaRPr lang="ko-KR" altLang="en-US" b="1" dirty="0"/>
              </a:p>
            </p:txBody>
          </p:sp>
          <p:sp>
            <p:nvSpPr>
              <p:cNvPr id="94" name="모서리가 둥근 직사각형 93"/>
              <p:cNvSpPr/>
              <p:nvPr/>
            </p:nvSpPr>
            <p:spPr>
              <a:xfrm>
                <a:off x="3815836" y="5018894"/>
                <a:ext cx="486000" cy="2667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95" name="모서리가 둥근 직사각형 94"/>
              <p:cNvSpPr/>
              <p:nvPr/>
            </p:nvSpPr>
            <p:spPr>
              <a:xfrm>
                <a:off x="3274878" y="5018894"/>
                <a:ext cx="486000" cy="2667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96" name="모서리가 둥근 직사각형 95"/>
              <p:cNvSpPr/>
              <p:nvPr/>
            </p:nvSpPr>
            <p:spPr>
              <a:xfrm>
                <a:off x="4356795" y="5018894"/>
                <a:ext cx="486000" cy="2667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200" dirty="0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852306" y="5033889"/>
                <a:ext cx="4703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 err="1"/>
                  <a:t>상지</a:t>
                </a:r>
                <a:endParaRPr lang="ko-KR" altLang="en-US" b="1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376181" y="5033889"/>
                <a:ext cx="47032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하지</a:t>
                </a:r>
                <a:endParaRPr lang="ko-KR" altLang="en-US" sz="2400" b="1" dirty="0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225787" y="5033889"/>
                <a:ext cx="61411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00" b="1" dirty="0"/>
                  <a:t>종합</a:t>
                </a:r>
                <a:r>
                  <a:rPr lang="en-US" altLang="ko-KR" sz="1000" b="1" dirty="0"/>
                  <a:t>(D)</a:t>
                </a:r>
                <a:endParaRPr lang="ko-KR" altLang="en-US" b="1" dirty="0"/>
              </a:p>
            </p:txBody>
          </p:sp>
        </p:grpSp>
        <p:pic>
          <p:nvPicPr>
            <p:cNvPr id="100" name="Picture 4"/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192"/>
            <a:stretch/>
          </p:blipFill>
          <p:spPr bwMode="auto">
            <a:xfrm>
              <a:off x="2700750" y="2192754"/>
              <a:ext cx="2160000" cy="30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59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27002" y="1808168"/>
            <a:ext cx="2349063" cy="4239190"/>
            <a:chOff x="12700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12700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27" name="Picture 2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71" y="2192754"/>
              <a:ext cx="2160000" cy="3513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6.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위험도 평가 결과 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(Posture Duration)</a:t>
            </a:r>
            <a:endParaRPr lang="ko-KR" altLang="en-US" sz="2000" b="1" dirty="0">
              <a:latin typeface="휴먼모음T" pitchFamily="18" charset="-127"/>
              <a:ea typeface="휴먼모음T" pitchFamily="18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1836"/>
              </p:ext>
            </p:extLst>
          </p:nvPr>
        </p:nvGraphicFramePr>
        <p:xfrm>
          <a:off x="5040277" y="1446378"/>
          <a:ext cx="7092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가지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(Posture only,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작업 지속시간을 고려한 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Posture)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에 대한 자세평가결과 제시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 err="1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예방체조 제시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ko-KR" altLang="en-US" sz="1400" b="1" kern="1200" dirty="0" err="1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상지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하지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종합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작업시간고려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)’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로 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구분 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628650" lvl="1" indent="-171450" algn="just" latinLnBrk="1">
                        <a:buFont typeface="Wingdings" pitchFamily="2" charset="2"/>
                        <a:buChar char="ü"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종합</a:t>
                      </a: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은 자세만 평가한 결과와 별개로 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just" latinLnBrk="1">
                        <a:buFont typeface="Wingdings" pitchFamily="2" charset="2"/>
                        <a:buNone/>
                      </a:pPr>
                      <a:r>
                        <a:rPr lang="en-US" altLang="ko-KR" sz="1100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100" baseline="0" dirty="0">
                          <a:solidFill>
                            <a:schemeClr val="tx1"/>
                          </a:solidFill>
                        </a:rPr>
                        <a:t>제시 되어야 함</a:t>
                      </a:r>
                      <a:endParaRPr lang="en-US" altLang="ko-KR" sz="11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동그라미 위치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 정확하도록 할 것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선택한 결과를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Bold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체 </a:t>
                      </a: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or </a:t>
                      </a:r>
                      <a:r>
                        <a:rPr lang="ko-KR" altLang="en-US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다른 색깔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b="1" kern="1200" dirty="0">
                        <a:solidFill>
                          <a:srgbClr val="1E10DA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b="1" kern="1200" dirty="0">
                          <a:solidFill>
                            <a:srgbClr val="1E10DA"/>
                          </a:solidFill>
                          <a:latin typeface="+mn-lt"/>
                          <a:ea typeface="+mn-ea"/>
                          <a:cs typeface="+mn-cs"/>
                        </a:rPr>
                        <a:t>Zoom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>
                          <a:solidFill>
                            <a:schemeClr val="tx1"/>
                          </a:solidFill>
                        </a:rPr>
                        <a:t>기능 추가 </a:t>
                      </a:r>
                      <a:r>
                        <a:rPr lang="ko-KR" altLang="en-US" sz="1400" b="1" dirty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en-US" altLang="ko-KR" sz="1400" baseline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94043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</a:rPr>
              <a:t>변경 전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403570" y="1460500"/>
            <a:ext cx="814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</a:rPr>
              <a:t>변경 후</a:t>
            </a:r>
          </a:p>
        </p:txBody>
      </p:sp>
      <p:grpSp>
        <p:nvGrpSpPr>
          <p:cNvPr id="77" name="그룹 76"/>
          <p:cNvGrpSpPr/>
          <p:nvPr/>
        </p:nvGrpSpPr>
        <p:grpSpPr>
          <a:xfrm>
            <a:off x="2607954" y="1808168"/>
            <a:ext cx="2349063" cy="4239190"/>
            <a:chOff x="1475655" y="548680"/>
            <a:chExt cx="3528392" cy="7191842"/>
          </a:xfrm>
        </p:grpSpPr>
        <p:pic>
          <p:nvPicPr>
            <p:cNvPr id="78" name="Picture 2" descr="삼성전자 갤럭시노트5 64G SM-N920S [SKT 기기변경]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25" t="10784" r="31519" b="12054"/>
            <a:stretch/>
          </p:blipFill>
          <p:spPr bwMode="auto">
            <a:xfrm>
              <a:off x="1475655" y="548680"/>
              <a:ext cx="3528392" cy="71918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직사각형 78"/>
            <p:cNvSpPr/>
            <p:nvPr/>
          </p:nvSpPr>
          <p:spPr>
            <a:xfrm>
              <a:off x="2627784" y="1268760"/>
              <a:ext cx="2160240" cy="108012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2699792" y="937598"/>
              <a:ext cx="1152128" cy="21602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2000">
                <a:solidFill>
                  <a:prstClr val="white"/>
                </a:solidFill>
              </a:endParaRPr>
            </a:p>
          </p:txBody>
        </p:sp>
      </p:grpSp>
      <p:pic>
        <p:nvPicPr>
          <p:cNvPr id="72" name="Picture 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37" y="2192754"/>
            <a:ext cx="2160000" cy="351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2711437" y="5168349"/>
            <a:ext cx="2155200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sz="2000" dirty="0" err="1">
              <a:solidFill>
                <a:schemeClr val="accent2">
                  <a:lumMod val="75000"/>
                </a:schemeClr>
              </a:solidFill>
              <a:latin typeface="휴먼엑스포" pitchFamily="18" charset="-127"/>
              <a:ea typeface="휴먼엑스포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683946" y="5158824"/>
            <a:ext cx="2163641" cy="266700"/>
            <a:chOff x="2682862" y="5018894"/>
            <a:chExt cx="2163641" cy="266700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2733920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82862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종합</a:t>
              </a:r>
              <a:r>
                <a:rPr lang="en-US" altLang="ko-KR" sz="1000" b="1" dirty="0"/>
                <a:t>(P)</a:t>
              </a:r>
              <a:endParaRPr lang="ko-KR" altLang="en-US" b="1" dirty="0"/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3815836" y="5018894"/>
              <a:ext cx="486000" cy="266700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3274878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4356795" y="5018894"/>
              <a:ext cx="486000" cy="2667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200000"/>
                </a:lnSpc>
              </a:pPr>
              <a:endParaRPr lang="ko-KR" altLang="en-US" sz="1200" dirty="0">
                <a:solidFill>
                  <a:schemeClr val="accent2">
                    <a:lumMod val="75000"/>
                  </a:schemeClr>
                </a:solidFill>
                <a:latin typeface="휴먼엑스포" pitchFamily="18" charset="-127"/>
                <a:ea typeface="휴먼엑스포" pitchFamily="18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852306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err="1"/>
                <a:t>상지</a:t>
              </a:r>
              <a:endParaRPr lang="ko-KR" altLang="en-US" b="1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376181" y="5033889"/>
              <a:ext cx="47032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하지</a:t>
              </a:r>
              <a:endParaRPr lang="ko-KR" altLang="en-US" sz="24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225787" y="5033889"/>
              <a:ext cx="6141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종합</a:t>
              </a:r>
              <a:r>
                <a:rPr lang="en-US" altLang="ko-KR" sz="1000" b="1" dirty="0"/>
                <a:t>(D)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161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휴먼모음T" pitchFamily="18" charset="-127"/>
                <a:ea typeface="휴먼모음T" pitchFamily="18" charset="-127"/>
              </a:rPr>
              <a:t>Checklist </a:t>
            </a:r>
            <a:r>
              <a:rPr lang="ko-KR" altLang="en-US" dirty="0">
                <a:latin typeface="휴먼모음T" pitchFamily="18" charset="-127"/>
                <a:ea typeface="휴먼모음T" pitchFamily="18" charset="-127"/>
              </a:rPr>
              <a:t>어플리케이션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Step 7. 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예방법</a:t>
            </a:r>
            <a:r>
              <a:rPr lang="en-US" altLang="ko-KR" sz="2000" b="1" dirty="0">
                <a:latin typeface="휴먼모음T" pitchFamily="18" charset="-127"/>
                <a:ea typeface="휴먼모음T" pitchFamily="18" charset="-127"/>
              </a:rPr>
              <a:t>/</a:t>
            </a:r>
            <a:r>
              <a:rPr lang="ko-KR" altLang="en-US" sz="2000" b="1" dirty="0">
                <a:latin typeface="휴먼모음T" pitchFamily="18" charset="-127"/>
                <a:ea typeface="휴먼모음T" pitchFamily="18" charset="-127"/>
              </a:rPr>
              <a:t>예방체조 동영상 제공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61063"/>
              </p:ext>
            </p:extLst>
          </p:nvPr>
        </p:nvGraphicFramePr>
        <p:xfrm>
          <a:off x="3500402" y="1738478"/>
          <a:ext cx="8128000" cy="46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단계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수정사항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0"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평가결과 단계에서 자세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Comment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에 따른</a:t>
                      </a: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근골격계질환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예방법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예방체조 동영상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동영상 추가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 gridSpan="2">
                  <a:txBody>
                    <a:bodyPr/>
                    <a:lstStyle/>
                    <a:p>
                      <a:pPr marL="285750" marR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534492" y="1808168"/>
            <a:ext cx="2349063" cy="4239190"/>
            <a:chOff x="534492" y="1808168"/>
            <a:chExt cx="2349063" cy="4239190"/>
          </a:xfrm>
        </p:grpSpPr>
        <p:grpSp>
          <p:nvGrpSpPr>
            <p:cNvPr id="46" name="그룹 45"/>
            <p:cNvGrpSpPr/>
            <p:nvPr/>
          </p:nvGrpSpPr>
          <p:grpSpPr>
            <a:xfrm>
              <a:off x="534492" y="1808168"/>
              <a:ext cx="2349063" cy="4239190"/>
              <a:chOff x="1475655" y="548680"/>
              <a:chExt cx="3528392" cy="7191842"/>
            </a:xfrm>
          </p:grpSpPr>
          <p:pic>
            <p:nvPicPr>
              <p:cNvPr id="48" name="Picture 2" descr="삼성전자 갤럭시노트5 64G SM-N920S [SKT 기기변경]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625" t="10784" r="31519" b="12054"/>
              <a:stretch/>
            </p:blipFill>
            <p:spPr bwMode="auto">
              <a:xfrm>
                <a:off x="1475655" y="548680"/>
                <a:ext cx="3528392" cy="71918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2627784" y="1268760"/>
                <a:ext cx="2160240" cy="108012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직사각형 49"/>
              <p:cNvSpPr/>
              <p:nvPr/>
            </p:nvSpPr>
            <p:spPr>
              <a:xfrm>
                <a:off x="2699792" y="937598"/>
                <a:ext cx="1152128" cy="21602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ko-KR" altLang="en-US" sz="20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636061" y="2192754"/>
              <a:ext cx="2160000" cy="3513600"/>
              <a:chOff x="636061" y="2192754"/>
              <a:chExt cx="2160000" cy="3513600"/>
            </a:xfrm>
          </p:grpSpPr>
          <p:grpSp>
            <p:nvGrpSpPr>
              <p:cNvPr id="6" name="그룹 5"/>
              <p:cNvGrpSpPr/>
              <p:nvPr/>
            </p:nvGrpSpPr>
            <p:grpSpPr>
              <a:xfrm>
                <a:off x="636061" y="2192754"/>
                <a:ext cx="2160000" cy="3513600"/>
                <a:chOff x="636061" y="2192754"/>
                <a:chExt cx="2160000" cy="3513600"/>
              </a:xfrm>
            </p:grpSpPr>
            <p:pic>
              <p:nvPicPr>
                <p:cNvPr id="67" name="Picture 3"/>
                <p:cNvPicPr>
                  <a:picLocks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061" y="2192754"/>
                  <a:ext cx="2160000" cy="3513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4" name="직사각형 3"/>
                <p:cNvSpPr/>
                <p:nvPr/>
              </p:nvSpPr>
              <p:spPr>
                <a:xfrm>
                  <a:off x="636061" y="2550950"/>
                  <a:ext cx="2160000" cy="315540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200000"/>
                    </a:lnSpc>
                  </a:pPr>
                  <a:endParaRPr lang="ko-KR" altLang="en-US" sz="2000" dirty="0" err="1">
                    <a:solidFill>
                      <a:schemeClr val="accent2">
                        <a:lumMod val="75000"/>
                      </a:schemeClr>
                    </a:solidFill>
                    <a:latin typeface="휴먼엑스포" pitchFamily="18" charset="-127"/>
                    <a:ea typeface="휴먼엑스포" pitchFamily="18" charset="-127"/>
                  </a:endParaRPr>
                </a:p>
              </p:txBody>
            </p:sp>
          </p:grpSp>
          <p:pic>
            <p:nvPicPr>
              <p:cNvPr id="9218" name="Picture 2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9075" y="3299113"/>
                <a:ext cx="1747837" cy="1449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19" name="Picture 3"/>
              <p:cNvPicPr>
                <a:picLocks noChangeAspect="1" noChangeArrowheads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14900" y="2802611"/>
                <a:ext cx="1637826" cy="4297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7" name="직사각형 6"/>
              <p:cNvSpPr/>
              <p:nvPr/>
            </p:nvSpPr>
            <p:spPr>
              <a:xfrm>
                <a:off x="781050" y="2764511"/>
                <a:ext cx="238125" cy="2148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2000" dirty="0" err="1">
                  <a:solidFill>
                    <a:schemeClr val="accent2">
                      <a:lumMod val="75000"/>
                    </a:schemeClr>
                  </a:solidFill>
                  <a:latin typeface="휴먼엑스포" pitchFamily="18" charset="-127"/>
                  <a:ea typeface="휴먼엑스포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07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[설명회]_수요자 중심의 농약 등록.허가 절차 개선방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accent3">
              <a:lumMod val="50000"/>
            </a:schemeClr>
          </a:solidFill>
        </a:ln>
      </a:spPr>
      <a:bodyPr anchor="ctr"/>
      <a:lstStyle>
        <a:defPPr>
          <a:lnSpc>
            <a:spcPct val="200000"/>
          </a:lnSpc>
          <a:defRPr sz="2000" dirty="0" err="1">
            <a:solidFill>
              <a:schemeClr val="accent2">
                <a:lumMod val="75000"/>
              </a:schemeClr>
            </a:solidFill>
            <a:latin typeface="휴먼엑스포" pitchFamily="18" charset="-127"/>
            <a:ea typeface="휴먼엑스포" pitchFamily="18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515</Words>
  <Application>Microsoft Office PowerPoint</Application>
  <PresentationFormat>와이드스크린</PresentationFormat>
  <Paragraphs>120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Arial</vt:lpstr>
      <vt:lpstr>HY헤드라인M</vt:lpstr>
      <vt:lpstr>Wingdings</vt:lpstr>
      <vt:lpstr>맑은 고딕</vt:lpstr>
      <vt:lpstr>휴먼모음T</vt:lpstr>
      <vt:lpstr>휴먼엑스포</vt:lpstr>
      <vt:lpstr>휴먼옛체</vt:lpstr>
      <vt:lpstr>[설명회]_수요자 중심의 농약 등록.허가 절차 개선방안</vt:lpstr>
      <vt:lpstr>PowerPoint 프레젠테이션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  <vt:lpstr>Checklist 어플리케이션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Cheklist 어플리케이션</dc:title>
  <dc:creator>Ergospace</dc:creator>
  <cp:lastModifiedBy>임승빈</cp:lastModifiedBy>
  <cp:revision>24</cp:revision>
  <cp:lastPrinted>2016-09-26T09:04:05Z</cp:lastPrinted>
  <dcterms:created xsi:type="dcterms:W3CDTF">2016-09-25T07:02:38Z</dcterms:created>
  <dcterms:modified xsi:type="dcterms:W3CDTF">2016-09-27T06:51:08Z</dcterms:modified>
</cp:coreProperties>
</file>