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67" r:id="rId2"/>
    <p:sldId id="262" r:id="rId3"/>
    <p:sldId id="257" r:id="rId4"/>
    <p:sldId id="261" r:id="rId5"/>
    <p:sldId id="258" r:id="rId6"/>
    <p:sldId id="259" r:id="rId7"/>
    <p:sldId id="260" r:id="rId8"/>
    <p:sldId id="265" r:id="rId9"/>
    <p:sldId id="266" r:id="rId10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0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-912" y="-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DD32E8-594B-4738-9497-E956C4E02C57}" type="datetimeFigureOut">
              <a:rPr lang="ko-KR" altLang="en-US" smtClean="0"/>
              <a:t>2016-10-06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13A6E-F4EB-4C36-A4FC-3551A8CA5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6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7475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84743B-FC06-42D6-B742-7B15B986CC63}" type="slidenum">
              <a:rPr lang="en-US" altLang="ko-KR" smtClean="0"/>
              <a:pPr/>
              <a:t>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718797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9446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9542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989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3050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5667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3709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3709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5667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360866"/>
            <a:ext cx="12192000" cy="256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AA74DB-6FAF-4BB8-8FB2-62AFFAFF5F79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2016-10-06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85A48-5830-47F8-90BF-F9C41F8B1950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75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B88D5-15D0-4A56-B9C3-621CE31A7AD4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2016-10-06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9F080-808C-4220-B96C-F6607A37661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71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8B4D51-2EE3-4B46-A095-2105E67CE07F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2016-10-06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FA16B-F710-47AB-AC69-C1AADFAEE7E6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28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2192000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349" y="1"/>
            <a:ext cx="10972800" cy="562073"/>
          </a:xfrm>
        </p:spPr>
        <p:txBody>
          <a:bodyPr/>
          <a:lstStyle>
            <a:lvl1pPr algn="l">
              <a:defRPr kumimoji="1" lang="ko-KR" altLang="en-US" sz="2800" b="1" kern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  <a:cs typeface="+mn-cs"/>
                <a:sym typeface="휴먼옛체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764705"/>
            <a:ext cx="10972800" cy="5361460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62A92-20CC-4DB6-8ED2-784BFB44A710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2016-10-06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0FA488-FA27-4B9C-9B31-57CBADBA0799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29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03D0F4-7708-4DED-8E00-9339B055D7AF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2016-10-06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051DF-45E8-4004-8D75-F3E2D5646BB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13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" y="2"/>
            <a:ext cx="12240684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EBB8F9-C97D-4D04-B8E8-23394571AEC8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2016-10-06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526C2-1324-497B-8C85-795A9D3124F7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93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" y="2"/>
            <a:ext cx="12240684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26510A-EEF5-44CF-BC19-DD8A1A836FBC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2016-10-06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79100F-2DCC-48C6-9905-14CF6D34514F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53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B9405-74A7-4CB0-81C8-479BAB8035F3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2016-10-06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07305-A94A-403D-9A23-45EE7A3EDEFE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09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E7148F-4273-47E3-9892-0BDB1D871756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2016-10-06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16698-9F89-4D7E-AF84-D695A03BE8F6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01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A3766-C03D-48AD-8710-BBD4B7804843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2016-10-06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CAFBC-4F75-4A0F-AB26-CA33E6890F67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10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dirty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499D1-57F2-4755-B244-6044EAC141FF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2016-10-06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A7D5C9-9B2B-48C8-806A-17562CF4A2F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8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2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2D1498E-4926-42E1-94BC-75DF34EC2455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2016-10-06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3C1CDEF-2CAC-4C7A-83CE-43FF32DF6365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644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2" name="제목 1"/>
          <p:cNvSpPr txBox="1">
            <a:spLocks/>
          </p:cNvSpPr>
          <p:nvPr/>
        </p:nvSpPr>
        <p:spPr bwMode="auto">
          <a:xfrm>
            <a:off x="47328" y="1925960"/>
            <a:ext cx="11980003" cy="203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kumimoji="0" lang="ko-KR" altLang="en-US" sz="2800" b="1" spc="300" dirty="0" err="1" smtClean="0">
                <a:solidFill>
                  <a:srgbClr val="8E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  <a:cs typeface="+mj-cs"/>
              </a:rPr>
              <a:t>근골격계질환의</a:t>
            </a:r>
            <a:r>
              <a:rPr kumimoji="0" lang="ko-KR" altLang="en-US" sz="2800" b="1" spc="300" dirty="0" smtClean="0">
                <a:solidFill>
                  <a:srgbClr val="8E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  <a:cs typeface="+mj-cs"/>
              </a:rPr>
              <a:t> </a:t>
            </a:r>
            <a:r>
              <a:rPr kumimoji="0" lang="ko-KR" altLang="en-US" sz="2800" b="1" spc="300" dirty="0">
                <a:solidFill>
                  <a:srgbClr val="8E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  <a:cs typeface="+mj-cs"/>
              </a:rPr>
              <a:t>작업관련성 평가를 위한 인간공학 </a:t>
            </a:r>
            <a:endParaRPr kumimoji="0" lang="en-US" altLang="ko-KR" sz="2800" b="1" spc="300" dirty="0" smtClean="0">
              <a:solidFill>
                <a:srgbClr val="8E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itchFamily="18" charset="-127"/>
              <a:ea typeface="휴먼모음T" pitchFamily="18" charset="-127"/>
              <a:cs typeface="+mj-cs"/>
            </a:endParaRPr>
          </a:p>
          <a:p>
            <a:pPr algn="ctr" eaLnBrk="0" hangingPunct="0">
              <a:defRPr/>
            </a:pPr>
            <a:r>
              <a:rPr kumimoji="0" lang="ko-KR" altLang="en-US" sz="2800" b="1" spc="300" dirty="0" smtClean="0">
                <a:solidFill>
                  <a:srgbClr val="8E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  <a:cs typeface="+mj-cs"/>
              </a:rPr>
              <a:t>위험요인 </a:t>
            </a:r>
            <a:r>
              <a:rPr kumimoji="0" lang="ko-KR" altLang="en-US" sz="2800" b="1" spc="300" dirty="0">
                <a:solidFill>
                  <a:srgbClr val="8E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  <a:cs typeface="+mj-cs"/>
              </a:rPr>
              <a:t>평가용 체크리스트 현장적용 </a:t>
            </a:r>
            <a:r>
              <a:rPr kumimoji="0" lang="ko-KR" altLang="en-US" sz="2800" b="1" spc="300" dirty="0" smtClean="0">
                <a:solidFill>
                  <a:srgbClr val="8E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  <a:cs typeface="+mj-cs"/>
              </a:rPr>
              <a:t>연구</a:t>
            </a:r>
            <a:endParaRPr kumimoji="0" lang="en-US" altLang="ko-KR" sz="2800" b="1" spc="300" dirty="0" smtClean="0">
              <a:solidFill>
                <a:srgbClr val="8E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itchFamily="18" charset="-127"/>
              <a:ea typeface="휴먼모음T" pitchFamily="18" charset="-127"/>
              <a:cs typeface="+mj-cs"/>
            </a:endParaRPr>
          </a:p>
          <a:p>
            <a:pPr algn="ctr" eaLnBrk="0" hangingPunct="0">
              <a:defRPr/>
            </a:pPr>
            <a:endParaRPr lang="en-US" altLang="ko-KR" sz="2400" b="1" spc="300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itchFamily="18" charset="-127"/>
              <a:ea typeface="휴먼모음T" pitchFamily="18" charset="-127"/>
              <a:cs typeface="+mj-cs"/>
            </a:endParaRPr>
          </a:p>
          <a:p>
            <a:pPr algn="ctr" eaLnBrk="0" hangingPunct="0">
              <a:defRPr/>
            </a:pPr>
            <a:r>
              <a:rPr lang="en-US" altLang="ko-KR" sz="2400" b="1" spc="3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  <a:cs typeface="+mj-cs"/>
              </a:rPr>
              <a:t>- </a:t>
            </a:r>
            <a:r>
              <a:rPr lang="ko-KR" altLang="en-US" sz="2400" b="1" spc="3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  <a:cs typeface="+mj-cs"/>
              </a:rPr>
              <a:t>어플리케이션 개발 진행사항 </a:t>
            </a:r>
            <a:r>
              <a:rPr lang="en-US" altLang="ko-KR" sz="2400" b="1" spc="3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  <a:cs typeface="+mj-cs"/>
              </a:rPr>
              <a:t>-</a:t>
            </a:r>
            <a:endParaRPr kumimoji="0" lang="ko-KR" altLang="en-US" sz="2400" b="1" spc="3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itchFamily="18" charset="-127"/>
              <a:ea typeface="휴먼모음T" pitchFamily="18" charset="-127"/>
              <a:cs typeface="+mj-cs"/>
            </a:endParaRP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718117" y="3962400"/>
            <a:ext cx="2638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  <a:cs typeface="+mj-cs"/>
              </a:rPr>
              <a:t>2016.09.26</a:t>
            </a:r>
            <a:r>
              <a:rPr lang="en-US" altLang="ko-KR" sz="24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  <a:cs typeface="+mj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191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1.38889E-6 -1.85185E-6 L -0.01562 -0.13588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0" y="-6800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534492" y="1808168"/>
            <a:ext cx="2349063" cy="4239190"/>
            <a:chOff x="534492" y="1808168"/>
            <a:chExt cx="2349063" cy="4239190"/>
          </a:xfrm>
        </p:grpSpPr>
        <p:grpSp>
          <p:nvGrpSpPr>
            <p:cNvPr id="74" name="그룹 73"/>
            <p:cNvGrpSpPr/>
            <p:nvPr/>
          </p:nvGrpSpPr>
          <p:grpSpPr>
            <a:xfrm>
              <a:off x="534492" y="1808168"/>
              <a:ext cx="2349063" cy="4239190"/>
              <a:chOff x="1475655" y="548680"/>
              <a:chExt cx="3528392" cy="7191842"/>
            </a:xfrm>
          </p:grpSpPr>
          <p:pic>
            <p:nvPicPr>
              <p:cNvPr id="76" name="Picture 2" descr="삼성전자 갤럭시노트5 64G SM-N920S [SKT 기기변경]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625" t="10784" r="31519" b="12054"/>
              <a:stretch/>
            </p:blipFill>
            <p:spPr bwMode="auto">
              <a:xfrm>
                <a:off x="1475655" y="548680"/>
                <a:ext cx="3528392" cy="71918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7" name="직사각형 76"/>
              <p:cNvSpPr/>
              <p:nvPr/>
            </p:nvSpPr>
            <p:spPr>
              <a:xfrm>
                <a:off x="2627784" y="1268760"/>
                <a:ext cx="2160240" cy="10801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2699792" y="937598"/>
                <a:ext cx="1152128" cy="21602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2000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93" name="Picture 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061" y="2192754"/>
              <a:ext cx="2160000" cy="3513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Checklist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어플리케이션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b="1" dirty="0" smtClean="0">
                <a:latin typeface="휴먼모음T" pitchFamily="18" charset="-127"/>
                <a:ea typeface="휴먼모음T" pitchFamily="18" charset="-127"/>
              </a:rPr>
              <a:t>어플리케이션 실행</a:t>
            </a:r>
            <a:endParaRPr lang="ko-KR" altLang="en-US" sz="2000" b="1" dirty="0">
              <a:latin typeface="휴먼모음T" pitchFamily="18" charset="-127"/>
              <a:ea typeface="휴먼모음T" pitchFamily="18" charset="-127"/>
            </a:endParaRPr>
          </a:p>
        </p:txBody>
      </p:sp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321421"/>
              </p:ext>
            </p:extLst>
          </p:nvPr>
        </p:nvGraphicFramePr>
        <p:xfrm>
          <a:off x="3500402" y="2411749"/>
          <a:ext cx="8128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공통 수정사항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0">
                <a:tc>
                  <a:txBody>
                    <a:bodyPr/>
                    <a:lstStyle/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각 단계별로 </a:t>
                      </a:r>
                      <a:r>
                        <a:rPr lang="en-US" altLang="ko-KR" sz="1400" b="1" dirty="0" smtClean="0">
                          <a:solidFill>
                            <a:srgbClr val="1E10DA"/>
                          </a:solidFill>
                        </a:rPr>
                        <a:t>Back </a:t>
                      </a:r>
                      <a:r>
                        <a:rPr lang="ko-KR" altLang="en-US" sz="1400" b="1" dirty="0" smtClean="0">
                          <a:solidFill>
                            <a:srgbClr val="1E10DA"/>
                          </a:solidFill>
                        </a:rPr>
                        <a:t>버튼 추가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하여 이전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Step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으로 이동할 수 있도록 수정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just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    (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Step1.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까지 이동 후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Back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버튼 누르면 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</a:rPr>
                        <a:t>앱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종료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각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Step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에 따라 화면에 </a:t>
                      </a:r>
                      <a:r>
                        <a:rPr lang="ko-KR" altLang="en-US" sz="1400" b="1" kern="1200" dirty="0" smtClean="0">
                          <a:solidFill>
                            <a:srgbClr val="1E10DA"/>
                          </a:solidFill>
                          <a:latin typeface="+mn-lt"/>
                          <a:ea typeface="+mn-ea"/>
                          <a:cs typeface="+mn-cs"/>
                        </a:rPr>
                        <a:t>제목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표기되도록 수정</a:t>
                      </a: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화 가능하도록 </a:t>
                      </a:r>
                      <a:r>
                        <a:rPr lang="ko-KR" altLang="en-US" sz="1400" b="1" kern="1200" dirty="0" smtClean="0">
                          <a:solidFill>
                            <a:srgbClr val="1E10DA"/>
                          </a:solidFill>
                          <a:latin typeface="+mn-lt"/>
                          <a:ea typeface="+mn-ea"/>
                          <a:cs typeface="+mn-cs"/>
                        </a:rPr>
                        <a:t>데이터 저장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기능 추가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폭발 1 3"/>
          <p:cNvSpPr/>
          <p:nvPr/>
        </p:nvSpPr>
        <p:spPr>
          <a:xfrm>
            <a:off x="636061" y="2857500"/>
            <a:ext cx="2371725" cy="1469111"/>
          </a:xfrm>
          <a:prstGeom prst="irregularSeal1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ko-KR" altLang="en-US" sz="2000" b="1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그림수</a:t>
            </a:r>
            <a:r>
              <a:rPr lang="ko-KR" altLang="en-US" sz="2000" b="1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정</a:t>
            </a:r>
            <a:endParaRPr lang="ko-KR" altLang="en-US" sz="2000" b="1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215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677938"/>
              </p:ext>
            </p:extLst>
          </p:nvPr>
        </p:nvGraphicFramePr>
        <p:xfrm>
          <a:off x="3500402" y="1738478"/>
          <a:ext cx="8128000" cy="46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단계 설명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수정사항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0">
                <a:tc>
                  <a:txBody>
                    <a:bodyPr/>
                    <a:lstStyle/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화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를 위한 정보 입력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사진 선택 방법 선정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카메라 촬영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or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사진첩에서 선택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진행계획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80000">
                <a:tc gridSpan="2">
                  <a:txBody>
                    <a:bodyPr/>
                    <a:lstStyle/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Checklist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어플리케이션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b="1" dirty="0">
                <a:latin typeface="휴먼모음T" pitchFamily="18" charset="-127"/>
                <a:ea typeface="휴먼모음T" pitchFamily="18" charset="-127"/>
              </a:rPr>
              <a:t>Step 1. </a:t>
            </a:r>
            <a:r>
              <a:rPr lang="ko-KR" altLang="en-US" sz="2000" b="1" dirty="0">
                <a:latin typeface="휴먼모음T" pitchFamily="18" charset="-127"/>
                <a:ea typeface="휴먼모음T" pitchFamily="18" charset="-127"/>
              </a:rPr>
              <a:t>기본 정보 입력</a:t>
            </a:r>
          </a:p>
        </p:txBody>
      </p:sp>
      <p:grpSp>
        <p:nvGrpSpPr>
          <p:cNvPr id="64" name="그룹 63"/>
          <p:cNvGrpSpPr/>
          <p:nvPr/>
        </p:nvGrpSpPr>
        <p:grpSpPr>
          <a:xfrm>
            <a:off x="534492" y="1808168"/>
            <a:ext cx="2349063" cy="4239190"/>
            <a:chOff x="-735508" y="1808168"/>
            <a:chExt cx="2349063" cy="4239190"/>
          </a:xfrm>
        </p:grpSpPr>
        <p:grpSp>
          <p:nvGrpSpPr>
            <p:cNvPr id="65" name="그룹 64"/>
            <p:cNvGrpSpPr/>
            <p:nvPr/>
          </p:nvGrpSpPr>
          <p:grpSpPr>
            <a:xfrm>
              <a:off x="-735508" y="1808168"/>
              <a:ext cx="2349063" cy="4239190"/>
              <a:chOff x="1475655" y="548680"/>
              <a:chExt cx="3528392" cy="7191842"/>
            </a:xfrm>
          </p:grpSpPr>
          <p:pic>
            <p:nvPicPr>
              <p:cNvPr id="67" name="Picture 2" descr="삼성전자 갤럭시노트5 64G SM-N920S [SKT 기기변경]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625" t="10784" r="31519" b="12054"/>
              <a:stretch/>
            </p:blipFill>
            <p:spPr bwMode="auto">
              <a:xfrm>
                <a:off x="1475655" y="548680"/>
                <a:ext cx="3528392" cy="71918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8" name="직사각형 67"/>
              <p:cNvSpPr/>
              <p:nvPr/>
            </p:nvSpPr>
            <p:spPr>
              <a:xfrm>
                <a:off x="2627784" y="1268760"/>
                <a:ext cx="2160240" cy="10801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699792" y="937598"/>
                <a:ext cx="1152128" cy="21602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2000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66" name="Picture 2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33939" y="2192754"/>
              <a:ext cx="2160000" cy="3513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2935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그룹 65"/>
          <p:cNvGrpSpPr/>
          <p:nvPr/>
        </p:nvGrpSpPr>
        <p:grpSpPr>
          <a:xfrm>
            <a:off x="534492" y="1808168"/>
            <a:ext cx="2349063" cy="4239190"/>
            <a:chOff x="1475655" y="548680"/>
            <a:chExt cx="3528392" cy="7191842"/>
          </a:xfrm>
        </p:grpSpPr>
        <p:pic>
          <p:nvPicPr>
            <p:cNvPr id="68" name="Picture 2" descr="삼성전자 갤럭시노트5 64G SM-N920S [SKT 기기변경]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25" t="10784" r="31519" b="12054"/>
            <a:stretch/>
          </p:blipFill>
          <p:spPr bwMode="auto">
            <a:xfrm>
              <a:off x="1475655" y="548680"/>
              <a:ext cx="3528392" cy="71918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직사각형 71"/>
            <p:cNvSpPr/>
            <p:nvPr/>
          </p:nvSpPr>
          <p:spPr>
            <a:xfrm>
              <a:off x="2627784" y="1268760"/>
              <a:ext cx="2160240" cy="10801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699792" y="937598"/>
              <a:ext cx="1152128" cy="2160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2000">
                <a:solidFill>
                  <a:prstClr val="white"/>
                </a:solidFill>
              </a:endParaRPr>
            </a:p>
          </p:txBody>
        </p:sp>
      </p:grpSp>
      <p:pic>
        <p:nvPicPr>
          <p:cNvPr id="74" name="Picture 2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61" y="2192754"/>
            <a:ext cx="2160000" cy="351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Checklist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어플리케이션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b="1" dirty="0" smtClean="0">
                <a:latin typeface="휴먼모음T" pitchFamily="18" charset="-127"/>
                <a:ea typeface="휴먼모음T" pitchFamily="18" charset="-127"/>
              </a:rPr>
              <a:t>Step 2. </a:t>
            </a:r>
            <a:r>
              <a:rPr lang="ko-KR" altLang="en-US" sz="2000" b="1" dirty="0" smtClean="0">
                <a:latin typeface="휴먼모음T" pitchFamily="18" charset="-127"/>
                <a:ea typeface="휴먼모음T" pitchFamily="18" charset="-127"/>
              </a:rPr>
              <a:t>작업자세 촬영 </a:t>
            </a:r>
            <a:r>
              <a:rPr lang="en-US" altLang="ko-KR" sz="2000" b="1" dirty="0" smtClean="0">
                <a:latin typeface="휴먼모음T" pitchFamily="18" charset="-127"/>
                <a:ea typeface="휴먼모음T" pitchFamily="18" charset="-127"/>
              </a:rPr>
              <a:t>or </a:t>
            </a:r>
            <a:r>
              <a:rPr lang="ko-KR" altLang="en-US" sz="2000" b="1" dirty="0" smtClean="0">
                <a:latin typeface="휴먼모음T" pitchFamily="18" charset="-127"/>
                <a:ea typeface="휴먼모음T" pitchFamily="18" charset="-127"/>
              </a:rPr>
              <a:t>선택</a:t>
            </a:r>
            <a:endParaRPr lang="ko-KR" altLang="en-US" sz="2000" b="1" dirty="0">
              <a:latin typeface="휴먼모음T" pitchFamily="18" charset="-127"/>
              <a:ea typeface="휴먼모음T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372313"/>
              </p:ext>
            </p:extLst>
          </p:nvPr>
        </p:nvGraphicFramePr>
        <p:xfrm>
          <a:off x="3500402" y="1738478"/>
          <a:ext cx="8128000" cy="46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단계 설명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수정사항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0">
                <a:tc>
                  <a:txBody>
                    <a:bodyPr/>
                    <a:lstStyle/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작업자세 평가를 위한 자세 촬영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or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사진첩에서 선택 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사진 촬영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or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선택 후 </a:t>
                      </a:r>
                      <a:r>
                        <a:rPr lang="ko-KR" altLang="en-US" sz="1400" b="1" kern="1200" dirty="0" smtClean="0">
                          <a:solidFill>
                            <a:srgbClr val="1E10DA"/>
                          </a:solidFill>
                          <a:latin typeface="+mn-lt"/>
                          <a:ea typeface="+mn-ea"/>
                          <a:cs typeface="+mn-cs"/>
                        </a:rPr>
                        <a:t>회전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기능 추가 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just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     (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머리가 위로 가도록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진행계획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80000">
                <a:tc gridSpan="2">
                  <a:txBody>
                    <a:bodyPr/>
                    <a:lstStyle/>
                    <a:p>
                      <a:pPr marL="0" indent="0" algn="l" latinLnBrk="1">
                        <a:buFont typeface="Arial" pitchFamily="34" charset="0"/>
                        <a:buNone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100" y="2589338"/>
            <a:ext cx="485775" cy="2381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1818025" y="2888742"/>
            <a:ext cx="931850" cy="225309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ko-KR" altLang="en-US" sz="1000" dirty="0" smtClean="0"/>
              <a:t>회전기능 추가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804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534492" y="1808168"/>
            <a:ext cx="2349063" cy="4239190"/>
            <a:chOff x="534492" y="1808168"/>
            <a:chExt cx="2349063" cy="4239190"/>
          </a:xfrm>
        </p:grpSpPr>
        <p:grpSp>
          <p:nvGrpSpPr>
            <p:cNvPr id="51" name="그룹 50"/>
            <p:cNvGrpSpPr/>
            <p:nvPr/>
          </p:nvGrpSpPr>
          <p:grpSpPr>
            <a:xfrm>
              <a:off x="534492" y="1808168"/>
              <a:ext cx="2349063" cy="4239190"/>
              <a:chOff x="1475655" y="548680"/>
              <a:chExt cx="3528392" cy="7191842"/>
            </a:xfrm>
          </p:grpSpPr>
          <p:pic>
            <p:nvPicPr>
              <p:cNvPr id="65" name="Picture 2" descr="삼성전자 갤럭시노트5 64G SM-N920S [SKT 기기변경]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625" t="10784" r="31519" b="12054"/>
              <a:stretch/>
            </p:blipFill>
            <p:spPr bwMode="auto">
              <a:xfrm>
                <a:off x="1475655" y="548680"/>
                <a:ext cx="3528392" cy="71918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6" name="직사각형 65"/>
              <p:cNvSpPr/>
              <p:nvPr/>
            </p:nvSpPr>
            <p:spPr>
              <a:xfrm>
                <a:off x="2627784" y="1268760"/>
                <a:ext cx="2160240" cy="10801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699792" y="937598"/>
                <a:ext cx="1152128" cy="21602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2000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75" name="Picture 2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061" y="2192754"/>
              <a:ext cx="2160000" cy="3513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Checklist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어플리케이션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b="1" dirty="0" smtClean="0">
                <a:latin typeface="휴먼모음T" pitchFamily="18" charset="-127"/>
                <a:ea typeface="휴먼모음T" pitchFamily="18" charset="-127"/>
              </a:rPr>
              <a:t>Step 3. </a:t>
            </a:r>
            <a:r>
              <a:rPr lang="ko-KR" altLang="en-US" sz="2000" b="1" dirty="0" smtClean="0">
                <a:latin typeface="휴먼모음T" pitchFamily="18" charset="-127"/>
                <a:ea typeface="휴먼모음T" pitchFamily="18" charset="-127"/>
              </a:rPr>
              <a:t>관절 </a:t>
            </a:r>
            <a:r>
              <a:rPr lang="en-US" altLang="ko-KR" sz="2000" b="1" dirty="0" smtClean="0">
                <a:latin typeface="휴먼모음T" pitchFamily="18" charset="-127"/>
                <a:ea typeface="휴먼모음T" pitchFamily="18" charset="-127"/>
              </a:rPr>
              <a:t>Point </a:t>
            </a:r>
            <a:r>
              <a:rPr lang="ko-KR" altLang="en-US" sz="2000" b="1" dirty="0" smtClean="0">
                <a:latin typeface="휴먼모음T" pitchFamily="18" charset="-127"/>
                <a:ea typeface="휴먼모음T" pitchFamily="18" charset="-127"/>
              </a:rPr>
              <a:t>찍기</a:t>
            </a:r>
            <a:endParaRPr lang="ko-KR" altLang="en-US" sz="2000" b="1" dirty="0">
              <a:latin typeface="휴먼모음T" pitchFamily="18" charset="-127"/>
              <a:ea typeface="휴먼모음T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277524"/>
              </p:ext>
            </p:extLst>
          </p:nvPr>
        </p:nvGraphicFramePr>
        <p:xfrm>
          <a:off x="3500402" y="1725778"/>
          <a:ext cx="8128000" cy="46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단계 설명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수정사항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0">
                <a:tc>
                  <a:txBody>
                    <a:bodyPr/>
                    <a:lstStyle/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신체각도측정을 위한 관절부위 선택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머리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어깨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팔꿈치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손목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허리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무릎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발 부위 순으로 선택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just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사진 촬영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or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선택 후 </a:t>
                      </a:r>
                      <a:r>
                        <a:rPr lang="ko-KR" altLang="en-US" sz="1400" b="1" kern="1200" dirty="0" smtClean="0">
                          <a:solidFill>
                            <a:srgbClr val="1E10DA"/>
                          </a:solidFill>
                          <a:latin typeface="+mn-lt"/>
                          <a:ea typeface="+mn-ea"/>
                          <a:cs typeface="+mn-cs"/>
                        </a:rPr>
                        <a:t>회전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기능 추가 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just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     (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머리가 위로 가도록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진행계획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80000">
                <a:tc gridSpan="2">
                  <a:txBody>
                    <a:bodyPr/>
                    <a:lstStyle/>
                    <a:p>
                      <a:pPr marL="285750" marR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각 부위에 대해 잘 선택되고 있는지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Touch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에 대한 </a:t>
                      </a:r>
                      <a:r>
                        <a:rPr lang="ko-KR" altLang="en-US" sz="1400" b="1" kern="1200" dirty="0" smtClean="0">
                          <a:solidFill>
                            <a:srgbClr val="1E10DA"/>
                          </a:solidFill>
                          <a:latin typeface="+mn-lt"/>
                          <a:ea typeface="+mn-ea"/>
                          <a:cs typeface="+mn-cs"/>
                        </a:rPr>
                        <a:t>가이드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추가 가능여부 논의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     (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머리 쪽으로 손가락이 가까이 가면 점이 생성되고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손이 이동함에 따라 같이 이동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85750" marR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marR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1" kern="1200" dirty="0" smtClean="0">
                          <a:solidFill>
                            <a:srgbClr val="1E10DA"/>
                          </a:solidFill>
                          <a:latin typeface="+mn-lt"/>
                          <a:ea typeface="+mn-ea"/>
                          <a:cs typeface="+mn-cs"/>
                        </a:rPr>
                        <a:t>Zoom</a:t>
                      </a:r>
                      <a:r>
                        <a:rPr lang="ko-KR" altLang="en-US" sz="1400" b="1" kern="1200" dirty="0" smtClean="0">
                          <a:solidFill>
                            <a:srgbClr val="1E10DA"/>
                          </a:solidFill>
                          <a:latin typeface="+mn-lt"/>
                          <a:ea typeface="+mn-ea"/>
                          <a:cs typeface="+mn-cs"/>
                        </a:rPr>
                        <a:t>기능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추가 가능여부 논의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100" y="2589338"/>
            <a:ext cx="485775" cy="2381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1818025" y="2888742"/>
            <a:ext cx="931850" cy="225309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ko-KR" altLang="en-US" sz="1000" dirty="0" smtClean="0"/>
              <a:t>회전기능 추가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23797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2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534492" y="1808168"/>
            <a:ext cx="2349063" cy="4239190"/>
            <a:chOff x="534492" y="1808168"/>
            <a:chExt cx="2349063" cy="4239190"/>
          </a:xfrm>
        </p:grpSpPr>
        <p:grpSp>
          <p:nvGrpSpPr>
            <p:cNvPr id="46" name="그룹 45"/>
            <p:cNvGrpSpPr/>
            <p:nvPr/>
          </p:nvGrpSpPr>
          <p:grpSpPr>
            <a:xfrm>
              <a:off x="534492" y="1808168"/>
              <a:ext cx="2349063" cy="4239190"/>
              <a:chOff x="1475655" y="548680"/>
              <a:chExt cx="3528392" cy="7191842"/>
            </a:xfrm>
          </p:grpSpPr>
          <p:pic>
            <p:nvPicPr>
              <p:cNvPr id="48" name="Picture 2" descr="삼성전자 갤럭시노트5 64G SM-N920S [SKT 기기변경]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625" t="10784" r="31519" b="12054"/>
              <a:stretch/>
            </p:blipFill>
            <p:spPr bwMode="auto">
              <a:xfrm>
                <a:off x="1475655" y="548680"/>
                <a:ext cx="3528392" cy="71918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직사각형 48"/>
              <p:cNvSpPr/>
              <p:nvPr/>
            </p:nvSpPr>
            <p:spPr>
              <a:xfrm>
                <a:off x="2627784" y="1268760"/>
                <a:ext cx="2160240" cy="10801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2699792" y="937598"/>
                <a:ext cx="1152128" cy="21602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2000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67" name="Picture 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061" y="2192754"/>
              <a:ext cx="2160000" cy="3513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Checklist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어플리케이션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b="1" dirty="0" smtClean="0">
                <a:latin typeface="휴먼모음T" pitchFamily="18" charset="-127"/>
                <a:ea typeface="휴먼모음T" pitchFamily="18" charset="-127"/>
              </a:rPr>
              <a:t>Step 4. </a:t>
            </a:r>
            <a:r>
              <a:rPr lang="ko-KR" altLang="en-US" sz="2000" b="1" dirty="0" smtClean="0">
                <a:latin typeface="휴먼모음T" pitchFamily="18" charset="-127"/>
                <a:ea typeface="휴먼모음T" pitchFamily="18" charset="-127"/>
              </a:rPr>
              <a:t>상</a:t>
            </a:r>
            <a:r>
              <a:rPr lang="en-US" altLang="ko-KR" sz="2000" b="1" dirty="0" smtClean="0">
                <a:latin typeface="휴먼모음T" pitchFamily="18" charset="-127"/>
                <a:ea typeface="휴먼모음T" pitchFamily="18" charset="-127"/>
              </a:rPr>
              <a:t>/</a:t>
            </a:r>
            <a:r>
              <a:rPr lang="ko-KR" altLang="en-US" sz="2000" b="1" dirty="0" smtClean="0">
                <a:latin typeface="휴먼모음T" pitchFamily="18" charset="-127"/>
                <a:ea typeface="휴먼모음T" pitchFamily="18" charset="-127"/>
              </a:rPr>
              <a:t>하지 평가자세 선택</a:t>
            </a:r>
            <a:endParaRPr lang="ko-KR" altLang="en-US" sz="2000" b="1" dirty="0">
              <a:latin typeface="휴먼모음T" pitchFamily="18" charset="-127"/>
              <a:ea typeface="휴먼모음T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193277"/>
              </p:ext>
            </p:extLst>
          </p:nvPr>
        </p:nvGraphicFramePr>
        <p:xfrm>
          <a:off x="3500402" y="1738478"/>
          <a:ext cx="8128000" cy="46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단계 설명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수정사항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0">
                <a:tc>
                  <a:txBody>
                    <a:bodyPr/>
                    <a:lstStyle/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평가된 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</a:rPr>
                        <a:t>상지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(14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),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하지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(13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자세 중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indent="0" algn="just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각도에 따라 적절한 자세 제시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제시된 자세가 바르지 않을 경우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아니오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＇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누르면 다른 자세 선택 가능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처음에 제시되는 상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하지 자세가 불일치 하는 경우가 많음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400" b="1" kern="1200" dirty="0" smtClean="0">
                          <a:solidFill>
                            <a:srgbClr val="1E10DA"/>
                          </a:solidFill>
                          <a:latin typeface="+mn-lt"/>
                          <a:ea typeface="+mn-ea"/>
                          <a:cs typeface="+mn-cs"/>
                        </a:rPr>
                        <a:t>정확도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향상 필요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작업자세 사진이 가로로 되어있는 경우가 없도록 할 것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진행계획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80000">
                <a:tc gridSpan="2">
                  <a:txBody>
                    <a:bodyPr/>
                    <a:lstStyle/>
                    <a:p>
                      <a:pPr marL="285750" marR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화면 오른쪽에서 </a:t>
                      </a:r>
                      <a:r>
                        <a:rPr lang="ko-KR" altLang="en-US" sz="1400" b="1" dirty="0" err="1" smtClean="0">
                          <a:solidFill>
                            <a:srgbClr val="FF0000"/>
                          </a:solidFill>
                        </a:rPr>
                        <a:t>상지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 자세선택 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-&gt;</a:t>
                      </a:r>
                      <a:r>
                        <a:rPr lang="ko-KR" altLang="en-US" sz="14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400" b="1" baseline="0" dirty="0" err="1" smtClean="0">
                          <a:solidFill>
                            <a:srgbClr val="FF0000"/>
                          </a:solidFill>
                        </a:rPr>
                        <a:t>상지자세</a:t>
                      </a:r>
                      <a:r>
                        <a:rPr lang="ko-KR" altLang="en-US" sz="1400" b="1" baseline="0" dirty="0" smtClean="0">
                          <a:solidFill>
                            <a:srgbClr val="FF0000"/>
                          </a:solidFill>
                        </a:rPr>
                        <a:t> 고정 </a:t>
                      </a:r>
                      <a:r>
                        <a:rPr lang="en-US" altLang="ko-KR" sz="1400" b="1" baseline="0" dirty="0" smtClean="0">
                          <a:solidFill>
                            <a:srgbClr val="FF0000"/>
                          </a:solidFill>
                        </a:rPr>
                        <a:t>-&gt; </a:t>
                      </a:r>
                      <a:r>
                        <a:rPr lang="ko-KR" altLang="en-US" sz="1400" b="1" baseline="0" dirty="0" smtClean="0">
                          <a:solidFill>
                            <a:srgbClr val="FF0000"/>
                          </a:solidFill>
                        </a:rPr>
                        <a:t>하지 자세선택 </a:t>
                      </a:r>
                      <a:r>
                        <a:rPr lang="en-US" altLang="ko-KR" sz="1400" b="1" baseline="0" dirty="0" smtClean="0">
                          <a:solidFill>
                            <a:srgbClr val="FF0000"/>
                          </a:solidFill>
                        </a:rPr>
                        <a:t>-&gt; </a:t>
                      </a:r>
                      <a:r>
                        <a:rPr lang="ko-KR" altLang="en-US" sz="1400" b="1" baseline="0" dirty="0" err="1" smtClean="0">
                          <a:solidFill>
                            <a:srgbClr val="FF0000"/>
                          </a:solidFill>
                        </a:rPr>
                        <a:t>하지자세</a:t>
                      </a:r>
                      <a:r>
                        <a:rPr lang="ko-KR" altLang="en-US" sz="1400" b="1" baseline="0" dirty="0" smtClean="0">
                          <a:solidFill>
                            <a:srgbClr val="FF0000"/>
                          </a:solidFill>
                        </a:rPr>
                        <a:t> 고정</a:t>
                      </a:r>
                      <a:endParaRPr lang="en-US" altLang="ko-KR" sz="1400" b="1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285750" marR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1" baseline="0" dirty="0" smtClean="0">
                          <a:solidFill>
                            <a:srgbClr val="FF0000"/>
                          </a:solidFill>
                        </a:rPr>
                        <a:t>최종적으로 화면 오른쪽에 선택한 상</a:t>
                      </a:r>
                      <a:r>
                        <a:rPr lang="en-US" altLang="ko-KR" sz="1400" b="1" baseline="0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1400" b="1" baseline="0" dirty="0" smtClean="0">
                          <a:solidFill>
                            <a:srgbClr val="FF0000"/>
                          </a:solidFill>
                        </a:rPr>
                        <a:t>하지 자세가 같이 보여지도록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61" y="3131223"/>
            <a:ext cx="485775" cy="2381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55111" y="2531900"/>
            <a:ext cx="2124000" cy="23544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sz="2000" dirty="0" err="1">
              <a:solidFill>
                <a:schemeClr val="accent2">
                  <a:lumMod val="75000"/>
                </a:schemeClr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12" name="Picture 2"/>
          <p:cNvPicPr>
            <a:picLocks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3" t="41148" r="3005" b="27134"/>
          <a:stretch/>
        </p:blipFill>
        <p:spPr bwMode="auto">
          <a:xfrm rot="5400000">
            <a:off x="243478" y="3050060"/>
            <a:ext cx="1918640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7"/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680" y="2647952"/>
            <a:ext cx="958916" cy="11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525" y="3675014"/>
            <a:ext cx="649227" cy="857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032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2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27002" y="1808168"/>
            <a:ext cx="2349063" cy="4239190"/>
            <a:chOff x="127002" y="1808168"/>
            <a:chExt cx="2349063" cy="4239190"/>
          </a:xfrm>
        </p:grpSpPr>
        <p:grpSp>
          <p:nvGrpSpPr>
            <p:cNvPr id="46" name="그룹 45"/>
            <p:cNvGrpSpPr/>
            <p:nvPr/>
          </p:nvGrpSpPr>
          <p:grpSpPr>
            <a:xfrm>
              <a:off x="127002" y="1808168"/>
              <a:ext cx="2349063" cy="4239190"/>
              <a:chOff x="1475655" y="548680"/>
              <a:chExt cx="3528392" cy="7191842"/>
            </a:xfrm>
          </p:grpSpPr>
          <p:pic>
            <p:nvPicPr>
              <p:cNvPr id="48" name="Picture 2" descr="삼성전자 갤럭시노트5 64G SM-N920S [SKT 기기변경]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625" t="10784" r="31519" b="12054"/>
              <a:stretch/>
            </p:blipFill>
            <p:spPr bwMode="auto">
              <a:xfrm>
                <a:off x="1475655" y="548680"/>
                <a:ext cx="3528392" cy="71918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직사각형 48"/>
              <p:cNvSpPr/>
              <p:nvPr/>
            </p:nvSpPr>
            <p:spPr>
              <a:xfrm>
                <a:off x="2627784" y="1268760"/>
                <a:ext cx="2160240" cy="10801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2699792" y="937598"/>
                <a:ext cx="1152128" cy="21602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2000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51" name="Picture 4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571" y="2192754"/>
              <a:ext cx="2160000" cy="3513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Checklist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어플리케이션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b="1" dirty="0" smtClean="0">
                <a:latin typeface="휴먼모음T" pitchFamily="18" charset="-127"/>
                <a:ea typeface="휴먼모음T" pitchFamily="18" charset="-127"/>
              </a:rPr>
              <a:t>Step 5. </a:t>
            </a:r>
            <a:r>
              <a:rPr lang="ko-KR" altLang="en-US" sz="2000" b="1" dirty="0" smtClean="0">
                <a:latin typeface="휴먼모음T" pitchFamily="18" charset="-127"/>
                <a:ea typeface="휴먼모음T" pitchFamily="18" charset="-127"/>
              </a:rPr>
              <a:t>위험도 평가 결과 </a:t>
            </a:r>
            <a:r>
              <a:rPr lang="en-US" altLang="ko-KR" sz="2000" b="1" dirty="0" smtClean="0">
                <a:latin typeface="휴먼모음T" pitchFamily="18" charset="-127"/>
                <a:ea typeface="휴먼모음T" pitchFamily="18" charset="-127"/>
              </a:rPr>
              <a:t>(Posture)</a:t>
            </a:r>
            <a:endParaRPr lang="ko-KR" altLang="en-US" sz="2000" b="1" dirty="0">
              <a:latin typeface="휴먼모음T" pitchFamily="18" charset="-127"/>
              <a:ea typeface="휴먼모음T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486139"/>
              </p:ext>
            </p:extLst>
          </p:nvPr>
        </p:nvGraphicFramePr>
        <p:xfrm>
          <a:off x="5040277" y="1446378"/>
          <a:ext cx="7092000" cy="46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2000"/>
                <a:gridCol w="3600000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단계 설명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수정사항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0">
                <a:tc>
                  <a:txBody>
                    <a:bodyPr/>
                    <a:lstStyle/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가지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(Posture only,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작업 지속시간을 고려한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Posture)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에 대한 자세평가결과 제시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</a:rPr>
                        <a:t>근골격계질환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예방법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예방체조 제시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한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화면에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Step 4.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에서 선택했던 </a:t>
                      </a:r>
                      <a:r>
                        <a:rPr lang="ko-KR" altLang="en-US" sz="1400" b="1" kern="1200" dirty="0" smtClean="0">
                          <a:solidFill>
                            <a:srgbClr val="1E10DA"/>
                          </a:solidFill>
                          <a:latin typeface="+mn-lt"/>
                          <a:ea typeface="+mn-ea"/>
                          <a:cs typeface="+mn-cs"/>
                        </a:rPr>
                        <a:t>상</a:t>
                      </a:r>
                      <a:r>
                        <a:rPr lang="en-US" altLang="ko-KR" sz="1400" b="1" kern="1200" dirty="0" smtClean="0">
                          <a:solidFill>
                            <a:srgbClr val="1E10DA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 b="1" kern="1200" dirty="0" smtClean="0">
                          <a:solidFill>
                            <a:srgbClr val="1E10DA"/>
                          </a:solidFill>
                          <a:latin typeface="+mn-lt"/>
                          <a:ea typeface="+mn-ea"/>
                          <a:cs typeface="+mn-cs"/>
                        </a:rPr>
                        <a:t>하지 자세에 대한 위험도</a:t>
                      </a:r>
                      <a:r>
                        <a:rPr lang="en-US" altLang="ko-KR" sz="1400" b="1" kern="1200" dirty="0" smtClean="0">
                          <a:solidFill>
                            <a:srgbClr val="1E10DA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 smtClean="0">
                          <a:solidFill>
                            <a:srgbClr val="1E10DA"/>
                          </a:solidFill>
                          <a:latin typeface="+mn-lt"/>
                          <a:ea typeface="+mn-ea"/>
                          <a:cs typeface="+mn-cs"/>
                        </a:rPr>
                        <a:t>종합위험도</a:t>
                      </a:r>
                      <a:r>
                        <a:rPr lang="en-US" altLang="ko-KR" sz="1400" b="1" kern="1200" dirty="0" smtClean="0">
                          <a:solidFill>
                            <a:srgbClr val="1E10DA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1" kern="1200" dirty="0" smtClean="0">
                          <a:solidFill>
                            <a:srgbClr val="1E10DA"/>
                          </a:solidFill>
                          <a:latin typeface="+mn-lt"/>
                          <a:ea typeface="+mn-ea"/>
                          <a:cs typeface="+mn-cs"/>
                        </a:rPr>
                        <a:t>표</a:t>
                      </a:r>
                      <a:r>
                        <a:rPr lang="en-US" altLang="ko-KR" sz="1400" b="1" kern="1200" dirty="0" smtClean="0">
                          <a:solidFill>
                            <a:srgbClr val="1E10DA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제시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628650" lvl="1" indent="-171450" algn="just" latinLnBrk="1">
                        <a:buFont typeface="Wingdings" pitchFamily="2" charset="2"/>
                        <a:buChar char="ü"/>
                      </a:pP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자세위험도는 </a:t>
                      </a:r>
                      <a:r>
                        <a:rPr lang="ko-KR" altLang="en-US" sz="1100" baseline="0" dirty="0" err="1" smtClean="0">
                          <a:solidFill>
                            <a:schemeClr val="tx1"/>
                          </a:solidFill>
                        </a:rPr>
                        <a:t>앱개발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 의뢰자료에서 제공함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endParaRPr lang="en-US" altLang="ko-KR" sz="140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종합위험도를 표기하는 </a:t>
                      </a:r>
                      <a:r>
                        <a:rPr lang="ko-KR" altLang="en-US" sz="1400" b="1" kern="1200" dirty="0" smtClean="0">
                          <a:solidFill>
                            <a:srgbClr val="1E10DA"/>
                          </a:solidFill>
                          <a:latin typeface="+mn-lt"/>
                          <a:ea typeface="+mn-ea"/>
                          <a:cs typeface="+mn-cs"/>
                        </a:rPr>
                        <a:t>동그라미 위치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정확하도록 할 것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선택한 결과를 </a:t>
                      </a:r>
                      <a:r>
                        <a:rPr lang="en-US" altLang="ko-KR" sz="1400" b="1" kern="1200" dirty="0" smtClean="0">
                          <a:solidFill>
                            <a:srgbClr val="1E10DA"/>
                          </a:solidFill>
                          <a:latin typeface="+mn-lt"/>
                          <a:ea typeface="+mn-ea"/>
                          <a:cs typeface="+mn-cs"/>
                        </a:rPr>
                        <a:t>Bold</a:t>
                      </a:r>
                      <a:r>
                        <a:rPr lang="ko-KR" altLang="en-US" sz="1400" b="1" kern="1200" dirty="0" smtClean="0">
                          <a:solidFill>
                            <a:srgbClr val="1E10DA"/>
                          </a:solidFill>
                          <a:latin typeface="+mn-lt"/>
                          <a:ea typeface="+mn-ea"/>
                          <a:cs typeface="+mn-cs"/>
                        </a:rPr>
                        <a:t>체 </a:t>
                      </a:r>
                      <a:r>
                        <a:rPr lang="en-US" altLang="ko-KR" sz="1400" b="1" kern="1200" dirty="0" smtClean="0">
                          <a:solidFill>
                            <a:srgbClr val="1E10DA"/>
                          </a:solidFill>
                          <a:latin typeface="+mn-lt"/>
                          <a:ea typeface="+mn-ea"/>
                          <a:cs typeface="+mn-cs"/>
                        </a:rPr>
                        <a:t>or </a:t>
                      </a:r>
                      <a:r>
                        <a:rPr lang="ko-KR" altLang="en-US" sz="1400" b="1" kern="1200" dirty="0" smtClean="0">
                          <a:solidFill>
                            <a:srgbClr val="1E10DA"/>
                          </a:solidFill>
                          <a:latin typeface="+mn-lt"/>
                          <a:ea typeface="+mn-ea"/>
                          <a:cs typeface="+mn-cs"/>
                        </a:rPr>
                        <a:t>다른 색깔</a:t>
                      </a:r>
                      <a:endParaRPr lang="en-US" altLang="ko-KR" sz="1400" b="1" kern="1200" dirty="0" smtClean="0">
                        <a:solidFill>
                          <a:srgbClr val="1E10D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1" kern="1200" dirty="0" smtClean="0">
                          <a:solidFill>
                            <a:srgbClr val="1E10DA"/>
                          </a:solidFill>
                          <a:latin typeface="+mn-lt"/>
                          <a:ea typeface="+mn-ea"/>
                          <a:cs typeface="+mn-cs"/>
                        </a:rPr>
                        <a:t>Zoom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기능 추가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just" latinLnBrk="1">
                        <a:buFont typeface="Arial" panose="020B0604020202020204" pitchFamily="34" charset="0"/>
                        <a:buNone/>
                      </a:pP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진행계획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80000">
                <a:tc gridSpan="2">
                  <a:txBody>
                    <a:bodyPr/>
                    <a:lstStyle/>
                    <a:p>
                      <a:pPr marL="285750" marR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상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하지 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Risk Level 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나타내주고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왼쪽 평가자세는 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Step 4.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에서 선택된 자세 합쳐서 보여줌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94043" y="1460500"/>
            <a:ext cx="814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FF0000"/>
                </a:solidFill>
              </a:rPr>
              <a:t>변경 전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403570" y="1460500"/>
            <a:ext cx="814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0070C0"/>
                </a:solidFill>
              </a:rPr>
              <a:t>변경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후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2607954" y="1808168"/>
            <a:ext cx="2349063" cy="4239190"/>
            <a:chOff x="1475655" y="548680"/>
            <a:chExt cx="3528392" cy="7191842"/>
          </a:xfrm>
        </p:grpSpPr>
        <p:pic>
          <p:nvPicPr>
            <p:cNvPr id="78" name="Picture 2" descr="삼성전자 갤럭시노트5 64G SM-N920S [SKT 기기변경]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25" t="10784" r="31519" b="12054"/>
            <a:stretch/>
          </p:blipFill>
          <p:spPr bwMode="auto">
            <a:xfrm>
              <a:off x="1475655" y="548680"/>
              <a:ext cx="3528392" cy="71918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직사각형 78"/>
            <p:cNvSpPr/>
            <p:nvPr/>
          </p:nvSpPr>
          <p:spPr>
            <a:xfrm>
              <a:off x="2627784" y="1268760"/>
              <a:ext cx="2160240" cy="10801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2699792" y="937598"/>
              <a:ext cx="1152128" cy="2160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2000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747748"/>
              </p:ext>
            </p:extLst>
          </p:nvPr>
        </p:nvGraphicFramePr>
        <p:xfrm>
          <a:off x="3780750" y="2515934"/>
          <a:ext cx="1088077" cy="1122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322"/>
                <a:gridCol w="400755"/>
              </a:tblGrid>
              <a:tr h="30208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</a:rPr>
                        <a:t>상지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0075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Risk Level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09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하지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9517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Risk Level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85" name="Picture 2" descr="C:\Users\ESL\Desktop\그림1.jpg"/>
          <p:cNvPicPr>
            <a:picLocks noChangeArrowheads="1"/>
          </p:cNvPicPr>
          <p:nvPr/>
        </p:nvPicPr>
        <p:blipFill rotWithShape="1">
          <a:blip r:embed="rId5" cstate="print"/>
          <a:srcRect l="2969" t="78599" r="2199" b="1293"/>
          <a:stretch/>
        </p:blipFill>
        <p:spPr bwMode="auto">
          <a:xfrm>
            <a:off x="2697127" y="3638551"/>
            <a:ext cx="2174400" cy="1257299"/>
          </a:xfrm>
          <a:prstGeom prst="rect">
            <a:avLst/>
          </a:prstGeom>
          <a:noFill/>
        </p:spPr>
      </p:pic>
      <p:sp>
        <p:nvSpPr>
          <p:cNvPr id="86" name="타원 85"/>
          <p:cNvSpPr/>
          <p:nvPr/>
        </p:nvSpPr>
        <p:spPr>
          <a:xfrm>
            <a:off x="3867150" y="4076700"/>
            <a:ext cx="180000" cy="180000"/>
          </a:xfrm>
          <a:prstGeom prst="ellipse">
            <a:avLst/>
          </a:prstGeom>
          <a:noFill/>
          <a:ln>
            <a:solidFill>
              <a:srgbClr val="1E10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sz="2000" dirty="0" err="1">
              <a:solidFill>
                <a:schemeClr val="accent2">
                  <a:lumMod val="75000"/>
                </a:schemeClr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8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328" y="4895850"/>
            <a:ext cx="2155200" cy="800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2706803" y="5143500"/>
            <a:ext cx="2155199" cy="314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sz="2000" dirty="0" err="1">
              <a:solidFill>
                <a:schemeClr val="accent2">
                  <a:lumMod val="75000"/>
                </a:schemeClr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2679312" y="5143500"/>
            <a:ext cx="2163641" cy="266700"/>
            <a:chOff x="2682862" y="5018894"/>
            <a:chExt cx="2163641" cy="266700"/>
          </a:xfrm>
        </p:grpSpPr>
        <p:sp>
          <p:nvSpPr>
            <p:cNvPr id="92" name="모서리가 둥근 직사각형 91"/>
            <p:cNvSpPr/>
            <p:nvPr/>
          </p:nvSpPr>
          <p:spPr>
            <a:xfrm>
              <a:off x="2733920" y="5018894"/>
              <a:ext cx="486000" cy="2667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200000"/>
                </a:lnSpc>
              </a:pPr>
              <a:endParaRPr lang="ko-KR" altLang="en-US" sz="1200" dirty="0">
                <a:solidFill>
                  <a:schemeClr val="accent2">
                    <a:lumMod val="75000"/>
                  </a:schemeClr>
                </a:solidFill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682862" y="5033889"/>
              <a:ext cx="6141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/>
                <a:t>종합</a:t>
              </a:r>
              <a:r>
                <a:rPr lang="en-US" altLang="ko-KR" sz="1000" b="1" dirty="0" smtClean="0"/>
                <a:t>(P)</a:t>
              </a:r>
              <a:endParaRPr lang="ko-KR" altLang="en-US" b="1" dirty="0"/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3815836" y="5018894"/>
              <a:ext cx="486000" cy="2667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200000"/>
                </a:lnSpc>
              </a:pPr>
              <a:endParaRPr lang="ko-KR" altLang="en-US" sz="1200" dirty="0">
                <a:solidFill>
                  <a:schemeClr val="accent2">
                    <a:lumMod val="75000"/>
                  </a:schemeClr>
                </a:solidFill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3274878" y="5018894"/>
              <a:ext cx="486000" cy="2667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200000"/>
                </a:lnSpc>
              </a:pPr>
              <a:endParaRPr lang="ko-KR" altLang="en-US" sz="1200" dirty="0">
                <a:solidFill>
                  <a:schemeClr val="accent2">
                    <a:lumMod val="75000"/>
                  </a:schemeClr>
                </a:solidFill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4356795" y="5018894"/>
              <a:ext cx="486000" cy="2667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200000"/>
                </a:lnSpc>
              </a:pPr>
              <a:endParaRPr lang="ko-KR" altLang="en-US" sz="1200" dirty="0">
                <a:solidFill>
                  <a:schemeClr val="accent2">
                    <a:lumMod val="75000"/>
                  </a:schemeClr>
                </a:solidFill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852306" y="5033889"/>
              <a:ext cx="4703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err="1" smtClean="0"/>
                <a:t>상</a:t>
              </a:r>
              <a:r>
                <a:rPr lang="ko-KR" altLang="en-US" sz="1000" b="1" dirty="0" err="1"/>
                <a:t>지</a:t>
              </a:r>
              <a:endParaRPr lang="ko-KR" altLang="en-US" b="1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376181" y="5033889"/>
              <a:ext cx="4703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/>
                <a:t>하</a:t>
              </a:r>
              <a:r>
                <a:rPr lang="ko-KR" altLang="en-US" sz="1000" b="1" dirty="0"/>
                <a:t>지</a:t>
              </a:r>
              <a:endParaRPr lang="ko-KR" altLang="en-US" sz="2400" b="1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225787" y="5033889"/>
              <a:ext cx="6141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/>
                <a:t>종합</a:t>
              </a:r>
              <a:r>
                <a:rPr lang="en-US" altLang="ko-KR" sz="1000" b="1" dirty="0" smtClean="0"/>
                <a:t>(D)</a:t>
              </a:r>
              <a:endParaRPr lang="ko-KR" altLang="en-US" b="1" dirty="0"/>
            </a:p>
          </p:txBody>
        </p:sp>
      </p:grpSp>
      <p:pic>
        <p:nvPicPr>
          <p:cNvPr id="100" name="Picture 4"/>
          <p:cNvPicPr>
            <a:picLocks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192"/>
          <a:stretch/>
        </p:blipFill>
        <p:spPr bwMode="auto">
          <a:xfrm>
            <a:off x="2700750" y="2192754"/>
            <a:ext cx="2160000" cy="309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2705273" y="2511771"/>
            <a:ext cx="1072608" cy="1109545"/>
            <a:chOff x="2733848" y="2455876"/>
            <a:chExt cx="958916" cy="1116000"/>
          </a:xfrm>
        </p:grpSpPr>
        <p:sp>
          <p:nvSpPr>
            <p:cNvPr id="4" name="직사각형 3"/>
            <p:cNvSpPr/>
            <p:nvPr/>
          </p:nvSpPr>
          <p:spPr>
            <a:xfrm>
              <a:off x="2742363" y="3203856"/>
              <a:ext cx="933340" cy="3680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00000"/>
                </a:lnSpc>
              </a:pPr>
              <a:endParaRPr lang="ko-KR" altLang="en-US" sz="2000" dirty="0" err="1">
                <a:solidFill>
                  <a:schemeClr val="accent2">
                    <a:lumMod val="75000"/>
                  </a:schemeClr>
                </a:solidFill>
                <a:latin typeface="휴먼엑스포" pitchFamily="18" charset="-127"/>
                <a:ea typeface="휴먼엑스포" pitchFamily="18" charset="-127"/>
              </a:endParaRPr>
            </a:p>
          </p:txBody>
        </p:sp>
        <p:pic>
          <p:nvPicPr>
            <p:cNvPr id="36" name="Picture 7"/>
            <p:cNvPicPr>
              <a:picLocks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3848" y="2455876"/>
              <a:ext cx="958916" cy="7479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5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5101" y="3033659"/>
              <a:ext cx="649227" cy="538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9593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27002" y="1808168"/>
            <a:ext cx="2349063" cy="4239190"/>
            <a:chOff x="127002" y="1808168"/>
            <a:chExt cx="2349063" cy="4239190"/>
          </a:xfrm>
        </p:grpSpPr>
        <p:grpSp>
          <p:nvGrpSpPr>
            <p:cNvPr id="46" name="그룹 45"/>
            <p:cNvGrpSpPr/>
            <p:nvPr/>
          </p:nvGrpSpPr>
          <p:grpSpPr>
            <a:xfrm>
              <a:off x="127002" y="1808168"/>
              <a:ext cx="2349063" cy="4239190"/>
              <a:chOff x="1475655" y="548680"/>
              <a:chExt cx="3528392" cy="7191842"/>
            </a:xfrm>
          </p:grpSpPr>
          <p:pic>
            <p:nvPicPr>
              <p:cNvPr id="48" name="Picture 2" descr="삼성전자 갤럭시노트5 64G SM-N920S [SKT 기기변경]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625" t="10784" r="31519" b="12054"/>
              <a:stretch/>
            </p:blipFill>
            <p:spPr bwMode="auto">
              <a:xfrm>
                <a:off x="1475655" y="548680"/>
                <a:ext cx="3528392" cy="71918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직사각형 48"/>
              <p:cNvSpPr/>
              <p:nvPr/>
            </p:nvSpPr>
            <p:spPr>
              <a:xfrm>
                <a:off x="2627784" y="1268760"/>
                <a:ext cx="2160240" cy="10801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2699792" y="937598"/>
                <a:ext cx="1152128" cy="21602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2000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27" name="Picture 2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571" y="2192754"/>
              <a:ext cx="2160000" cy="3513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Checklist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어플리케이션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b="1" dirty="0" smtClean="0">
                <a:latin typeface="휴먼모음T" pitchFamily="18" charset="-127"/>
                <a:ea typeface="휴먼모음T" pitchFamily="18" charset="-127"/>
              </a:rPr>
              <a:t>Step 6. </a:t>
            </a:r>
            <a:r>
              <a:rPr lang="ko-KR" altLang="en-US" sz="2000" b="1" dirty="0">
                <a:latin typeface="휴먼모음T" pitchFamily="18" charset="-127"/>
                <a:ea typeface="휴먼모음T" pitchFamily="18" charset="-127"/>
              </a:rPr>
              <a:t>위험도 평가 결과 </a:t>
            </a:r>
            <a:r>
              <a:rPr lang="en-US" altLang="ko-KR" sz="2000" b="1" dirty="0">
                <a:latin typeface="휴먼모음T" pitchFamily="18" charset="-127"/>
                <a:ea typeface="휴먼모음T" pitchFamily="18" charset="-127"/>
              </a:rPr>
              <a:t>(Posture Duration)</a:t>
            </a:r>
            <a:endParaRPr lang="ko-KR" altLang="en-US" sz="2000" b="1" dirty="0">
              <a:latin typeface="휴먼모음T" pitchFamily="18" charset="-127"/>
              <a:ea typeface="휴먼모음T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06397"/>
              </p:ext>
            </p:extLst>
          </p:nvPr>
        </p:nvGraphicFramePr>
        <p:xfrm>
          <a:off x="5040277" y="1446378"/>
          <a:ext cx="7092000" cy="46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2000"/>
                <a:gridCol w="3600000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단계 설명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수정사항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0">
                <a:tc>
                  <a:txBody>
                    <a:bodyPr/>
                    <a:lstStyle/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가지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(Posture only,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작업 지속시간을 고려한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Posture)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에 대한 자세평가결과 제시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</a:rPr>
                        <a:t>근골격계질환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예방법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예방체조 제시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1" kern="1200" dirty="0" smtClean="0">
                          <a:solidFill>
                            <a:srgbClr val="1E10DA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400" b="1" kern="1200" dirty="0" err="1" smtClean="0">
                          <a:solidFill>
                            <a:srgbClr val="1E10DA"/>
                          </a:solidFill>
                          <a:latin typeface="+mn-lt"/>
                          <a:ea typeface="+mn-ea"/>
                          <a:cs typeface="+mn-cs"/>
                        </a:rPr>
                        <a:t>상지</a:t>
                      </a:r>
                      <a:r>
                        <a:rPr lang="en-US" altLang="ko-KR" sz="1400" b="1" kern="1200" dirty="0" smtClean="0">
                          <a:solidFill>
                            <a:srgbClr val="1E10DA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 b="1" kern="1200" dirty="0" smtClean="0">
                          <a:solidFill>
                            <a:srgbClr val="1E10DA"/>
                          </a:solidFill>
                          <a:latin typeface="+mn-lt"/>
                          <a:ea typeface="+mn-ea"/>
                          <a:cs typeface="+mn-cs"/>
                        </a:rPr>
                        <a:t>하지</a:t>
                      </a:r>
                      <a:r>
                        <a:rPr lang="en-US" altLang="ko-KR" sz="1400" b="1" kern="1200" dirty="0" smtClean="0">
                          <a:solidFill>
                            <a:srgbClr val="1E10DA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 b="1" kern="1200" dirty="0" smtClean="0">
                          <a:solidFill>
                            <a:srgbClr val="1E10DA"/>
                          </a:solidFill>
                          <a:latin typeface="+mn-lt"/>
                          <a:ea typeface="+mn-ea"/>
                          <a:cs typeface="+mn-cs"/>
                        </a:rPr>
                        <a:t>종합</a:t>
                      </a:r>
                      <a:r>
                        <a:rPr lang="en-US" altLang="ko-KR" sz="1400" b="1" kern="1200" dirty="0" smtClean="0">
                          <a:solidFill>
                            <a:srgbClr val="1E10DA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1" kern="1200" dirty="0" smtClean="0">
                          <a:solidFill>
                            <a:srgbClr val="1E10DA"/>
                          </a:solidFill>
                          <a:latin typeface="+mn-lt"/>
                          <a:ea typeface="+mn-ea"/>
                          <a:cs typeface="+mn-cs"/>
                        </a:rPr>
                        <a:t>작업시간고려</a:t>
                      </a:r>
                      <a:r>
                        <a:rPr lang="en-US" altLang="ko-KR" sz="1400" b="1" kern="1200" dirty="0" smtClean="0">
                          <a:solidFill>
                            <a:srgbClr val="1E10DA"/>
                          </a:solidFill>
                          <a:latin typeface="+mn-lt"/>
                          <a:ea typeface="+mn-ea"/>
                          <a:cs typeface="+mn-cs"/>
                        </a:rPr>
                        <a:t>)’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로 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just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구분 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628650" lvl="1" indent="-171450" algn="just" latinLnBrk="1">
                        <a:buFont typeface="Wingdings" pitchFamily="2" charset="2"/>
                        <a:buChar char="ü"/>
                      </a:pP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종합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은 자세만 평가한 결과와 별개로 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lvl="1" indent="0" algn="just" latinLnBrk="1">
                        <a:buFont typeface="Wingdings" pitchFamily="2" charset="2"/>
                        <a:buNone/>
                      </a:pP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제시 되어야 함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1" kern="1200" dirty="0" smtClean="0">
                          <a:solidFill>
                            <a:srgbClr val="1E10DA"/>
                          </a:solidFill>
                          <a:latin typeface="+mn-lt"/>
                          <a:ea typeface="+mn-ea"/>
                          <a:cs typeface="+mn-cs"/>
                        </a:rPr>
                        <a:t>동그라미 위치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정확하도록 할 것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선택한 결과를 </a:t>
                      </a:r>
                      <a:r>
                        <a:rPr lang="en-US" altLang="ko-KR" sz="1400" b="1" kern="1200" dirty="0" smtClean="0">
                          <a:solidFill>
                            <a:srgbClr val="1E10DA"/>
                          </a:solidFill>
                          <a:latin typeface="+mn-lt"/>
                          <a:ea typeface="+mn-ea"/>
                          <a:cs typeface="+mn-cs"/>
                        </a:rPr>
                        <a:t>Bold</a:t>
                      </a:r>
                      <a:r>
                        <a:rPr lang="ko-KR" altLang="en-US" sz="1400" b="1" kern="1200" dirty="0" smtClean="0">
                          <a:solidFill>
                            <a:srgbClr val="1E10DA"/>
                          </a:solidFill>
                          <a:latin typeface="+mn-lt"/>
                          <a:ea typeface="+mn-ea"/>
                          <a:cs typeface="+mn-cs"/>
                        </a:rPr>
                        <a:t>체 </a:t>
                      </a:r>
                      <a:r>
                        <a:rPr lang="en-US" altLang="ko-KR" sz="1400" b="1" kern="1200" dirty="0" smtClean="0">
                          <a:solidFill>
                            <a:srgbClr val="1E10DA"/>
                          </a:solidFill>
                          <a:latin typeface="+mn-lt"/>
                          <a:ea typeface="+mn-ea"/>
                          <a:cs typeface="+mn-cs"/>
                        </a:rPr>
                        <a:t>or </a:t>
                      </a:r>
                      <a:r>
                        <a:rPr lang="ko-KR" altLang="en-US" sz="1400" b="1" kern="1200" dirty="0" smtClean="0">
                          <a:solidFill>
                            <a:srgbClr val="1E10DA"/>
                          </a:solidFill>
                          <a:latin typeface="+mn-lt"/>
                          <a:ea typeface="+mn-ea"/>
                          <a:cs typeface="+mn-cs"/>
                        </a:rPr>
                        <a:t>다른 색깔</a:t>
                      </a:r>
                      <a:endParaRPr lang="en-US" altLang="ko-KR" sz="1400" b="1" kern="1200" dirty="0" smtClean="0">
                        <a:solidFill>
                          <a:srgbClr val="1E10D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1" kern="1200" dirty="0" smtClean="0">
                          <a:solidFill>
                            <a:srgbClr val="1E10DA"/>
                          </a:solidFill>
                          <a:latin typeface="+mn-lt"/>
                          <a:ea typeface="+mn-ea"/>
                          <a:cs typeface="+mn-cs"/>
                        </a:rPr>
                        <a:t>Zoom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기능 추가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just" latinLnBrk="1">
                        <a:buFont typeface="Arial" panose="020B0604020202020204" pitchFamily="34" charset="0"/>
                        <a:buNone/>
                      </a:pP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진행계획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80000">
                <a:tc gridSpan="2">
                  <a:txBody>
                    <a:bodyPr/>
                    <a:lstStyle/>
                    <a:p>
                      <a:pPr marL="285750" marR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94043" y="1460500"/>
            <a:ext cx="814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FF0000"/>
                </a:solidFill>
              </a:rPr>
              <a:t>변경 전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403570" y="1460500"/>
            <a:ext cx="814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0070C0"/>
                </a:solidFill>
              </a:rPr>
              <a:t>변경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후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2607954" y="1808168"/>
            <a:ext cx="2349063" cy="4239190"/>
            <a:chOff x="1475655" y="548680"/>
            <a:chExt cx="3528392" cy="7191842"/>
          </a:xfrm>
        </p:grpSpPr>
        <p:pic>
          <p:nvPicPr>
            <p:cNvPr id="78" name="Picture 2" descr="삼성전자 갤럭시노트5 64G SM-N920S [SKT 기기변경]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25" t="10784" r="31519" b="12054"/>
            <a:stretch/>
          </p:blipFill>
          <p:spPr bwMode="auto">
            <a:xfrm>
              <a:off x="1475655" y="548680"/>
              <a:ext cx="3528392" cy="71918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직사각형 78"/>
            <p:cNvSpPr/>
            <p:nvPr/>
          </p:nvSpPr>
          <p:spPr>
            <a:xfrm>
              <a:off x="2627784" y="1268760"/>
              <a:ext cx="2160240" cy="10801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2699792" y="937598"/>
              <a:ext cx="1152128" cy="2160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2000">
                <a:solidFill>
                  <a:prstClr val="white"/>
                </a:solidFill>
              </a:endParaRPr>
            </a:p>
          </p:txBody>
        </p:sp>
      </p:grpSp>
      <p:pic>
        <p:nvPicPr>
          <p:cNvPr id="72" name="Picture 2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037" y="2192754"/>
            <a:ext cx="2160000" cy="351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2711437" y="5168349"/>
            <a:ext cx="21552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sz="2000" dirty="0" err="1">
              <a:solidFill>
                <a:schemeClr val="accent2">
                  <a:lumMod val="75000"/>
                </a:schemeClr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683946" y="5158824"/>
            <a:ext cx="2163641" cy="266700"/>
            <a:chOff x="2682862" y="5018894"/>
            <a:chExt cx="2163641" cy="266700"/>
          </a:xfrm>
        </p:grpSpPr>
        <p:sp>
          <p:nvSpPr>
            <p:cNvPr id="89" name="모서리가 둥근 직사각형 88"/>
            <p:cNvSpPr/>
            <p:nvPr/>
          </p:nvSpPr>
          <p:spPr>
            <a:xfrm>
              <a:off x="2733920" y="5018894"/>
              <a:ext cx="486000" cy="2667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200000"/>
                </a:lnSpc>
              </a:pPr>
              <a:endParaRPr lang="ko-KR" altLang="en-US" sz="1200" dirty="0">
                <a:solidFill>
                  <a:schemeClr val="accent2">
                    <a:lumMod val="75000"/>
                  </a:schemeClr>
                </a:solidFill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682862" y="5033889"/>
              <a:ext cx="6141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/>
                <a:t>종합</a:t>
              </a:r>
              <a:r>
                <a:rPr lang="en-US" altLang="ko-KR" sz="1000" b="1" dirty="0" smtClean="0"/>
                <a:t>(P)</a:t>
              </a:r>
              <a:endParaRPr lang="ko-KR" altLang="en-US" b="1" dirty="0"/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3815836" y="5018894"/>
              <a:ext cx="486000" cy="2667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200000"/>
                </a:lnSpc>
              </a:pPr>
              <a:endParaRPr lang="ko-KR" altLang="en-US" sz="1200" dirty="0">
                <a:solidFill>
                  <a:schemeClr val="accent2">
                    <a:lumMod val="75000"/>
                  </a:schemeClr>
                </a:solidFill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3274878" y="5018894"/>
              <a:ext cx="486000" cy="2667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200000"/>
                </a:lnSpc>
              </a:pPr>
              <a:endParaRPr lang="ko-KR" altLang="en-US" sz="1200" dirty="0">
                <a:solidFill>
                  <a:schemeClr val="accent2">
                    <a:lumMod val="75000"/>
                  </a:schemeClr>
                </a:solidFill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4356795" y="5018894"/>
              <a:ext cx="486000" cy="2667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200000"/>
                </a:lnSpc>
              </a:pPr>
              <a:endParaRPr lang="ko-KR" altLang="en-US" sz="1200" dirty="0">
                <a:solidFill>
                  <a:schemeClr val="accent2">
                    <a:lumMod val="75000"/>
                  </a:schemeClr>
                </a:solidFill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852306" y="5033889"/>
              <a:ext cx="4703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err="1" smtClean="0"/>
                <a:t>상</a:t>
              </a:r>
              <a:r>
                <a:rPr lang="ko-KR" altLang="en-US" sz="1000" b="1" dirty="0" err="1"/>
                <a:t>지</a:t>
              </a:r>
              <a:endParaRPr lang="ko-KR" altLang="en-US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376181" y="5033889"/>
              <a:ext cx="4703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/>
                <a:t>하</a:t>
              </a:r>
              <a:r>
                <a:rPr lang="ko-KR" altLang="en-US" sz="1000" b="1" dirty="0"/>
                <a:t>지</a:t>
              </a:r>
              <a:endParaRPr lang="ko-KR" altLang="en-US" sz="2400" b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225787" y="5033889"/>
              <a:ext cx="6141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/>
                <a:t>종합</a:t>
              </a:r>
              <a:r>
                <a:rPr lang="en-US" altLang="ko-KR" sz="1000" b="1" dirty="0" smtClean="0"/>
                <a:t>(D)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1612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Checklist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어플리케이션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b="1" dirty="0" smtClean="0">
                <a:latin typeface="휴먼모음T" pitchFamily="18" charset="-127"/>
                <a:ea typeface="휴먼모음T" pitchFamily="18" charset="-127"/>
              </a:rPr>
              <a:t>Step 7. </a:t>
            </a:r>
            <a:r>
              <a:rPr lang="ko-KR" altLang="en-US" sz="2000" b="1" dirty="0" smtClean="0">
                <a:latin typeface="휴먼모음T" pitchFamily="18" charset="-127"/>
                <a:ea typeface="휴먼모음T" pitchFamily="18" charset="-127"/>
              </a:rPr>
              <a:t>예방법</a:t>
            </a:r>
            <a:r>
              <a:rPr lang="en-US" altLang="ko-KR" sz="2000" b="1" dirty="0" smtClean="0">
                <a:latin typeface="휴먼모음T" pitchFamily="18" charset="-127"/>
                <a:ea typeface="휴먼모음T" pitchFamily="18" charset="-127"/>
              </a:rPr>
              <a:t>/</a:t>
            </a:r>
            <a:r>
              <a:rPr lang="ko-KR" altLang="en-US" sz="2000" b="1" dirty="0" smtClean="0">
                <a:latin typeface="휴먼모음T" pitchFamily="18" charset="-127"/>
                <a:ea typeface="휴먼모음T" pitchFamily="18" charset="-127"/>
              </a:rPr>
              <a:t>예방체조 동영상 제공</a:t>
            </a:r>
            <a:endParaRPr lang="ko-KR" altLang="en-US" sz="2000" b="1" dirty="0">
              <a:latin typeface="휴먼모음T" pitchFamily="18" charset="-127"/>
              <a:ea typeface="휴먼모음T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61063"/>
              </p:ext>
            </p:extLst>
          </p:nvPr>
        </p:nvGraphicFramePr>
        <p:xfrm>
          <a:off x="3500402" y="1738478"/>
          <a:ext cx="8128000" cy="46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단계 설명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수정사항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0">
                <a:tc>
                  <a:txBody>
                    <a:bodyPr/>
                    <a:lstStyle/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평가결과 단계에서 자세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Comment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에 따른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just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근골격계질환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예방법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예방체조 동영상 제공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동영상 추가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예시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진행계획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80000">
                <a:tc gridSpan="2">
                  <a:txBody>
                    <a:bodyPr/>
                    <a:lstStyle/>
                    <a:p>
                      <a:pPr marL="285750" marR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534492" y="1808168"/>
            <a:ext cx="2349063" cy="4239190"/>
            <a:chOff x="534492" y="1808168"/>
            <a:chExt cx="2349063" cy="4239190"/>
          </a:xfrm>
        </p:grpSpPr>
        <p:grpSp>
          <p:nvGrpSpPr>
            <p:cNvPr id="46" name="그룹 45"/>
            <p:cNvGrpSpPr/>
            <p:nvPr/>
          </p:nvGrpSpPr>
          <p:grpSpPr>
            <a:xfrm>
              <a:off x="534492" y="1808168"/>
              <a:ext cx="2349063" cy="4239190"/>
              <a:chOff x="1475655" y="548680"/>
              <a:chExt cx="3528392" cy="7191842"/>
            </a:xfrm>
          </p:grpSpPr>
          <p:pic>
            <p:nvPicPr>
              <p:cNvPr id="48" name="Picture 2" descr="삼성전자 갤럭시노트5 64G SM-N920S [SKT 기기변경]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625" t="10784" r="31519" b="12054"/>
              <a:stretch/>
            </p:blipFill>
            <p:spPr bwMode="auto">
              <a:xfrm>
                <a:off x="1475655" y="548680"/>
                <a:ext cx="3528392" cy="71918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직사각형 48"/>
              <p:cNvSpPr/>
              <p:nvPr/>
            </p:nvSpPr>
            <p:spPr>
              <a:xfrm>
                <a:off x="2627784" y="1268760"/>
                <a:ext cx="2160240" cy="10801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2699792" y="937598"/>
                <a:ext cx="1152128" cy="21602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20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636061" y="2192754"/>
              <a:ext cx="2160000" cy="3513600"/>
              <a:chOff x="636061" y="2192754"/>
              <a:chExt cx="2160000" cy="3513600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636061" y="2192754"/>
                <a:ext cx="2160000" cy="3513600"/>
                <a:chOff x="636061" y="2192754"/>
                <a:chExt cx="2160000" cy="3513600"/>
              </a:xfrm>
            </p:grpSpPr>
            <p:pic>
              <p:nvPicPr>
                <p:cNvPr id="67" name="Picture 3"/>
                <p:cNvPicPr>
                  <a:picLocks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6061" y="2192754"/>
                  <a:ext cx="2160000" cy="3513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4" name="직사각형 3"/>
                <p:cNvSpPr/>
                <p:nvPr/>
              </p:nvSpPr>
              <p:spPr>
                <a:xfrm>
                  <a:off x="636061" y="2550950"/>
                  <a:ext cx="2160000" cy="31554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200000"/>
                    </a:lnSpc>
                  </a:pPr>
                  <a:endParaRPr lang="ko-KR" altLang="en-US" sz="2000" dirty="0" err="1">
                    <a:solidFill>
                      <a:schemeClr val="accent2">
                        <a:lumMod val="75000"/>
                      </a:schemeClr>
                    </a:solidFill>
                    <a:latin typeface="휴먼엑스포" pitchFamily="18" charset="-127"/>
                    <a:ea typeface="휴먼엑스포" pitchFamily="18" charset="-127"/>
                  </a:endParaRPr>
                </a:p>
              </p:txBody>
            </p:sp>
          </p:grpSp>
          <p:pic>
            <p:nvPicPr>
              <p:cNvPr id="9218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9075" y="3299113"/>
                <a:ext cx="1747837" cy="1449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219" name="Picture 3"/>
              <p:cNvPicPr>
                <a:picLocks noChangeAspect="1" noChangeArrowheads="1"/>
              </p:cNvPicPr>
              <p:nvPr/>
            </p:nvPicPr>
            <p:blipFill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14900" y="2802611"/>
                <a:ext cx="1637826" cy="4297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" name="직사각형 6"/>
              <p:cNvSpPr/>
              <p:nvPr/>
            </p:nvSpPr>
            <p:spPr>
              <a:xfrm>
                <a:off x="781050" y="2764511"/>
                <a:ext cx="238125" cy="2148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200000"/>
                  </a:lnSpc>
                </a:pPr>
                <a:endParaRPr lang="ko-KR" altLang="en-US" sz="2000" dirty="0" err="1">
                  <a:solidFill>
                    <a:schemeClr val="accent2">
                      <a:lumMod val="75000"/>
                    </a:schemeClr>
                  </a:solidFill>
                  <a:latin typeface="휴먼엑스포" pitchFamily="18" charset="-127"/>
                  <a:ea typeface="휴먼엑스포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920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[설명회]_수요자 중심의 농약 등록.허가 절차 개선방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accent3">
              <a:lumMod val="50000"/>
            </a:schemeClr>
          </a:solidFill>
        </a:ln>
      </a:spPr>
      <a:bodyPr anchor="ctr"/>
      <a:lstStyle>
        <a:defPPr>
          <a:lnSpc>
            <a:spcPct val="200000"/>
          </a:lnSpc>
          <a:defRPr sz="2000" dirty="0" err="1">
            <a:solidFill>
              <a:schemeClr val="accent2">
                <a:lumMod val="75000"/>
              </a:schemeClr>
            </a:solidFill>
            <a:latin typeface="휴먼엑스포" pitchFamily="18" charset="-127"/>
            <a:ea typeface="휴먼엑스포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543</Words>
  <Application>Microsoft Office PowerPoint</Application>
  <PresentationFormat>사용자 지정</PresentationFormat>
  <Paragraphs>124</Paragraphs>
  <Slides>9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[설명회]_수요자 중심의 농약 등록.허가 절차 개선방안</vt:lpstr>
      <vt:lpstr>PowerPoint 프레젠테이션</vt:lpstr>
      <vt:lpstr>Checklist 어플리케이션</vt:lpstr>
      <vt:lpstr>Checklist 어플리케이션</vt:lpstr>
      <vt:lpstr>Checklist 어플리케이션</vt:lpstr>
      <vt:lpstr>Checklist 어플리케이션</vt:lpstr>
      <vt:lpstr>Checklist 어플리케이션</vt:lpstr>
      <vt:lpstr>Checklist 어플리케이션</vt:lpstr>
      <vt:lpstr>Checklist 어플리케이션</vt:lpstr>
      <vt:lpstr>Checklist 어플리케이션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Cheklist 어플리케이션</dc:title>
  <dc:creator>Ergospace</dc:creator>
  <cp:lastModifiedBy>Administrator</cp:lastModifiedBy>
  <cp:revision>23</cp:revision>
  <cp:lastPrinted>2016-09-26T09:04:05Z</cp:lastPrinted>
  <dcterms:created xsi:type="dcterms:W3CDTF">2016-09-25T07:02:38Z</dcterms:created>
  <dcterms:modified xsi:type="dcterms:W3CDTF">2016-10-06T02:09:42Z</dcterms:modified>
</cp:coreProperties>
</file>