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8075" r:id="rId1"/>
    <p:sldMasterId id="2147488065" r:id="rId2"/>
    <p:sldMasterId id="2147488078" r:id="rId3"/>
    <p:sldMasterId id="2147488067" r:id="rId4"/>
  </p:sldMasterIdLst>
  <p:notesMasterIdLst>
    <p:notesMasterId r:id="rId19"/>
  </p:notesMasterIdLst>
  <p:handoutMasterIdLst>
    <p:handoutMasterId r:id="rId20"/>
  </p:handoutMasterIdLst>
  <p:sldIdLst>
    <p:sldId id="432" r:id="rId5"/>
    <p:sldId id="431" r:id="rId6"/>
    <p:sldId id="433" r:id="rId7"/>
    <p:sldId id="439" r:id="rId8"/>
    <p:sldId id="434" r:id="rId9"/>
    <p:sldId id="445" r:id="rId10"/>
    <p:sldId id="424" r:id="rId11"/>
    <p:sldId id="440" r:id="rId12"/>
    <p:sldId id="441" r:id="rId13"/>
    <p:sldId id="446" r:id="rId14"/>
    <p:sldId id="425" r:id="rId15"/>
    <p:sldId id="443" r:id="rId16"/>
    <p:sldId id="436" r:id="rId17"/>
    <p:sldId id="272" r:id="rId18"/>
  </p:sldIdLst>
  <p:sldSz cx="9904413" cy="6858000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현대하모니 M" pitchFamily="18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현대하모니 M" pitchFamily="18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현대하모니 M" pitchFamily="18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현대하모니 M" pitchFamily="18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현대하모니 M" pitchFamily="18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현대하모니 M" pitchFamily="18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현대하모니 M" pitchFamily="18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현대하모니 M" pitchFamily="18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현대하모니 M" pitchFamily="18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3521">
          <p15:clr>
            <a:srgbClr val="A4A3A4"/>
          </p15:clr>
        </p15:guide>
        <p15:guide id="4" orient="horz" pos="1071">
          <p15:clr>
            <a:srgbClr val="A4A3A4"/>
          </p15:clr>
        </p15:guide>
        <p15:guide id="5" orient="horz" pos="1888">
          <p15:clr>
            <a:srgbClr val="A4A3A4"/>
          </p15:clr>
        </p15:guide>
        <p15:guide id="6" pos="3799">
          <p15:clr>
            <a:srgbClr val="A4A3A4"/>
          </p15:clr>
        </p15:guide>
        <p15:guide id="7" pos="6022">
          <p15:clr>
            <a:srgbClr val="A4A3A4"/>
          </p15:clr>
        </p15:guide>
        <p15:guide id="8" pos="2711">
          <p15:clr>
            <a:srgbClr val="A4A3A4"/>
          </p15:clr>
        </p15:guide>
        <p15:guide id="9" pos="3119">
          <p15:clr>
            <a:srgbClr val="A4A3A4"/>
          </p15:clr>
        </p15:guide>
        <p15:guide id="10" pos="1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train1808" initials="s" lastIdx="1" clrIdx="0">
    <p:extLst>
      <p:ext uri="{19B8F6BF-5375-455C-9EA6-DF929625EA0E}">
        <p15:presenceInfo xmlns:p15="http://schemas.microsoft.com/office/powerpoint/2012/main" userId="softtrain18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D51"/>
    <a:srgbClr val="F68120"/>
    <a:srgbClr val="F7941E"/>
    <a:srgbClr val="D71920"/>
    <a:srgbClr val="FF5050"/>
    <a:srgbClr val="FF0000"/>
    <a:srgbClr val="487AC4"/>
    <a:srgbClr val="FFFF99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0" autoAdjust="0"/>
    <p:restoredTop sz="84000" autoAdjust="0"/>
  </p:normalViewPr>
  <p:slideViewPr>
    <p:cSldViewPr snapToObjects="1">
      <p:cViewPr varScale="1">
        <p:scale>
          <a:sx n="100" d="100"/>
          <a:sy n="100" d="100"/>
        </p:scale>
        <p:origin x="1884" y="90"/>
      </p:cViewPr>
      <p:guideLst>
        <p:guide orient="horz" pos="4156"/>
        <p:guide orient="horz" pos="572"/>
        <p:guide orient="horz" pos="3521"/>
        <p:guide orient="horz" pos="1071"/>
        <p:guide orient="horz" pos="1888"/>
        <p:guide pos="3799"/>
        <p:guide pos="6022"/>
        <p:guide pos="2711"/>
        <p:guide pos="3119"/>
        <p:guide pos="1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2832" y="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F81C334-4E96-4FAA-B8B1-0DDB60B4A1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BDAD1B-34CB-44A6-B258-30EF43469A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2FA93-963D-4E3D-8804-B8E06907FD3E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767207-7F83-49E9-93D5-306EA7859C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341F6-6F4E-41A6-ACDB-7F9B6DAA51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86935-084A-4D5C-83D7-79E2E9E9D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93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47DFDAB-74F7-4815-AA6E-314D7837C6F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 defTabSz="914000" eaLnBrk="1" latinLnBrk="1" hangingPunct="1">
              <a:lnSpc>
                <a:spcPct val="100000"/>
              </a:lnSpc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3A0DA2-3DF9-452C-828E-7FCABF21EB16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000" eaLnBrk="1" latinLnBrk="1" hangingPunct="1">
              <a:lnSpc>
                <a:spcPct val="100000"/>
              </a:lnSpc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D9E07EB-9CD0-410A-A0C5-8D8E39A29246}" type="datetimeFigureOut">
              <a:rPr lang="ko-KR" altLang="en-US"/>
              <a:pPr>
                <a:defRPr/>
              </a:pPr>
              <a:t>2018-09-12</a:t>
            </a:fld>
            <a:endParaRPr lang="en-US" altLang="ko-KR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87CB145-AE85-45C1-BA0D-3DC5254D93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BF3DBA0-3A70-49DE-ADDA-83680A53D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F8DBD-32E3-4E3F-BD59-05DEA573C5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l" defTabSz="914000" eaLnBrk="1" latinLnBrk="1" hangingPunct="1">
              <a:lnSpc>
                <a:spcPct val="100000"/>
              </a:lnSpc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31974-FC8E-4FB0-B66F-9E43116D8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sz="1200" smtClean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E4E3E57-221D-450E-954C-B1D492381C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>
            <a:extLst>
              <a:ext uri="{FF2B5EF4-FFF2-40B4-BE49-F238E27FC236}">
                <a16:creationId xmlns:a16="http://schemas.microsoft.com/office/drawing/2014/main" id="{9A12E401-AAF7-4556-A3F2-259A67E60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>
            <a:extLst>
              <a:ext uri="{FF2B5EF4-FFF2-40B4-BE49-F238E27FC236}">
                <a16:creationId xmlns:a16="http://schemas.microsoft.com/office/drawing/2014/main" id="{2E8B69CC-E569-4130-933C-E77A7BE1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A46716B4-1B1D-4243-92CD-F4C9866D1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1281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1281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1281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1281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B25C9F-38E1-47C5-81F1-72E2BB0C28A5}" type="slidenum"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82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>
            <a:extLst>
              <a:ext uri="{FF2B5EF4-FFF2-40B4-BE49-F238E27FC236}">
                <a16:creationId xmlns:a16="http://schemas.microsoft.com/office/drawing/2014/main" id="{9A12E401-AAF7-4556-A3F2-259A67E60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>
            <a:extLst>
              <a:ext uri="{FF2B5EF4-FFF2-40B4-BE49-F238E27FC236}">
                <a16:creationId xmlns:a16="http://schemas.microsoft.com/office/drawing/2014/main" id="{2E8B69CC-E569-4130-933C-E77A7BE1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A46716B4-1B1D-4243-92CD-F4C9866D1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1281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1281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1281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1281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FB25C9F-38E1-47C5-81F1-72E2BB0C28A5}" type="slidenum">
              <a:rPr lang="ko-KR" altLang="en-US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035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E3E57-221D-450E-954C-B1D492381CB0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654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E3E57-221D-450E-954C-B1D492381CB0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010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E3E57-221D-450E-954C-B1D492381CB0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628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E3E57-221D-450E-954C-B1D492381CB0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82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E3E57-221D-450E-954C-B1D492381CB0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167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0" y="1173163"/>
            <a:ext cx="4376037" cy="1797546"/>
          </a:xfrm>
          <a:prstGeom prst="rect">
            <a:avLst/>
          </a:prstGeom>
        </p:spPr>
        <p:txBody>
          <a:bodyPr lIns="432000" tIns="64800" anchor="t" anchorCtr="0"/>
          <a:lstStyle>
            <a:lvl1pPr marL="0" marR="0" indent="0" algn="l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199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altLang="ko-KR" noProof="0" dirty="0"/>
          </a:p>
        </p:txBody>
      </p:sp>
      <p:sp>
        <p:nvSpPr>
          <p:cNvPr id="19" name="부제목 2"/>
          <p:cNvSpPr>
            <a:spLocks noGrp="1"/>
          </p:cNvSpPr>
          <p:nvPr>
            <p:ph type="subTitle" idx="1"/>
          </p:nvPr>
        </p:nvSpPr>
        <p:spPr>
          <a:xfrm>
            <a:off x="0" y="2990991"/>
            <a:ext cx="4376037" cy="936981"/>
          </a:xfrm>
          <a:prstGeom prst="rect">
            <a:avLst/>
          </a:prstGeom>
        </p:spPr>
        <p:txBody>
          <a:bodyPr lIns="432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298206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4739" marR="0" indent="-304739" algn="l" defTabSz="914217" rtl="0" eaLnBrk="1" fontAlgn="base" latinLnBrk="1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" panose="05000000000000000000" pitchFamily="2" charset="2"/>
              <a:buAutoNum type="arabicPeriod"/>
              <a:tabLst>
                <a:tab pos="266647" algn="l"/>
                <a:tab pos="399970" algn="l"/>
              </a:tabLst>
              <a:defRPr/>
            </a:lvl1pPr>
            <a:lvl2pPr marL="431914" marR="0" indent="-266647" algn="l" defTabSz="914217" rtl="0" eaLnBrk="1" fontAlgn="base" latinLnBrk="1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" panose="05000000000000000000" pitchFamily="2" charset="2"/>
              <a:buAutoNum type="arabicPeriod"/>
              <a:tabLst>
                <a:tab pos="266647" algn="l"/>
                <a:tab pos="399970" algn="l"/>
              </a:tabLst>
              <a:defRPr/>
            </a:lvl2pPr>
            <a:lvl3pPr marL="575885" marR="0" indent="-247600" algn="l" defTabSz="914217" rtl="0" eaLnBrk="1" fontAlgn="base" latinLnBrk="1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" panose="05000000000000000000" pitchFamily="2" charset="2"/>
              <a:buAutoNum type="arabicPeriod"/>
              <a:tabLst>
                <a:tab pos="266647" algn="l"/>
                <a:tab pos="399970" algn="l"/>
              </a:tabLst>
              <a:defRPr/>
            </a:lvl3pPr>
            <a:lvl4pPr marL="904694" marR="0" indent="-152370" algn="l" defTabSz="914217" rtl="0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" panose="05000000000000000000" pitchFamily="2" charset="2"/>
              <a:buAutoNum type="arabicPeriod"/>
              <a:tabLst>
                <a:tab pos="266647" algn="l"/>
                <a:tab pos="399970" algn="l"/>
              </a:tabLst>
              <a:defRPr/>
            </a:lvl4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0637277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506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58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751" y="152400"/>
            <a:ext cx="9294911" cy="38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51" y="838200"/>
            <a:ext cx="9294911" cy="5257800"/>
          </a:xfrm>
          <a:prstGeom prst="rect">
            <a:avLst/>
          </a:prstGeom>
        </p:spPr>
        <p:txBody>
          <a:bodyPr/>
          <a:lstStyle>
            <a:lvl1pPr marL="304739" marR="0" indent="-304739" algn="l" defTabSz="914217" rtl="0" eaLnBrk="1" fontAlgn="base" latinLnBrk="1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" panose="05000000000000000000" pitchFamily="2" charset="2"/>
              <a:buAutoNum type="arabicPeriod"/>
              <a:tabLst>
                <a:tab pos="266647" algn="l"/>
                <a:tab pos="399970" algn="l"/>
              </a:tabLst>
              <a:defRPr/>
            </a:lvl1pPr>
            <a:lvl2pPr marL="431914" marR="0" indent="-266647" algn="l" defTabSz="914217" rtl="0" eaLnBrk="1" fontAlgn="base" latinLnBrk="1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" panose="05000000000000000000" pitchFamily="2" charset="2"/>
              <a:buAutoNum type="arabicPeriod"/>
              <a:tabLst>
                <a:tab pos="266647" algn="l"/>
                <a:tab pos="399970" algn="l"/>
              </a:tabLst>
              <a:defRPr/>
            </a:lvl2pPr>
            <a:lvl3pPr marL="575885" marR="0" indent="-247600" algn="l" defTabSz="914217" rtl="0" eaLnBrk="1" fontAlgn="base" latinLnBrk="1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" panose="05000000000000000000" pitchFamily="2" charset="2"/>
              <a:buAutoNum type="arabicPeriod"/>
              <a:tabLst>
                <a:tab pos="266647" algn="l"/>
                <a:tab pos="399970" algn="l"/>
              </a:tabLst>
              <a:defRPr/>
            </a:lvl3pPr>
            <a:lvl4pPr marL="904694" marR="0" indent="-152370" algn="l" defTabSz="914217" rtl="0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SzTx/>
              <a:buFont typeface="Wingdings" panose="05000000000000000000" pitchFamily="2" charset="2"/>
              <a:buAutoNum type="arabicPeriod"/>
              <a:tabLst>
                <a:tab pos="266647" algn="l"/>
                <a:tab pos="399970" algn="l"/>
              </a:tabLst>
              <a:defRPr/>
            </a:lvl4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95445836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19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0" y="1173163"/>
            <a:ext cx="4376037" cy="1797546"/>
          </a:xfrm>
          <a:prstGeom prst="rect">
            <a:avLst/>
          </a:prstGeom>
        </p:spPr>
        <p:txBody>
          <a:bodyPr lIns="432000" tIns="64800" anchor="t" anchorCtr="0"/>
          <a:lstStyle>
            <a:lvl1pPr marL="0" marR="0" indent="0" algn="l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199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altLang="ko-KR" noProof="0" dirty="0"/>
          </a:p>
        </p:txBody>
      </p:sp>
      <p:sp>
        <p:nvSpPr>
          <p:cNvPr id="19" name="부제목 2"/>
          <p:cNvSpPr>
            <a:spLocks noGrp="1"/>
          </p:cNvSpPr>
          <p:nvPr>
            <p:ph type="subTitle" idx="1"/>
          </p:nvPr>
        </p:nvSpPr>
        <p:spPr>
          <a:xfrm>
            <a:off x="0" y="2990991"/>
            <a:ext cx="4376037" cy="936981"/>
          </a:xfrm>
          <a:prstGeom prst="rect">
            <a:avLst/>
          </a:prstGeom>
        </p:spPr>
        <p:txBody>
          <a:bodyPr lIns="432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41965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D53B96-4E3C-460E-B540-E71DC9BEA2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F75DA43-9BA3-450D-A376-6EBBA6330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531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48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413" y="4406986"/>
            <a:ext cx="84187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413" y="2906713"/>
            <a:ext cx="84187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CE5D4B-0A0E-4467-A06A-FA15EF741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A3FFD5-2D32-41AF-B1BD-B909B1278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452B1A-2526-43B7-9C1E-9402C88C4A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4BD83B-508E-40DF-8B28-945DAC165D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2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0" y="1173163"/>
            <a:ext cx="4376037" cy="1797546"/>
          </a:xfrm>
          <a:prstGeom prst="rect">
            <a:avLst/>
          </a:prstGeom>
        </p:spPr>
        <p:txBody>
          <a:bodyPr lIns="432000" tIns="64800" anchor="t" anchorCtr="0"/>
          <a:lstStyle>
            <a:lvl1pPr marL="0" marR="0" indent="0" algn="l" defTabSz="91421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199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altLang="ko-KR" noProof="0" dirty="0"/>
          </a:p>
        </p:txBody>
      </p:sp>
      <p:sp>
        <p:nvSpPr>
          <p:cNvPr id="19" name="부제목 2"/>
          <p:cNvSpPr>
            <a:spLocks noGrp="1"/>
          </p:cNvSpPr>
          <p:nvPr>
            <p:ph type="subTitle" idx="1"/>
          </p:nvPr>
        </p:nvSpPr>
        <p:spPr>
          <a:xfrm>
            <a:off x="0" y="2990991"/>
            <a:ext cx="4376037" cy="936981"/>
          </a:xfrm>
          <a:prstGeom prst="rect">
            <a:avLst/>
          </a:prstGeom>
        </p:spPr>
        <p:txBody>
          <a:bodyPr lIns="432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322023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D53B96-4E3C-460E-B540-E71DC9BEA2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F75DA43-9BA3-450D-A376-6EBBA6330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531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324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91">
            <a:extLst>
              <a:ext uri="{FF2B5EF4-FFF2-40B4-BE49-F238E27FC236}">
                <a16:creationId xmlns:a16="http://schemas.microsoft.com/office/drawing/2014/main" id="{2C58F752-0D7A-4415-890B-07894D3D03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88682" y="6453189"/>
            <a:ext cx="401573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Copyright ⓒ 2018 </a:t>
            </a:r>
            <a:r>
              <a:rPr lang="en-US" altLang="ko-KR" sz="700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SoftTrain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Co., Ltd. All rights reserved  |  Confidential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27" name="Picture 94">
            <a:extLst>
              <a:ext uri="{FF2B5EF4-FFF2-40B4-BE49-F238E27FC236}">
                <a16:creationId xmlns:a16="http://schemas.microsoft.com/office/drawing/2014/main" id="{3D5AAC1B-11F4-4A68-9DEE-31D0BB43D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40" y="3005783"/>
            <a:ext cx="145709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Line 97">
            <a:extLst>
              <a:ext uri="{FF2B5EF4-FFF2-40B4-BE49-F238E27FC236}">
                <a16:creationId xmlns:a16="http://schemas.microsoft.com/office/drawing/2014/main" id="{8EF2A4BD-F0DC-40E9-8D54-B4A6E5C34A7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225177" y="2708920"/>
            <a:ext cx="3334804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FEA294-660C-43B3-A550-9ED9210FB71A}"/>
              </a:ext>
            </a:extLst>
          </p:cNvPr>
          <p:cNvSpPr/>
          <p:nvPr userDrawn="1"/>
        </p:nvSpPr>
        <p:spPr>
          <a:xfrm>
            <a:off x="1" y="0"/>
            <a:ext cx="5869634" cy="6858000"/>
          </a:xfrm>
          <a:prstGeom prst="rect">
            <a:avLst/>
          </a:prstGeom>
          <a:solidFill>
            <a:srgbClr val="65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/>
          </a:p>
        </p:txBody>
      </p:sp>
      <p:grpSp>
        <p:nvGrpSpPr>
          <p:cNvPr id="1030" name="그룹 29">
            <a:extLst>
              <a:ext uri="{FF2B5EF4-FFF2-40B4-BE49-F238E27FC236}">
                <a16:creationId xmlns:a16="http://schemas.microsoft.com/office/drawing/2014/main" id="{8FEA6551-B54B-4EF1-86FA-548B1CECD7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173163"/>
            <a:ext cx="4591902" cy="2762250"/>
            <a:chOff x="0" y="1173163"/>
            <a:chExt cx="4348163" cy="2762250"/>
          </a:xfrm>
        </p:grpSpPr>
        <p:sp>
          <p:nvSpPr>
            <p:cNvPr id="1031" name="Line 4">
              <a:extLst>
                <a:ext uri="{FF2B5EF4-FFF2-40B4-BE49-F238E27FC236}">
                  <a16:creationId xmlns:a16="http://schemas.microsoft.com/office/drawing/2014/main" id="{EE0F2B36-5861-42F5-9A55-74442188C4C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173163"/>
              <a:ext cx="434816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 sz="1400"/>
            </a:p>
          </p:txBody>
        </p:sp>
        <p:sp>
          <p:nvSpPr>
            <p:cNvPr id="1032" name="Line 31">
              <a:extLst>
                <a:ext uri="{FF2B5EF4-FFF2-40B4-BE49-F238E27FC236}">
                  <a16:creationId xmlns:a16="http://schemas.microsoft.com/office/drawing/2014/main" id="{793D137B-4BCB-4F3B-8D93-6AFE07823C7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2978150"/>
              <a:ext cx="434816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 sz="1400"/>
            </a:p>
          </p:txBody>
        </p:sp>
        <p:sp>
          <p:nvSpPr>
            <p:cNvPr id="1033" name="Line 32">
              <a:extLst>
                <a:ext uri="{FF2B5EF4-FFF2-40B4-BE49-F238E27FC236}">
                  <a16:creationId xmlns:a16="http://schemas.microsoft.com/office/drawing/2014/main" id="{20954CD6-B4B2-4248-8B23-4104C9591B7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3935413"/>
              <a:ext cx="434816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4819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76" r:id="rId1"/>
    <p:sldLayoutId id="2147488077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109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217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326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434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554" indent="-228554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F7E6FE-18DC-4BF9-84BE-8CA6712F8AE4}"/>
              </a:ext>
            </a:extLst>
          </p:cNvPr>
          <p:cNvSpPr/>
          <p:nvPr userDrawn="1"/>
        </p:nvSpPr>
        <p:spPr>
          <a:xfrm>
            <a:off x="1" y="4584701"/>
            <a:ext cx="9902826" cy="2309813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/>
          </a:p>
        </p:txBody>
      </p:sp>
      <p:pic>
        <p:nvPicPr>
          <p:cNvPr id="2051" name="Picture 13">
            <a:extLst>
              <a:ext uri="{FF2B5EF4-FFF2-40B4-BE49-F238E27FC236}">
                <a16:creationId xmlns:a16="http://schemas.microsoft.com/office/drawing/2014/main" id="{4ADD1A8B-107D-4349-91CF-5199E1607A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367" y="5373688"/>
            <a:ext cx="186818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91">
            <a:extLst>
              <a:ext uri="{FF2B5EF4-FFF2-40B4-BE49-F238E27FC236}">
                <a16:creationId xmlns:a16="http://schemas.microsoft.com/office/drawing/2014/main" id="{F70DF097-11E3-41B6-9FD1-B36CDCB7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33114" y="6462714"/>
            <a:ext cx="332686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>
              <a:defRPr/>
            </a:pP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Copyright ⓒ 2018 </a:t>
            </a:r>
            <a:r>
              <a:rPr lang="en-US" altLang="ko-KR" sz="700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SoftTrain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Co., Ltd. All rights reserved  |  Confidential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FEC44-BFE4-4DB6-B08E-B8A1C2D86C7F}"/>
              </a:ext>
            </a:extLst>
          </p:cNvPr>
          <p:cNvSpPr/>
          <p:nvPr userDrawn="1"/>
        </p:nvSpPr>
        <p:spPr>
          <a:xfrm flipV="1">
            <a:off x="1" y="4584701"/>
            <a:ext cx="9902826" cy="28575"/>
          </a:xfrm>
          <a:prstGeom prst="rect">
            <a:avLst/>
          </a:prstGeom>
          <a:solidFill>
            <a:srgbClr val="65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/>
          </a:p>
        </p:txBody>
      </p:sp>
      <p:pic>
        <p:nvPicPr>
          <p:cNvPr id="8" name="Picture 2" descr="D:\정보지원\2018_사업계획\img\logo.png">
            <a:extLst>
              <a:ext uri="{FF2B5EF4-FFF2-40B4-BE49-F238E27FC236}">
                <a16:creationId xmlns:a16="http://schemas.microsoft.com/office/drawing/2014/main" id="{9B83A2F5-3C26-41A8-8D9A-84ACF1C35D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9678" y="5388947"/>
            <a:ext cx="2592288" cy="558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29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66" r:id="rId1"/>
    <p:sldLayoutId id="2147488073" r:id="rId2"/>
    <p:sldLayoutId id="2147488074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109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217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326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434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554" indent="-228554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F7E6FE-18DC-4BF9-84BE-8CA6712F8AE4}"/>
              </a:ext>
            </a:extLst>
          </p:cNvPr>
          <p:cNvSpPr/>
          <p:nvPr userDrawn="1"/>
        </p:nvSpPr>
        <p:spPr>
          <a:xfrm>
            <a:off x="1" y="4584701"/>
            <a:ext cx="9902826" cy="2309813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/>
          </a:p>
        </p:txBody>
      </p:sp>
      <p:pic>
        <p:nvPicPr>
          <p:cNvPr id="2051" name="Picture 13">
            <a:extLst>
              <a:ext uri="{FF2B5EF4-FFF2-40B4-BE49-F238E27FC236}">
                <a16:creationId xmlns:a16="http://schemas.microsoft.com/office/drawing/2014/main" id="{4ADD1A8B-107D-4349-91CF-5199E1607A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367" y="5373688"/>
            <a:ext cx="1868188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91">
            <a:extLst>
              <a:ext uri="{FF2B5EF4-FFF2-40B4-BE49-F238E27FC236}">
                <a16:creationId xmlns:a16="http://schemas.microsoft.com/office/drawing/2014/main" id="{F70DF097-11E3-41B6-9FD1-B36CDCB7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33114" y="6462714"/>
            <a:ext cx="332686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>
              <a:defRPr/>
            </a:pP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Copyright ⓒ 2018 </a:t>
            </a:r>
            <a:r>
              <a:rPr lang="en-US" altLang="ko-KR" sz="700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SoftTrain</a:t>
            </a: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Co., Ltd. All rights reserved  |  Confidential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FEC44-BFE4-4DB6-B08E-B8A1C2D86C7F}"/>
              </a:ext>
            </a:extLst>
          </p:cNvPr>
          <p:cNvSpPr/>
          <p:nvPr userDrawn="1"/>
        </p:nvSpPr>
        <p:spPr>
          <a:xfrm flipV="1">
            <a:off x="1" y="4584701"/>
            <a:ext cx="9902826" cy="28575"/>
          </a:xfrm>
          <a:prstGeom prst="rect">
            <a:avLst/>
          </a:prstGeom>
          <a:solidFill>
            <a:srgbClr val="65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EEEBF-2F27-467E-B767-93F6D8052569}"/>
              </a:ext>
            </a:extLst>
          </p:cNvPr>
          <p:cNvSpPr/>
          <p:nvPr userDrawn="1"/>
        </p:nvSpPr>
        <p:spPr>
          <a:xfrm>
            <a:off x="1" y="601664"/>
            <a:ext cx="9902826" cy="84137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2AAE4B-3397-4E3E-8AF0-8E9F3908BF80}"/>
              </a:ext>
            </a:extLst>
          </p:cNvPr>
          <p:cNvSpPr/>
          <p:nvPr userDrawn="1"/>
        </p:nvSpPr>
        <p:spPr>
          <a:xfrm flipV="1">
            <a:off x="1" y="601664"/>
            <a:ext cx="9902826" cy="28575"/>
          </a:xfrm>
          <a:prstGeom prst="rect">
            <a:avLst/>
          </a:prstGeom>
          <a:solidFill>
            <a:srgbClr val="65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/>
          </a:p>
        </p:txBody>
      </p:sp>
      <p:sp>
        <p:nvSpPr>
          <p:cNvPr id="12" name="Rectangle 1034">
            <a:extLst>
              <a:ext uri="{FF2B5EF4-FFF2-40B4-BE49-F238E27FC236}">
                <a16:creationId xmlns:a16="http://schemas.microsoft.com/office/drawing/2014/main" id="{2FA49D97-1179-4D72-9090-2778CB1EC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752" y="152400"/>
            <a:ext cx="644739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14" name="Picture 2" descr="D:\정보지원\2018_사업계획\img\logo.png">
            <a:extLst>
              <a:ext uri="{FF2B5EF4-FFF2-40B4-BE49-F238E27FC236}">
                <a16:creationId xmlns:a16="http://schemas.microsoft.com/office/drawing/2014/main" id="{C983F2D3-4C80-41BE-9692-784309A652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9678" y="5388947"/>
            <a:ext cx="2592288" cy="558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870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79" r:id="rId1"/>
    <p:sldLayoutId id="2147488080" r:id="rId2"/>
    <p:sldLayoutId id="2147488081" r:id="rId3"/>
    <p:sldLayoutId id="2147488082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HY견고딕 (제목)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109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217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326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434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554" indent="-228554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AA9EE0-4736-4551-A0FA-2E0BD64EEE70}"/>
              </a:ext>
            </a:extLst>
          </p:cNvPr>
          <p:cNvSpPr/>
          <p:nvPr userDrawn="1"/>
        </p:nvSpPr>
        <p:spPr>
          <a:xfrm>
            <a:off x="1" y="6486526"/>
            <a:ext cx="9902826" cy="37147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/>
          </a:p>
        </p:txBody>
      </p:sp>
      <p:sp>
        <p:nvSpPr>
          <p:cNvPr id="3075" name="Text Box 1029">
            <a:extLst>
              <a:ext uri="{FF2B5EF4-FFF2-40B4-BE49-F238E27FC236}">
                <a16:creationId xmlns:a16="http://schemas.microsoft.com/office/drawing/2014/main" id="{5CAF3C5E-8863-4415-9CE6-A7A99BBB60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4313"/>
            <a:ext cx="99044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latin typeface="Arial" panose="020B0604020202020204" pitchFamily="34" charset="0"/>
              </a:rPr>
              <a:t>- </a:t>
            </a:r>
            <a:fld id="{BDC87A2C-D640-43F2-8046-9F6A59EE65F5}" type="slidenum">
              <a:rPr kumimoji="0" lang="en-US" altLang="ko-KR" sz="800" smtClean="0">
                <a:solidFill>
                  <a:srgbClr val="000000"/>
                </a:solidFill>
                <a:latin typeface="Arial" panose="020B0604020202020204" pitchFamily="34" charset="0"/>
              </a:rPr>
              <a:pPr algn="ctr" latinLnBrk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ko-KR" sz="800" dirty="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076" name="Rectangle 1034">
            <a:extLst>
              <a:ext uri="{FF2B5EF4-FFF2-40B4-BE49-F238E27FC236}">
                <a16:creationId xmlns:a16="http://schemas.microsoft.com/office/drawing/2014/main" id="{10BA9DC6-8A09-4B55-BF18-525A73C431D2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04752" y="152400"/>
            <a:ext cx="644739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077" name="Rectangle 1035">
            <a:extLst>
              <a:ext uri="{FF2B5EF4-FFF2-40B4-BE49-F238E27FC236}">
                <a16:creationId xmlns:a16="http://schemas.microsoft.com/office/drawing/2014/main" id="{706A4387-3887-40D4-8923-5CE2D27F6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51" y="838200"/>
            <a:ext cx="929491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컨텐츠 타이틀</a:t>
            </a:r>
            <a:r>
              <a:rPr lang="en-US" altLang="ko-KR"/>
              <a:t>…………16pt</a:t>
            </a:r>
          </a:p>
          <a:p>
            <a:pPr lvl="1"/>
            <a:r>
              <a:rPr lang="ko-KR" altLang="en-US"/>
              <a:t>컨텐츠 타이틀</a:t>
            </a:r>
            <a:r>
              <a:rPr lang="en-US" altLang="ko-KR"/>
              <a:t>………… 14pt</a:t>
            </a:r>
          </a:p>
          <a:p>
            <a:pPr lvl="2"/>
            <a:r>
              <a:rPr lang="ko-KR" altLang="en-US"/>
              <a:t>컨텐츠 마지막 타이틀</a:t>
            </a:r>
            <a:r>
              <a:rPr lang="en-US" altLang="ko-KR"/>
              <a:t>… 12pt</a:t>
            </a:r>
          </a:p>
          <a:p>
            <a:pPr lvl="3"/>
            <a:endParaRPr lang="en-US" altLang="ko-KR"/>
          </a:p>
        </p:txBody>
      </p:sp>
      <p:pic>
        <p:nvPicPr>
          <p:cNvPr id="3078" name="Picture 1041">
            <a:extLst>
              <a:ext uri="{FF2B5EF4-FFF2-40B4-BE49-F238E27FC236}">
                <a16:creationId xmlns:a16="http://schemas.microsoft.com/office/drawing/2014/main" id="{6F602142-70C2-4834-BC17-7BAC51464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163" y="6533770"/>
            <a:ext cx="941236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27E1E8-B907-48CA-B051-9A110CA53101}"/>
              </a:ext>
            </a:extLst>
          </p:cNvPr>
          <p:cNvSpPr/>
          <p:nvPr userDrawn="1"/>
        </p:nvSpPr>
        <p:spPr>
          <a:xfrm>
            <a:off x="1" y="601664"/>
            <a:ext cx="9902826" cy="84137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FEF92F-67A3-473F-9078-F67F04ACE8AB}"/>
              </a:ext>
            </a:extLst>
          </p:cNvPr>
          <p:cNvSpPr/>
          <p:nvPr userDrawn="1"/>
        </p:nvSpPr>
        <p:spPr>
          <a:xfrm flipV="1">
            <a:off x="1" y="601664"/>
            <a:ext cx="9902826" cy="28575"/>
          </a:xfrm>
          <a:prstGeom prst="rect">
            <a:avLst/>
          </a:prstGeom>
          <a:solidFill>
            <a:srgbClr val="65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/>
          </a:p>
        </p:txBody>
      </p:sp>
      <p:pic>
        <p:nvPicPr>
          <p:cNvPr id="10" name="Picture 2" descr="D:\정보지원\2018_사업계획\img\logo.png">
            <a:extLst>
              <a:ext uri="{FF2B5EF4-FFF2-40B4-BE49-F238E27FC236}">
                <a16:creationId xmlns:a16="http://schemas.microsoft.com/office/drawing/2014/main" id="{36C8BCA6-DC77-4F7F-A9CC-98CA7B9D32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62" y="6524588"/>
            <a:ext cx="1463278" cy="3152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72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68" r:id="rId1"/>
    <p:sldLayoutId id="2147488069" r:id="rId2"/>
    <p:sldLayoutId id="2147488083" r:id="rId3"/>
  </p:sldLayoutIdLst>
  <p:transition/>
  <p:txStyles>
    <p:titleStyle>
      <a:lvl1pPr marL="266647" indent="-266647" algn="l" rtl="0" eaLnBrk="0" fontAlgn="base" latinLnBrk="1" hangingPunct="0">
        <a:spcBef>
          <a:spcPct val="0"/>
        </a:spcBef>
        <a:spcAft>
          <a:spcPct val="0"/>
        </a:spcAft>
        <a:buAutoNum type="romanUcPeriod"/>
        <a:defRPr kumimoji="1" sz="2000" kern="1200">
          <a:solidFill>
            <a:srgbClr val="000000"/>
          </a:solidFill>
          <a:latin typeface="+mj-lt"/>
          <a:ea typeface="+mj-ea"/>
          <a:cs typeface="+mj-cs"/>
        </a:defRPr>
      </a:lvl1pPr>
      <a:lvl2pPr marL="266647" indent="-266647" algn="l" rtl="0" eaLnBrk="0" fontAlgn="base" latinLnBrk="1" hangingPunct="0">
        <a:spcBef>
          <a:spcPct val="0"/>
        </a:spcBef>
        <a:spcAft>
          <a:spcPct val="0"/>
        </a:spcAft>
        <a:buAutoNum type="romanUcPeriod"/>
        <a:defRPr kumimoji="1" sz="2000">
          <a:solidFill>
            <a:srgbClr val="000000"/>
          </a:solidFill>
          <a:latin typeface="HY견고딕" panose="02030600000101010101" pitchFamily="18" charset="-127"/>
          <a:ea typeface="HY견고딕" panose="02030600000101010101" pitchFamily="18" charset="-127"/>
        </a:defRPr>
      </a:lvl2pPr>
      <a:lvl3pPr marL="266647" indent="-266647" algn="l" rtl="0" eaLnBrk="0" fontAlgn="base" latinLnBrk="1" hangingPunct="0">
        <a:spcBef>
          <a:spcPct val="0"/>
        </a:spcBef>
        <a:spcAft>
          <a:spcPct val="0"/>
        </a:spcAft>
        <a:buAutoNum type="romanUcPeriod"/>
        <a:defRPr kumimoji="1" sz="2000">
          <a:solidFill>
            <a:srgbClr val="000000"/>
          </a:solidFill>
          <a:latin typeface="HY견고딕" panose="02030600000101010101" pitchFamily="18" charset="-127"/>
          <a:ea typeface="HY견고딕" panose="02030600000101010101" pitchFamily="18" charset="-127"/>
        </a:defRPr>
      </a:lvl3pPr>
      <a:lvl4pPr marL="266647" indent="-266647" algn="l" rtl="0" eaLnBrk="0" fontAlgn="base" latinLnBrk="1" hangingPunct="0">
        <a:spcBef>
          <a:spcPct val="0"/>
        </a:spcBef>
        <a:spcAft>
          <a:spcPct val="0"/>
        </a:spcAft>
        <a:buAutoNum type="romanUcPeriod"/>
        <a:defRPr kumimoji="1" sz="2000">
          <a:solidFill>
            <a:srgbClr val="000000"/>
          </a:solidFill>
          <a:latin typeface="HY견고딕" panose="02030600000101010101" pitchFamily="18" charset="-127"/>
          <a:ea typeface="HY견고딕" panose="02030600000101010101" pitchFamily="18" charset="-127"/>
        </a:defRPr>
      </a:lvl4pPr>
      <a:lvl5pPr marL="266647" indent="-266647" algn="l" rtl="0" eaLnBrk="0" fontAlgn="base" latinLnBrk="1" hangingPunct="0">
        <a:spcBef>
          <a:spcPct val="0"/>
        </a:spcBef>
        <a:spcAft>
          <a:spcPct val="0"/>
        </a:spcAft>
        <a:buAutoNum type="romanUcPeriod"/>
        <a:defRPr kumimoji="1" sz="2000">
          <a:solidFill>
            <a:srgbClr val="000000"/>
          </a:solidFill>
          <a:latin typeface="HY견고딕" panose="02030600000101010101" pitchFamily="18" charset="-127"/>
          <a:ea typeface="HY견고딕" panose="02030600000101010101" pitchFamily="18" charset="-127"/>
        </a:defRPr>
      </a:lvl5pPr>
      <a:lvl6pPr marL="723755" indent="-266647" algn="l" rtl="0" fontAlgn="base" latinLnBrk="1">
        <a:spcBef>
          <a:spcPct val="0"/>
        </a:spcBef>
        <a:spcAft>
          <a:spcPct val="0"/>
        </a:spcAft>
        <a:buAutoNum type="romanUcPeriod"/>
        <a:defRPr kumimoji="1" sz="2000">
          <a:solidFill>
            <a:srgbClr val="000000"/>
          </a:solidFill>
          <a:latin typeface="HY견고딕" panose="02030600000101010101" pitchFamily="18" charset="-127"/>
          <a:ea typeface="HY견고딕" panose="02030600000101010101" pitchFamily="18" charset="-127"/>
        </a:defRPr>
      </a:lvl6pPr>
      <a:lvl7pPr marL="1180864" indent="-266647" algn="l" rtl="0" fontAlgn="base" latinLnBrk="1">
        <a:spcBef>
          <a:spcPct val="0"/>
        </a:spcBef>
        <a:spcAft>
          <a:spcPct val="0"/>
        </a:spcAft>
        <a:buAutoNum type="romanUcPeriod"/>
        <a:defRPr kumimoji="1" sz="2000">
          <a:solidFill>
            <a:srgbClr val="000000"/>
          </a:solidFill>
          <a:latin typeface="HY견고딕" panose="02030600000101010101" pitchFamily="18" charset="-127"/>
          <a:ea typeface="HY견고딕" panose="02030600000101010101" pitchFamily="18" charset="-127"/>
        </a:defRPr>
      </a:lvl7pPr>
      <a:lvl8pPr marL="1637972" indent="-266647" algn="l" rtl="0" fontAlgn="base" latinLnBrk="1">
        <a:spcBef>
          <a:spcPct val="0"/>
        </a:spcBef>
        <a:spcAft>
          <a:spcPct val="0"/>
        </a:spcAft>
        <a:buAutoNum type="romanUcPeriod"/>
        <a:defRPr kumimoji="1" sz="2000">
          <a:solidFill>
            <a:srgbClr val="000000"/>
          </a:solidFill>
          <a:latin typeface="HY견고딕" panose="02030600000101010101" pitchFamily="18" charset="-127"/>
          <a:ea typeface="HY견고딕" panose="02030600000101010101" pitchFamily="18" charset="-127"/>
        </a:defRPr>
      </a:lvl8pPr>
      <a:lvl9pPr marL="2095081" indent="-266647" algn="l" rtl="0" fontAlgn="base" latinLnBrk="1">
        <a:spcBef>
          <a:spcPct val="0"/>
        </a:spcBef>
        <a:spcAft>
          <a:spcPct val="0"/>
        </a:spcAft>
        <a:buAutoNum type="romanUcPeriod"/>
        <a:defRPr kumimoji="1" sz="2000">
          <a:solidFill>
            <a:srgbClr val="000000"/>
          </a:solidFill>
          <a:latin typeface="HY견고딕" panose="02030600000101010101" pitchFamily="18" charset="-127"/>
          <a:ea typeface="HY견고딕" panose="02030600000101010101" pitchFamily="18" charset="-127"/>
        </a:defRPr>
      </a:lvl9pPr>
    </p:titleStyle>
    <p:bodyStyle>
      <a:lvl1pPr marL="304739" indent="-304739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anose="05000000000000000000" pitchFamily="2" charset="2"/>
        <a:buAutoNum type="arabicPeriod"/>
        <a:tabLst>
          <a:tab pos="266647" algn="l"/>
          <a:tab pos="399970" algn="l"/>
        </a:tabLst>
        <a:defRPr kumimoji="1" sz="16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31714" indent="-2666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anose="05000000000000000000" pitchFamily="2" charset="2"/>
        <a:buAutoNum type="arabicPeriod"/>
        <a:tabLst>
          <a:tab pos="266647" algn="l"/>
          <a:tab pos="399970" algn="l"/>
        </a:tabLst>
        <a:defRPr kumimoji="1"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574560" indent="-2476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anose="05000000000000000000" pitchFamily="2" charset="2"/>
        <a:buAutoNum type="arabicPeriod"/>
        <a:tabLst>
          <a:tab pos="266647" algn="l"/>
          <a:tab pos="399970" algn="l"/>
        </a:tabLst>
        <a:defRPr kumimoji="1"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904694" indent="-152370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anose="05000000000000000000" pitchFamily="2" charset="2"/>
        <a:buAutoNum type="arabicPeriod"/>
        <a:tabLst>
          <a:tab pos="266647" algn="l"/>
          <a:tab pos="399970" algn="l"/>
        </a:tabLst>
        <a:defRPr kumimoji="1"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788680" indent="-457109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è"/>
        <a:tabLst>
          <a:tab pos="266647" algn="l"/>
          <a:tab pos="399970" algn="l"/>
        </a:tabLst>
        <a:defRPr kumimoji="1" sz="2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097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F823A4C-F013-4E7E-857C-3E3B3A031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착수보고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8B8FDE5-1380-41B5-8B3D-469FBEDED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333" y="3029983"/>
            <a:ext cx="5528270" cy="936981"/>
          </a:xfrm>
        </p:spPr>
        <p:txBody>
          <a:bodyPr/>
          <a:lstStyle/>
          <a:p>
            <a:r>
              <a:rPr lang="ko-KR" altLang="en-US" dirty="0" err="1"/>
              <a:t>씨젠의료재단</a:t>
            </a:r>
            <a:r>
              <a:rPr lang="ko-KR" altLang="en-US" dirty="0"/>
              <a:t> 홈페이지</a:t>
            </a:r>
            <a:endParaRPr lang="en-US" altLang="ko-KR" dirty="0"/>
          </a:p>
          <a:p>
            <a:r>
              <a:rPr lang="ko-KR" altLang="en-US" dirty="0"/>
              <a:t>검사결과관리 시스템 구축</a:t>
            </a:r>
            <a:endParaRPr lang="en-US" altLang="ko-KR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6410D3-7F8D-4911-876D-94713D23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2700"/>
            <a:ext cx="9904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060CE-4F5F-496F-B9A1-1DE3A391C40D}"/>
              </a:ext>
            </a:extLst>
          </p:cNvPr>
          <p:cNvSpPr txBox="1"/>
          <p:nvPr/>
        </p:nvSpPr>
        <p:spPr>
          <a:xfrm>
            <a:off x="2335503" y="630932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2018.9.12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2" descr="D:\정보지원\2018_사업계획\img\logo.png">
            <a:extLst>
              <a:ext uri="{FF2B5EF4-FFF2-40B4-BE49-F238E27FC236}">
                <a16:creationId xmlns:a16="http://schemas.microsoft.com/office/drawing/2014/main" id="{86569C8E-CD63-42D0-9A16-E07123E8B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6217" y="1948692"/>
            <a:ext cx="3150485" cy="6786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436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E001D793-5FBE-4C87-8D35-1F6AC270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34938"/>
            <a:ext cx="871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관리 방안</a:t>
            </a:r>
          </a:p>
        </p:txBody>
      </p:sp>
      <p:sp>
        <p:nvSpPr>
          <p:cNvPr id="97" name="Rectangle 102">
            <a:extLst>
              <a:ext uri="{FF2B5EF4-FFF2-40B4-BE49-F238E27FC236}">
                <a16:creationId xmlns:a16="http://schemas.microsoft.com/office/drawing/2014/main" id="{7BB9984A-481A-4024-9483-E257967E7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24" y="939361"/>
            <a:ext cx="8833966" cy="428682"/>
          </a:xfrm>
          <a:prstGeom prst="rect">
            <a:avLst/>
          </a:prstGeom>
          <a:solidFill>
            <a:schemeClr val="bg1"/>
          </a:solidFill>
          <a:ln w="1587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프로젝트 관리 수행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1280E91-8DF8-414B-B40B-32946E948D7C}"/>
              </a:ext>
            </a:extLst>
          </p:cNvPr>
          <p:cNvGrpSpPr/>
          <p:nvPr/>
        </p:nvGrpSpPr>
        <p:grpSpPr>
          <a:xfrm>
            <a:off x="535224" y="1556792"/>
            <a:ext cx="8833965" cy="4361847"/>
            <a:chOff x="366713" y="1556792"/>
            <a:chExt cx="8833965" cy="4361847"/>
          </a:xfrm>
        </p:grpSpPr>
        <p:sp>
          <p:nvSpPr>
            <p:cNvPr id="8" name="AutoShape 262">
              <a:extLst>
                <a:ext uri="{FF2B5EF4-FFF2-40B4-BE49-F238E27FC236}">
                  <a16:creationId xmlns:a16="http://schemas.microsoft.com/office/drawing/2014/main" id="{FF51A5F6-CED1-4086-B747-0E601D8C71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1052364" y="3589648"/>
              <a:ext cx="3983539" cy="55392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C9C9C9"/>
                </a:gs>
                <a:gs pos="50000">
                  <a:srgbClr val="FFFFFF"/>
                </a:gs>
                <a:gs pos="100000">
                  <a:srgbClr val="C9C9C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latinLnBrk="0"/>
              <a:endParaRPr lang="ko-KR" altLang="ko-KR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" name="Picture 185" descr="사업관리 방법론 개요">
              <a:extLst>
                <a:ext uri="{FF2B5EF4-FFF2-40B4-BE49-F238E27FC236}">
                  <a16:creationId xmlns:a16="http://schemas.microsoft.com/office/drawing/2014/main" id="{85633676-4198-4167-A924-4B61A4B58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59"/>
            <a:stretch>
              <a:fillRect/>
            </a:stretch>
          </p:blipFill>
          <p:spPr bwMode="auto">
            <a:xfrm>
              <a:off x="1632638" y="2399208"/>
              <a:ext cx="7501384" cy="234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86">
              <a:extLst>
                <a:ext uri="{FF2B5EF4-FFF2-40B4-BE49-F238E27FC236}">
                  <a16:creationId xmlns:a16="http://schemas.microsoft.com/office/drawing/2014/main" id="{C7E88FDE-8383-4613-BF6A-896EB94CAF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04988" y="3101851"/>
              <a:ext cx="209926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fontAlgn="ctr" latinLnBrk="0"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None/>
              </a:pPr>
              <a:r>
                <a:rPr lang="ko-KR" altLang="en-US" sz="1500" b="1" i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소프트트레인</a:t>
              </a:r>
              <a:endParaRPr lang="en-US" altLang="ko-KR" sz="15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Rectangle 189">
              <a:extLst>
                <a:ext uri="{FF2B5EF4-FFF2-40B4-BE49-F238E27FC236}">
                  <a16:creationId xmlns:a16="http://schemas.microsoft.com/office/drawing/2014/main" id="{CD96087A-43C5-471F-8721-CF8EEAEF1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854" y="3861048"/>
              <a:ext cx="9989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개발</a:t>
              </a:r>
              <a:endParaRPr kumimoji="1"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90">
              <a:extLst>
                <a:ext uri="{FF2B5EF4-FFF2-40B4-BE49-F238E27FC236}">
                  <a16:creationId xmlns:a16="http://schemas.microsoft.com/office/drawing/2014/main" id="{76E0E41A-5341-4AF7-95FC-65D25D2F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328" y="4338755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  <a:endParaRPr kumimoji="1"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91">
              <a:extLst>
                <a:ext uri="{FF2B5EF4-FFF2-40B4-BE49-F238E27FC236}">
                  <a16:creationId xmlns:a16="http://schemas.microsoft.com/office/drawing/2014/main" id="{31E6092F-4C00-4403-94B6-3551ED05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913" y="449318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</a:t>
              </a:r>
              <a:endParaRPr kumimoji="1"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92">
              <a:extLst>
                <a:ext uri="{FF2B5EF4-FFF2-40B4-BE49-F238E27FC236}">
                  <a16:creationId xmlns:a16="http://schemas.microsoft.com/office/drawing/2014/main" id="{80A98732-141E-42FD-8532-8E14FB23B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080" y="4475512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지원조직</a:t>
              </a:r>
            </a:p>
          </p:txBody>
        </p:sp>
        <p:sp>
          <p:nvSpPr>
            <p:cNvPr id="20" name="Text Box 210">
              <a:extLst>
                <a:ext uri="{FF2B5EF4-FFF2-40B4-BE49-F238E27FC236}">
                  <a16:creationId xmlns:a16="http://schemas.microsoft.com/office/drawing/2014/main" id="{3F8BA3E9-4432-490D-964F-C51930D8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820" y="2849976"/>
              <a:ext cx="84872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위험관리</a:t>
              </a:r>
            </a:p>
          </p:txBody>
        </p:sp>
        <p:sp>
          <p:nvSpPr>
            <p:cNvPr id="21" name="Text Box 211">
              <a:extLst>
                <a:ext uri="{FF2B5EF4-FFF2-40B4-BE49-F238E27FC236}">
                  <a16:creationId xmlns:a16="http://schemas.microsoft.com/office/drawing/2014/main" id="{1B8ED39C-CE86-4E55-B201-D8C9EDBB3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913" y="3219973"/>
              <a:ext cx="81867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형상관리</a:t>
              </a:r>
            </a:p>
          </p:txBody>
        </p:sp>
        <p:sp>
          <p:nvSpPr>
            <p:cNvPr id="22" name="Text Box 212">
              <a:extLst>
                <a:ext uri="{FF2B5EF4-FFF2-40B4-BE49-F238E27FC236}">
                  <a16:creationId xmlns:a16="http://schemas.microsoft.com/office/drawing/2014/main" id="{EEE31623-91EC-43A5-B5CB-9F2F1D5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8889" y="3265519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범위관리</a:t>
              </a:r>
            </a:p>
          </p:txBody>
        </p:sp>
        <p:sp>
          <p:nvSpPr>
            <p:cNvPr id="23" name="Text Box 213">
              <a:extLst>
                <a:ext uri="{FF2B5EF4-FFF2-40B4-BE49-F238E27FC236}">
                  <a16:creationId xmlns:a16="http://schemas.microsoft.com/office/drawing/2014/main" id="{6860C9F3-67B6-4FBE-A368-62DDAE05D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8894" y="3023727"/>
              <a:ext cx="76234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품질관리</a:t>
              </a:r>
            </a:p>
          </p:txBody>
        </p:sp>
        <p:sp>
          <p:nvSpPr>
            <p:cNvPr id="24" name="Text Box 214">
              <a:extLst>
                <a:ext uri="{FF2B5EF4-FFF2-40B4-BE49-F238E27FC236}">
                  <a16:creationId xmlns:a16="http://schemas.microsoft.com/office/drawing/2014/main" id="{1DEF3E23-0A80-4DAD-A515-723955879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843" y="2900880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문서관리</a:t>
              </a:r>
            </a:p>
          </p:txBody>
        </p:sp>
        <p:sp>
          <p:nvSpPr>
            <p:cNvPr id="25" name="Text Box 215">
              <a:extLst>
                <a:ext uri="{FF2B5EF4-FFF2-40B4-BE49-F238E27FC236}">
                  <a16:creationId xmlns:a16="http://schemas.microsoft.com/office/drawing/2014/main" id="{17145DC8-350E-4548-83B7-0FD4097AE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3074" y="3547698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진행관리</a:t>
              </a:r>
            </a:p>
          </p:txBody>
        </p:sp>
        <p:sp>
          <p:nvSpPr>
            <p:cNvPr id="26" name="Text Box 216">
              <a:extLst>
                <a:ext uri="{FF2B5EF4-FFF2-40B4-BE49-F238E27FC236}">
                  <a16:creationId xmlns:a16="http://schemas.microsoft.com/office/drawing/2014/main" id="{1B50DF2A-8757-4994-8421-9B5F1B786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386" y="3526979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자원관리</a:t>
              </a:r>
            </a:p>
          </p:txBody>
        </p:sp>
        <p:sp>
          <p:nvSpPr>
            <p:cNvPr id="27" name="Text Box 217">
              <a:extLst>
                <a:ext uri="{FF2B5EF4-FFF2-40B4-BE49-F238E27FC236}">
                  <a16:creationId xmlns:a16="http://schemas.microsoft.com/office/drawing/2014/main" id="{E6250EB9-A7FA-4621-974B-71EA2AE11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888" y="2812716"/>
              <a:ext cx="85623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보안관리</a:t>
              </a:r>
            </a:p>
          </p:txBody>
        </p:sp>
        <p:sp>
          <p:nvSpPr>
            <p:cNvPr id="28" name="Rectangle 219">
              <a:extLst>
                <a:ext uri="{FF2B5EF4-FFF2-40B4-BE49-F238E27FC236}">
                  <a16:creationId xmlns:a16="http://schemas.microsoft.com/office/drawing/2014/main" id="{6B65D686-F1E5-417B-BB71-5E7200C008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00041" y="3245048"/>
              <a:ext cx="1391954" cy="3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38" tIns="46019" rIns="92038" bIns="46019" anchor="ctr">
              <a:sp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Configuration</a:t>
              </a:r>
            </a:p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Management</a:t>
              </a:r>
            </a:p>
          </p:txBody>
        </p:sp>
        <p:sp>
          <p:nvSpPr>
            <p:cNvPr id="29" name="Rectangle 220">
              <a:extLst>
                <a:ext uri="{FF2B5EF4-FFF2-40B4-BE49-F238E27FC236}">
                  <a16:creationId xmlns:a16="http://schemas.microsoft.com/office/drawing/2014/main" id="{0F7039DA-5F69-4856-91FF-E14B402024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429079" y="3905490"/>
              <a:ext cx="993787" cy="369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38" tIns="46019" rIns="92038" bIns="46019" anchor="ctr">
              <a:sp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Resource</a:t>
              </a:r>
            </a:p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Management</a:t>
              </a:r>
            </a:p>
          </p:txBody>
        </p:sp>
        <p:sp>
          <p:nvSpPr>
            <p:cNvPr id="30" name="Rectangle 221">
              <a:extLst>
                <a:ext uri="{FF2B5EF4-FFF2-40B4-BE49-F238E27FC236}">
                  <a16:creationId xmlns:a16="http://schemas.microsoft.com/office/drawing/2014/main" id="{4BB7D606-23DB-4BB6-9D53-BBC69E6586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805847" y="3906612"/>
              <a:ext cx="993787" cy="369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38" tIns="46019" rIns="92038" bIns="46019" anchor="ctr">
              <a:sp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Schedule</a:t>
              </a:r>
            </a:p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Management</a:t>
              </a:r>
            </a:p>
          </p:txBody>
        </p:sp>
        <p:sp>
          <p:nvSpPr>
            <p:cNvPr id="31" name="Rectangle 224">
              <a:extLst>
                <a:ext uri="{FF2B5EF4-FFF2-40B4-BE49-F238E27FC236}">
                  <a16:creationId xmlns:a16="http://schemas.microsoft.com/office/drawing/2014/main" id="{0E0275C4-9A47-4804-8306-80F7BA5233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420581" y="3391262"/>
              <a:ext cx="1269594" cy="3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38" tIns="46019" rIns="92038" bIns="46019" anchor="ctr">
              <a:sp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Scope</a:t>
              </a:r>
            </a:p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Management</a:t>
              </a:r>
            </a:p>
          </p:txBody>
        </p:sp>
        <p:grpSp>
          <p:nvGrpSpPr>
            <p:cNvPr id="32" name="Group 244">
              <a:extLst>
                <a:ext uri="{FF2B5EF4-FFF2-40B4-BE49-F238E27FC236}">
                  <a16:creationId xmlns:a16="http://schemas.microsoft.com/office/drawing/2014/main" id="{12DA94A1-BB03-48EE-BC49-96EF8642D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776" y="1617053"/>
              <a:ext cx="7432032" cy="819579"/>
              <a:chOff x="865" y="2077"/>
              <a:chExt cx="3120" cy="718"/>
            </a:xfrm>
          </p:grpSpPr>
          <p:sp>
            <p:nvSpPr>
              <p:cNvPr id="94" name="Arc 159">
                <a:extLst>
                  <a:ext uri="{FF2B5EF4-FFF2-40B4-BE49-F238E27FC236}">
                    <a16:creationId xmlns:a16="http://schemas.microsoft.com/office/drawing/2014/main" id="{468EAAC9-5177-4AFB-A58C-49BC4FFAC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" y="2077"/>
                <a:ext cx="3120" cy="714"/>
              </a:xfrm>
              <a:custGeom>
                <a:avLst/>
                <a:gdLst>
                  <a:gd name="T0" fmla="*/ 0 w 43162"/>
                  <a:gd name="T1" fmla="*/ 0 h 21600"/>
                  <a:gd name="T2" fmla="*/ 0 w 43162"/>
                  <a:gd name="T3" fmla="*/ 0 h 21600"/>
                  <a:gd name="T4" fmla="*/ 0 w 4316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62"/>
                  <a:gd name="T10" fmla="*/ 0 h 21600"/>
                  <a:gd name="T11" fmla="*/ 43162 w 4316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62" h="21600" fill="none" extrusionOk="0">
                    <a:moveTo>
                      <a:pt x="0" y="20642"/>
                    </a:moveTo>
                    <a:cubicBezTo>
                      <a:pt x="512" y="9096"/>
                      <a:pt x="10022" y="-1"/>
                      <a:pt x="21579" y="0"/>
                    </a:cubicBezTo>
                    <a:cubicBezTo>
                      <a:pt x="33174" y="0"/>
                      <a:pt x="42701" y="9155"/>
                      <a:pt x="43161" y="20742"/>
                    </a:cubicBezTo>
                  </a:path>
                  <a:path w="43162" h="21600" stroke="0" extrusionOk="0">
                    <a:moveTo>
                      <a:pt x="0" y="20642"/>
                    </a:moveTo>
                    <a:cubicBezTo>
                      <a:pt x="512" y="9096"/>
                      <a:pt x="10022" y="-1"/>
                      <a:pt x="21579" y="0"/>
                    </a:cubicBezTo>
                    <a:cubicBezTo>
                      <a:pt x="33174" y="0"/>
                      <a:pt x="42701" y="9155"/>
                      <a:pt x="43161" y="20742"/>
                    </a:cubicBezTo>
                    <a:lnTo>
                      <a:pt x="21579" y="21600"/>
                    </a:lnTo>
                    <a:lnTo>
                      <a:pt x="0" y="2064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50000">
                    <a:srgbClr val="7CAFE8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Arc 160">
                <a:extLst>
                  <a:ext uri="{FF2B5EF4-FFF2-40B4-BE49-F238E27FC236}">
                    <a16:creationId xmlns:a16="http://schemas.microsoft.com/office/drawing/2014/main" id="{44565B0A-AFAD-498A-A843-169AE58A4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" y="2081"/>
                <a:ext cx="2658" cy="714"/>
              </a:xfrm>
              <a:custGeom>
                <a:avLst/>
                <a:gdLst>
                  <a:gd name="T0" fmla="*/ 0 w 43192"/>
                  <a:gd name="T1" fmla="*/ 0 h 21600"/>
                  <a:gd name="T2" fmla="*/ 0 w 43192"/>
                  <a:gd name="T3" fmla="*/ 0 h 21600"/>
                  <a:gd name="T4" fmla="*/ 0 w 4319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2"/>
                  <a:gd name="T10" fmla="*/ 0 h 21600"/>
                  <a:gd name="T11" fmla="*/ 43192 w 431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2" h="21600" fill="none" extrusionOk="0">
                    <a:moveTo>
                      <a:pt x="0" y="21000"/>
                    </a:moveTo>
                    <a:cubicBezTo>
                      <a:pt x="325" y="9308"/>
                      <a:pt x="9896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0" y="21000"/>
                    </a:moveTo>
                    <a:cubicBezTo>
                      <a:pt x="325" y="9308"/>
                      <a:pt x="9896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lnTo>
                      <a:pt x="0" y="2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Arc 161">
                <a:extLst>
                  <a:ext uri="{FF2B5EF4-FFF2-40B4-BE49-F238E27FC236}">
                    <a16:creationId xmlns:a16="http://schemas.microsoft.com/office/drawing/2014/main" id="{8863BF7A-A3CC-4300-B795-C892D8310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2084"/>
                <a:ext cx="2052" cy="60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0" y="21560"/>
                    </a:moveTo>
                    <a:cubicBezTo>
                      <a:pt x="22" y="9646"/>
                      <a:pt x="9686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560"/>
                    </a:moveTo>
                    <a:cubicBezTo>
                      <a:pt x="22" y="9646"/>
                      <a:pt x="9686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0" y="2156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5E3F1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3" name="Rectangle 184">
              <a:extLst>
                <a:ext uri="{FF2B5EF4-FFF2-40B4-BE49-F238E27FC236}">
                  <a16:creationId xmlns:a16="http://schemas.microsoft.com/office/drawing/2014/main" id="{7D0B77C1-F633-4861-BE60-81A82EDF2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215" y="1684416"/>
              <a:ext cx="4284913" cy="31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완벽한 사업관리를 통한 성공적 사업완수</a:t>
              </a:r>
            </a:p>
          </p:txBody>
        </p:sp>
        <p:sp>
          <p:nvSpPr>
            <p:cNvPr id="34" name="Freeform 187">
              <a:extLst>
                <a:ext uri="{FF2B5EF4-FFF2-40B4-BE49-F238E27FC236}">
                  <a16:creationId xmlns:a16="http://schemas.microsoft.com/office/drawing/2014/main" id="{59C6C255-F712-4CA2-8B84-DE85D2DDC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948" y="1991317"/>
              <a:ext cx="7307804" cy="1228656"/>
            </a:xfrm>
            <a:custGeom>
              <a:avLst/>
              <a:gdLst>
                <a:gd name="T0" fmla="*/ 0 w 3000"/>
                <a:gd name="T1" fmla="*/ 2147483647 h 1152"/>
                <a:gd name="T2" fmla="*/ 2147483647 w 3000"/>
                <a:gd name="T3" fmla="*/ 2147483647 h 1152"/>
                <a:gd name="T4" fmla="*/ 2147483647 w 3000"/>
                <a:gd name="T5" fmla="*/ 2147483647 h 1152"/>
                <a:gd name="T6" fmla="*/ 2147483647 w 3000"/>
                <a:gd name="T7" fmla="*/ 2147483647 h 1152"/>
                <a:gd name="T8" fmla="*/ 0 w 3000"/>
                <a:gd name="T9" fmla="*/ 2147483647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0"/>
                <a:gd name="T16" fmla="*/ 0 h 1152"/>
                <a:gd name="T17" fmla="*/ 3000 w 3000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0" h="1152">
                  <a:moveTo>
                    <a:pt x="0" y="430"/>
                  </a:moveTo>
                  <a:cubicBezTo>
                    <a:pt x="441" y="564"/>
                    <a:pt x="361" y="891"/>
                    <a:pt x="361" y="891"/>
                  </a:cubicBezTo>
                  <a:cubicBezTo>
                    <a:pt x="361" y="891"/>
                    <a:pt x="1170" y="0"/>
                    <a:pt x="2703" y="1152"/>
                  </a:cubicBezTo>
                  <a:cubicBezTo>
                    <a:pt x="2619" y="536"/>
                    <a:pt x="3000" y="449"/>
                    <a:pt x="3000" y="449"/>
                  </a:cubicBezTo>
                  <a:cubicBezTo>
                    <a:pt x="3000" y="449"/>
                    <a:pt x="1500" y="439"/>
                    <a:pt x="0" y="430"/>
                  </a:cubicBezTo>
                  <a:close/>
                </a:path>
              </a:pathLst>
            </a:custGeom>
            <a:gradFill rotWithShape="0">
              <a:gsLst>
                <a:gs pos="0">
                  <a:srgbClr val="B5CEE7"/>
                </a:gs>
                <a:gs pos="50000">
                  <a:srgbClr val="FAFCFD"/>
                </a:gs>
                <a:gs pos="100000">
                  <a:srgbClr val="B5CEE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AutoShape 193">
              <a:extLst>
                <a:ext uri="{FF2B5EF4-FFF2-40B4-BE49-F238E27FC236}">
                  <a16:creationId xmlns:a16="http://schemas.microsoft.com/office/drawing/2014/main" id="{864EBA64-1072-454E-A953-335FC886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596" y="2070368"/>
              <a:ext cx="7364184" cy="527809"/>
            </a:xfrm>
            <a:prstGeom prst="roundRect">
              <a:avLst>
                <a:gd name="adj" fmla="val 12120"/>
              </a:avLst>
            </a:prstGeom>
            <a:solidFill>
              <a:srgbClr val="D2E1F0"/>
            </a:solidFill>
            <a:ln w="9525">
              <a:solidFill>
                <a:srgbClr val="94B8D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6" name="그룹 4">
              <a:extLst>
                <a:ext uri="{FF2B5EF4-FFF2-40B4-BE49-F238E27FC236}">
                  <a16:creationId xmlns:a16="http://schemas.microsoft.com/office/drawing/2014/main" id="{7448BE7B-5C6A-489A-BFBA-464E2055B3D4}"/>
                </a:ext>
              </a:extLst>
            </p:cNvPr>
            <p:cNvGrpSpPr/>
            <p:nvPr/>
          </p:nvGrpSpPr>
          <p:grpSpPr>
            <a:xfrm>
              <a:off x="7166070" y="2124460"/>
              <a:ext cx="1714205" cy="409789"/>
              <a:chOff x="5030390" y="3093418"/>
              <a:chExt cx="1632877" cy="396875"/>
            </a:xfrm>
          </p:grpSpPr>
          <p:sp>
            <p:nvSpPr>
              <p:cNvPr id="90" name="AutoShape 206">
                <a:extLst>
                  <a:ext uri="{FF2B5EF4-FFF2-40B4-BE49-F238E27FC236}">
                    <a16:creationId xmlns:a16="http://schemas.microsoft.com/office/drawing/2014/main" id="{62FC32F9-8705-4736-8BBC-910E9F5A4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916" y="3093418"/>
                <a:ext cx="1623351" cy="396875"/>
              </a:xfrm>
              <a:prstGeom prst="roundRect">
                <a:avLst>
                  <a:gd name="adj" fmla="val 18546"/>
                </a:avLst>
              </a:prstGeom>
              <a:solidFill>
                <a:srgbClr val="E5EEF7"/>
              </a:solidFill>
              <a:ln w="28575">
                <a:solidFill>
                  <a:srgbClr val="FFFFFF"/>
                </a:solidFill>
                <a:round/>
                <a:headEnd/>
                <a:tailEnd/>
              </a:ln>
              <a:effectLst>
                <a:outerShdw dist="28398" dir="12393903" algn="ctr" rotWithShape="0">
                  <a:srgbClr val="A5BDDD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AutoShape 207">
                <a:extLst>
                  <a:ext uri="{FF2B5EF4-FFF2-40B4-BE49-F238E27FC236}">
                    <a16:creationId xmlns:a16="http://schemas.microsoft.com/office/drawing/2014/main" id="{A6B8FAF1-4B80-4A33-BDEA-5044BBB06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666" y="3125168"/>
                <a:ext cx="1534874" cy="330200"/>
              </a:xfrm>
              <a:prstGeom prst="roundRect">
                <a:avLst>
                  <a:gd name="adj" fmla="val 21750"/>
                </a:avLst>
              </a:prstGeom>
              <a:solidFill>
                <a:srgbClr val="D2E1F0"/>
              </a:solidFill>
              <a:ln w="19050">
                <a:solidFill>
                  <a:srgbClr val="94B8D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AutoShape 208">
                <a:extLst>
                  <a:ext uri="{FF2B5EF4-FFF2-40B4-BE49-F238E27FC236}">
                    <a16:creationId xmlns:a16="http://schemas.microsoft.com/office/drawing/2014/main" id="{7FBB72AE-94C2-47CB-93A5-83FD29598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7066" y="3142630"/>
                <a:ext cx="1478994" cy="217488"/>
              </a:xfrm>
              <a:prstGeom prst="roundRect">
                <a:avLst>
                  <a:gd name="adj" fmla="val 22745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D2E1F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Rectangle 209">
                <a:extLst>
                  <a:ext uri="{FF2B5EF4-FFF2-40B4-BE49-F238E27FC236}">
                    <a16:creationId xmlns:a16="http://schemas.microsoft.com/office/drawing/2014/main" id="{A6ED4BD5-58EA-4726-BF1E-BA5872E61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90" y="3206612"/>
                <a:ext cx="1576149" cy="160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소요자원의 적시제공</a:t>
                </a:r>
              </a:p>
            </p:txBody>
          </p:sp>
        </p:grpSp>
        <p:sp>
          <p:nvSpPr>
            <p:cNvPr id="37" name="Rectangle 218">
              <a:extLst>
                <a:ext uri="{FF2B5EF4-FFF2-40B4-BE49-F238E27FC236}">
                  <a16:creationId xmlns:a16="http://schemas.microsoft.com/office/drawing/2014/main" id="{1BC342A4-B171-4AF1-A2E8-DA4A37DE1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778426" y="2868482"/>
              <a:ext cx="1880249" cy="3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38" tIns="46019" rIns="92038" bIns="46019" anchor="ctr">
              <a:sp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Quality</a:t>
              </a:r>
            </a:p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Management</a:t>
              </a:r>
            </a:p>
          </p:txBody>
        </p:sp>
        <p:sp>
          <p:nvSpPr>
            <p:cNvPr id="38" name="Rectangle 222">
              <a:extLst>
                <a:ext uri="{FF2B5EF4-FFF2-40B4-BE49-F238E27FC236}">
                  <a16:creationId xmlns:a16="http://schemas.microsoft.com/office/drawing/2014/main" id="{07B650E3-46F1-4C23-B364-F55F13943F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54299" y="2747384"/>
              <a:ext cx="993787" cy="369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38" tIns="46019" rIns="92038" bIns="46019" anchor="ctr">
              <a:sp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Document</a:t>
              </a:r>
            </a:p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Management</a:t>
              </a:r>
            </a:p>
          </p:txBody>
        </p:sp>
        <p:sp>
          <p:nvSpPr>
            <p:cNvPr id="39" name="Freeform 163">
              <a:extLst>
                <a:ext uri="{FF2B5EF4-FFF2-40B4-BE49-F238E27FC236}">
                  <a16:creationId xmlns:a16="http://schemas.microsoft.com/office/drawing/2014/main" id="{BCBAB27F-79EA-4691-9481-C144D7ACFAD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2798" y="3420876"/>
              <a:ext cx="441260" cy="303244"/>
            </a:xfrm>
            <a:custGeom>
              <a:avLst/>
              <a:gdLst>
                <a:gd name="T0" fmla="*/ 0 w 330"/>
                <a:gd name="T1" fmla="*/ 0 h 264"/>
                <a:gd name="T2" fmla="*/ 2147483647 w 330"/>
                <a:gd name="T3" fmla="*/ 2147483647 h 264"/>
                <a:gd name="T4" fmla="*/ 2147483647 w 330"/>
                <a:gd name="T5" fmla="*/ 2147483647 h 264"/>
                <a:gd name="T6" fmla="*/ 0 w 330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0"/>
                <a:gd name="T13" fmla="*/ 0 h 264"/>
                <a:gd name="T14" fmla="*/ 330 w 330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0" h="264">
                  <a:moveTo>
                    <a:pt x="0" y="0"/>
                  </a:moveTo>
                  <a:lnTo>
                    <a:pt x="330" y="264"/>
                  </a:lnTo>
                  <a:lnTo>
                    <a:pt x="330" y="7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7B7B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ADDADD"/>
              </a:solidFill>
              <a:round/>
              <a:headEnd/>
              <a:tailEnd/>
            </a:ln>
          </p:spPr>
          <p:txBody>
            <a:bodyPr rot="108000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Freeform 164">
              <a:extLst>
                <a:ext uri="{FF2B5EF4-FFF2-40B4-BE49-F238E27FC236}">
                  <a16:creationId xmlns:a16="http://schemas.microsoft.com/office/drawing/2014/main" id="{5296E61B-0EBD-4249-8B09-6C5D3415AE1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12180" y="3420876"/>
              <a:ext cx="480691" cy="303244"/>
            </a:xfrm>
            <a:custGeom>
              <a:avLst/>
              <a:gdLst>
                <a:gd name="T0" fmla="*/ 0 w 330"/>
                <a:gd name="T1" fmla="*/ 0 h 264"/>
                <a:gd name="T2" fmla="*/ 2147483647 w 330"/>
                <a:gd name="T3" fmla="*/ 2147483647 h 264"/>
                <a:gd name="T4" fmla="*/ 2147483647 w 330"/>
                <a:gd name="T5" fmla="*/ 2147483647 h 264"/>
                <a:gd name="T6" fmla="*/ 0 w 330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0"/>
                <a:gd name="T13" fmla="*/ 0 h 264"/>
                <a:gd name="T14" fmla="*/ 330 w 330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0" h="264">
                  <a:moveTo>
                    <a:pt x="0" y="0"/>
                  </a:moveTo>
                  <a:lnTo>
                    <a:pt x="330" y="264"/>
                  </a:lnTo>
                  <a:lnTo>
                    <a:pt x="330" y="7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7B7B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ADDADD"/>
              </a:solidFill>
              <a:round/>
              <a:headEnd/>
              <a:tailEnd/>
            </a:ln>
          </p:spPr>
          <p:txBody>
            <a:bodyPr rot="108000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AutoShape 165">
              <a:extLst>
                <a:ext uri="{FF2B5EF4-FFF2-40B4-BE49-F238E27FC236}">
                  <a16:creationId xmlns:a16="http://schemas.microsoft.com/office/drawing/2014/main" id="{44AD75D5-2124-424F-A73A-D1283F0330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747852" y="3754728"/>
              <a:ext cx="364331" cy="460036"/>
            </a:xfrm>
            <a:prstGeom prst="chevron">
              <a:avLst>
                <a:gd name="adj" fmla="val 7880"/>
              </a:avLst>
            </a:prstGeom>
            <a:gradFill rotWithShape="0">
              <a:gsLst>
                <a:gs pos="0">
                  <a:srgbClr val="ADDADD"/>
                </a:gs>
                <a:gs pos="100000">
                  <a:srgbClr val="EFF8F8"/>
                </a:gs>
              </a:gsLst>
              <a:lin ang="5400000" scaled="1"/>
            </a:gradFill>
            <a:ln w="3175">
              <a:solidFill>
                <a:srgbClr val="92CDD2"/>
              </a:solidFill>
              <a:miter lim="800000"/>
              <a:headEnd/>
              <a:tailEnd/>
            </a:ln>
            <a:effectLst>
              <a:prstShdw prst="shdw17" dist="17961" dir="13500000">
                <a:srgbClr val="587B7E"/>
              </a:prstShdw>
            </a:effectLst>
          </p:spPr>
          <p:txBody>
            <a:bodyPr rot="10800000" vert="eaVert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Freeform 169">
              <a:extLst>
                <a:ext uri="{FF2B5EF4-FFF2-40B4-BE49-F238E27FC236}">
                  <a16:creationId xmlns:a16="http://schemas.microsoft.com/office/drawing/2014/main" id="{05D70C07-DB74-4A6F-9679-5B688B99B40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5287" y="1869926"/>
              <a:ext cx="441260" cy="298327"/>
            </a:xfrm>
            <a:custGeom>
              <a:avLst/>
              <a:gdLst>
                <a:gd name="T0" fmla="*/ 0 w 330"/>
                <a:gd name="T1" fmla="*/ 0 h 264"/>
                <a:gd name="T2" fmla="*/ 2147483647 w 330"/>
                <a:gd name="T3" fmla="*/ 2147483647 h 264"/>
                <a:gd name="T4" fmla="*/ 2147483647 w 330"/>
                <a:gd name="T5" fmla="*/ 2147483647 h 264"/>
                <a:gd name="T6" fmla="*/ 0 w 330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0"/>
                <a:gd name="T13" fmla="*/ 0 h 264"/>
                <a:gd name="T14" fmla="*/ 330 w 330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0" h="264">
                  <a:moveTo>
                    <a:pt x="0" y="0"/>
                  </a:moveTo>
                  <a:lnTo>
                    <a:pt x="330" y="264"/>
                  </a:lnTo>
                  <a:lnTo>
                    <a:pt x="330" y="7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7B7B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ADDADD"/>
              </a:solidFill>
              <a:round/>
              <a:headEnd/>
              <a:tailEnd/>
            </a:ln>
          </p:spPr>
          <p:txBody>
            <a:bodyPr rot="108000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Freeform 170">
              <a:extLst>
                <a:ext uri="{FF2B5EF4-FFF2-40B4-BE49-F238E27FC236}">
                  <a16:creationId xmlns:a16="http://schemas.microsoft.com/office/drawing/2014/main" id="{EBCC71FC-D2FE-4823-8DF6-E34F084112B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04669" y="1869926"/>
              <a:ext cx="480691" cy="298327"/>
            </a:xfrm>
            <a:custGeom>
              <a:avLst/>
              <a:gdLst>
                <a:gd name="T0" fmla="*/ 0 w 330"/>
                <a:gd name="T1" fmla="*/ 0 h 264"/>
                <a:gd name="T2" fmla="*/ 2147483647 w 330"/>
                <a:gd name="T3" fmla="*/ 2147483647 h 264"/>
                <a:gd name="T4" fmla="*/ 2147483647 w 330"/>
                <a:gd name="T5" fmla="*/ 2147483647 h 264"/>
                <a:gd name="T6" fmla="*/ 0 w 330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0"/>
                <a:gd name="T13" fmla="*/ 0 h 264"/>
                <a:gd name="T14" fmla="*/ 330 w 330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0" h="264">
                  <a:moveTo>
                    <a:pt x="0" y="0"/>
                  </a:moveTo>
                  <a:lnTo>
                    <a:pt x="330" y="264"/>
                  </a:lnTo>
                  <a:lnTo>
                    <a:pt x="330" y="7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7B7B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ADDADD"/>
              </a:solidFill>
              <a:round/>
              <a:headEnd/>
              <a:tailEnd/>
            </a:ln>
          </p:spPr>
          <p:txBody>
            <a:bodyPr rot="108000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AutoShape 171">
              <a:extLst>
                <a:ext uri="{FF2B5EF4-FFF2-40B4-BE49-F238E27FC236}">
                  <a16:creationId xmlns:a16="http://schemas.microsoft.com/office/drawing/2014/main" id="{D0A301C3-D138-4B5A-BF4A-E562A44A48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740341" y="2203779"/>
              <a:ext cx="364331" cy="460036"/>
            </a:xfrm>
            <a:prstGeom prst="chevron">
              <a:avLst>
                <a:gd name="adj" fmla="val 7880"/>
              </a:avLst>
            </a:prstGeom>
            <a:gradFill rotWithShape="0">
              <a:gsLst>
                <a:gs pos="0">
                  <a:srgbClr val="ADDADD"/>
                </a:gs>
                <a:gs pos="100000">
                  <a:srgbClr val="EFF8F8"/>
                </a:gs>
              </a:gsLst>
              <a:lin ang="5400000" scaled="1"/>
            </a:gradFill>
            <a:ln w="3175">
              <a:solidFill>
                <a:srgbClr val="92CDD2"/>
              </a:solidFill>
              <a:miter lim="800000"/>
              <a:headEnd/>
              <a:tailEnd/>
            </a:ln>
            <a:effectLst>
              <a:prstShdw prst="shdw17" dist="17961" dir="13500000">
                <a:srgbClr val="587B7E"/>
              </a:prstShdw>
            </a:effectLst>
          </p:spPr>
          <p:txBody>
            <a:bodyPr rot="10800000" vert="eaVert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Freeform 175">
              <a:extLst>
                <a:ext uri="{FF2B5EF4-FFF2-40B4-BE49-F238E27FC236}">
                  <a16:creationId xmlns:a16="http://schemas.microsoft.com/office/drawing/2014/main" id="{5384F594-C511-45C6-BD2F-A9560D9AA32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67865" y="3121664"/>
              <a:ext cx="139328" cy="659073"/>
            </a:xfrm>
            <a:custGeom>
              <a:avLst/>
              <a:gdLst>
                <a:gd name="T0" fmla="*/ 0 w 99"/>
                <a:gd name="T1" fmla="*/ 0 h 240"/>
                <a:gd name="T2" fmla="*/ 2147483647 w 99"/>
                <a:gd name="T3" fmla="*/ 2147483647 h 240"/>
                <a:gd name="T4" fmla="*/ 2147483647 w 99"/>
                <a:gd name="T5" fmla="*/ 2147483647 h 240"/>
                <a:gd name="T6" fmla="*/ 0 w 99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240"/>
                <a:gd name="T14" fmla="*/ 99 w 99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240">
                  <a:moveTo>
                    <a:pt x="0" y="0"/>
                  </a:moveTo>
                  <a:lnTo>
                    <a:pt x="99" y="129"/>
                  </a:lnTo>
                  <a:lnTo>
                    <a:pt x="12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6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AutoShape 176">
              <a:extLst>
                <a:ext uri="{FF2B5EF4-FFF2-40B4-BE49-F238E27FC236}">
                  <a16:creationId xmlns:a16="http://schemas.microsoft.com/office/drawing/2014/main" id="{802C1A8D-84C6-4862-A1DF-9FDE839534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21406" y="3431199"/>
              <a:ext cx="1077314" cy="1053389"/>
            </a:xfrm>
            <a:prstGeom prst="chevron">
              <a:avLst>
                <a:gd name="adj" fmla="val 12982"/>
              </a:avLst>
            </a:prstGeom>
            <a:solidFill>
              <a:srgbClr val="C9DBED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Freeform 177">
              <a:extLst>
                <a:ext uri="{FF2B5EF4-FFF2-40B4-BE49-F238E27FC236}">
                  <a16:creationId xmlns:a16="http://schemas.microsoft.com/office/drawing/2014/main" id="{3B88DEF3-0E78-4A7B-85A6-48DE7220279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68922" y="1607834"/>
              <a:ext cx="140968" cy="655318"/>
            </a:xfrm>
            <a:custGeom>
              <a:avLst/>
              <a:gdLst>
                <a:gd name="T0" fmla="*/ 0 w 99"/>
                <a:gd name="T1" fmla="*/ 0 h 240"/>
                <a:gd name="T2" fmla="*/ 2147483647 w 99"/>
                <a:gd name="T3" fmla="*/ 2147483647 h 240"/>
                <a:gd name="T4" fmla="*/ 2147483647 w 99"/>
                <a:gd name="T5" fmla="*/ 2147483647 h 240"/>
                <a:gd name="T6" fmla="*/ 0 w 99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240"/>
                <a:gd name="T14" fmla="*/ 99 w 99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240">
                  <a:moveTo>
                    <a:pt x="0" y="0"/>
                  </a:moveTo>
                  <a:lnTo>
                    <a:pt x="99" y="129"/>
                  </a:lnTo>
                  <a:lnTo>
                    <a:pt x="12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6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AutoShape 178">
              <a:extLst>
                <a:ext uri="{FF2B5EF4-FFF2-40B4-BE49-F238E27FC236}">
                  <a16:creationId xmlns:a16="http://schemas.microsoft.com/office/drawing/2014/main" id="{370BCE91-326F-4873-A8C0-3BE1ED97F1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37420" y="2002173"/>
              <a:ext cx="1249038" cy="1053391"/>
            </a:xfrm>
            <a:prstGeom prst="chevron">
              <a:avLst>
                <a:gd name="adj" fmla="val 12992"/>
              </a:avLst>
            </a:prstGeom>
            <a:solidFill>
              <a:srgbClr val="C9DBED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 Box 179">
              <a:extLst>
                <a:ext uri="{FF2B5EF4-FFF2-40B4-BE49-F238E27FC236}">
                  <a16:creationId xmlns:a16="http://schemas.microsoft.com/office/drawing/2014/main" id="{0642F2CE-DB06-44AA-990F-62DE1DC75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949" y="3753548"/>
              <a:ext cx="7623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solidFill>
                    <a:srgbClr val="01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solidFill>
                    <a:srgbClr val="01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</a:p>
          </p:txBody>
        </p:sp>
        <p:sp>
          <p:nvSpPr>
            <p:cNvPr id="50" name="Text Box 181">
              <a:extLst>
                <a:ext uri="{FF2B5EF4-FFF2-40B4-BE49-F238E27FC236}">
                  <a16:creationId xmlns:a16="http://schemas.microsoft.com/office/drawing/2014/main" id="{E32C0520-076C-4A2C-B8C8-E4197DB31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94" y="2227186"/>
              <a:ext cx="7679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solidFill>
                    <a:srgbClr val="01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  <a:br>
                <a:rPr lang="ko-KR" altLang="en-US" sz="1200" b="1" dirty="0">
                  <a:solidFill>
                    <a:srgbClr val="01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solidFill>
                    <a:srgbClr val="01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sp>
          <p:nvSpPr>
            <p:cNvPr id="51" name="AutoShape 182">
              <a:extLst>
                <a:ext uri="{FF2B5EF4-FFF2-40B4-BE49-F238E27FC236}">
                  <a16:creationId xmlns:a16="http://schemas.microsoft.com/office/drawing/2014/main" id="{FD6E1B1D-3781-430B-837B-34DD55CF3D6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39545" y="4865243"/>
              <a:ext cx="6027419" cy="28193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AutoShape 183">
              <a:extLst>
                <a:ext uri="{FF2B5EF4-FFF2-40B4-BE49-F238E27FC236}">
                  <a16:creationId xmlns:a16="http://schemas.microsoft.com/office/drawing/2014/main" id="{0DFEDFE9-97F7-412D-BBBA-F1152BC71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4" y="4760080"/>
              <a:ext cx="7042401" cy="992527"/>
            </a:xfrm>
            <a:prstGeom prst="roundRect">
              <a:avLst>
                <a:gd name="adj" fmla="val 5620"/>
              </a:avLst>
            </a:prstGeom>
            <a:solidFill>
              <a:srgbClr val="FFFFFF"/>
            </a:solidFill>
            <a:ln w="9525">
              <a:solidFill>
                <a:srgbClr val="94B8D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3" name="그룹 5">
              <a:extLst>
                <a:ext uri="{FF2B5EF4-FFF2-40B4-BE49-F238E27FC236}">
                  <a16:creationId xmlns:a16="http://schemas.microsoft.com/office/drawing/2014/main" id="{99E5806E-D478-44BF-8335-283088752288}"/>
                </a:ext>
              </a:extLst>
            </p:cNvPr>
            <p:cNvGrpSpPr/>
            <p:nvPr/>
          </p:nvGrpSpPr>
          <p:grpSpPr>
            <a:xfrm>
              <a:off x="2092120" y="4630843"/>
              <a:ext cx="6343897" cy="721229"/>
              <a:chOff x="1570759" y="5356324"/>
              <a:chExt cx="4210050" cy="698500"/>
            </a:xfrm>
          </p:grpSpPr>
          <p:sp>
            <p:nvSpPr>
              <p:cNvPr id="87" name="Freeform 226">
                <a:extLst>
                  <a:ext uri="{FF2B5EF4-FFF2-40B4-BE49-F238E27FC236}">
                    <a16:creationId xmlns:a16="http://schemas.microsoft.com/office/drawing/2014/main" id="{9502A8F0-2AD3-478A-9684-DB462242E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9184" y="5361087"/>
                <a:ext cx="2728913" cy="604837"/>
              </a:xfrm>
              <a:custGeom>
                <a:avLst/>
                <a:gdLst>
                  <a:gd name="T0" fmla="*/ 0 w 2734"/>
                  <a:gd name="T1" fmla="*/ 0 h 727"/>
                  <a:gd name="T2" fmla="*/ 2147483647 w 2734"/>
                  <a:gd name="T3" fmla="*/ 2147483647 h 727"/>
                  <a:gd name="T4" fmla="*/ 2147483647 w 2734"/>
                  <a:gd name="T5" fmla="*/ 2147483647 h 727"/>
                  <a:gd name="T6" fmla="*/ 0 w 2734"/>
                  <a:gd name="T7" fmla="*/ 2147483647 h 727"/>
                  <a:gd name="T8" fmla="*/ 0 w 2734"/>
                  <a:gd name="T9" fmla="*/ 0 h 7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34"/>
                  <a:gd name="T16" fmla="*/ 0 h 727"/>
                  <a:gd name="T17" fmla="*/ 2734 w 2734"/>
                  <a:gd name="T18" fmla="*/ 727 h 7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34" h="727">
                    <a:moveTo>
                      <a:pt x="0" y="0"/>
                    </a:moveTo>
                    <a:lnTo>
                      <a:pt x="2733" y="598"/>
                    </a:lnTo>
                    <a:lnTo>
                      <a:pt x="2733" y="726"/>
                    </a:lnTo>
                    <a:lnTo>
                      <a:pt x="0" y="43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DAE6F3"/>
                  </a:gs>
                  <a:gs pos="100000">
                    <a:srgbClr val="91B6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Freeform 227">
                <a:extLst>
                  <a:ext uri="{FF2B5EF4-FFF2-40B4-BE49-F238E27FC236}">
                    <a16:creationId xmlns:a16="http://schemas.microsoft.com/office/drawing/2014/main" id="{558A833D-4B05-4E77-8349-B80E4ED63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9459" y="5840512"/>
                <a:ext cx="1909763" cy="214312"/>
              </a:xfrm>
              <a:custGeom>
                <a:avLst/>
                <a:gdLst>
                  <a:gd name="T0" fmla="*/ 0 w 1913"/>
                  <a:gd name="T1" fmla="*/ 2147483647 h 257"/>
                  <a:gd name="T2" fmla="*/ 0 w 1913"/>
                  <a:gd name="T3" fmla="*/ 2147483647 h 257"/>
                  <a:gd name="T4" fmla="*/ 2147483647 w 1913"/>
                  <a:gd name="T5" fmla="*/ 2147483647 h 257"/>
                  <a:gd name="T6" fmla="*/ 2147483647 w 1913"/>
                  <a:gd name="T7" fmla="*/ 0 h 257"/>
                  <a:gd name="T8" fmla="*/ 0 w 1913"/>
                  <a:gd name="T9" fmla="*/ 2147483647 h 2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3"/>
                  <a:gd name="T16" fmla="*/ 0 h 257"/>
                  <a:gd name="T17" fmla="*/ 1913 w 1913"/>
                  <a:gd name="T18" fmla="*/ 257 h 2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3" h="257">
                    <a:moveTo>
                      <a:pt x="0" y="128"/>
                    </a:moveTo>
                    <a:lnTo>
                      <a:pt x="0" y="256"/>
                    </a:lnTo>
                    <a:lnTo>
                      <a:pt x="1912" y="128"/>
                    </a:lnTo>
                    <a:lnTo>
                      <a:pt x="1912" y="0"/>
                    </a:lnTo>
                    <a:lnTo>
                      <a:pt x="0" y="128"/>
                    </a:lnTo>
                  </a:path>
                </a:pathLst>
              </a:custGeom>
              <a:gradFill rotWithShape="0">
                <a:gsLst>
                  <a:gs pos="0">
                    <a:srgbClr val="DAE6F3"/>
                  </a:gs>
                  <a:gs pos="100000">
                    <a:srgbClr val="91B6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Freeform 228">
                <a:extLst>
                  <a:ext uri="{FF2B5EF4-FFF2-40B4-BE49-F238E27FC236}">
                    <a16:creationId xmlns:a16="http://schemas.microsoft.com/office/drawing/2014/main" id="{86A148A0-E28D-42AE-92B0-12B96CFE9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759" y="5356324"/>
                <a:ext cx="4210050" cy="603250"/>
              </a:xfrm>
              <a:custGeom>
                <a:avLst/>
                <a:gdLst>
                  <a:gd name="T0" fmla="*/ 0 w 4217"/>
                  <a:gd name="T1" fmla="*/ 0 h 727"/>
                  <a:gd name="T2" fmla="*/ 2147483647 w 4217"/>
                  <a:gd name="T3" fmla="*/ 2147483647 h 727"/>
                  <a:gd name="T4" fmla="*/ 2147483647 w 4217"/>
                  <a:gd name="T5" fmla="*/ 2147483647 h 727"/>
                  <a:gd name="T6" fmla="*/ 2147483647 w 4217"/>
                  <a:gd name="T7" fmla="*/ 2147483647 h 727"/>
                  <a:gd name="T8" fmla="*/ 2147483647 w 4217"/>
                  <a:gd name="T9" fmla="*/ 2147483647 h 727"/>
                  <a:gd name="T10" fmla="*/ 2147483647 w 4217"/>
                  <a:gd name="T11" fmla="*/ 2147483647 h 727"/>
                  <a:gd name="T12" fmla="*/ 2147483647 w 4217"/>
                  <a:gd name="T13" fmla="*/ 2147483647 h 727"/>
                  <a:gd name="T14" fmla="*/ 0 w 4217"/>
                  <a:gd name="T15" fmla="*/ 0 h 7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17"/>
                  <a:gd name="T25" fmla="*/ 0 h 727"/>
                  <a:gd name="T26" fmla="*/ 4217 w 4217"/>
                  <a:gd name="T27" fmla="*/ 727 h 7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17" h="727">
                    <a:moveTo>
                      <a:pt x="0" y="0"/>
                    </a:moveTo>
                    <a:lnTo>
                      <a:pt x="585" y="43"/>
                    </a:lnTo>
                    <a:lnTo>
                      <a:pt x="3435" y="342"/>
                    </a:lnTo>
                    <a:lnTo>
                      <a:pt x="3552" y="299"/>
                    </a:lnTo>
                    <a:lnTo>
                      <a:pt x="4216" y="598"/>
                    </a:lnTo>
                    <a:lnTo>
                      <a:pt x="2303" y="726"/>
                    </a:lnTo>
                    <a:lnTo>
                      <a:pt x="2732" y="598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E6EEF7"/>
                  </a:gs>
                  <a:gs pos="100000">
                    <a:srgbClr val="B5CEE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4" name="AutoShape 229">
              <a:extLst>
                <a:ext uri="{FF2B5EF4-FFF2-40B4-BE49-F238E27FC236}">
                  <a16:creationId xmlns:a16="http://schemas.microsoft.com/office/drawing/2014/main" id="{91DA6980-885E-4BB4-8C79-43D6DCA1629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6725177" y="4909843"/>
              <a:ext cx="633414" cy="2043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i="1" dirty="0">
                  <a:solidFill>
                    <a:srgbClr val="01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종료단계</a:t>
              </a:r>
            </a:p>
          </p:txBody>
        </p:sp>
        <p:sp>
          <p:nvSpPr>
            <p:cNvPr id="55" name="AutoShape 230">
              <a:extLst>
                <a:ext uri="{FF2B5EF4-FFF2-40B4-BE49-F238E27FC236}">
                  <a16:creationId xmlns:a16="http://schemas.microsoft.com/office/drawing/2014/main" id="{2CE68BAB-42FD-4617-BC73-CE78C4D402E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69456" y="4639535"/>
              <a:ext cx="1563477" cy="2043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i="1" dirty="0">
                  <a:solidFill>
                    <a:srgbClr val="01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착수 및 계획수립 단계</a:t>
              </a:r>
            </a:p>
          </p:txBody>
        </p:sp>
        <p:sp>
          <p:nvSpPr>
            <p:cNvPr id="56" name="AutoShape 231">
              <a:extLst>
                <a:ext uri="{FF2B5EF4-FFF2-40B4-BE49-F238E27FC236}">
                  <a16:creationId xmlns:a16="http://schemas.microsoft.com/office/drawing/2014/main" id="{9AD67645-D6E4-43CD-B0AE-BA14F20918E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620282" y="4770975"/>
              <a:ext cx="1252724" cy="2043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i="1" dirty="0">
                  <a:solidFill>
                    <a:srgbClr val="01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및 통제 단계</a:t>
              </a:r>
            </a:p>
          </p:txBody>
        </p:sp>
        <p:grpSp>
          <p:nvGrpSpPr>
            <p:cNvPr id="66" name="그룹 251">
              <a:extLst>
                <a:ext uri="{FF2B5EF4-FFF2-40B4-BE49-F238E27FC236}">
                  <a16:creationId xmlns:a16="http://schemas.microsoft.com/office/drawing/2014/main" id="{4F01A299-3B58-4F99-BFAC-BA1B043B64C8}"/>
                </a:ext>
              </a:extLst>
            </p:cNvPr>
            <p:cNvGrpSpPr/>
            <p:nvPr/>
          </p:nvGrpSpPr>
          <p:grpSpPr>
            <a:xfrm>
              <a:off x="1683354" y="2124460"/>
              <a:ext cx="1714205" cy="409789"/>
              <a:chOff x="5030390" y="3093418"/>
              <a:chExt cx="1632877" cy="396875"/>
            </a:xfrm>
          </p:grpSpPr>
          <p:sp>
            <p:nvSpPr>
              <p:cNvPr id="81" name="AutoShape 206">
                <a:extLst>
                  <a:ext uri="{FF2B5EF4-FFF2-40B4-BE49-F238E27FC236}">
                    <a16:creationId xmlns:a16="http://schemas.microsoft.com/office/drawing/2014/main" id="{AA65CBE6-F090-469A-B524-8228C11CC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916" y="3093418"/>
                <a:ext cx="1623351" cy="396875"/>
              </a:xfrm>
              <a:prstGeom prst="roundRect">
                <a:avLst>
                  <a:gd name="adj" fmla="val 18546"/>
                </a:avLst>
              </a:prstGeom>
              <a:solidFill>
                <a:srgbClr val="E5EEF7"/>
              </a:solidFill>
              <a:ln w="28575">
                <a:solidFill>
                  <a:srgbClr val="FFFFFF"/>
                </a:solidFill>
                <a:round/>
                <a:headEnd/>
                <a:tailEnd/>
              </a:ln>
              <a:effectLst>
                <a:outerShdw dist="28398" dir="12393903" algn="ctr" rotWithShape="0">
                  <a:srgbClr val="A5BDDD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AutoShape 207">
                <a:extLst>
                  <a:ext uri="{FF2B5EF4-FFF2-40B4-BE49-F238E27FC236}">
                    <a16:creationId xmlns:a16="http://schemas.microsoft.com/office/drawing/2014/main" id="{C0268EFB-7143-4AA7-BAF0-3CD872EE7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666" y="3125168"/>
                <a:ext cx="1534874" cy="330200"/>
              </a:xfrm>
              <a:prstGeom prst="roundRect">
                <a:avLst>
                  <a:gd name="adj" fmla="val 21750"/>
                </a:avLst>
              </a:prstGeom>
              <a:solidFill>
                <a:srgbClr val="D2E1F0"/>
              </a:solidFill>
              <a:ln w="19050">
                <a:solidFill>
                  <a:srgbClr val="94B8D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AutoShape 208">
                <a:extLst>
                  <a:ext uri="{FF2B5EF4-FFF2-40B4-BE49-F238E27FC236}">
                    <a16:creationId xmlns:a16="http://schemas.microsoft.com/office/drawing/2014/main" id="{525720B5-B991-4D87-B579-81E932695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7066" y="3142630"/>
                <a:ext cx="1478994" cy="217488"/>
              </a:xfrm>
              <a:prstGeom prst="roundRect">
                <a:avLst>
                  <a:gd name="adj" fmla="val 22745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D2E1F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1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Rectangle 209">
                <a:extLst>
                  <a:ext uri="{FF2B5EF4-FFF2-40B4-BE49-F238E27FC236}">
                    <a16:creationId xmlns:a16="http://schemas.microsoft.com/office/drawing/2014/main" id="{605429A8-71BD-49CB-B70E-2665BD27E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90" y="3126132"/>
                <a:ext cx="1576149" cy="321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위험요소의</a:t>
                </a:r>
                <a:endParaRPr lang="en-US" altLang="ko-KR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사전제거</a:t>
                </a:r>
              </a:p>
            </p:txBody>
          </p:sp>
        </p:grpSp>
        <p:grpSp>
          <p:nvGrpSpPr>
            <p:cNvPr id="67" name="그룹 256">
              <a:extLst>
                <a:ext uri="{FF2B5EF4-FFF2-40B4-BE49-F238E27FC236}">
                  <a16:creationId xmlns:a16="http://schemas.microsoft.com/office/drawing/2014/main" id="{927AB574-D4EF-46DB-831C-774B7B85F44D}"/>
                </a:ext>
              </a:extLst>
            </p:cNvPr>
            <p:cNvGrpSpPr/>
            <p:nvPr/>
          </p:nvGrpSpPr>
          <p:grpSpPr>
            <a:xfrm>
              <a:off x="3510926" y="2124460"/>
              <a:ext cx="1714205" cy="409789"/>
              <a:chOff x="5030390" y="3093418"/>
              <a:chExt cx="1632877" cy="396875"/>
            </a:xfrm>
          </p:grpSpPr>
          <p:sp>
            <p:nvSpPr>
              <p:cNvPr id="77" name="AutoShape 206">
                <a:extLst>
                  <a:ext uri="{FF2B5EF4-FFF2-40B4-BE49-F238E27FC236}">
                    <a16:creationId xmlns:a16="http://schemas.microsoft.com/office/drawing/2014/main" id="{ADB593C8-26C6-439C-80F1-2D88BBEF3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916" y="3093418"/>
                <a:ext cx="1623351" cy="396875"/>
              </a:xfrm>
              <a:prstGeom prst="roundRect">
                <a:avLst>
                  <a:gd name="adj" fmla="val 18546"/>
                </a:avLst>
              </a:prstGeom>
              <a:solidFill>
                <a:srgbClr val="E5EEF7"/>
              </a:solidFill>
              <a:ln w="28575">
                <a:solidFill>
                  <a:srgbClr val="FFFFFF"/>
                </a:solidFill>
                <a:round/>
                <a:headEnd/>
                <a:tailEnd/>
              </a:ln>
              <a:effectLst>
                <a:outerShdw dist="28398" dir="12393903" algn="ctr" rotWithShape="0">
                  <a:srgbClr val="A5BDDD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AutoShape 207">
                <a:extLst>
                  <a:ext uri="{FF2B5EF4-FFF2-40B4-BE49-F238E27FC236}">
                    <a16:creationId xmlns:a16="http://schemas.microsoft.com/office/drawing/2014/main" id="{2D5D88F6-E78F-4AF0-8F39-3CC8499D7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666" y="3125168"/>
                <a:ext cx="1534874" cy="330200"/>
              </a:xfrm>
              <a:prstGeom prst="roundRect">
                <a:avLst>
                  <a:gd name="adj" fmla="val 21750"/>
                </a:avLst>
              </a:prstGeom>
              <a:solidFill>
                <a:srgbClr val="D2E1F0"/>
              </a:solidFill>
              <a:ln w="19050">
                <a:solidFill>
                  <a:srgbClr val="94B8D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AutoShape 208">
                <a:extLst>
                  <a:ext uri="{FF2B5EF4-FFF2-40B4-BE49-F238E27FC236}">
                    <a16:creationId xmlns:a16="http://schemas.microsoft.com/office/drawing/2014/main" id="{EAD9D60C-6C5A-4238-9539-691AE0C7B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7066" y="3142630"/>
                <a:ext cx="1478994" cy="217488"/>
              </a:xfrm>
              <a:prstGeom prst="roundRect">
                <a:avLst>
                  <a:gd name="adj" fmla="val 22745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D2E1F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Rectangle 209">
                <a:extLst>
                  <a:ext uri="{FF2B5EF4-FFF2-40B4-BE49-F238E27FC236}">
                    <a16:creationId xmlns:a16="http://schemas.microsoft.com/office/drawing/2014/main" id="{874C8C65-DA7A-4C49-864A-6541FA1C0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90" y="3206612"/>
                <a:ext cx="1576149" cy="160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품질완성도 제고</a:t>
                </a:r>
              </a:p>
            </p:txBody>
          </p:sp>
        </p:grpSp>
        <p:grpSp>
          <p:nvGrpSpPr>
            <p:cNvPr id="68" name="그룹 261">
              <a:extLst>
                <a:ext uri="{FF2B5EF4-FFF2-40B4-BE49-F238E27FC236}">
                  <a16:creationId xmlns:a16="http://schemas.microsoft.com/office/drawing/2014/main" id="{E588B96F-4CED-4E0E-BF49-AC69B78BEC59}"/>
                </a:ext>
              </a:extLst>
            </p:cNvPr>
            <p:cNvGrpSpPr/>
            <p:nvPr/>
          </p:nvGrpSpPr>
          <p:grpSpPr>
            <a:xfrm>
              <a:off x="5338498" y="2124460"/>
              <a:ext cx="1714205" cy="409789"/>
              <a:chOff x="5030390" y="3093418"/>
              <a:chExt cx="1632877" cy="396875"/>
            </a:xfrm>
          </p:grpSpPr>
          <p:sp>
            <p:nvSpPr>
              <p:cNvPr id="73" name="AutoShape 206">
                <a:extLst>
                  <a:ext uri="{FF2B5EF4-FFF2-40B4-BE49-F238E27FC236}">
                    <a16:creationId xmlns:a16="http://schemas.microsoft.com/office/drawing/2014/main" id="{946254E4-65AC-4CF1-907A-706DDFEC1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916" y="3093418"/>
                <a:ext cx="1623351" cy="396875"/>
              </a:xfrm>
              <a:prstGeom prst="roundRect">
                <a:avLst>
                  <a:gd name="adj" fmla="val 18546"/>
                </a:avLst>
              </a:prstGeom>
              <a:solidFill>
                <a:srgbClr val="E5EEF7"/>
              </a:solidFill>
              <a:ln w="28575">
                <a:solidFill>
                  <a:srgbClr val="FFFFFF"/>
                </a:solidFill>
                <a:round/>
                <a:headEnd/>
                <a:tailEnd/>
              </a:ln>
              <a:effectLst>
                <a:outerShdw dist="28398" dir="12393903" algn="ctr" rotWithShape="0">
                  <a:srgbClr val="A5BDDD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AutoShape 207">
                <a:extLst>
                  <a:ext uri="{FF2B5EF4-FFF2-40B4-BE49-F238E27FC236}">
                    <a16:creationId xmlns:a16="http://schemas.microsoft.com/office/drawing/2014/main" id="{C39CE286-B187-4510-8813-A8D78D6A8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666" y="3125168"/>
                <a:ext cx="1534874" cy="330200"/>
              </a:xfrm>
              <a:prstGeom prst="roundRect">
                <a:avLst>
                  <a:gd name="adj" fmla="val 21750"/>
                </a:avLst>
              </a:prstGeom>
              <a:solidFill>
                <a:srgbClr val="D2E1F0"/>
              </a:solidFill>
              <a:ln w="19050">
                <a:solidFill>
                  <a:srgbClr val="94B8D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AutoShape 208">
                <a:extLst>
                  <a:ext uri="{FF2B5EF4-FFF2-40B4-BE49-F238E27FC236}">
                    <a16:creationId xmlns:a16="http://schemas.microsoft.com/office/drawing/2014/main" id="{4A283B07-AE9B-4CFC-91A1-41236909B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7066" y="3142630"/>
                <a:ext cx="1478994" cy="217488"/>
              </a:xfrm>
              <a:prstGeom prst="roundRect">
                <a:avLst>
                  <a:gd name="adj" fmla="val 22745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D2E1F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8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Rectangle 209">
                <a:extLst>
                  <a:ext uri="{FF2B5EF4-FFF2-40B4-BE49-F238E27FC236}">
                    <a16:creationId xmlns:a16="http://schemas.microsoft.com/office/drawing/2014/main" id="{42540873-B81F-461D-A388-C44B2B909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390" y="3206612"/>
                <a:ext cx="1576149" cy="160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 fontAlgn="base" latinLnBrk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납기준수</a:t>
                </a:r>
              </a:p>
            </p:txBody>
          </p:sp>
        </p:grpSp>
        <p:sp>
          <p:nvSpPr>
            <p:cNvPr id="69" name="Rectangle 225">
              <a:extLst>
                <a:ext uri="{FF2B5EF4-FFF2-40B4-BE49-F238E27FC236}">
                  <a16:creationId xmlns:a16="http://schemas.microsoft.com/office/drawing/2014/main" id="{75015EFD-F4CA-4C46-879E-0014D283A5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79983" y="2565085"/>
              <a:ext cx="1274959" cy="342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38" tIns="46019" rIns="92038" bIns="46019" anchor="ctr">
              <a:sp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Security</a:t>
              </a:r>
            </a:p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Management</a:t>
              </a:r>
            </a:p>
          </p:txBody>
        </p:sp>
        <p:sp>
          <p:nvSpPr>
            <p:cNvPr id="70" name="Rectangle 223">
              <a:extLst>
                <a:ext uri="{FF2B5EF4-FFF2-40B4-BE49-F238E27FC236}">
                  <a16:creationId xmlns:a16="http://schemas.microsoft.com/office/drawing/2014/main" id="{190EAE63-E94F-4F91-9350-20DB6C4B72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19570" y="2565080"/>
              <a:ext cx="1274958" cy="342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38" tIns="46019" rIns="92038" bIns="46019" anchor="ctr">
              <a:spAutoFit/>
            </a:bodyPr>
            <a:lstStyle/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Risk</a:t>
              </a:r>
            </a:p>
            <a:p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Management</a:t>
              </a:r>
            </a:p>
          </p:txBody>
        </p:sp>
        <p:sp>
          <p:nvSpPr>
            <p:cNvPr id="71" name="AutoShape 176">
              <a:extLst>
                <a:ext uri="{FF2B5EF4-FFF2-40B4-BE49-F238E27FC236}">
                  <a16:creationId xmlns:a16="http://schemas.microsoft.com/office/drawing/2014/main" id="{79B4B263-B5A9-46B7-B6CB-09FE09E84C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21406" y="4677585"/>
              <a:ext cx="1077314" cy="1053389"/>
            </a:xfrm>
            <a:prstGeom prst="chevron">
              <a:avLst>
                <a:gd name="adj" fmla="val 12982"/>
              </a:avLst>
            </a:prstGeom>
            <a:solidFill>
              <a:srgbClr val="C9DBED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 Box 179">
              <a:extLst>
                <a:ext uri="{FF2B5EF4-FFF2-40B4-BE49-F238E27FC236}">
                  <a16:creationId xmlns:a16="http://schemas.microsoft.com/office/drawing/2014/main" id="{F6129AD3-A0DB-4D22-9675-2FB0AB58F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949" y="4965893"/>
              <a:ext cx="7623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solidFill>
                    <a:srgbClr val="01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</a:t>
              </a:r>
            </a:p>
            <a:p>
              <a:pPr algn="ctr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solidFill>
                    <a:srgbClr val="01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7D768F-8355-411D-A84B-5846ADFE175F}"/>
                </a:ext>
              </a:extLst>
            </p:cNvPr>
            <p:cNvSpPr/>
            <p:nvPr/>
          </p:nvSpPr>
          <p:spPr>
            <a:xfrm>
              <a:off x="366713" y="1556792"/>
              <a:ext cx="8833965" cy="436184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Line 233">
              <a:extLst>
                <a:ext uri="{FF2B5EF4-FFF2-40B4-BE49-F238E27FC236}">
                  <a16:creationId xmlns:a16="http://schemas.microsoft.com/office/drawing/2014/main" id="{8812B0FA-855D-46D8-AD64-7566CF537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445" y="5517232"/>
              <a:ext cx="612000" cy="0"/>
            </a:xfrm>
            <a:prstGeom prst="line">
              <a:avLst/>
            </a:prstGeom>
            <a:noFill/>
            <a:ln w="9525">
              <a:solidFill>
                <a:srgbClr val="006699"/>
              </a:solidFill>
              <a:prstDash val="dash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26" tIns="45713" rIns="91426" bIns="45713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D9AD57A-CDFD-46EE-BFAC-BAFDFA82E150}"/>
                </a:ext>
              </a:extLst>
            </p:cNvPr>
            <p:cNvGrpSpPr/>
            <p:nvPr/>
          </p:nvGrpSpPr>
          <p:grpSpPr>
            <a:xfrm>
              <a:off x="2071886" y="5399343"/>
              <a:ext cx="1934032" cy="237678"/>
              <a:chOff x="3800078" y="5215892"/>
              <a:chExt cx="1934032" cy="237678"/>
            </a:xfrm>
          </p:grpSpPr>
          <p:sp>
            <p:nvSpPr>
              <p:cNvPr id="59" name="Rectangle 234">
                <a:extLst>
                  <a:ext uri="{FF2B5EF4-FFF2-40B4-BE49-F238E27FC236}">
                    <a16:creationId xmlns:a16="http://schemas.microsoft.com/office/drawing/2014/main" id="{529EF0E7-73EF-42BD-9981-F558B4E3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787" y="5215892"/>
                <a:ext cx="1455356" cy="2376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94B8D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Rectangle 236">
                <a:extLst>
                  <a:ext uri="{FF2B5EF4-FFF2-40B4-BE49-F238E27FC236}">
                    <a16:creationId xmlns:a16="http://schemas.microsoft.com/office/drawing/2014/main" id="{1DA5077C-81D5-41E6-8111-51CD2758C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078" y="5260429"/>
                <a:ext cx="193403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01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착수보고</a:t>
                </a:r>
              </a:p>
            </p:txBody>
          </p:sp>
        </p:grpSp>
        <p:sp>
          <p:nvSpPr>
            <p:cNvPr id="101" name="Line 233">
              <a:extLst>
                <a:ext uri="{FF2B5EF4-FFF2-40B4-BE49-F238E27FC236}">
                  <a16:creationId xmlns:a16="http://schemas.microsoft.com/office/drawing/2014/main" id="{D337BE54-51F2-4DC0-8D61-BBAFCA4A2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278" y="5517232"/>
              <a:ext cx="1512000" cy="0"/>
            </a:xfrm>
            <a:prstGeom prst="line">
              <a:avLst/>
            </a:prstGeom>
            <a:noFill/>
            <a:ln w="9525">
              <a:solidFill>
                <a:srgbClr val="006699"/>
              </a:solidFill>
              <a:prstDash val="dash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26" tIns="45713" rIns="91426" bIns="45713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4863C95-6330-4B89-BA18-7E7CC69BD0C6}"/>
                </a:ext>
              </a:extLst>
            </p:cNvPr>
            <p:cNvGrpSpPr/>
            <p:nvPr/>
          </p:nvGrpSpPr>
          <p:grpSpPr>
            <a:xfrm>
              <a:off x="4160118" y="5399343"/>
              <a:ext cx="1601679" cy="237678"/>
              <a:chOff x="5674931" y="5238725"/>
              <a:chExt cx="1601679" cy="237678"/>
            </a:xfrm>
          </p:grpSpPr>
          <p:sp>
            <p:nvSpPr>
              <p:cNvPr id="61" name="Rectangle 240">
                <a:extLst>
                  <a:ext uri="{FF2B5EF4-FFF2-40B4-BE49-F238E27FC236}">
                    <a16:creationId xmlns:a16="http://schemas.microsoft.com/office/drawing/2014/main" id="{C6FA459C-BA12-4E7E-A3B7-0AA1F5D75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526" y="5238725"/>
                <a:ext cx="1455356" cy="23767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94B8D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Rectangle 241">
                <a:extLst>
                  <a:ext uri="{FF2B5EF4-FFF2-40B4-BE49-F238E27FC236}">
                    <a16:creationId xmlns:a16="http://schemas.microsoft.com/office/drawing/2014/main" id="{66628A72-66A6-4848-82F6-4752B061C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4931" y="5266051"/>
                <a:ext cx="160167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200" b="1" dirty="0">
                    <a:solidFill>
                      <a:srgbClr val="01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중간보고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F09B4D6-FFA9-4F3C-BE5A-EB440090372A}"/>
                </a:ext>
              </a:extLst>
            </p:cNvPr>
            <p:cNvGrpSpPr/>
            <p:nvPr/>
          </p:nvGrpSpPr>
          <p:grpSpPr>
            <a:xfrm>
              <a:off x="6878919" y="5400982"/>
              <a:ext cx="1601679" cy="236039"/>
              <a:chOff x="7296414" y="5212613"/>
              <a:chExt cx="1601679" cy="236039"/>
            </a:xfrm>
          </p:grpSpPr>
          <p:sp>
            <p:nvSpPr>
              <p:cNvPr id="63" name="Rectangle 253">
                <a:extLst>
                  <a:ext uri="{FF2B5EF4-FFF2-40B4-BE49-F238E27FC236}">
                    <a16:creationId xmlns:a16="http://schemas.microsoft.com/office/drawing/2014/main" id="{7B489755-8EAC-4C8B-8468-737BCEF6D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9930" y="5212613"/>
                <a:ext cx="1455356" cy="2360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94B8D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Rectangle 254">
                <a:extLst>
                  <a:ext uri="{FF2B5EF4-FFF2-40B4-BE49-F238E27FC236}">
                    <a16:creationId xmlns:a16="http://schemas.microsoft.com/office/drawing/2014/main" id="{F36DA8C6-E007-4A93-9555-4AE56FE76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6414" y="5229690"/>
                <a:ext cx="160167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200" b="1" dirty="0">
                    <a:solidFill>
                      <a:srgbClr val="01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종료보고</a:t>
                </a:r>
              </a:p>
            </p:txBody>
          </p:sp>
        </p:grpSp>
        <p:sp>
          <p:nvSpPr>
            <p:cNvPr id="105" name="Rectangle 190">
              <a:extLst>
                <a:ext uri="{FF2B5EF4-FFF2-40B4-BE49-F238E27FC236}">
                  <a16:creationId xmlns:a16="http://schemas.microsoft.com/office/drawing/2014/main" id="{208376A2-456F-4FD3-A03F-17C92F635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605" y="4137680"/>
              <a:ext cx="5693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산출물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4900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E001D793-5FBE-4C87-8D35-1F6AC270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34938"/>
            <a:ext cx="871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관리 방안</a:t>
            </a:r>
          </a:p>
        </p:txBody>
      </p:sp>
      <p:graphicFrame>
        <p:nvGraphicFramePr>
          <p:cNvPr id="11" name="Group 255">
            <a:extLst>
              <a:ext uri="{FF2B5EF4-FFF2-40B4-BE49-F238E27FC236}">
                <a16:creationId xmlns:a16="http://schemas.microsoft.com/office/drawing/2014/main" id="{63B30606-90CB-4E33-A1E4-9AF29187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82995"/>
              </p:ext>
            </p:extLst>
          </p:nvPr>
        </p:nvGraphicFramePr>
        <p:xfrm>
          <a:off x="1442864" y="847726"/>
          <a:ext cx="8281143" cy="3895181"/>
        </p:xfrm>
        <a:graphic>
          <a:graphicData uri="http://schemas.openxmlformats.org/drawingml/2006/table">
            <a:tbl>
              <a:tblPr/>
              <a:tblGrid>
                <a:gridCol w="1205086">
                  <a:extLst>
                    <a:ext uri="{9D8B030D-6E8A-4147-A177-3AD203B41FA5}">
                      <a16:colId xmlns:a16="http://schemas.microsoft.com/office/drawing/2014/main" val="1678965269"/>
                    </a:ext>
                  </a:extLst>
                </a:gridCol>
                <a:gridCol w="127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69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220">
                <a:tc row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 보고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 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추진일정</a:t>
                      </a:r>
                    </a:p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추진조직 및 역할</a:t>
                      </a:r>
                    </a:p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요건 내용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784"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완료 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추진현황 설계 결과 내용</a:t>
                      </a:r>
                    </a:p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요구 사항 반영 및 기능요건 검토</a:t>
                      </a:r>
                    </a:p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개발 일정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220">
                <a:tc vMerge="1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종료보고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시점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진행 경과 </a:t>
                      </a:r>
                    </a:p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구축내역 및 구축 결과</a:t>
                      </a:r>
                    </a:p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향후 지원관련 내용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종료보고서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22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 보고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주간보고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매주 목요일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추진계획 대비 실적분석</a:t>
                      </a:r>
                    </a:p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계획 사항 및 변경사항</a:t>
                      </a:r>
                    </a:p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의사결정 및 협조사항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주간보고서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65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비정기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보고</a:t>
                      </a:r>
                    </a:p>
                  </a:txBody>
                  <a:tcPr marL="90000" marR="90000" marT="46798" marB="4679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수시보고</a:t>
                      </a:r>
                    </a:p>
                  </a:txBody>
                  <a:tcPr marL="90000" marR="90000" marT="46798" marB="4679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필요시</a:t>
                      </a:r>
                    </a:p>
                  </a:txBody>
                  <a:tcPr marL="90000" marR="90000" marT="46798" marB="4679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주요현안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6213" marR="0" lvl="0" indent="-176213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 및 위험관리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98" marB="4679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98" marB="4679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47">
            <a:extLst>
              <a:ext uri="{FF2B5EF4-FFF2-40B4-BE49-F238E27FC236}">
                <a16:creationId xmlns:a16="http://schemas.microsoft.com/office/drawing/2014/main" id="{D09A00C2-B4F4-4A4B-9088-F67B58A77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0" y="847726"/>
            <a:ext cx="1224136" cy="3879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0000" tIns="46800" bIns="46800" anchor="ctr"/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진행 관리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30E992E7-4302-4DED-889F-F3204F16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64" y="4869161"/>
            <a:ext cx="8281144" cy="125690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/>
        </p:spPr>
        <p:txBody>
          <a:bodyPr wrap="none" tIns="46800" bIns="46800" anchor="ctr"/>
          <a:lstStyle/>
          <a:p>
            <a:pPr marL="171450" indent="-171450" eaLnBrk="1" latinLnBrk="1" hangingPunct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담당자별 업무</a:t>
            </a: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협조 사항</a:t>
            </a:r>
            <a:endParaRPr kumimoji="0" lang="en-US" altLang="ko-KR" sz="13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정보지원본부</a:t>
            </a: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시스템에 대한 </a:t>
            </a: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시스템</a:t>
            </a: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매뉴얼</a:t>
            </a: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제공</a:t>
            </a:r>
            <a:endParaRPr kumimoji="0" lang="en-US" altLang="ko-KR" sz="13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② 현업</a:t>
            </a: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설명</a:t>
            </a: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kumimoji="0"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통합테스트</a:t>
            </a:r>
            <a:endParaRPr kumimoji="0" lang="en-US" altLang="ko-KR" sz="13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47">
            <a:extLst>
              <a:ext uri="{FF2B5EF4-FFF2-40B4-BE49-F238E27FC236}">
                <a16:creationId xmlns:a16="http://schemas.microsoft.com/office/drawing/2014/main" id="{1A46B48A-EDC8-4412-BA2C-6CB00453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70" y="4869160"/>
            <a:ext cx="1224136" cy="12569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0000" tIns="10800" bIns="10800" anchor="ctr"/>
          <a:lstStyle/>
          <a:p>
            <a:pPr algn="ctr" eaLnBrk="1" fontAlgn="ctr" latinLnBrk="1" hangingPunct="1"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협조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93A0BA-AEE7-4188-85DB-C0DD78381E0B}"/>
              </a:ext>
            </a:extLst>
          </p:cNvPr>
          <p:cNvSpPr/>
          <p:nvPr/>
        </p:nvSpPr>
        <p:spPr bwMode="auto">
          <a:xfrm>
            <a:off x="6007943" y="1395423"/>
            <a:ext cx="1134000" cy="45935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48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19F8978-482D-4EC9-AF82-56FB46FF59EB}"/>
              </a:ext>
            </a:extLst>
          </p:cNvPr>
          <p:cNvSpPr/>
          <p:nvPr/>
        </p:nvSpPr>
        <p:spPr bwMode="auto">
          <a:xfrm>
            <a:off x="8336582" y="1395423"/>
            <a:ext cx="1134000" cy="45935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48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28FC12-6CE3-46F9-B2FD-0F7DE7EF25F4}"/>
              </a:ext>
            </a:extLst>
          </p:cNvPr>
          <p:cNvSpPr/>
          <p:nvPr/>
        </p:nvSpPr>
        <p:spPr bwMode="auto">
          <a:xfrm>
            <a:off x="3675112" y="1395423"/>
            <a:ext cx="1134000" cy="45935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48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D48A7B4-AA6A-4DEA-B045-2ACB31A7E6E5}"/>
              </a:ext>
            </a:extLst>
          </p:cNvPr>
          <p:cNvSpPr/>
          <p:nvPr/>
        </p:nvSpPr>
        <p:spPr bwMode="auto">
          <a:xfrm>
            <a:off x="1349588" y="1395423"/>
            <a:ext cx="1134000" cy="45935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48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8" name="모서리가 둥근 직사각형 261">
            <a:extLst>
              <a:ext uri="{FF2B5EF4-FFF2-40B4-BE49-F238E27FC236}">
                <a16:creationId xmlns:a16="http://schemas.microsoft.com/office/drawing/2014/main" id="{E1BF904E-2A1D-4AC0-9A75-E0B9DC824F03}"/>
              </a:ext>
            </a:extLst>
          </p:cNvPr>
          <p:cNvSpPr/>
          <p:nvPr/>
        </p:nvSpPr>
        <p:spPr>
          <a:xfrm flipV="1">
            <a:off x="1639838" y="2413423"/>
            <a:ext cx="1123168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5E2903-D415-4887-916A-E4D36FEC1C7B}"/>
              </a:ext>
            </a:extLst>
          </p:cNvPr>
          <p:cNvSpPr txBox="1"/>
          <p:nvPr/>
        </p:nvSpPr>
        <p:spPr bwMode="auto">
          <a:xfrm>
            <a:off x="1688878" y="2509262"/>
            <a:ext cx="1823168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 및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875159E-177D-415F-AEC6-CD6499F5D60C}"/>
              </a:ext>
            </a:extLst>
          </p:cNvPr>
          <p:cNvSpPr/>
          <p:nvPr/>
        </p:nvSpPr>
        <p:spPr bwMode="auto">
          <a:xfrm>
            <a:off x="237778" y="1630979"/>
            <a:ext cx="1039131" cy="6703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Milestone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6013E9B-B50B-46AD-A438-F884E87C3173}"/>
              </a:ext>
            </a:extLst>
          </p:cNvPr>
          <p:cNvGrpSpPr/>
          <p:nvPr/>
        </p:nvGrpSpPr>
        <p:grpSpPr>
          <a:xfrm>
            <a:off x="237778" y="2369926"/>
            <a:ext cx="1025101" cy="3611117"/>
            <a:chOff x="409575" y="3325368"/>
            <a:chExt cx="1169843" cy="460810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68BCE9D-B776-45A7-A38C-96E52C7187D7}"/>
                </a:ext>
              </a:extLst>
            </p:cNvPr>
            <p:cNvSpPr/>
            <p:nvPr/>
          </p:nvSpPr>
          <p:spPr bwMode="auto">
            <a:xfrm>
              <a:off x="409575" y="3325368"/>
              <a:ext cx="1169843" cy="85547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87086" tIns="43543" rIns="87086" bIns="4354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kern="0" baseline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r>
                <a:rPr lang="en-US" altLang="ko-KR" sz="1100" b="1" kern="0" baseline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100" b="1" kern="0" baseline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BC24F85-157C-4FE5-B3A7-396757E6D6C4}"/>
                </a:ext>
              </a:extLst>
            </p:cNvPr>
            <p:cNvSpPr/>
            <p:nvPr/>
          </p:nvSpPr>
          <p:spPr bwMode="auto">
            <a:xfrm>
              <a:off x="409575" y="4266417"/>
              <a:ext cx="1169843" cy="85547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87086" tIns="43543" rIns="87086" bIns="4354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</a:t>
              </a:r>
              <a:endPara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퍼블리싱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F8B9179-3100-4600-8FBC-56844F28CBEB}"/>
                </a:ext>
              </a:extLst>
            </p:cNvPr>
            <p:cNvSpPr/>
            <p:nvPr/>
          </p:nvSpPr>
          <p:spPr bwMode="auto">
            <a:xfrm>
              <a:off x="409575" y="5201729"/>
              <a:ext cx="1169843" cy="85547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87086" tIns="43543" rIns="87086" bIns="4354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프로그램개발</a:t>
              </a:r>
              <a:endPara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9D25D98-55FB-41EE-9E56-A80E1C6CE8EC}"/>
                </a:ext>
              </a:extLst>
            </p:cNvPr>
            <p:cNvSpPr/>
            <p:nvPr/>
          </p:nvSpPr>
          <p:spPr bwMode="auto">
            <a:xfrm>
              <a:off x="409575" y="6142691"/>
              <a:ext cx="1169843" cy="85547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87086" tIns="43543" rIns="87086" bIns="4354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교육</a:t>
              </a:r>
              <a:endPara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 테스트</a:t>
              </a:r>
              <a:endPara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1F601C2-6143-4135-8F5C-87F782809596}"/>
                </a:ext>
              </a:extLst>
            </p:cNvPr>
            <p:cNvSpPr/>
            <p:nvPr/>
          </p:nvSpPr>
          <p:spPr bwMode="auto">
            <a:xfrm>
              <a:off x="409575" y="7078003"/>
              <a:ext cx="1169843" cy="85547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87086" tIns="43543" rIns="87086" bIns="4354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안정화</a:t>
              </a:r>
              <a:endPara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1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운영지원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49ADD48-1349-42F6-AC2E-4D07EA9F1206}"/>
              </a:ext>
            </a:extLst>
          </p:cNvPr>
          <p:cNvSpPr/>
          <p:nvPr/>
        </p:nvSpPr>
        <p:spPr bwMode="auto">
          <a:xfrm>
            <a:off x="7174929" y="1297335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lvl="0" algn="ctr" defTabSz="910185" latinLnBrk="0">
              <a:lnSpc>
                <a:spcPct val="13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ko-KR" altLang="en-US" kern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7F5C7E6-3505-47BF-A345-65B419A329EA}"/>
              </a:ext>
            </a:extLst>
          </p:cNvPr>
          <p:cNvSpPr/>
          <p:nvPr/>
        </p:nvSpPr>
        <p:spPr bwMode="auto">
          <a:xfrm>
            <a:off x="2511487" y="1297335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C0FA21A-D379-423F-971D-08AC24439723}"/>
              </a:ext>
            </a:extLst>
          </p:cNvPr>
          <p:cNvSpPr/>
          <p:nvPr/>
        </p:nvSpPr>
        <p:spPr bwMode="auto">
          <a:xfrm>
            <a:off x="3675112" y="1297335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7A92E2D-472D-4CF2-BBFE-97ADF18B149D}"/>
              </a:ext>
            </a:extLst>
          </p:cNvPr>
          <p:cNvSpPr/>
          <p:nvPr/>
        </p:nvSpPr>
        <p:spPr bwMode="auto">
          <a:xfrm>
            <a:off x="4850482" y="1297335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kumimoji="1" lang="ko-KR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D6A9C34-F382-4C7E-8F60-15F82BC62BE7}"/>
              </a:ext>
            </a:extLst>
          </p:cNvPr>
          <p:cNvSpPr/>
          <p:nvPr/>
        </p:nvSpPr>
        <p:spPr bwMode="auto">
          <a:xfrm>
            <a:off x="6007943" y="1297335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lvl="0" algn="ctr" defTabSz="910185" latinLnBrk="0">
              <a:lnSpc>
                <a:spcPct val="13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ko-KR" altLang="en-US" kern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F08A590-9711-47EC-A65E-C9A5AD7A1A00}"/>
              </a:ext>
            </a:extLst>
          </p:cNvPr>
          <p:cNvSpPr/>
          <p:nvPr/>
        </p:nvSpPr>
        <p:spPr bwMode="auto">
          <a:xfrm>
            <a:off x="1349588" y="1297335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F76C2C0-BFC0-4062-9A93-EA6E0CCEA89F}"/>
              </a:ext>
            </a:extLst>
          </p:cNvPr>
          <p:cNvCxnSpPr/>
          <p:nvPr/>
        </p:nvCxnSpPr>
        <p:spPr>
          <a:xfrm>
            <a:off x="1360562" y="1634831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D4FD2D6-1669-4554-A8BA-AD40195D6DB2}"/>
              </a:ext>
            </a:extLst>
          </p:cNvPr>
          <p:cNvCxnSpPr/>
          <p:nvPr/>
        </p:nvCxnSpPr>
        <p:spPr>
          <a:xfrm>
            <a:off x="1360562" y="2345819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261">
            <a:extLst>
              <a:ext uri="{FF2B5EF4-FFF2-40B4-BE49-F238E27FC236}">
                <a16:creationId xmlns:a16="http://schemas.microsoft.com/office/drawing/2014/main" id="{E6C2CAC3-1386-4753-977C-EFD5D565316F}"/>
              </a:ext>
            </a:extLst>
          </p:cNvPr>
          <p:cNvSpPr/>
          <p:nvPr/>
        </p:nvSpPr>
        <p:spPr>
          <a:xfrm flipV="1">
            <a:off x="2483534" y="2768002"/>
            <a:ext cx="122400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2B1509F-09D7-461F-9592-1E1458304063}"/>
              </a:ext>
            </a:extLst>
          </p:cNvPr>
          <p:cNvSpPr txBox="1"/>
          <p:nvPr/>
        </p:nvSpPr>
        <p:spPr bwMode="auto">
          <a:xfrm>
            <a:off x="2506550" y="2849561"/>
            <a:ext cx="1077504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754C70C-6746-4E93-AA05-8D2033341FD8}"/>
              </a:ext>
            </a:extLst>
          </p:cNvPr>
          <p:cNvCxnSpPr/>
          <p:nvPr/>
        </p:nvCxnSpPr>
        <p:spPr>
          <a:xfrm>
            <a:off x="1360562" y="3078908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C3CD9CE-4EFA-473C-A3FE-53B57C52A123}"/>
              </a:ext>
            </a:extLst>
          </p:cNvPr>
          <p:cNvCxnSpPr/>
          <p:nvPr/>
        </p:nvCxnSpPr>
        <p:spPr>
          <a:xfrm>
            <a:off x="1360562" y="3810305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08A6335D-75DE-484D-9F1D-6FD28ADDF73F}"/>
              </a:ext>
            </a:extLst>
          </p:cNvPr>
          <p:cNvCxnSpPr/>
          <p:nvPr/>
        </p:nvCxnSpPr>
        <p:spPr>
          <a:xfrm>
            <a:off x="1360562" y="4550910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0F7E46B4-3D5F-41B3-909E-129BE9306257}"/>
              </a:ext>
            </a:extLst>
          </p:cNvPr>
          <p:cNvCxnSpPr/>
          <p:nvPr/>
        </p:nvCxnSpPr>
        <p:spPr>
          <a:xfrm>
            <a:off x="1360562" y="5293763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0DF524F-6398-4376-99BA-900B11E6F89A}"/>
              </a:ext>
            </a:extLst>
          </p:cNvPr>
          <p:cNvCxnSpPr/>
          <p:nvPr/>
        </p:nvCxnSpPr>
        <p:spPr>
          <a:xfrm>
            <a:off x="1360562" y="5992762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261">
            <a:extLst>
              <a:ext uri="{FF2B5EF4-FFF2-40B4-BE49-F238E27FC236}">
                <a16:creationId xmlns:a16="http://schemas.microsoft.com/office/drawing/2014/main" id="{60870EAB-9239-4BFF-8A2A-CEDFE3FCD929}"/>
              </a:ext>
            </a:extLst>
          </p:cNvPr>
          <p:cNvSpPr/>
          <p:nvPr/>
        </p:nvSpPr>
        <p:spPr>
          <a:xfrm flipV="1">
            <a:off x="3013554" y="3174384"/>
            <a:ext cx="671083" cy="3927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79192F-5F1D-4A36-A3B9-6172EEA739D7}"/>
              </a:ext>
            </a:extLst>
          </p:cNvPr>
          <p:cNvSpPr txBox="1"/>
          <p:nvPr/>
        </p:nvSpPr>
        <p:spPr bwMode="auto">
          <a:xfrm>
            <a:off x="3000759" y="3253979"/>
            <a:ext cx="1015343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</a:p>
        </p:txBody>
      </p:sp>
      <p:sp>
        <p:nvSpPr>
          <p:cNvPr id="140" name="모서리가 둥근 직사각형 261">
            <a:extLst>
              <a:ext uri="{FF2B5EF4-FFF2-40B4-BE49-F238E27FC236}">
                <a16:creationId xmlns:a16="http://schemas.microsoft.com/office/drawing/2014/main" id="{25693F58-09E8-4980-9A47-D49BF95A384E}"/>
              </a:ext>
            </a:extLst>
          </p:cNvPr>
          <p:cNvSpPr/>
          <p:nvPr/>
        </p:nvSpPr>
        <p:spPr>
          <a:xfrm flipV="1">
            <a:off x="3079998" y="3510199"/>
            <a:ext cx="155305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EBDEB04-C13B-4664-B3B9-A6A8F8F87B9F}"/>
              </a:ext>
            </a:extLst>
          </p:cNvPr>
          <p:cNvSpPr txBox="1"/>
          <p:nvPr/>
        </p:nvSpPr>
        <p:spPr bwMode="auto">
          <a:xfrm>
            <a:off x="3300449" y="3594279"/>
            <a:ext cx="1235580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퍼블리싱</a:t>
            </a:r>
          </a:p>
        </p:txBody>
      </p:sp>
      <p:sp>
        <p:nvSpPr>
          <p:cNvPr id="142" name="모서리가 둥근 직사각형 261">
            <a:extLst>
              <a:ext uri="{FF2B5EF4-FFF2-40B4-BE49-F238E27FC236}">
                <a16:creationId xmlns:a16="http://schemas.microsoft.com/office/drawing/2014/main" id="{7E794874-F394-416C-8349-03438AFD4D72}"/>
              </a:ext>
            </a:extLst>
          </p:cNvPr>
          <p:cNvSpPr/>
          <p:nvPr/>
        </p:nvSpPr>
        <p:spPr>
          <a:xfrm flipV="1">
            <a:off x="3441409" y="3912099"/>
            <a:ext cx="706735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820EC31-1DFC-4107-846D-4356D7B6800E}"/>
              </a:ext>
            </a:extLst>
          </p:cNvPr>
          <p:cNvSpPr txBox="1"/>
          <p:nvPr/>
        </p:nvSpPr>
        <p:spPr bwMode="auto">
          <a:xfrm>
            <a:off x="3478302" y="3996177"/>
            <a:ext cx="1142439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개발표준수립</a:t>
            </a:r>
          </a:p>
        </p:txBody>
      </p:sp>
      <p:sp>
        <p:nvSpPr>
          <p:cNvPr id="144" name="모서리가 둥근 직사각형 261">
            <a:extLst>
              <a:ext uri="{FF2B5EF4-FFF2-40B4-BE49-F238E27FC236}">
                <a16:creationId xmlns:a16="http://schemas.microsoft.com/office/drawing/2014/main" id="{DDE035E4-8F67-4490-A6A6-B0A295FCCB8B}"/>
              </a:ext>
            </a:extLst>
          </p:cNvPr>
          <p:cNvSpPr/>
          <p:nvPr/>
        </p:nvSpPr>
        <p:spPr>
          <a:xfrm flipV="1">
            <a:off x="3674111" y="4252394"/>
            <a:ext cx="2772000" cy="524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9F6C31-18EE-4052-A56E-CC322A28F919}"/>
              </a:ext>
            </a:extLst>
          </p:cNvPr>
          <p:cNvSpPr txBox="1"/>
          <p:nvPr/>
        </p:nvSpPr>
        <p:spPr bwMode="auto">
          <a:xfrm>
            <a:off x="3656062" y="4336477"/>
            <a:ext cx="3341607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프로그램개발 </a:t>
            </a:r>
            <a:r>
              <a:rPr lang="ko-KR" altLang="en-US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단위 테스트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모서리가 둥근 직사각형 261">
            <a:extLst>
              <a:ext uri="{FF2B5EF4-FFF2-40B4-BE49-F238E27FC236}">
                <a16:creationId xmlns:a16="http://schemas.microsoft.com/office/drawing/2014/main" id="{D9F29400-E1D0-4B32-8522-F7D3FAADF08D}"/>
              </a:ext>
            </a:extLst>
          </p:cNvPr>
          <p:cNvSpPr/>
          <p:nvPr/>
        </p:nvSpPr>
        <p:spPr>
          <a:xfrm flipV="1">
            <a:off x="6522907" y="5004807"/>
            <a:ext cx="111600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8DF331-0E1D-4549-80C3-7C88740F25C4}"/>
              </a:ext>
            </a:extLst>
          </p:cNvPr>
          <p:cNvSpPr txBox="1"/>
          <p:nvPr/>
        </p:nvSpPr>
        <p:spPr bwMode="auto">
          <a:xfrm>
            <a:off x="6536382" y="5085225"/>
            <a:ext cx="1055804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테스트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모서리가 둥근 직사각형 261">
            <a:extLst>
              <a:ext uri="{FF2B5EF4-FFF2-40B4-BE49-F238E27FC236}">
                <a16:creationId xmlns:a16="http://schemas.microsoft.com/office/drawing/2014/main" id="{07AD4B1F-8B6C-459D-A578-CADA0411A50F}"/>
              </a:ext>
            </a:extLst>
          </p:cNvPr>
          <p:cNvSpPr/>
          <p:nvPr/>
        </p:nvSpPr>
        <p:spPr>
          <a:xfrm flipV="1">
            <a:off x="7659935" y="5365046"/>
            <a:ext cx="93600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F1BD69B-2D80-486F-8BA4-2DBC7A172528}"/>
              </a:ext>
            </a:extLst>
          </p:cNvPr>
          <p:cNvSpPr/>
          <p:nvPr/>
        </p:nvSpPr>
        <p:spPr bwMode="auto">
          <a:xfrm>
            <a:off x="8336582" y="1297335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lvl="0" algn="ctr" defTabSz="910185" latinLnBrk="0">
              <a:lnSpc>
                <a:spcPct val="13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ko-KR" altLang="en-US" kern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AutoShape 122">
            <a:extLst>
              <a:ext uri="{FF2B5EF4-FFF2-40B4-BE49-F238E27FC236}">
                <a16:creationId xmlns:a16="http://schemas.microsoft.com/office/drawing/2014/main" id="{6AEABE8A-62C2-4B0C-ACED-1C8D95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046" y="1755250"/>
            <a:ext cx="735862" cy="392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3E3E3"/>
              </a:gs>
              <a:gs pos="100000">
                <a:srgbClr val="C0C0C0"/>
              </a:gs>
            </a:gsLst>
            <a:lin ang="5400000" scaled="1"/>
          </a:gradFill>
          <a:ln w="19050">
            <a:solidFill>
              <a:srgbClr val="DDDDDD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48381" rIns="0" bIns="48381" anchor="t"/>
          <a:lstStyle>
            <a:lvl1pPr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1pPr>
            <a:lvl2pPr marL="742950" indent="-28575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2pPr>
            <a:lvl3pPr marL="11430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3pPr>
            <a:lvl4pPr marL="16002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4pPr>
            <a:lvl5pPr marL="20574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5pPr>
            <a:lvl6pPr marL="25146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6pPr>
            <a:lvl7pPr marL="29718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7pPr>
            <a:lvl8pPr marL="34290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8pPr>
            <a:lvl9pPr marL="38862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9pPr>
          </a:lstStyle>
          <a:p>
            <a:pPr algn="ctr" eaLnBrk="1" hangingPunct="1"/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중간보고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/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11/08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AutoShape 187">
            <a:extLst>
              <a:ext uri="{FF2B5EF4-FFF2-40B4-BE49-F238E27FC236}">
                <a16:creationId xmlns:a16="http://schemas.microsoft.com/office/drawing/2014/main" id="{95A73C97-F57E-4485-AF84-C7784207D8C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73417" y="1596370"/>
            <a:ext cx="144463" cy="14730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AutoShape 187">
            <a:extLst>
              <a:ext uri="{FF2B5EF4-FFF2-40B4-BE49-F238E27FC236}">
                <a16:creationId xmlns:a16="http://schemas.microsoft.com/office/drawing/2014/main" id="{3489096E-A9CD-485D-8725-9350D317C68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57575" y="1596370"/>
            <a:ext cx="144463" cy="14730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AutoShape 187">
            <a:extLst>
              <a:ext uri="{FF2B5EF4-FFF2-40B4-BE49-F238E27FC236}">
                <a16:creationId xmlns:a16="http://schemas.microsoft.com/office/drawing/2014/main" id="{2887234A-BACE-4819-8CA8-EB5EA52AB2F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264350" y="1596370"/>
            <a:ext cx="144463" cy="14730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 Box 197">
            <a:extLst>
              <a:ext uri="{FF2B5EF4-FFF2-40B4-BE49-F238E27FC236}">
                <a16:creationId xmlns:a16="http://schemas.microsoft.com/office/drawing/2014/main" id="{2C81D6FC-90E1-4ABA-9548-20C65BA9C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794" y="5792984"/>
            <a:ext cx="758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000" dirty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착수</a:t>
            </a:r>
            <a:r>
              <a:rPr lang="en-US" altLang="ko-KR" sz="1000" dirty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(9.10)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5E97DA-A8E6-4C31-AB59-5071748BD0B6}"/>
              </a:ext>
            </a:extLst>
          </p:cNvPr>
          <p:cNvGrpSpPr/>
          <p:nvPr/>
        </p:nvGrpSpPr>
        <p:grpSpPr>
          <a:xfrm>
            <a:off x="1476325" y="1585336"/>
            <a:ext cx="144463" cy="4405691"/>
            <a:chOff x="1476325" y="1880833"/>
            <a:chExt cx="144463" cy="4405691"/>
          </a:xfrm>
        </p:grpSpPr>
        <p:sp>
          <p:nvSpPr>
            <p:cNvPr id="165" name="Line 196">
              <a:extLst>
                <a:ext uri="{FF2B5EF4-FFF2-40B4-BE49-F238E27FC236}">
                  <a16:creationId xmlns:a16="http://schemas.microsoft.com/office/drawing/2014/main" id="{D52F7EFC-8028-4D2B-990F-50E6CE6AB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5316" y="1880833"/>
              <a:ext cx="35052" cy="428681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AutoShape 187">
              <a:extLst>
                <a:ext uri="{FF2B5EF4-FFF2-40B4-BE49-F238E27FC236}">
                  <a16:creationId xmlns:a16="http://schemas.microsoft.com/office/drawing/2014/main" id="{AAB2A8AF-0D50-401C-99C0-7E971F6D9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325" y="6161112"/>
              <a:ext cx="144463" cy="125412"/>
            </a:xfrm>
            <a:prstGeom prst="triangle">
              <a:avLst>
                <a:gd name="adj" fmla="val 50000"/>
              </a:avLst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9" name="AutoShape 122">
            <a:extLst>
              <a:ext uri="{FF2B5EF4-FFF2-40B4-BE49-F238E27FC236}">
                <a16:creationId xmlns:a16="http://schemas.microsoft.com/office/drawing/2014/main" id="{EC277928-594A-44A5-8B45-977E4862F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173" y="1765351"/>
            <a:ext cx="735862" cy="392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3E3E3"/>
              </a:gs>
              <a:gs pos="100000">
                <a:srgbClr val="C0C0C0"/>
              </a:gs>
            </a:gsLst>
            <a:lin ang="5400000" scaled="1"/>
          </a:gradFill>
          <a:ln w="19050">
            <a:solidFill>
              <a:srgbClr val="DDDDDD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48381" rIns="0" bIns="48381" anchor="t"/>
          <a:lstStyle>
            <a:lvl1pPr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1pPr>
            <a:lvl2pPr marL="742950" indent="-28575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2pPr>
            <a:lvl3pPr marL="11430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3pPr>
            <a:lvl4pPr marL="16002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4pPr>
            <a:lvl5pPr marL="20574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5pPr>
            <a:lvl6pPr marL="25146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6pPr>
            <a:lvl7pPr marL="29718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7pPr>
            <a:lvl8pPr marL="34290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8pPr>
            <a:lvl9pPr marL="38862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9pPr>
          </a:lstStyle>
          <a:p>
            <a:pPr algn="ctr" eaLnBrk="1" hangingPunct="1"/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착수보고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/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9/12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 Box 197">
            <a:extLst>
              <a:ext uri="{FF2B5EF4-FFF2-40B4-BE49-F238E27FC236}">
                <a16:creationId xmlns:a16="http://schemas.microsoft.com/office/drawing/2014/main" id="{66294D0D-093F-4B84-B9E5-359B5F19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447" y="5792984"/>
            <a:ext cx="8386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OPEN(2.13)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3946799-D952-4017-A694-419179822ED7}"/>
              </a:ext>
            </a:extLst>
          </p:cNvPr>
          <p:cNvGrpSpPr/>
          <p:nvPr/>
        </p:nvGrpSpPr>
        <p:grpSpPr>
          <a:xfrm>
            <a:off x="7575100" y="1585336"/>
            <a:ext cx="144463" cy="4405691"/>
            <a:chOff x="1476325" y="1880833"/>
            <a:chExt cx="144463" cy="4405691"/>
          </a:xfrm>
        </p:grpSpPr>
        <p:sp>
          <p:nvSpPr>
            <p:cNvPr id="172" name="Line 196">
              <a:extLst>
                <a:ext uri="{FF2B5EF4-FFF2-40B4-BE49-F238E27FC236}">
                  <a16:creationId xmlns:a16="http://schemas.microsoft.com/office/drawing/2014/main" id="{EC1E6D17-804F-4202-B44B-E5CBA0971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5791" y="1880833"/>
              <a:ext cx="35052" cy="428681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AutoShape 187">
              <a:extLst>
                <a:ext uri="{FF2B5EF4-FFF2-40B4-BE49-F238E27FC236}">
                  <a16:creationId xmlns:a16="http://schemas.microsoft.com/office/drawing/2014/main" id="{271D054B-F22D-4B69-A42C-B5EA294A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325" y="6161112"/>
              <a:ext cx="144463" cy="125412"/>
            </a:xfrm>
            <a:prstGeom prst="triangle">
              <a:avLst>
                <a:gd name="adj" fmla="val 50000"/>
              </a:avLst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5" name="Text Box 197">
            <a:extLst>
              <a:ext uri="{FF2B5EF4-FFF2-40B4-BE49-F238E27FC236}">
                <a16:creationId xmlns:a16="http://schemas.microsoft.com/office/drawing/2014/main" id="{4DCBE207-6FE4-42C0-A2EB-9CA3A6303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845" y="5792984"/>
            <a:ext cx="6880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000" dirty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sz="1000" dirty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(3.9)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0FEC1EE-2D9E-4368-B4A7-D1C76C305B48}"/>
              </a:ext>
            </a:extLst>
          </p:cNvPr>
          <p:cNvGrpSpPr/>
          <p:nvPr/>
        </p:nvGrpSpPr>
        <p:grpSpPr>
          <a:xfrm>
            <a:off x="8527406" y="1585336"/>
            <a:ext cx="144463" cy="4405691"/>
            <a:chOff x="1476325" y="1880833"/>
            <a:chExt cx="144463" cy="4405691"/>
          </a:xfrm>
        </p:grpSpPr>
        <p:sp>
          <p:nvSpPr>
            <p:cNvPr id="179" name="Line 196">
              <a:extLst>
                <a:ext uri="{FF2B5EF4-FFF2-40B4-BE49-F238E27FC236}">
                  <a16:creationId xmlns:a16="http://schemas.microsoft.com/office/drawing/2014/main" id="{F47ADFCD-2ECC-4137-8575-9E57D8F07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5791" y="1880833"/>
              <a:ext cx="35052" cy="428681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AutoShape 187">
              <a:extLst>
                <a:ext uri="{FF2B5EF4-FFF2-40B4-BE49-F238E27FC236}">
                  <a16:creationId xmlns:a16="http://schemas.microsoft.com/office/drawing/2014/main" id="{9FD7E6A1-E088-4A63-912E-C316A76DB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325" y="6161112"/>
              <a:ext cx="144463" cy="125412"/>
            </a:xfrm>
            <a:prstGeom prst="triangle">
              <a:avLst>
                <a:gd name="adj" fmla="val 50000"/>
              </a:avLst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9" name="AutoShape 122">
            <a:extLst>
              <a:ext uri="{FF2B5EF4-FFF2-40B4-BE49-F238E27FC236}">
                <a16:creationId xmlns:a16="http://schemas.microsoft.com/office/drawing/2014/main" id="{7713C31D-86F8-4774-B03A-46E50F8C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542" y="1765351"/>
            <a:ext cx="735862" cy="392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3E3E3"/>
              </a:gs>
              <a:gs pos="100000">
                <a:srgbClr val="C0C0C0"/>
              </a:gs>
            </a:gsLst>
            <a:lin ang="5400000" scaled="1"/>
          </a:gradFill>
          <a:ln w="19050">
            <a:solidFill>
              <a:srgbClr val="DDDDDD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48381" rIns="0" bIns="48381" anchor="t"/>
          <a:lstStyle>
            <a:lvl1pPr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1pPr>
            <a:lvl2pPr marL="742950" indent="-28575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2pPr>
            <a:lvl3pPr marL="11430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3pPr>
            <a:lvl4pPr marL="16002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4pPr>
            <a:lvl5pPr marL="20574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5pPr>
            <a:lvl6pPr marL="25146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6pPr>
            <a:lvl7pPr marL="29718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7pPr>
            <a:lvl8pPr marL="34290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8pPr>
            <a:lvl9pPr marL="38862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9pPr>
          </a:lstStyle>
          <a:p>
            <a:pPr algn="ctr" eaLnBrk="1" hangingPunct="1"/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종료보고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/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02/28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모서리가 둥근 직사각형 261">
            <a:extLst>
              <a:ext uri="{FF2B5EF4-FFF2-40B4-BE49-F238E27FC236}">
                <a16:creationId xmlns:a16="http://schemas.microsoft.com/office/drawing/2014/main" id="{17365279-2BD5-4A46-B600-E1CD4440D339}"/>
              </a:ext>
            </a:extLst>
          </p:cNvPr>
          <p:cNvSpPr/>
          <p:nvPr/>
        </p:nvSpPr>
        <p:spPr>
          <a:xfrm flipV="1">
            <a:off x="6334324" y="4671459"/>
            <a:ext cx="79200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6058DB1-E9D5-4525-9EE6-E01731D4F30E}"/>
              </a:ext>
            </a:extLst>
          </p:cNvPr>
          <p:cNvSpPr txBox="1"/>
          <p:nvPr/>
        </p:nvSpPr>
        <p:spPr bwMode="auto">
          <a:xfrm>
            <a:off x="6328749" y="4751877"/>
            <a:ext cx="1055804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교육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모서리가 둥근 직사각형 261">
            <a:extLst>
              <a:ext uri="{FF2B5EF4-FFF2-40B4-BE49-F238E27FC236}">
                <a16:creationId xmlns:a16="http://schemas.microsoft.com/office/drawing/2014/main" id="{50685E98-3848-4599-ADB7-FF25822016F2}"/>
              </a:ext>
            </a:extLst>
          </p:cNvPr>
          <p:cNvSpPr/>
          <p:nvPr/>
        </p:nvSpPr>
        <p:spPr>
          <a:xfrm flipV="1">
            <a:off x="6487919" y="4298424"/>
            <a:ext cx="1152000" cy="524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BD6E6C0-4129-4EA4-AA2B-C0A7CB40318C}"/>
              </a:ext>
            </a:extLst>
          </p:cNvPr>
          <p:cNvSpPr txBox="1"/>
          <p:nvPr/>
        </p:nvSpPr>
        <p:spPr bwMode="auto">
          <a:xfrm>
            <a:off x="6487920" y="4377867"/>
            <a:ext cx="1134000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보완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9DC6A37-65B7-4139-A5FA-176F2C1AD9DB}"/>
              </a:ext>
            </a:extLst>
          </p:cNvPr>
          <p:cNvSpPr txBox="1"/>
          <p:nvPr/>
        </p:nvSpPr>
        <p:spPr bwMode="auto">
          <a:xfrm>
            <a:off x="7690168" y="5466899"/>
            <a:ext cx="1055804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안정화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모서리가 둥근 직사각형 261">
            <a:extLst>
              <a:ext uri="{FF2B5EF4-FFF2-40B4-BE49-F238E27FC236}">
                <a16:creationId xmlns:a16="http://schemas.microsoft.com/office/drawing/2014/main" id="{E91BC981-38FC-4DD8-B591-971D49729079}"/>
              </a:ext>
            </a:extLst>
          </p:cNvPr>
          <p:cNvSpPr/>
          <p:nvPr/>
        </p:nvSpPr>
        <p:spPr>
          <a:xfrm flipV="1">
            <a:off x="8618555" y="5539162"/>
            <a:ext cx="82800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6B6BAF2-7210-4486-93EC-582487BAAEA0}"/>
              </a:ext>
            </a:extLst>
          </p:cNvPr>
          <p:cNvSpPr txBox="1"/>
          <p:nvPr/>
        </p:nvSpPr>
        <p:spPr bwMode="auto">
          <a:xfrm>
            <a:off x="8648788" y="5641015"/>
            <a:ext cx="1055804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운영지원</a:t>
            </a:r>
          </a:p>
        </p:txBody>
      </p:sp>
      <p:sp>
        <p:nvSpPr>
          <p:cNvPr id="196" name="Text Box 118">
            <a:extLst>
              <a:ext uri="{FF2B5EF4-FFF2-40B4-BE49-F238E27FC236}">
                <a16:creationId xmlns:a16="http://schemas.microsoft.com/office/drawing/2014/main" id="{CEEB6E5B-AEA1-4B21-A752-01824545A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53" y="5971433"/>
            <a:ext cx="27783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일정은 상황에 따라 변경될 수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7EE2FDA4-F959-499A-9CA7-4685C8BAE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34938"/>
            <a:ext cx="871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단계별 요청사항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E1A7D6-C2BC-4630-92EC-564986FFEFB4}"/>
              </a:ext>
            </a:extLst>
          </p:cNvPr>
          <p:cNvGrpSpPr/>
          <p:nvPr/>
        </p:nvGrpSpPr>
        <p:grpSpPr>
          <a:xfrm>
            <a:off x="1229651" y="3041715"/>
            <a:ext cx="4010588" cy="1784012"/>
            <a:chOff x="1593264" y="2204865"/>
            <a:chExt cx="3935006" cy="1784012"/>
          </a:xfrm>
        </p:grpSpPr>
        <p:sp>
          <p:nvSpPr>
            <p:cNvPr id="72" name="AutoShape 178">
              <a:extLst>
                <a:ext uri="{FF2B5EF4-FFF2-40B4-BE49-F238E27FC236}">
                  <a16:creationId xmlns:a16="http://schemas.microsoft.com/office/drawing/2014/main" id="{C5EDB32B-F8E6-458D-8202-E1AD71D182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68761" y="1129368"/>
              <a:ext cx="1784012" cy="3935006"/>
            </a:xfrm>
            <a:prstGeom prst="chevron">
              <a:avLst>
                <a:gd name="adj" fmla="val 12992"/>
              </a:avLst>
            </a:prstGeom>
            <a:solidFill>
              <a:srgbClr val="C9DBED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AC65FC-5145-4DCF-85AA-BA702CC96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8594" y="2444305"/>
              <a:ext cx="3862577" cy="1238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85725" indent="-85725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9pPr>
            </a:lstStyle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 중인 시스템의 설계 및 매뉴얼 제공</a:t>
              </a:r>
              <a:r>
                <a:rPr lang="en-US" altLang="ko-KR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(2018/09/21)</a:t>
              </a:r>
            </a:p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현행 업무에 대한 요구사항 및 자료 전달</a:t>
              </a:r>
              <a:r>
                <a:rPr lang="en-US" altLang="ko-KR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(2018/09/28)</a:t>
              </a:r>
            </a:p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질의 사항에 대한 즉각적인 회신</a:t>
              </a:r>
              <a:r>
                <a:rPr lang="en-US" altLang="ko-KR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(2018/10/31)</a:t>
              </a:r>
            </a:p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완성된 요구사항 및 설계 검토 및 승인</a:t>
              </a:r>
              <a:r>
                <a:rPr lang="en-US" altLang="ko-KR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(2018/10/31)</a:t>
              </a:r>
              <a:endParaRPr lang="ko-KR" altLang="en-US" sz="1200" b="1" baseline="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6B5272-3FD3-477D-A080-DE8122EB64C7}"/>
              </a:ext>
            </a:extLst>
          </p:cNvPr>
          <p:cNvGrpSpPr/>
          <p:nvPr/>
        </p:nvGrpSpPr>
        <p:grpSpPr>
          <a:xfrm>
            <a:off x="5264621" y="3594281"/>
            <a:ext cx="4232991" cy="1375463"/>
            <a:chOff x="5312246" y="3205666"/>
            <a:chExt cx="4232991" cy="1375463"/>
          </a:xfrm>
        </p:grpSpPr>
        <p:sp>
          <p:nvSpPr>
            <p:cNvPr id="76" name="AutoShape 178">
              <a:extLst>
                <a:ext uri="{FF2B5EF4-FFF2-40B4-BE49-F238E27FC236}">
                  <a16:creationId xmlns:a16="http://schemas.microsoft.com/office/drawing/2014/main" id="{727FB5E0-37CA-4021-85E3-FE834204C0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736756" y="1781156"/>
              <a:ext cx="1375463" cy="4224484"/>
            </a:xfrm>
            <a:prstGeom prst="chevron">
              <a:avLst>
                <a:gd name="adj" fmla="val 12992"/>
              </a:avLst>
            </a:prstGeom>
            <a:solidFill>
              <a:srgbClr val="C9DBED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FF37C8C-B83D-463C-950F-D829D6BC4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291" y="3422526"/>
              <a:ext cx="4175946" cy="906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85725" indent="-85725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9pPr>
            </a:lstStyle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kumimoji="0" lang="ko-KR" altLang="en-US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통합 테스트</a:t>
              </a:r>
              <a:r>
                <a:rPr kumimoji="0" lang="en-US" altLang="ko-KR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 </a:t>
              </a:r>
              <a:r>
                <a:rPr kumimoji="0" lang="ko-KR" altLang="en-US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시나리오 작성</a:t>
              </a:r>
              <a:r>
                <a:rPr kumimoji="0" lang="en-US" altLang="ko-KR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(</a:t>
              </a:r>
              <a:r>
                <a:rPr lang="en-US" altLang="ko-KR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2018/11/30)</a:t>
              </a:r>
              <a:endParaRPr kumimoji="0" lang="en-US" altLang="ko-KR" sz="1200" b="1" baseline="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kumimoji="0" lang="ko-KR" altLang="en-US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테스트 데이터 이관</a:t>
              </a:r>
              <a:r>
                <a:rPr kumimoji="0" lang="en-US" altLang="ko-KR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(</a:t>
              </a:r>
              <a:r>
                <a:rPr lang="en-US" altLang="ko-KR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2018/01/14 ~ 2018/11/30)</a:t>
              </a:r>
              <a:endParaRPr kumimoji="0" lang="en-US" altLang="ko-KR" sz="1200" b="1" baseline="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 테스트 및 데이터 검증</a:t>
              </a:r>
              <a:r>
                <a:rPr kumimoji="0" lang="en-US" altLang="ko-KR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 (</a:t>
              </a:r>
              <a:r>
                <a:rPr lang="en-US" altLang="ko-KR" sz="1200" b="1" baseline="0" dirty="0">
                  <a:solidFill>
                    <a:schemeClr val="tx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2018/01/14 ~ 2018/02/12)</a:t>
              </a:r>
              <a:endParaRPr lang="ko-KR" altLang="en-US" sz="1200" b="1" baseline="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Rectangle 102">
            <a:extLst>
              <a:ext uri="{FF2B5EF4-FFF2-40B4-BE49-F238E27FC236}">
                <a16:creationId xmlns:a16="http://schemas.microsoft.com/office/drawing/2014/main" id="{EF48702E-3DD6-4294-B512-D8D26BEA7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4" y="774229"/>
            <a:ext cx="9442450" cy="428682"/>
          </a:xfrm>
          <a:prstGeom prst="rect">
            <a:avLst/>
          </a:prstGeom>
          <a:solidFill>
            <a:schemeClr val="bg1"/>
          </a:solidFill>
          <a:ln w="1587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팀의 단계별 요청사항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64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920D23E2-BCD2-456E-8831-714B38C75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89275"/>
            <a:ext cx="9256712" cy="1601760"/>
          </a:xfrm>
          <a:prstGeom prst="roundRect">
            <a:avLst>
              <a:gd name="adj" fmla="val 3449"/>
            </a:avLst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285750" indent="-2857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프로젝트의 성공의 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50%</a:t>
            </a:r>
            <a:r>
              <a:rPr kumimoji="0" lang="ko-KR" altLang="en-US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이상은 분석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/</a:t>
            </a:r>
            <a:r>
              <a:rPr kumimoji="0" lang="ko-KR" altLang="en-US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설계에 달려 있습니다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marL="285750" indent="-2857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설계 완료 후 변경사항이 많을수록 프로젝트의 실패율은 증가합니다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marL="285750" indent="-2857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현업의 적극적인 참여가 중요합니다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91D839B-C2C5-4F13-BC85-327F28010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802802"/>
            <a:ext cx="20874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/>
            <a:r>
              <a:rPr kumimoji="0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kumimoji="0" lang="ko-KR" altLang="en-US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</a:t>
            </a:r>
            <a:r>
              <a:rPr kumimoji="0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kumimoji="0" lang="ko-KR" altLang="en-US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kumimoji="0" lang="ko-KR" altLang="en-US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E9FB1C0-6172-4891-A1F3-081BC59A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11416"/>
            <a:ext cx="9256712" cy="1601760"/>
          </a:xfrm>
          <a:prstGeom prst="roundRect">
            <a:avLst>
              <a:gd name="adj" fmla="val 3449"/>
            </a:avLst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285750" indent="-2857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테스트는 요구사항과 시스템이 얼마나 일치하는지 알 수 있는 마지막 기회입니다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marL="285750" indent="-2857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요구사항에 대한 시나리오를 작성하여 테스트를 진행하는 것이 최선입니다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.</a:t>
            </a:r>
          </a:p>
          <a:p>
            <a:pPr marL="285750" indent="-2857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현업의 적극적인 테스트가 중요합니다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Malgun Gothic" pitchFamily="50" charset="-127"/>
                <a:ea typeface="Malgun Gothic" pitchFamily="50" charset="-127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9CC68C5-422C-4F55-837E-690831F6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2924943"/>
            <a:ext cx="20874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/>
            <a:r>
              <a:rPr kumimoji="0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kumimoji="0" lang="ko-KR" altLang="en-US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통합 테스트</a:t>
            </a:r>
            <a:endParaRPr kumimoji="0" lang="ko-KR" altLang="en-US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DDD77AB-7286-4C8E-AA75-E52ADA0A0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34938"/>
            <a:ext cx="8712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프로젝트의 성공을 위한 부탁의 말씀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D7855A32-3DED-44DC-951E-3E6A3702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57192"/>
            <a:ext cx="9256712" cy="864097"/>
          </a:xfrm>
          <a:prstGeom prst="roundRect">
            <a:avLst>
              <a:gd name="adj" fmla="val 3449"/>
            </a:avLst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285750" indent="-2857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ko-KR" altLang="en-US" sz="1800" b="1" kern="0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프로젝트 성공을 위하여 최선을 다하는 소프트트레인이 되겠습니다</a:t>
            </a:r>
            <a:r>
              <a:rPr kumimoji="0" lang="en-US" altLang="ko-KR" sz="1800" b="1" kern="0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1323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7EA3A65E-8193-4A3B-A8C2-6F2A16C2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816172"/>
            <a:ext cx="9904413" cy="53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2" tIns="44443" rIns="90472" bIns="44443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0" lang="ko-KR" altLang="en-US" sz="3199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kumimoji="0" lang="en-US" altLang="ko-KR" sz="3199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5" name="Text Box 1109">
            <a:extLst>
              <a:ext uri="{FF2B5EF4-FFF2-40B4-BE49-F238E27FC236}">
                <a16:creationId xmlns:a16="http://schemas.microsoft.com/office/drawing/2014/main" id="{55FDA41A-2B3E-41D5-AA2B-6387CF6A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86" y="150217"/>
            <a:ext cx="561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E6E5E5C-334A-44D8-AF87-6A4AF35D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873224"/>
            <a:ext cx="3868738" cy="576263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D5E0E7"/>
            </a:solidFill>
            <a:miter lim="800000"/>
            <a:headEnd/>
            <a:tailEnd/>
          </a:ln>
        </p:spPr>
        <p:txBody>
          <a:bodyPr lIns="3780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ko-KR" altLang="en-US" sz="2000" dirty="0">
                <a:solidFill>
                  <a:srgbClr val="004B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2000" dirty="0">
              <a:solidFill>
                <a:srgbClr val="004B7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2E9022E-9B65-4E34-92F5-B7E1A849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836712"/>
            <a:ext cx="395287" cy="360362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280000"/>
          </a:gradFill>
          <a:ln w="9525" algn="ctr">
            <a:solidFill>
              <a:srgbClr val="136683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3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9935B-1734-4333-AA9A-9C3D9AAD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45" y="1593818"/>
            <a:ext cx="3868738" cy="576263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D5E0E7"/>
            </a:solidFill>
            <a:miter lim="800000"/>
            <a:headEnd/>
            <a:tailEnd/>
          </a:ln>
        </p:spPr>
        <p:txBody>
          <a:bodyPr lIns="3780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ko-KR" altLang="en-US" sz="2000" dirty="0">
                <a:solidFill>
                  <a:srgbClr val="004B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</a:t>
            </a:r>
            <a:endParaRPr lang="en-US" altLang="ko-KR" sz="2000" dirty="0">
              <a:solidFill>
                <a:srgbClr val="004B7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B8F498BF-758E-4609-A2C5-80E6A2C2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08" y="1557306"/>
            <a:ext cx="395287" cy="360362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280000"/>
          </a:gradFill>
          <a:ln w="9525" algn="ctr">
            <a:solidFill>
              <a:srgbClr val="136683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B8F4492-39A4-4FA6-850A-D8DB04AEC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366202"/>
            <a:ext cx="3868738" cy="576263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D5E0E7"/>
            </a:solidFill>
            <a:miter lim="800000"/>
            <a:headEnd/>
            <a:tailEnd/>
          </a:ln>
        </p:spPr>
        <p:txBody>
          <a:bodyPr lIns="3780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ko-KR" altLang="en-US" sz="2000" dirty="0">
                <a:solidFill>
                  <a:srgbClr val="004B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조직도 및 인력 투입 계획</a:t>
            </a:r>
            <a:endParaRPr lang="en-US" altLang="ko-KR" sz="2000" dirty="0">
              <a:solidFill>
                <a:srgbClr val="004B7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14EE954-05A9-474A-A405-656F4CC4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2329690"/>
            <a:ext cx="395287" cy="360362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280000"/>
          </a:gradFill>
          <a:ln w="9525" algn="ctr">
            <a:solidFill>
              <a:srgbClr val="136683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0C4D101-A483-479F-BD24-647307CCA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175878"/>
            <a:ext cx="3868738" cy="576263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D5E0E7"/>
            </a:solidFill>
            <a:miter lim="800000"/>
            <a:headEnd/>
            <a:tailEnd/>
          </a:ln>
        </p:spPr>
        <p:txBody>
          <a:bodyPr lIns="3780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ko-KR" altLang="en-US" sz="2000" dirty="0">
                <a:solidFill>
                  <a:srgbClr val="004B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추진 전략 </a:t>
            </a:r>
            <a:endParaRPr lang="en-US" altLang="ko-KR" sz="2000" dirty="0">
              <a:solidFill>
                <a:srgbClr val="004B7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1BC9C6-D8F8-432C-81A2-CD0A9EF96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3139366"/>
            <a:ext cx="395287" cy="360362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280000"/>
          </a:gradFill>
          <a:ln w="9525" algn="ctr">
            <a:solidFill>
              <a:srgbClr val="136683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4CF6B74-D544-4354-B719-D0F6FAE3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53" y="3906526"/>
            <a:ext cx="3868738" cy="576263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D5E0E7"/>
            </a:solidFill>
            <a:miter lim="800000"/>
            <a:headEnd/>
            <a:tailEnd/>
          </a:ln>
        </p:spPr>
        <p:txBody>
          <a:bodyPr lIns="3780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ko-KR" altLang="en-US" sz="2000" dirty="0">
                <a:solidFill>
                  <a:srgbClr val="004B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 계획 </a:t>
            </a:r>
            <a:endParaRPr lang="en-US" altLang="ko-KR" sz="2000" dirty="0">
              <a:solidFill>
                <a:srgbClr val="004B7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4A13133F-B15C-4868-A6E5-501D8F80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16" y="3870014"/>
            <a:ext cx="395287" cy="360362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280000"/>
          </a:gradFill>
          <a:ln w="9525" algn="ctr">
            <a:solidFill>
              <a:srgbClr val="136683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379608D-DE99-4BD0-8D6E-C697F1CFC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604" y="873224"/>
            <a:ext cx="3868738" cy="576263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D5E0E7"/>
            </a:solidFill>
            <a:miter lim="800000"/>
            <a:headEnd/>
            <a:tailEnd/>
          </a:ln>
        </p:spPr>
        <p:txBody>
          <a:bodyPr lIns="3780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ko-KR" altLang="en-US" sz="2000" dirty="0">
                <a:solidFill>
                  <a:srgbClr val="004B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관리 방안</a:t>
            </a:r>
            <a:endParaRPr lang="en-US" altLang="ko-KR" sz="2000" dirty="0">
              <a:solidFill>
                <a:srgbClr val="004B7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1108BCA-8229-4483-B1D7-DB10C0A7C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867" y="836712"/>
            <a:ext cx="395287" cy="360362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280000"/>
          </a:gradFill>
          <a:ln w="9525" algn="ctr">
            <a:solidFill>
              <a:srgbClr val="136683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4608E573-116C-41F2-9168-85F7A458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604" y="1591369"/>
            <a:ext cx="3868738" cy="576263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D5E0E7"/>
            </a:solidFill>
            <a:miter lim="800000"/>
            <a:headEnd/>
            <a:tailEnd/>
          </a:ln>
        </p:spPr>
        <p:txBody>
          <a:bodyPr lIns="3780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ko-KR" altLang="en-US" sz="2000" dirty="0">
                <a:solidFill>
                  <a:srgbClr val="004B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단계별 요청사항</a:t>
            </a:r>
            <a:endParaRPr lang="en-US" altLang="ko-KR" sz="2000" dirty="0">
              <a:solidFill>
                <a:srgbClr val="004B7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B501118-06EE-44C8-83B2-F62E62A85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867" y="1554857"/>
            <a:ext cx="395287" cy="360362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280000"/>
          </a:gradFill>
          <a:ln w="9525" algn="ctr">
            <a:solidFill>
              <a:srgbClr val="136683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ko-KR" sz="1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44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52321783-9585-467A-BEDA-22B62033BC57}"/>
              </a:ext>
            </a:extLst>
          </p:cNvPr>
          <p:cNvGrpSpPr/>
          <p:nvPr/>
        </p:nvGrpSpPr>
        <p:grpSpPr>
          <a:xfrm>
            <a:off x="9137929" y="5408104"/>
            <a:ext cx="144462" cy="739700"/>
            <a:chOff x="1980828" y="5373216"/>
            <a:chExt cx="144462" cy="739700"/>
          </a:xfrm>
        </p:grpSpPr>
        <p:cxnSp>
          <p:nvCxnSpPr>
            <p:cNvPr id="49" name="직선 연결선 76">
              <a:extLst>
                <a:ext uri="{FF2B5EF4-FFF2-40B4-BE49-F238E27FC236}">
                  <a16:creationId xmlns:a16="http://schemas.microsoft.com/office/drawing/2014/main" id="{AA6A9F36-A8BD-4C14-9D52-B89EC3C8B2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58615" y="5373216"/>
              <a:ext cx="12700" cy="674613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AutoShape 186">
              <a:extLst>
                <a:ext uri="{FF2B5EF4-FFF2-40B4-BE49-F238E27FC236}">
                  <a16:creationId xmlns:a16="http://schemas.microsoft.com/office/drawing/2014/main" id="{748204EB-EF43-4326-8E4A-436D47DEC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828" y="5987504"/>
              <a:ext cx="144462" cy="125412"/>
            </a:xfrm>
            <a:prstGeom prst="triangle">
              <a:avLst>
                <a:gd name="adj" fmla="val 50000"/>
              </a:avLst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301" name="Text Box 2">
            <a:extLst>
              <a:ext uri="{FF2B5EF4-FFF2-40B4-BE49-F238E27FC236}">
                <a16:creationId xmlns:a16="http://schemas.microsoft.com/office/drawing/2014/main" id="{E0824361-1D05-47A5-B451-0134DF65E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188913"/>
            <a:ext cx="8824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굴림" panose="020B0600000101010101" pitchFamily="50" charset="-127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3A37268-8EBE-4CC9-9948-4DAE06C6C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765175"/>
            <a:ext cx="1655763" cy="1344290"/>
          </a:xfrm>
          <a:prstGeom prst="rect">
            <a:avLst/>
          </a:prstGeom>
          <a:solidFill>
            <a:srgbClr val="487AC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요</a:t>
            </a:r>
            <a:endParaRPr lang="en-US" altLang="ko-KR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812B9F77-8161-49C1-971C-B3EA7331D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765175"/>
            <a:ext cx="7631113" cy="134428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명</a:t>
            </a:r>
            <a:r>
              <a:rPr kumimoji="0"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kumimoji="0"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씨젠의료재단</a:t>
            </a: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홈페이지 검사결과관리 시스템 구축</a:t>
            </a:r>
            <a:endParaRPr kumimoji="0"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협력사 </a:t>
            </a:r>
            <a:r>
              <a:rPr kumimoji="0"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㈜소프트트레인</a:t>
            </a:r>
            <a:endParaRPr kumimoji="0"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기간 </a:t>
            </a:r>
            <a:r>
              <a:rPr kumimoji="0"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2018</a:t>
            </a: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년 </a:t>
            </a:r>
            <a:r>
              <a:rPr kumimoji="0"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09</a:t>
            </a: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 </a:t>
            </a:r>
            <a:r>
              <a:rPr kumimoji="0"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10</a:t>
            </a: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</a:t>
            </a:r>
            <a:r>
              <a:rPr kumimoji="0"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~ 2019</a:t>
            </a: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년 </a:t>
            </a:r>
            <a:r>
              <a:rPr kumimoji="0"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 </a:t>
            </a:r>
            <a:r>
              <a:rPr kumimoji="0"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09</a:t>
            </a: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</a:t>
            </a:r>
            <a:r>
              <a:rPr kumimoji="0"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(6</a:t>
            </a:r>
            <a:r>
              <a:rPr kumimoji="0"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개월</a:t>
            </a:r>
            <a:r>
              <a:rPr kumimoji="0"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D3CA9B-E4BA-495C-BE92-F82C870A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2266639"/>
            <a:ext cx="1655763" cy="2126591"/>
          </a:xfrm>
          <a:prstGeom prst="rect">
            <a:avLst/>
          </a:prstGeom>
          <a:solidFill>
            <a:srgbClr val="487AC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수행 범위</a:t>
            </a:r>
            <a:endParaRPr lang="en-US" altLang="ko-KR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 Box 197">
            <a:extLst>
              <a:ext uri="{FF2B5EF4-FFF2-40B4-BE49-F238E27FC236}">
                <a16:creationId xmlns:a16="http://schemas.microsoft.com/office/drawing/2014/main" id="{25382118-135F-4A31-B901-170CB1531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450804"/>
            <a:ext cx="25193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 주요 마일스톤</a:t>
            </a:r>
            <a:endParaRPr lang="en-US" altLang="ko-KR" sz="15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0991217-F9CB-4B6B-BB1C-6AC18AD8D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86091"/>
              </p:ext>
            </p:extLst>
          </p:nvPr>
        </p:nvGraphicFramePr>
        <p:xfrm>
          <a:off x="273050" y="4774654"/>
          <a:ext cx="9518648" cy="1428750"/>
        </p:xfrm>
        <a:graphic>
          <a:graphicData uri="http://schemas.openxmlformats.org/drawingml/2006/table">
            <a:tbl>
              <a:tblPr/>
              <a:tblGrid>
                <a:gridCol w="150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5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5102">
                  <a:extLst>
                    <a:ext uri="{9D8B030D-6E8A-4147-A177-3AD203B41FA5}">
                      <a16:colId xmlns:a16="http://schemas.microsoft.com/office/drawing/2014/main" val="3375976166"/>
                    </a:ext>
                  </a:extLst>
                </a:gridCol>
                <a:gridCol w="1145102">
                  <a:extLst>
                    <a:ext uri="{9D8B030D-6E8A-4147-A177-3AD203B41FA5}">
                      <a16:colId xmlns:a16="http://schemas.microsoft.com/office/drawing/2014/main" val="273606523"/>
                    </a:ext>
                  </a:extLst>
                </a:gridCol>
              </a:tblGrid>
              <a:tr h="3131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구분</a:t>
                      </a: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2018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년</a:t>
                      </a: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Times New Roman" pitchFamily="18" charset="0"/>
                      </a:endParaRP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Times New Roman" pitchFamily="18" charset="0"/>
                      </a:endParaRP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Times New Roman" pitchFamily="18" charset="0"/>
                      </a:endParaRP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2019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년</a:t>
                      </a: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Times New Roman" pitchFamily="18" charset="0"/>
                      </a:endParaRP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Times New Roman" pitchFamily="18" charset="0"/>
                      </a:endParaRPr>
                    </a:p>
                  </a:txBody>
                  <a:tcPr marL="77995" marR="77981" marT="36009" marB="36009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9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월</a:t>
                      </a: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10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월</a:t>
                      </a: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월</a:t>
                      </a: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월</a:t>
                      </a: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월</a:t>
                      </a: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월</a:t>
                      </a: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월</a:t>
                      </a: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시스템 구축</a:t>
                      </a:r>
                    </a:p>
                  </a:txBody>
                  <a:tcPr marL="78000" marR="77986" marT="36022" marB="36022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kumimoji="0" lang="ko-KR" altLang="en-US" sz="13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kumimoji="0" lang="ko-KR" altLang="en-US" sz="13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kumimoji="0" lang="ko-KR" altLang="en-US" sz="13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kumimoji="0" lang="ko-KR" altLang="en-US" sz="13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kumimoji="0" lang="ko-KR" altLang="en-US" sz="13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kumimoji="0" lang="ko-KR" altLang="en-US" sz="13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kumimoji="0" lang="ko-KR" altLang="en-US" sz="13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78000" marR="77986" marT="36022" marB="3602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오각형 22">
            <a:extLst>
              <a:ext uri="{FF2B5EF4-FFF2-40B4-BE49-F238E27FC236}">
                <a16:creationId xmlns:a16="http://schemas.microsoft.com/office/drawing/2014/main" id="{61B8FB6F-D583-43A4-AE44-333264949F8B}"/>
              </a:ext>
            </a:extLst>
          </p:cNvPr>
          <p:cNvSpPr/>
          <p:nvPr/>
        </p:nvSpPr>
        <p:spPr>
          <a:xfrm>
            <a:off x="2071315" y="5495379"/>
            <a:ext cx="1124644" cy="431800"/>
          </a:xfrm>
          <a:prstGeom prst="homePlate">
            <a:avLst>
              <a:gd name="adj" fmla="val 2989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AutoShape 186">
            <a:extLst>
              <a:ext uri="{FF2B5EF4-FFF2-40B4-BE49-F238E27FC236}">
                <a16:creationId xmlns:a16="http://schemas.microsoft.com/office/drawing/2014/main" id="{7914C22C-75E5-4BF8-A6D9-20232430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878" y="6025604"/>
            <a:ext cx="144462" cy="125412"/>
          </a:xfrm>
          <a:prstGeom prst="triangle">
            <a:avLst>
              <a:gd name="adj" fmla="val 50000"/>
            </a:avLst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2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 Box 189">
            <a:extLst>
              <a:ext uri="{FF2B5EF4-FFF2-40B4-BE49-F238E27FC236}">
                <a16:creationId xmlns:a16="http://schemas.microsoft.com/office/drawing/2014/main" id="{E8340C94-C595-4CA4-9B39-1D50E2F91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75" y="5952578"/>
            <a:ext cx="8739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착수 </a:t>
            </a:r>
            <a:r>
              <a:rPr lang="en-US" altLang="ko-KR" sz="1000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(09.10)</a:t>
            </a:r>
            <a:endParaRPr lang="ko-KR" altLang="en-US" sz="1000" dirty="0">
              <a:solidFill>
                <a:srgbClr val="0066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0F89C9-19F9-4B43-B4F7-DF2F11E8282A}"/>
              </a:ext>
            </a:extLst>
          </p:cNvPr>
          <p:cNvGrpSpPr/>
          <p:nvPr/>
        </p:nvGrpSpPr>
        <p:grpSpPr>
          <a:xfrm>
            <a:off x="1980828" y="5411316"/>
            <a:ext cx="144462" cy="739700"/>
            <a:chOff x="1980828" y="5373216"/>
            <a:chExt cx="144462" cy="739700"/>
          </a:xfrm>
        </p:grpSpPr>
        <p:cxnSp>
          <p:nvCxnSpPr>
            <p:cNvPr id="32" name="직선 연결선 76">
              <a:extLst>
                <a:ext uri="{FF2B5EF4-FFF2-40B4-BE49-F238E27FC236}">
                  <a16:creationId xmlns:a16="http://schemas.microsoft.com/office/drawing/2014/main" id="{FE7B99F4-3188-4159-B631-5334693C1D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58615" y="5373216"/>
              <a:ext cx="12700" cy="674613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AutoShape 186">
              <a:extLst>
                <a:ext uri="{FF2B5EF4-FFF2-40B4-BE49-F238E27FC236}">
                  <a16:creationId xmlns:a16="http://schemas.microsoft.com/office/drawing/2014/main" id="{608564DF-5D31-4077-A3F7-09F0DEC12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828" y="5987504"/>
              <a:ext cx="144462" cy="125412"/>
            </a:xfrm>
            <a:prstGeom prst="triangle">
              <a:avLst>
                <a:gd name="adj" fmla="val 50000"/>
              </a:avLst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갈매기형 수장 24">
            <a:extLst>
              <a:ext uri="{FF2B5EF4-FFF2-40B4-BE49-F238E27FC236}">
                <a16:creationId xmlns:a16="http://schemas.microsoft.com/office/drawing/2014/main" id="{4C79F9D3-244E-46F2-93B7-BA51A458DB52}"/>
              </a:ext>
            </a:extLst>
          </p:cNvPr>
          <p:cNvSpPr/>
          <p:nvPr/>
        </p:nvSpPr>
        <p:spPr>
          <a:xfrm>
            <a:off x="3098283" y="5500141"/>
            <a:ext cx="1036435" cy="427038"/>
          </a:xfrm>
          <a:prstGeom prst="chevron">
            <a:avLst>
              <a:gd name="adj" fmla="val 2944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37" name="갈매기형 수장 29">
            <a:extLst>
              <a:ext uri="{FF2B5EF4-FFF2-40B4-BE49-F238E27FC236}">
                <a16:creationId xmlns:a16="http://schemas.microsoft.com/office/drawing/2014/main" id="{0FC34953-8FAF-44CC-B9A9-0A314EC3E6EF}"/>
              </a:ext>
            </a:extLst>
          </p:cNvPr>
          <p:cNvSpPr/>
          <p:nvPr/>
        </p:nvSpPr>
        <p:spPr>
          <a:xfrm>
            <a:off x="7163246" y="5500141"/>
            <a:ext cx="1165799" cy="446088"/>
          </a:xfrm>
          <a:prstGeom prst="chevron">
            <a:avLst>
              <a:gd name="adj" fmla="val 2944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endParaRPr lang="en-US" altLang="ko-KR" sz="11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교육</a:t>
            </a:r>
          </a:p>
        </p:txBody>
      </p:sp>
      <p:sp>
        <p:nvSpPr>
          <p:cNvPr id="38" name="갈매기형 수장 32">
            <a:extLst>
              <a:ext uri="{FF2B5EF4-FFF2-40B4-BE49-F238E27FC236}">
                <a16:creationId xmlns:a16="http://schemas.microsoft.com/office/drawing/2014/main" id="{F04B6A63-BF0C-4F46-9052-C2BBFAA1A3DF}"/>
              </a:ext>
            </a:extLst>
          </p:cNvPr>
          <p:cNvSpPr/>
          <p:nvPr/>
        </p:nvSpPr>
        <p:spPr>
          <a:xfrm>
            <a:off x="8213541" y="5500141"/>
            <a:ext cx="1011142" cy="431800"/>
          </a:xfrm>
          <a:prstGeom prst="chevron">
            <a:avLst>
              <a:gd name="adj" fmla="val 2944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1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안정화</a:t>
            </a:r>
            <a:endParaRPr lang="en-US" altLang="ko-KR" sz="11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 Box 189">
            <a:extLst>
              <a:ext uri="{FF2B5EF4-FFF2-40B4-BE49-F238E27FC236}">
                <a16:creationId xmlns:a16="http://schemas.microsoft.com/office/drawing/2014/main" id="{5FCD778D-A04E-4F82-A3AD-861D5C3F4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961" y="5952579"/>
            <a:ext cx="8739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lang="en-US" altLang="ko-KR" sz="1000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(02.13)</a:t>
            </a:r>
            <a:endParaRPr lang="ko-KR" altLang="en-US" sz="1000" dirty="0">
              <a:solidFill>
                <a:srgbClr val="0066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 Box 189">
            <a:extLst>
              <a:ext uri="{FF2B5EF4-FFF2-40B4-BE49-F238E27FC236}">
                <a16:creationId xmlns:a16="http://schemas.microsoft.com/office/drawing/2014/main" id="{A219AAC1-2A91-4B64-BA4B-D73DBF274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8115" y="5952579"/>
            <a:ext cx="8290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sz="1000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(03.09)</a:t>
            </a:r>
            <a:endParaRPr lang="ko-KR" altLang="en-US" sz="1000" dirty="0">
              <a:solidFill>
                <a:srgbClr val="0066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갈매기형 수장 25">
            <a:extLst>
              <a:ext uri="{FF2B5EF4-FFF2-40B4-BE49-F238E27FC236}">
                <a16:creationId xmlns:a16="http://schemas.microsoft.com/office/drawing/2014/main" id="{B20AA0CA-E2FB-4CD2-9BBE-7A968E68B839}"/>
              </a:ext>
            </a:extLst>
          </p:cNvPr>
          <p:cNvSpPr/>
          <p:nvPr/>
        </p:nvSpPr>
        <p:spPr>
          <a:xfrm>
            <a:off x="4034202" y="5500141"/>
            <a:ext cx="3230720" cy="431800"/>
          </a:xfrm>
          <a:prstGeom prst="chevron">
            <a:avLst>
              <a:gd name="adj" fmla="val 2944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ko-KR" altLang="en-US" sz="11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E291408-4662-4AF2-97FE-38BE49029749}"/>
              </a:ext>
            </a:extLst>
          </p:cNvPr>
          <p:cNvGrpSpPr/>
          <p:nvPr/>
        </p:nvGrpSpPr>
        <p:grpSpPr>
          <a:xfrm>
            <a:off x="8235504" y="5408104"/>
            <a:ext cx="144462" cy="739700"/>
            <a:chOff x="1980828" y="5373216"/>
            <a:chExt cx="144462" cy="739700"/>
          </a:xfrm>
        </p:grpSpPr>
        <p:cxnSp>
          <p:nvCxnSpPr>
            <p:cNvPr id="45" name="직선 연결선 76">
              <a:extLst>
                <a:ext uri="{FF2B5EF4-FFF2-40B4-BE49-F238E27FC236}">
                  <a16:creationId xmlns:a16="http://schemas.microsoft.com/office/drawing/2014/main" id="{2BAEC786-B23C-4A71-ACBB-2946FEFC86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58615" y="5373216"/>
              <a:ext cx="12700" cy="674613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AutoShape 186">
              <a:extLst>
                <a:ext uri="{FF2B5EF4-FFF2-40B4-BE49-F238E27FC236}">
                  <a16:creationId xmlns:a16="http://schemas.microsoft.com/office/drawing/2014/main" id="{CCF3D5B8-4160-47CF-9CF2-EC55C4005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828" y="5987504"/>
              <a:ext cx="144462" cy="125412"/>
            </a:xfrm>
            <a:prstGeom prst="triangle">
              <a:avLst>
                <a:gd name="adj" fmla="val 50000"/>
              </a:avLst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1789B65-203B-4783-883E-CA39F3B85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68825"/>
              </p:ext>
            </p:extLst>
          </p:nvPr>
        </p:nvGraphicFramePr>
        <p:xfrm>
          <a:off x="1980828" y="2290741"/>
          <a:ext cx="7615239" cy="2078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결과관리</a:t>
                      </a:r>
                    </a:p>
                  </a:txBody>
                  <a:tcPr marL="91428" marR="91428" marT="43541" marB="43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통계자료관리</a:t>
                      </a:r>
                    </a:p>
                  </a:txBody>
                  <a:tcPr marL="91428" marR="91428" marT="43541" marB="43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관리</a:t>
                      </a:r>
                    </a:p>
                  </a:txBody>
                  <a:tcPr marL="91428" marR="91428" marT="43541" marB="43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74">
                <a:tc>
                  <a:txBody>
                    <a:bodyPr/>
                    <a:lstStyle/>
                    <a:p>
                      <a:pPr marL="171450" lvl="1" indent="-171450" algn="l" defTabSz="957776" fontAlgn="auto" latinLnBrk="0">
                        <a:lnSpc>
                          <a:spcPct val="200000"/>
                        </a:lnSpc>
                        <a:spcBef>
                          <a:spcPts val="367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85000"/>
                            <a:lumOff val="15000"/>
                          </a:prstClr>
                        </a:buClr>
                        <a:buSzPct val="80000"/>
                        <a:buFont typeface="Wingdings" panose="05000000000000000000" pitchFamily="2" charset="2"/>
                        <a:buChar char="v"/>
                        <a:tabLst>
                          <a:tab pos="0" algn="l"/>
                          <a:tab pos="5186363" algn="l"/>
                        </a:tabLst>
                        <a:defRPr/>
                      </a:pP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검사결과 관리</a:t>
                      </a:r>
                    </a:p>
                    <a:p>
                      <a:pPr marL="171450" lvl="1" indent="-171450" algn="l" defTabSz="957776" fontAlgn="auto" latinLnBrk="0">
                        <a:lnSpc>
                          <a:spcPct val="200000"/>
                        </a:lnSpc>
                        <a:spcBef>
                          <a:spcPts val="367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85000"/>
                            <a:lumOff val="15000"/>
                          </a:prstClr>
                        </a:buClr>
                        <a:buSzPct val="80000"/>
                        <a:buFont typeface="Wingdings" panose="05000000000000000000" pitchFamily="2" charset="2"/>
                        <a:buChar char="v"/>
                        <a:tabLst>
                          <a:tab pos="0" algn="l"/>
                          <a:tab pos="5186363" algn="l"/>
                        </a:tabLst>
                        <a:defRPr/>
                      </a:pP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회원관리</a:t>
                      </a:r>
                    </a:p>
                    <a:p>
                      <a:pPr marL="171450" lvl="1" indent="-171450" algn="l" defTabSz="957776" fontAlgn="auto" latinLnBrk="0">
                        <a:lnSpc>
                          <a:spcPct val="200000"/>
                        </a:lnSpc>
                        <a:spcBef>
                          <a:spcPts val="367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85000"/>
                            <a:lumOff val="15000"/>
                          </a:prstClr>
                        </a:buClr>
                        <a:buSzPct val="80000"/>
                        <a:buFont typeface="Wingdings" panose="05000000000000000000" pitchFamily="2" charset="2"/>
                        <a:buChar char="v"/>
                        <a:tabLst>
                          <a:tab pos="0" algn="l"/>
                          <a:tab pos="5186363" algn="l"/>
                        </a:tabLst>
                        <a:defRPr/>
                      </a:pP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의뢰자료 </a:t>
                      </a:r>
                      <a:r>
                        <a:rPr kumimoji="0" lang="en-US" altLang="ko-KR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Upload </a:t>
                      </a: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기능강화</a:t>
                      </a:r>
                    </a:p>
                    <a:p>
                      <a:pPr marL="171450" lvl="1" indent="-171450" algn="l" defTabSz="957776" fontAlgn="auto" latinLnBrk="0">
                        <a:lnSpc>
                          <a:spcPct val="200000"/>
                        </a:lnSpc>
                        <a:spcBef>
                          <a:spcPts val="367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85000"/>
                            <a:lumOff val="15000"/>
                          </a:prstClr>
                        </a:buClr>
                        <a:buSzPct val="80000"/>
                        <a:buFont typeface="Wingdings" panose="05000000000000000000" pitchFamily="2" charset="2"/>
                        <a:buChar char="v"/>
                        <a:tabLst>
                          <a:tab pos="0" algn="l"/>
                          <a:tab pos="5186363" algn="l"/>
                        </a:tabLst>
                        <a:defRPr/>
                      </a:pP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결과자료 다운로드 기능강화</a:t>
                      </a:r>
                    </a:p>
                  </a:txBody>
                  <a:tcPr marL="91428" marR="91428" marT="43541" marB="43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57776" fontAlgn="auto" latinLnBrk="0">
                        <a:lnSpc>
                          <a:spcPct val="200000"/>
                        </a:lnSpc>
                        <a:spcBef>
                          <a:spcPts val="367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85000"/>
                            <a:lumOff val="15000"/>
                          </a:prstClr>
                        </a:buClr>
                        <a:buSzPct val="80000"/>
                        <a:buFont typeface="Wingdings" panose="05000000000000000000" pitchFamily="2" charset="2"/>
                        <a:buChar char="v"/>
                        <a:tabLst>
                          <a:tab pos="5186857" algn="l"/>
                        </a:tabLst>
                        <a:defRPr/>
                      </a:pP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고객의 의뢰건수</a:t>
                      </a:r>
                    </a:p>
                    <a:p>
                      <a:pPr marL="171450" lvl="1" indent="-171450" algn="l" defTabSz="957776" fontAlgn="auto" latinLnBrk="0">
                        <a:lnSpc>
                          <a:spcPct val="200000"/>
                        </a:lnSpc>
                        <a:spcBef>
                          <a:spcPts val="367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85000"/>
                            <a:lumOff val="15000"/>
                          </a:prstClr>
                        </a:buClr>
                        <a:buSzPct val="80000"/>
                        <a:buFont typeface="Wingdings" panose="05000000000000000000" pitchFamily="2" charset="2"/>
                        <a:buChar char="v"/>
                        <a:tabLst>
                          <a:tab pos="5186857" algn="l"/>
                        </a:tabLst>
                        <a:defRPr/>
                      </a:pP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이상결과에 대한 집계</a:t>
                      </a:r>
                    </a:p>
                    <a:p>
                      <a:pPr marL="171450" lvl="1" indent="-171450" algn="l" defTabSz="957776" fontAlgn="auto" latinLnBrk="0">
                        <a:lnSpc>
                          <a:spcPct val="200000"/>
                        </a:lnSpc>
                        <a:spcBef>
                          <a:spcPts val="367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85000"/>
                            <a:lumOff val="15000"/>
                          </a:prstClr>
                        </a:buClr>
                        <a:buSzPct val="80000"/>
                        <a:buFont typeface="Wingdings" panose="05000000000000000000" pitchFamily="2" charset="2"/>
                        <a:buChar char="v"/>
                        <a:tabLst>
                          <a:tab pos="5186857" algn="l"/>
                        </a:tabLst>
                        <a:defRPr/>
                      </a:pP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시계열 결과 조회관리</a:t>
                      </a:r>
                    </a:p>
                    <a:p>
                      <a:pPr marL="171450" lvl="1" indent="-171450" algn="l" defTabSz="957776" fontAlgn="auto" latinLnBrk="0">
                        <a:lnSpc>
                          <a:spcPct val="200000"/>
                        </a:lnSpc>
                        <a:spcBef>
                          <a:spcPts val="367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85000"/>
                            <a:lumOff val="15000"/>
                          </a:prstClr>
                        </a:buClr>
                        <a:buSzPct val="80000"/>
                        <a:buFont typeface="Wingdings" panose="05000000000000000000" pitchFamily="2" charset="2"/>
                        <a:buChar char="v"/>
                        <a:tabLst>
                          <a:tab pos="5186857" algn="l"/>
                        </a:tabLst>
                        <a:defRPr/>
                      </a:pP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통계자료 제공</a:t>
                      </a:r>
                    </a:p>
                  </a:txBody>
                  <a:tcPr marL="91428" marR="91428" marT="43541" marB="43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57776" fontAlgn="auto" latinLnBrk="0">
                        <a:lnSpc>
                          <a:spcPct val="200000"/>
                        </a:lnSpc>
                        <a:spcBef>
                          <a:spcPts val="367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85000"/>
                            <a:lumOff val="15000"/>
                          </a:prstClr>
                        </a:buClr>
                        <a:buSzPct val="80000"/>
                        <a:buFont typeface="Wingdings" panose="05000000000000000000" pitchFamily="2" charset="2"/>
                        <a:buChar char="v"/>
                        <a:tabLst>
                          <a:tab pos="5186857" algn="l"/>
                        </a:tabLst>
                        <a:defRPr/>
                      </a:pP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모바일 연동</a:t>
                      </a:r>
                      <a:r>
                        <a:rPr kumimoji="0" lang="en-US" altLang="ko-KR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(</a:t>
                      </a: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반응형</a:t>
                      </a:r>
                      <a:r>
                        <a:rPr kumimoji="0" lang="en-US" altLang="ko-KR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)</a:t>
                      </a:r>
                      <a:endParaRPr kumimoji="0" lang="ko-KR" altLang="en-US" sz="1200" kern="0" baseline="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onotype Sorts"/>
                      </a:endParaRPr>
                    </a:p>
                    <a:p>
                      <a:pPr marL="171450" lvl="1" indent="-171450" algn="l" defTabSz="957776" fontAlgn="auto" latinLnBrk="0">
                        <a:lnSpc>
                          <a:spcPct val="200000"/>
                        </a:lnSpc>
                        <a:spcBef>
                          <a:spcPts val="367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85000"/>
                            <a:lumOff val="15000"/>
                          </a:prstClr>
                        </a:buClr>
                        <a:buSzPct val="80000"/>
                        <a:buFont typeface="Wingdings" panose="05000000000000000000" pitchFamily="2" charset="2"/>
                        <a:buChar char="v"/>
                        <a:tabLst>
                          <a:tab pos="5186857" algn="l"/>
                        </a:tabLst>
                        <a:defRPr/>
                      </a:pP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전자정부 </a:t>
                      </a:r>
                      <a:r>
                        <a:rPr kumimoji="0" lang="ko-KR" altLang="en-US" sz="1200" kern="0" baseline="0" dirty="0" err="1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프레임웍</a:t>
                      </a: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 도입 </a:t>
                      </a:r>
                      <a:endParaRPr kumimoji="0" lang="en-US" altLang="ko-KR" sz="1200" kern="0" baseline="0" dirty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onotype Sorts"/>
                      </a:endParaRPr>
                    </a:p>
                    <a:p>
                      <a:pPr marL="171450" lvl="1" indent="-171450" algn="l" defTabSz="957776" fontAlgn="auto" latinLnBrk="0">
                        <a:lnSpc>
                          <a:spcPct val="200000"/>
                        </a:lnSpc>
                        <a:spcBef>
                          <a:spcPts val="367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85000"/>
                            <a:lumOff val="15000"/>
                          </a:prstClr>
                        </a:buClr>
                        <a:buSzPct val="80000"/>
                        <a:buFont typeface="Wingdings" panose="05000000000000000000" pitchFamily="2" charset="2"/>
                        <a:buChar char="v"/>
                        <a:tabLst>
                          <a:tab pos="5186857" algn="l"/>
                        </a:tabLst>
                        <a:defRPr/>
                      </a:pPr>
                      <a:r>
                        <a:rPr kumimoji="0" lang="en-US" altLang="ko-KR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Report Tool </a:t>
                      </a:r>
                      <a:r>
                        <a:rPr kumimoji="0" lang="ko-KR" altLang="en-US" sz="1200" kern="0" baseline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onotype Sorts"/>
                        </a:rPr>
                        <a:t>도입</a:t>
                      </a:r>
                    </a:p>
                  </a:txBody>
                  <a:tcPr marL="91428" marR="91428" marT="43541" marB="435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76AB3FFF-6754-42EA-B01D-D031F496DEFA}"/>
              </a:ext>
            </a:extLst>
          </p:cNvPr>
          <p:cNvGrpSpPr/>
          <p:nvPr/>
        </p:nvGrpSpPr>
        <p:grpSpPr>
          <a:xfrm>
            <a:off x="2159524" y="5400935"/>
            <a:ext cx="144462" cy="1000640"/>
            <a:chOff x="1980828" y="5285941"/>
            <a:chExt cx="144462" cy="826975"/>
          </a:xfrm>
          <a:solidFill>
            <a:srgbClr val="FF0000"/>
          </a:solidFill>
        </p:grpSpPr>
        <p:cxnSp>
          <p:nvCxnSpPr>
            <p:cNvPr id="33" name="직선 연결선 76">
              <a:extLst>
                <a:ext uri="{FF2B5EF4-FFF2-40B4-BE49-F238E27FC236}">
                  <a16:creationId xmlns:a16="http://schemas.microsoft.com/office/drawing/2014/main" id="{4894CE59-2E04-4AEC-A924-4A59AD1794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58615" y="5285941"/>
              <a:ext cx="12700" cy="761888"/>
            </a:xfrm>
            <a:prstGeom prst="line">
              <a:avLst/>
            </a:prstGeom>
            <a:grpFill/>
            <a:ln w="19050" algn="ctr">
              <a:solidFill>
                <a:srgbClr val="FF0000"/>
              </a:solidFill>
              <a:prstDash val="sysDot"/>
              <a:round/>
              <a:headEnd/>
              <a:tailEnd/>
            </a:ln>
            <a:extLst/>
          </p:spPr>
        </p:cxnSp>
        <p:sp>
          <p:nvSpPr>
            <p:cNvPr id="39" name="AutoShape 186">
              <a:extLst>
                <a:ext uri="{FF2B5EF4-FFF2-40B4-BE49-F238E27FC236}">
                  <a16:creationId xmlns:a16="http://schemas.microsoft.com/office/drawing/2014/main" id="{87DFF3E8-2441-4956-996D-D3FDC36E8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828" y="5987504"/>
              <a:ext cx="144462" cy="125412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Text Box 189">
            <a:extLst>
              <a:ext uri="{FF2B5EF4-FFF2-40B4-BE49-F238E27FC236}">
                <a16:creationId xmlns:a16="http://schemas.microsoft.com/office/drawing/2014/main" id="{452E6490-FBCB-4841-A846-55A43EF9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374" y="6192281"/>
            <a:ext cx="11641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착수보고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(09.12)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642350-7EA8-4377-9FA7-0A1293640DCA}"/>
              </a:ext>
            </a:extLst>
          </p:cNvPr>
          <p:cNvGrpSpPr/>
          <p:nvPr/>
        </p:nvGrpSpPr>
        <p:grpSpPr>
          <a:xfrm>
            <a:off x="4188419" y="5400935"/>
            <a:ext cx="144462" cy="1000640"/>
            <a:chOff x="1980828" y="5285941"/>
            <a:chExt cx="144462" cy="826975"/>
          </a:xfrm>
          <a:solidFill>
            <a:srgbClr val="FF0000"/>
          </a:solidFill>
        </p:grpSpPr>
        <p:cxnSp>
          <p:nvCxnSpPr>
            <p:cNvPr id="51" name="직선 연결선 76">
              <a:extLst>
                <a:ext uri="{FF2B5EF4-FFF2-40B4-BE49-F238E27FC236}">
                  <a16:creationId xmlns:a16="http://schemas.microsoft.com/office/drawing/2014/main" id="{D5C99197-BA5C-4196-90A0-B069375407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58615" y="5285941"/>
              <a:ext cx="12700" cy="761888"/>
            </a:xfrm>
            <a:prstGeom prst="line">
              <a:avLst/>
            </a:prstGeom>
            <a:grpFill/>
            <a:ln w="19050" algn="ctr">
              <a:solidFill>
                <a:srgbClr val="FF0000"/>
              </a:solidFill>
              <a:prstDash val="sysDot"/>
              <a:round/>
              <a:headEnd/>
              <a:tailEnd/>
            </a:ln>
            <a:extLst/>
          </p:spPr>
        </p:cxnSp>
        <p:sp>
          <p:nvSpPr>
            <p:cNvPr id="52" name="AutoShape 186">
              <a:extLst>
                <a:ext uri="{FF2B5EF4-FFF2-40B4-BE49-F238E27FC236}">
                  <a16:creationId xmlns:a16="http://schemas.microsoft.com/office/drawing/2014/main" id="{331C4304-3284-411D-ADD4-7A954A0E8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828" y="5987504"/>
              <a:ext cx="144462" cy="125412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Text Box 189">
            <a:extLst>
              <a:ext uri="{FF2B5EF4-FFF2-40B4-BE49-F238E27FC236}">
                <a16:creationId xmlns:a16="http://schemas.microsoft.com/office/drawing/2014/main" id="{0A4A924E-4DDF-48AE-890C-A1EBE1A39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219" y="6192281"/>
            <a:ext cx="11641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중간보고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(11.08)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A7D0DA9-65A6-4DF2-A004-0738A88ED2AF}"/>
              </a:ext>
            </a:extLst>
          </p:cNvPr>
          <p:cNvGrpSpPr/>
          <p:nvPr/>
        </p:nvGrpSpPr>
        <p:grpSpPr>
          <a:xfrm>
            <a:off x="8550918" y="5400935"/>
            <a:ext cx="144462" cy="1000640"/>
            <a:chOff x="1980828" y="5285941"/>
            <a:chExt cx="144462" cy="826975"/>
          </a:xfrm>
          <a:solidFill>
            <a:srgbClr val="FF0000"/>
          </a:solidFill>
        </p:grpSpPr>
        <p:cxnSp>
          <p:nvCxnSpPr>
            <p:cNvPr id="56" name="직선 연결선 76">
              <a:extLst>
                <a:ext uri="{FF2B5EF4-FFF2-40B4-BE49-F238E27FC236}">
                  <a16:creationId xmlns:a16="http://schemas.microsoft.com/office/drawing/2014/main" id="{BF145239-A0FE-47F5-9B07-0A48E81DCF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58615" y="5285941"/>
              <a:ext cx="12700" cy="761888"/>
            </a:xfrm>
            <a:prstGeom prst="line">
              <a:avLst/>
            </a:prstGeom>
            <a:grpFill/>
            <a:ln w="19050" algn="ctr">
              <a:solidFill>
                <a:srgbClr val="FF0000"/>
              </a:solidFill>
              <a:prstDash val="sysDot"/>
              <a:round/>
              <a:headEnd/>
              <a:tailEnd/>
            </a:ln>
            <a:extLst/>
          </p:spPr>
        </p:cxnSp>
        <p:sp>
          <p:nvSpPr>
            <p:cNvPr id="57" name="AutoShape 186">
              <a:extLst>
                <a:ext uri="{FF2B5EF4-FFF2-40B4-BE49-F238E27FC236}">
                  <a16:creationId xmlns:a16="http://schemas.microsoft.com/office/drawing/2014/main" id="{198D7A0D-06C3-44E5-851F-4A5C4CA16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828" y="5987504"/>
              <a:ext cx="144462" cy="125412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2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Text Box 189">
            <a:extLst>
              <a:ext uri="{FF2B5EF4-FFF2-40B4-BE49-F238E27FC236}">
                <a16:creationId xmlns:a16="http://schemas.microsoft.com/office/drawing/2014/main" id="{78214EBC-0B01-49B4-89E4-70C4E9A2D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193" y="6192281"/>
            <a:ext cx="11641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종료보고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(02.28)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5948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2">
            <a:extLst>
              <a:ext uri="{FF2B5EF4-FFF2-40B4-BE49-F238E27FC236}">
                <a16:creationId xmlns:a16="http://schemas.microsoft.com/office/drawing/2014/main" id="{E0824361-1D05-47A5-B451-0134DF65E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188913"/>
            <a:ext cx="8824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굴림" panose="020B0600000101010101" pitchFamily="50" charset="-127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54" name="Text Box 197">
            <a:extLst>
              <a:ext uri="{FF2B5EF4-FFF2-40B4-BE49-F238E27FC236}">
                <a16:creationId xmlns:a16="http://schemas.microsoft.com/office/drawing/2014/main" id="{25382118-135F-4A31-B901-170CB1531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774229"/>
            <a:ext cx="25193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 프로젝트 목적</a:t>
            </a:r>
            <a:endParaRPr lang="en-US" altLang="ko-KR" sz="15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1A423E97-72DA-4067-B190-71C7D5E98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68" y="1033686"/>
            <a:ext cx="9235331" cy="80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kern="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결과 정보를 편리하고 효율적으로 열람하고 결과 </a:t>
            </a:r>
            <a:r>
              <a:rPr kumimoji="0" lang="en-US" altLang="ko-KR" kern="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Report</a:t>
            </a:r>
            <a:r>
              <a:rPr kumimoji="0" lang="ko-KR" altLang="en-US" kern="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활용할 수 있는 시스템 구축하여 신뢰성을 증가시킴</a:t>
            </a:r>
            <a:endParaRPr kumimoji="0" lang="en-US" altLang="ko-KR" kern="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ko-KR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정부전자 </a:t>
            </a:r>
            <a:r>
              <a:rPr lang="ko-KR" altLang="ko-KR" dirty="0" err="1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프레임웍을</a:t>
            </a:r>
            <a:r>
              <a:rPr lang="ko-KR" altLang="ko-KR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성능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안정성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운영의 효율성을 증가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시킴</a:t>
            </a:r>
            <a:endParaRPr kumimoji="0" lang="en-US" altLang="ko-KR" kern="0" dirty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43" name="Picture 402" descr="1">
            <a:extLst>
              <a:ext uri="{FF2B5EF4-FFF2-40B4-BE49-F238E27FC236}">
                <a16:creationId xmlns:a16="http://schemas.microsoft.com/office/drawing/2014/main" id="{3D9828DE-DE63-4F51-B307-819CFA1A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94347" y="524151"/>
            <a:ext cx="2121023" cy="512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34FA81B-EBEE-454C-BF93-44A6C5B12EF4}"/>
              </a:ext>
            </a:extLst>
          </p:cNvPr>
          <p:cNvGrpSpPr/>
          <p:nvPr/>
        </p:nvGrpSpPr>
        <p:grpSpPr>
          <a:xfrm>
            <a:off x="374185" y="1962241"/>
            <a:ext cx="3026240" cy="2246752"/>
            <a:chOff x="9499190" y="1979628"/>
            <a:chExt cx="2503372" cy="2503646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2E3CD84-33AD-43C6-855D-B62076642C00}"/>
                </a:ext>
              </a:extLst>
            </p:cNvPr>
            <p:cNvGrpSpPr/>
            <p:nvPr/>
          </p:nvGrpSpPr>
          <p:grpSpPr>
            <a:xfrm>
              <a:off x="9499190" y="1979628"/>
              <a:ext cx="2503372" cy="2503646"/>
              <a:chOff x="1939633" y="1306674"/>
              <a:chExt cx="1969252" cy="1448594"/>
            </a:xfrm>
          </p:grpSpPr>
          <p:grpSp>
            <p:nvGrpSpPr>
              <p:cNvPr id="99" name="그룹 69">
                <a:extLst>
                  <a:ext uri="{FF2B5EF4-FFF2-40B4-BE49-F238E27FC236}">
                    <a16:creationId xmlns:a16="http://schemas.microsoft.com/office/drawing/2014/main" id="{44CEF4FA-D384-4180-8169-6E5FA34551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9633" y="1306674"/>
                <a:ext cx="1969252" cy="1448594"/>
                <a:chOff x="3428992" y="1327466"/>
                <a:chExt cx="5429288" cy="4231048"/>
              </a:xfrm>
            </p:grpSpPr>
            <p:pic>
              <p:nvPicPr>
                <p:cNvPr id="102" name="Picture 12" descr="1">
                  <a:extLst>
                    <a:ext uri="{FF2B5EF4-FFF2-40B4-BE49-F238E27FC236}">
                      <a16:creationId xmlns:a16="http://schemas.microsoft.com/office/drawing/2014/main" id="{D2D8EAA9-2CDB-4DB7-8F7B-5FF35DC266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t="71080" r="1276"/>
                <a:stretch>
                  <a:fillRect/>
                </a:stretch>
              </p:blipFill>
              <p:spPr bwMode="auto">
                <a:xfrm>
                  <a:off x="3428992" y="3415374"/>
                  <a:ext cx="5429288" cy="2143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" name="Picture 12" descr="1">
                  <a:extLst>
                    <a:ext uri="{FF2B5EF4-FFF2-40B4-BE49-F238E27FC236}">
                      <a16:creationId xmlns:a16="http://schemas.microsoft.com/office/drawing/2014/main" id="{F0B06E86-2F2A-4D18-8B66-10769D0B67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t="71825" r="1276"/>
                <a:stretch>
                  <a:fillRect/>
                </a:stretch>
              </p:blipFill>
              <p:spPr bwMode="auto">
                <a:xfrm flipV="1">
                  <a:off x="3428992" y="1327466"/>
                  <a:ext cx="5429288" cy="20879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00" name="AutoShape 11">
                <a:extLst>
                  <a:ext uri="{FF2B5EF4-FFF2-40B4-BE49-F238E27FC236}">
                    <a16:creationId xmlns:a16="http://schemas.microsoft.com/office/drawing/2014/main" id="{0A42A4EF-3C0F-4D18-B273-8BBC67CD6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780" y="1423987"/>
                <a:ext cx="1750219" cy="1214437"/>
              </a:xfrm>
              <a:prstGeom prst="roundRect">
                <a:avLst>
                  <a:gd name="adj" fmla="val 3964"/>
                </a:avLst>
              </a:prstGeom>
              <a:noFill/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0" lang="ko-KR" altLang="ko-KR" sz="14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1" name="모서리가 둥근 직사각형 42">
                <a:extLst>
                  <a:ext uri="{FF2B5EF4-FFF2-40B4-BE49-F238E27FC236}">
                    <a16:creationId xmlns:a16="http://schemas.microsoft.com/office/drawing/2014/main" id="{02DA63AC-6003-46FB-9515-5A2A5C23AC32}"/>
                  </a:ext>
                </a:extLst>
              </p:cNvPr>
              <p:cNvSpPr/>
              <p:nvPr/>
            </p:nvSpPr>
            <p:spPr bwMode="auto">
              <a:xfrm>
                <a:off x="2083049" y="1444093"/>
                <a:ext cx="1702614" cy="1171527"/>
              </a:xfrm>
              <a:prstGeom prst="roundRect">
                <a:avLst>
                  <a:gd name="adj" fmla="val 3203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</p:grpSp>
        <p:sp>
          <p:nvSpPr>
            <p:cNvPr id="96" name="AutoShape 109">
              <a:extLst>
                <a:ext uri="{FF2B5EF4-FFF2-40B4-BE49-F238E27FC236}">
                  <a16:creationId xmlns:a16="http://schemas.microsoft.com/office/drawing/2014/main" id="{CC64DE68-44A2-4B0E-92F8-D757D09D4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7695" y="2308395"/>
              <a:ext cx="2034279" cy="340368"/>
            </a:xfrm>
            <a:prstGeom prst="roundRect">
              <a:avLst>
                <a:gd name="adj" fmla="val 16667"/>
              </a:avLst>
            </a:prstGeom>
            <a:solidFill>
              <a:srgbClr val="2B7BD3"/>
            </a:solidFill>
            <a:ln>
              <a:noFill/>
            </a:ln>
            <a:effectLst>
              <a:outerShdw dist="12700" dir="5400000" algn="ctr" rotWithShape="0">
                <a:srgbClr val="808080">
                  <a:alpha val="50000"/>
                </a:srgbClr>
              </a:outerShdw>
            </a:effectLst>
            <a:scene3d>
              <a:camera prst="orthographicFront"/>
              <a:lightRig rig="balanced" dir="t"/>
            </a:scene3d>
            <a:sp3d>
              <a:bevelT w="63500" h="63500" prst="coolSlant"/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endParaRPr lang="ko-KR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73">
              <a:extLst>
                <a:ext uri="{FF2B5EF4-FFF2-40B4-BE49-F238E27FC236}">
                  <a16:creationId xmlns:a16="http://schemas.microsoft.com/office/drawing/2014/main" id="{8747D9CB-B335-448A-9DA9-B66F5ED9F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4074" y="2756437"/>
              <a:ext cx="1908176" cy="1133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85725" indent="-85725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9pPr>
            </a:lstStyle>
            <a:p>
              <a:pPr marL="182563" indent="-182563" algn="l">
                <a:lnSpc>
                  <a:spcPts val="17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spc="-8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OCS </a:t>
              </a:r>
              <a:r>
                <a:rPr lang="ko-KR" altLang="en-US" sz="1200" spc="-8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연동 및 </a:t>
              </a:r>
              <a:r>
                <a:rPr lang="en-US" altLang="ko-KR" sz="1200" spc="-8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Report </a:t>
              </a:r>
              <a:r>
                <a:rPr lang="ko-KR" altLang="en-US" sz="1200" spc="-8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편의성 부족</a:t>
              </a:r>
            </a:p>
            <a:p>
              <a:pPr marL="182563" indent="-182563" algn="l">
                <a:lnSpc>
                  <a:spcPts val="17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표준화 </a:t>
              </a:r>
              <a:r>
                <a:rPr lang="ko-KR" altLang="en-US" sz="1200" baseline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프레임웍</a:t>
              </a:r>
              <a:r>
                <a:rPr lang="ko-KR" altLang="en-US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부재 </a:t>
              </a:r>
              <a:endParaRPr lang="en-US" altLang="ko-KR" sz="1200" baseline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l">
                <a:lnSpc>
                  <a:spcPts val="1700"/>
                </a:lnSpc>
                <a:spcBef>
                  <a:spcPct val="30000"/>
                </a:spcBef>
              </a:pPr>
              <a:r>
                <a:rPr lang="en-US" altLang="ko-KR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    </a:t>
              </a:r>
              <a:r>
                <a:rPr lang="ko-KR" altLang="en-US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운영효율성 저하</a:t>
              </a:r>
              <a:endParaRPr lang="en-US" altLang="ko-KR" sz="1200" baseline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182563" indent="-182563" algn="l">
                <a:lnSpc>
                  <a:spcPts val="17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통계정보 제공의 어려움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F99E597-7917-4D51-920D-E85A11DFE045}"/>
                </a:ext>
              </a:extLst>
            </p:cNvPr>
            <p:cNvSpPr/>
            <p:nvPr/>
          </p:nvSpPr>
          <p:spPr>
            <a:xfrm flipH="1">
              <a:off x="9760854" y="2341874"/>
              <a:ext cx="2007070" cy="25722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lvl="1" algn="ctr" defTabSz="1330325" eaLnBrk="0" latinLnBrk="0" hangingPunct="0">
                <a:buFontTx/>
                <a:buNone/>
              </a:pPr>
              <a:r>
                <a:rPr lang="en-US" altLang="ko-KR" sz="1500" b="1" spc="-70" baseline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Monotype Sorts"/>
                </a:rPr>
                <a:t>AS-IS</a:t>
              </a:r>
              <a:endParaRPr lang="ko-KR" altLang="en-US" sz="1500" b="1" spc="-70" baseline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sym typeface="Monotype Sorts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052BB3C-8206-4D52-9FA1-35A501BFF2A9}"/>
              </a:ext>
            </a:extLst>
          </p:cNvPr>
          <p:cNvGrpSpPr/>
          <p:nvPr/>
        </p:nvGrpSpPr>
        <p:grpSpPr>
          <a:xfrm>
            <a:off x="6146114" y="1937658"/>
            <a:ext cx="3384113" cy="2503646"/>
            <a:chOff x="331184" y="4318588"/>
            <a:chExt cx="2256126" cy="250364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D1AB7FA-2A02-40E9-8D69-A086BBE65FEC}"/>
                </a:ext>
              </a:extLst>
            </p:cNvPr>
            <p:cNvGrpSpPr/>
            <p:nvPr/>
          </p:nvGrpSpPr>
          <p:grpSpPr>
            <a:xfrm>
              <a:off x="331184" y="4318588"/>
              <a:ext cx="2256126" cy="2503646"/>
              <a:chOff x="1939633" y="1306674"/>
              <a:chExt cx="1969252" cy="1448594"/>
            </a:xfrm>
          </p:grpSpPr>
          <p:grpSp>
            <p:nvGrpSpPr>
              <p:cNvPr id="90" name="그룹 69">
                <a:extLst>
                  <a:ext uri="{FF2B5EF4-FFF2-40B4-BE49-F238E27FC236}">
                    <a16:creationId xmlns:a16="http://schemas.microsoft.com/office/drawing/2014/main" id="{6EC17119-BABC-46E8-8D6B-F3FAF553F8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9633" y="1306674"/>
                <a:ext cx="1969252" cy="1448594"/>
                <a:chOff x="3428992" y="1327466"/>
                <a:chExt cx="5429288" cy="4231048"/>
              </a:xfrm>
            </p:grpSpPr>
            <p:pic>
              <p:nvPicPr>
                <p:cNvPr id="93" name="Picture 12" descr="1">
                  <a:extLst>
                    <a:ext uri="{FF2B5EF4-FFF2-40B4-BE49-F238E27FC236}">
                      <a16:creationId xmlns:a16="http://schemas.microsoft.com/office/drawing/2014/main" id="{E602F776-9AB8-496A-9DD7-EE180DAFB0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t="71080" r="1276"/>
                <a:stretch>
                  <a:fillRect/>
                </a:stretch>
              </p:blipFill>
              <p:spPr bwMode="auto">
                <a:xfrm>
                  <a:off x="3428992" y="3415374"/>
                  <a:ext cx="5429288" cy="21431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4" name="Picture 12" descr="1">
                  <a:extLst>
                    <a:ext uri="{FF2B5EF4-FFF2-40B4-BE49-F238E27FC236}">
                      <a16:creationId xmlns:a16="http://schemas.microsoft.com/office/drawing/2014/main" id="{5533AE5E-455B-4467-B520-86DA5104EB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t="71825" r="1276"/>
                <a:stretch>
                  <a:fillRect/>
                </a:stretch>
              </p:blipFill>
              <p:spPr bwMode="auto">
                <a:xfrm flipV="1">
                  <a:off x="3428992" y="1327466"/>
                  <a:ext cx="5429288" cy="20879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91" name="AutoShape 11">
                <a:extLst>
                  <a:ext uri="{FF2B5EF4-FFF2-40B4-BE49-F238E27FC236}">
                    <a16:creationId xmlns:a16="http://schemas.microsoft.com/office/drawing/2014/main" id="{2984D0BD-4152-4661-9E2E-B5423A776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780" y="1423987"/>
                <a:ext cx="1750219" cy="1214437"/>
              </a:xfrm>
              <a:prstGeom prst="roundRect">
                <a:avLst>
                  <a:gd name="adj" fmla="val 3964"/>
                </a:avLst>
              </a:prstGeom>
              <a:noFill/>
              <a:ln w="9525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0" lang="ko-KR" altLang="ko-KR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모서리가 둥근 직사각형 42">
                <a:extLst>
                  <a:ext uri="{FF2B5EF4-FFF2-40B4-BE49-F238E27FC236}">
                    <a16:creationId xmlns:a16="http://schemas.microsoft.com/office/drawing/2014/main" id="{94B18EF5-E7F8-4500-84D6-D1C2DCF189F2}"/>
                  </a:ext>
                </a:extLst>
              </p:cNvPr>
              <p:cNvSpPr/>
              <p:nvPr/>
            </p:nvSpPr>
            <p:spPr bwMode="auto">
              <a:xfrm>
                <a:off x="2083049" y="1444093"/>
                <a:ext cx="1702614" cy="1171527"/>
              </a:xfrm>
              <a:prstGeom prst="roundRect">
                <a:avLst>
                  <a:gd name="adj" fmla="val 3203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420EE48-2232-4301-9282-0768D09970EE}"/>
                </a:ext>
              </a:extLst>
            </p:cNvPr>
            <p:cNvGrpSpPr/>
            <p:nvPr/>
          </p:nvGrpSpPr>
          <p:grpSpPr>
            <a:xfrm>
              <a:off x="552213" y="4647355"/>
              <a:ext cx="1833362" cy="1624497"/>
              <a:chOff x="608652" y="4509211"/>
              <a:chExt cx="3054462" cy="1794077"/>
            </a:xfrm>
          </p:grpSpPr>
          <p:sp>
            <p:nvSpPr>
              <p:cNvPr id="49" name="AutoShape 109">
                <a:extLst>
                  <a:ext uri="{FF2B5EF4-FFF2-40B4-BE49-F238E27FC236}">
                    <a16:creationId xmlns:a16="http://schemas.microsoft.com/office/drawing/2014/main" id="{6C00476B-EAED-4F78-B962-3913C2940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652" y="4509211"/>
                <a:ext cx="3054462" cy="319902"/>
              </a:xfrm>
              <a:prstGeom prst="roundRect">
                <a:avLst>
                  <a:gd name="adj" fmla="val 16667"/>
                </a:avLst>
              </a:prstGeom>
              <a:solidFill>
                <a:srgbClr val="2B7BD3"/>
              </a:solidFill>
              <a:ln>
                <a:noFill/>
              </a:ln>
              <a:effectLst>
                <a:outerShdw dist="12700" dir="5400000" algn="ctr" rotWithShape="0">
                  <a:srgbClr val="808080">
                    <a:alpha val="50000"/>
                  </a:srgbClr>
                </a:outerShdw>
              </a:effectLst>
              <a:scene3d>
                <a:camera prst="orthographicFront"/>
                <a:lightRig rig="balanced" dir="t"/>
              </a:scene3d>
              <a:sp3d>
                <a:bevelT w="63500" h="63500" prst="coolSlant"/>
              </a:sp3d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  <a:buFontTx/>
                  <a:buNone/>
                </a:pPr>
                <a:endParaRPr lang="ko-KR" altLang="ko-KR" sz="11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TextBox 73">
                <a:extLst>
                  <a:ext uri="{FF2B5EF4-FFF2-40B4-BE49-F238E27FC236}">
                    <a16:creationId xmlns:a16="http://schemas.microsoft.com/office/drawing/2014/main" id="{FF410512-1ADB-4161-B222-4EDBAC05B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55" y="4954678"/>
                <a:ext cx="2865118" cy="1348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noAutofit/>
              </a:bodyPr>
              <a:lstStyle>
                <a:lvl1pPr marL="85725" indent="-85725" algn="ctr" latinLnBrk="1">
                  <a:defRPr kumimoji="1" sz="1300" baseline="-2500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굴림" panose="020B0600000101010101" pitchFamily="50" charset="-127"/>
                  </a:defRPr>
                </a:lvl1pPr>
                <a:lvl2pPr marL="742950" indent="-285750" algn="ctr" latinLnBrk="1">
                  <a:defRPr kumimoji="1" sz="1300" baseline="-2500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굴림" panose="020B0600000101010101" pitchFamily="50" charset="-127"/>
                  </a:defRPr>
                </a:lvl2pPr>
                <a:lvl3pPr marL="1143000" indent="-228600" algn="ctr" latinLnBrk="1">
                  <a:defRPr kumimoji="1" sz="1300" baseline="-2500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굴림" panose="020B0600000101010101" pitchFamily="50" charset="-127"/>
                  </a:defRPr>
                </a:lvl3pPr>
                <a:lvl4pPr marL="1600200" indent="-228600" algn="ctr" latinLnBrk="1">
                  <a:defRPr kumimoji="1" sz="1300" baseline="-2500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굴림" panose="020B0600000101010101" pitchFamily="50" charset="-127"/>
                  </a:defRPr>
                </a:lvl4pPr>
                <a:lvl5pPr marL="2057400" indent="-228600" algn="ctr" latinLnBrk="1">
                  <a:defRPr kumimoji="1" sz="1300" baseline="-2500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aseline="-2500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aseline="-2500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aseline="-2500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300" baseline="-2500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182563" indent="-182563" algn="l">
                  <a:lnSpc>
                    <a:spcPts val="17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200" spc="-80" baseline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OCS Data </a:t>
                </a:r>
                <a:r>
                  <a:rPr lang="ko-KR" altLang="en-US" sz="1200" spc="-80" baseline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연동 표준 확립 및 </a:t>
                </a:r>
                <a:r>
                  <a:rPr lang="en-US" altLang="ko-KR" sz="1200" spc="-80" baseline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Report </a:t>
                </a:r>
                <a:r>
                  <a:rPr lang="ko-KR" altLang="en-US" sz="1200" spc="-80" baseline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편의성 증가 </a:t>
                </a:r>
                <a:endParaRPr lang="en-US" altLang="ko-KR" sz="1200" spc="-80" baseline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82563" indent="-182563" algn="l">
                  <a:lnSpc>
                    <a:spcPts val="17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spc="-80" baseline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전자정부 </a:t>
                </a:r>
                <a:r>
                  <a:rPr lang="ko-KR" altLang="en-US" sz="1200" spc="-80" baseline="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프레임웍</a:t>
                </a:r>
                <a:r>
                  <a:rPr lang="ko-KR" altLang="en-US" sz="1200" spc="-80" baseline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도입</a:t>
                </a:r>
                <a:r>
                  <a:rPr lang="ko-KR" altLang="en-US" sz="1200" baseline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indent="0" algn="l">
                  <a:lnSpc>
                    <a:spcPts val="1700"/>
                  </a:lnSpc>
                  <a:spcBef>
                    <a:spcPct val="30000"/>
                  </a:spcBef>
                </a:pPr>
                <a:r>
                  <a:rPr lang="en-US" altLang="ko-KR" sz="1200" baseline="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    </a:t>
                </a:r>
                <a:r>
                  <a:rPr lang="ko-KR" altLang="en-US" sz="1200" baseline="0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운영효율성 증가</a:t>
                </a:r>
                <a:endParaRPr lang="en-US" altLang="ko-KR" sz="1200" spc="-80" baseline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82563" indent="-182563" algn="l">
                  <a:lnSpc>
                    <a:spcPts val="17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spc="-80" baseline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그래프 등을 이용한 통계자료 제공</a:t>
                </a:r>
                <a:endParaRPr lang="en-US" altLang="ko-KR" sz="1200" spc="-80" baseline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6BD666BE-378F-4C45-90AE-6BFEE4BE04F0}"/>
                  </a:ext>
                </a:extLst>
              </p:cNvPr>
              <p:cNvSpPr/>
              <p:nvPr/>
            </p:nvSpPr>
            <p:spPr>
              <a:xfrm flipH="1">
                <a:off x="628410" y="4539938"/>
                <a:ext cx="3013607" cy="25492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/>
              <a:p>
                <a:pPr marL="0" lvl="1" algn="ctr" defTabSz="1330325" eaLnBrk="0" latinLnBrk="0" hangingPunct="0">
                  <a:buFontTx/>
                  <a:buNone/>
                </a:pPr>
                <a:r>
                  <a:rPr lang="en-US" altLang="ko-KR" sz="1500" b="1" spc="-70" baseline="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  <a:sym typeface="Monotype Sorts"/>
                  </a:rPr>
                  <a:t>TO-BE</a:t>
                </a:r>
                <a:endParaRPr lang="ko-KR" altLang="en-US" sz="1500" b="1" spc="-70" baseline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Monotype Sorts"/>
                </a:endParaRPr>
              </a:p>
            </p:txBody>
          </p:sp>
        </p:grp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D54CE36-FEE6-4F58-BAAC-569B4B261157}"/>
              </a:ext>
            </a:extLst>
          </p:cNvPr>
          <p:cNvSpPr/>
          <p:nvPr/>
        </p:nvSpPr>
        <p:spPr>
          <a:xfrm>
            <a:off x="2882026" y="2584309"/>
            <a:ext cx="340644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latinLnBrk="1">
              <a:lnSpc>
                <a:spcPct val="150000"/>
              </a:lnSpc>
              <a:defRPr/>
            </a:pPr>
            <a:r>
              <a:rPr lang="ko-KR" altLang="en-US" b="1" spc="-170" dirty="0" err="1">
                <a:ln w="3175">
                  <a:noFill/>
                </a:ln>
                <a:latin typeface="맑은 고딕" pitchFamily="50" charset="-127"/>
              </a:rPr>
              <a:t>씨젠의료재단</a:t>
            </a:r>
            <a:r>
              <a:rPr lang="ko-KR" altLang="en-US" b="1" spc="-170" dirty="0">
                <a:ln w="3175">
                  <a:noFill/>
                </a:ln>
                <a:latin typeface="맑은 고딕" pitchFamily="50" charset="-127"/>
              </a:rPr>
              <a:t> 홈페이지</a:t>
            </a:r>
            <a:endParaRPr lang="en-US" altLang="ko-KR" b="1" spc="-170" dirty="0">
              <a:ln w="3175">
                <a:noFill/>
              </a:ln>
              <a:latin typeface="맑은 고딕" pitchFamily="50" charset="-127"/>
            </a:endParaRPr>
          </a:p>
          <a:p>
            <a:pPr lvl="0" algn="ctr" defTabSz="914400" latinLnBrk="1">
              <a:lnSpc>
                <a:spcPct val="150000"/>
              </a:lnSpc>
              <a:defRPr/>
            </a:pPr>
            <a:r>
              <a:rPr lang="ko-KR" altLang="en-US" sz="2000" b="1" spc="-170" dirty="0">
                <a:ln w="3175">
                  <a:noFill/>
                </a:ln>
                <a:latin typeface="맑은 고딕" pitchFamily="50" charset="-127"/>
              </a:rPr>
              <a:t>결과관리 시스템 구축</a:t>
            </a:r>
            <a:endParaRPr lang="ko-KR" altLang="en-US" sz="20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82D515D-8711-42B6-A86A-BCB433EE0FEC}"/>
              </a:ext>
            </a:extLst>
          </p:cNvPr>
          <p:cNvGrpSpPr/>
          <p:nvPr/>
        </p:nvGrpSpPr>
        <p:grpSpPr>
          <a:xfrm>
            <a:off x="567162" y="4378185"/>
            <a:ext cx="8770089" cy="1931135"/>
            <a:chOff x="487710" y="3861048"/>
            <a:chExt cx="8770089" cy="1931135"/>
          </a:xfrm>
        </p:grpSpPr>
        <p:sp>
          <p:nvSpPr>
            <p:cNvPr id="105" name="모서리가 둥근 직사각형 33">
              <a:extLst>
                <a:ext uri="{FF2B5EF4-FFF2-40B4-BE49-F238E27FC236}">
                  <a16:creationId xmlns:a16="http://schemas.microsoft.com/office/drawing/2014/main" id="{88378342-3E69-4114-8AC2-30C6F8D9B5F0}"/>
                </a:ext>
              </a:extLst>
            </p:cNvPr>
            <p:cNvSpPr/>
            <p:nvPr/>
          </p:nvSpPr>
          <p:spPr bwMode="auto">
            <a:xfrm>
              <a:off x="2489799" y="3861048"/>
              <a:ext cx="6768000" cy="616534"/>
            </a:xfrm>
            <a:prstGeom prst="roundRect">
              <a:avLst>
                <a:gd name="adj" fmla="val 2411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bIns="36000" rtlCol="0" anchor="t" anchorCtr="0"/>
            <a:lstStyle/>
            <a:p>
              <a:pPr marL="92075" lvl="0" indent="-92075" defTabSz="914282" fontAlgn="auto" latinLnBrk="0">
                <a:lnSpc>
                  <a:spcPct val="130000"/>
                </a:lnSpc>
                <a:spcBef>
                  <a:spcPts val="0"/>
                </a:spcBef>
                <a:spcAft>
                  <a:spcPts val="274"/>
                </a:spcAft>
                <a:buSzPct val="80000"/>
                <a:buFont typeface="Arial" panose="020B0604020202020204" pitchFamily="34" charset="0"/>
                <a:buChar char="•"/>
                <a:defRPr/>
              </a:pPr>
              <a:endParaRPr kumimoji="0" lang="ko-KR" altLang="en-US" sz="1000" kern="0" baseline="0" dirty="0">
                <a:solidFill>
                  <a:prstClr val="black"/>
                </a:solidFill>
                <a:latin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6" name="AutoShape 158">
              <a:extLst>
                <a:ext uri="{FF2B5EF4-FFF2-40B4-BE49-F238E27FC236}">
                  <a16:creationId xmlns:a16="http://schemas.microsoft.com/office/drawing/2014/main" id="{35CDDD4C-397F-430F-B21E-F03CF24C1E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710" y="3865247"/>
              <a:ext cx="1940960" cy="612335"/>
            </a:xfrm>
            <a:prstGeom prst="roundRect">
              <a:avLst>
                <a:gd name="adj" fmla="val 3049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6350" algn="ctr">
              <a:solidFill>
                <a:srgbClr val="3B689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marL="0" marR="0" lvl="0" indent="0" algn="ctr" defTabSz="968375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신뢰도 </a:t>
              </a:r>
              <a:r>
                <a:rPr kumimoji="1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향상</a:t>
              </a:r>
            </a:p>
          </p:txBody>
        </p:sp>
        <p:sp>
          <p:nvSpPr>
            <p:cNvPr id="107" name="모서리가 둥근 직사각형 35">
              <a:extLst>
                <a:ext uri="{FF2B5EF4-FFF2-40B4-BE49-F238E27FC236}">
                  <a16:creationId xmlns:a16="http://schemas.microsoft.com/office/drawing/2014/main" id="{B2A37AC2-D16C-4F1C-B0FB-E2A3FD1FBA37}"/>
                </a:ext>
              </a:extLst>
            </p:cNvPr>
            <p:cNvSpPr/>
            <p:nvPr/>
          </p:nvSpPr>
          <p:spPr bwMode="auto">
            <a:xfrm>
              <a:off x="2489799" y="5172748"/>
              <a:ext cx="6768000" cy="617900"/>
            </a:xfrm>
            <a:prstGeom prst="roundRect">
              <a:avLst>
                <a:gd name="adj" fmla="val 2411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bIns="36000" rtlCol="0" anchor="t" anchorCtr="0"/>
            <a:lstStyle/>
            <a:p>
              <a:pPr marL="92075" lvl="0" indent="-92075" defTabSz="914282" fontAlgn="auto" latinLnBrk="0">
                <a:lnSpc>
                  <a:spcPct val="130000"/>
                </a:lnSpc>
                <a:spcBef>
                  <a:spcPts val="0"/>
                </a:spcBef>
                <a:spcAft>
                  <a:spcPts val="274"/>
                </a:spcAft>
                <a:buSzPct val="80000"/>
                <a:buFont typeface="Arial" panose="020B0604020202020204" pitchFamily="34" charset="0"/>
                <a:buChar char="•"/>
                <a:defRPr/>
              </a:pPr>
              <a:endParaRPr kumimoji="0" lang="ko-KR" altLang="en-US" sz="1050" kern="0" baseline="0" dirty="0">
                <a:solidFill>
                  <a:prstClr val="black"/>
                </a:solidFill>
                <a:latin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8" name="AutoShape 158">
              <a:extLst>
                <a:ext uri="{FF2B5EF4-FFF2-40B4-BE49-F238E27FC236}">
                  <a16:creationId xmlns:a16="http://schemas.microsoft.com/office/drawing/2014/main" id="{174E7C29-F3A7-4B36-A6BF-473126962E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710" y="5179848"/>
              <a:ext cx="1940969" cy="612335"/>
            </a:xfrm>
            <a:prstGeom prst="roundRect">
              <a:avLst>
                <a:gd name="adj" fmla="val 3505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6350" algn="ctr">
              <a:solidFill>
                <a:srgbClr val="3B689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marL="0" marR="0" lvl="0" indent="0" algn="ctr" defTabSz="968375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운영효율성 </a:t>
              </a:r>
              <a:r>
                <a:rPr lang="ko-KR" altLang="en-US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향상</a:t>
              </a:r>
              <a:endParaRPr kumimoji="1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모서리가 둥근 직사각형 35">
              <a:extLst>
                <a:ext uri="{FF2B5EF4-FFF2-40B4-BE49-F238E27FC236}">
                  <a16:creationId xmlns:a16="http://schemas.microsoft.com/office/drawing/2014/main" id="{E1C9DBDD-250D-47A4-9640-9C7B5715DCE8}"/>
                </a:ext>
              </a:extLst>
            </p:cNvPr>
            <p:cNvSpPr/>
            <p:nvPr/>
          </p:nvSpPr>
          <p:spPr bwMode="auto">
            <a:xfrm>
              <a:off x="2489799" y="4515038"/>
              <a:ext cx="6768000" cy="617901"/>
            </a:xfrm>
            <a:prstGeom prst="roundRect">
              <a:avLst>
                <a:gd name="adj" fmla="val 2411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bIns="36000" rtlCol="0" anchor="t" anchorCtr="0"/>
            <a:lstStyle/>
            <a:p>
              <a:pPr marL="92075" lvl="0" indent="-92075" defTabSz="914282" fontAlgn="auto" latinLnBrk="0">
                <a:lnSpc>
                  <a:spcPct val="130000"/>
                </a:lnSpc>
                <a:spcBef>
                  <a:spcPts val="0"/>
                </a:spcBef>
                <a:spcAft>
                  <a:spcPts val="274"/>
                </a:spcAft>
                <a:buSzPct val="80000"/>
                <a:buFont typeface="Arial" panose="020B0604020202020204" pitchFamily="34" charset="0"/>
                <a:buChar char="•"/>
                <a:defRPr/>
              </a:pPr>
              <a:endParaRPr kumimoji="0" lang="ko-KR" altLang="en-US" sz="1050" kern="0" baseline="0" dirty="0">
                <a:solidFill>
                  <a:prstClr val="black"/>
                </a:solidFill>
                <a:latin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0" name="AutoShape 158">
              <a:extLst>
                <a:ext uri="{FF2B5EF4-FFF2-40B4-BE49-F238E27FC236}">
                  <a16:creationId xmlns:a16="http://schemas.microsoft.com/office/drawing/2014/main" id="{D05DC5D8-AF5B-4868-A518-57D6A24D92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710" y="4522138"/>
              <a:ext cx="1940969" cy="612335"/>
            </a:xfrm>
            <a:prstGeom prst="roundRect">
              <a:avLst>
                <a:gd name="adj" fmla="val 3505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6350" algn="ctr">
              <a:solidFill>
                <a:srgbClr val="3B689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marL="0" marR="0" lvl="0" indent="0" algn="ctr" defTabSz="968375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업무생산성 향상</a:t>
              </a:r>
              <a:endParaRPr kumimoji="1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C91A306-7B45-47A1-A2D4-3706523C0EF9}"/>
                </a:ext>
              </a:extLst>
            </p:cNvPr>
            <p:cNvSpPr/>
            <p:nvPr/>
          </p:nvSpPr>
          <p:spPr>
            <a:xfrm>
              <a:off x="2487817" y="3883670"/>
              <a:ext cx="6473569" cy="584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2075" lvl="0" indent="-92075" defTabSz="914282">
                <a:lnSpc>
                  <a:spcPct val="130000"/>
                </a:lnSpc>
                <a:spcAft>
                  <a:spcPts val="274"/>
                </a:spcAft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ko-KR" altLang="en-US" sz="12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검사결과에 대한 정확성 확보</a:t>
              </a:r>
            </a:p>
            <a:p>
              <a:pPr marL="92075" indent="-92075" defTabSz="914282">
                <a:lnSpc>
                  <a:spcPct val="130000"/>
                </a:lnSpc>
                <a:spcAft>
                  <a:spcPts val="274"/>
                </a:spcAft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kumimoji="0" lang="ko-KR" altLang="en-US" sz="12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Monotype Sorts"/>
                </a:rPr>
                <a:t>검사 결과를 한눈에 볼 수 있는 통계를 제공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99ACBEA-4CF1-4CA9-86DE-D9880B731641}"/>
                </a:ext>
              </a:extLst>
            </p:cNvPr>
            <p:cNvSpPr/>
            <p:nvPr/>
          </p:nvSpPr>
          <p:spPr>
            <a:xfrm>
              <a:off x="2487817" y="4564315"/>
              <a:ext cx="6712861" cy="584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2075" lvl="0" indent="-92075" defTabSz="914282">
                <a:lnSpc>
                  <a:spcPct val="130000"/>
                </a:lnSpc>
                <a:spcAft>
                  <a:spcPts val="274"/>
                </a:spcAft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OCS </a:t>
              </a:r>
              <a:r>
                <a:rPr lang="ko-KR" altLang="en-US" sz="12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연동</a:t>
              </a:r>
              <a:r>
                <a:rPr lang="en-US" altLang="ko-KR" sz="12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(Excel Upload) </a:t>
              </a:r>
              <a:r>
                <a:rPr lang="ko-KR" altLang="en-US" sz="12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및 출력 표준화</a:t>
              </a:r>
            </a:p>
            <a:p>
              <a:pPr marL="92075" lvl="0" indent="-92075" defTabSz="914282">
                <a:lnSpc>
                  <a:spcPct val="130000"/>
                </a:lnSpc>
                <a:spcAft>
                  <a:spcPts val="274"/>
                </a:spcAft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ko-KR" altLang="en-US" sz="12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검사결과 열람의 편의성 증가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B0CB118-D417-4CEA-8A58-46C153A0ACAB}"/>
                </a:ext>
              </a:extLst>
            </p:cNvPr>
            <p:cNvSpPr/>
            <p:nvPr/>
          </p:nvSpPr>
          <p:spPr>
            <a:xfrm>
              <a:off x="2487817" y="5184518"/>
              <a:ext cx="6691241" cy="584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2075" lvl="0" indent="-92075" defTabSz="914282">
                <a:lnSpc>
                  <a:spcPct val="130000"/>
                </a:lnSpc>
                <a:spcAft>
                  <a:spcPts val="274"/>
                </a:spcAft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ko-KR" altLang="en-US" sz="12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전자정부 </a:t>
              </a:r>
              <a:r>
                <a:rPr lang="ko-KR" altLang="en-US" sz="1200" kern="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프레임웍</a:t>
              </a:r>
              <a:r>
                <a:rPr lang="ko-KR" altLang="en-US" sz="12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도입으로 인한 운영 효율성 증가</a:t>
              </a:r>
            </a:p>
            <a:p>
              <a:pPr marL="92075" lvl="0" indent="-92075" defTabSz="914282">
                <a:lnSpc>
                  <a:spcPct val="130000"/>
                </a:lnSpc>
                <a:spcAft>
                  <a:spcPts val="274"/>
                </a:spcAft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Report Tool </a:t>
              </a:r>
              <a:r>
                <a:rPr lang="ko-KR" altLang="en-US" sz="12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도입으로 인한 운영 효율성 증가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8082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2">
            <a:extLst>
              <a:ext uri="{FF2B5EF4-FFF2-40B4-BE49-F238E27FC236}">
                <a16:creationId xmlns:a16="http://schemas.microsoft.com/office/drawing/2014/main" id="{D6346AF7-271D-4020-A6CF-A92DD4D3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34938"/>
            <a:ext cx="871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887174-DE5D-4F62-80BC-3BA4E7450098}"/>
              </a:ext>
            </a:extLst>
          </p:cNvPr>
          <p:cNvGrpSpPr/>
          <p:nvPr/>
        </p:nvGrpSpPr>
        <p:grpSpPr>
          <a:xfrm>
            <a:off x="199678" y="802804"/>
            <a:ext cx="9560183" cy="5422765"/>
            <a:chOff x="199678" y="802804"/>
            <a:chExt cx="9560183" cy="5422765"/>
          </a:xfrm>
        </p:grpSpPr>
        <p:sp>
          <p:nvSpPr>
            <p:cNvPr id="86" name="모서리가 둥근 직사각형 215">
              <a:extLst>
                <a:ext uri="{FF2B5EF4-FFF2-40B4-BE49-F238E27FC236}">
                  <a16:creationId xmlns:a16="http://schemas.microsoft.com/office/drawing/2014/main" id="{8C33AC2E-A8FB-4680-98D0-EA5142EEA67D}"/>
                </a:ext>
              </a:extLst>
            </p:cNvPr>
            <p:cNvSpPr/>
            <p:nvPr/>
          </p:nvSpPr>
          <p:spPr bwMode="auto">
            <a:xfrm>
              <a:off x="1895558" y="1006825"/>
              <a:ext cx="7864303" cy="5218744"/>
            </a:xfrm>
            <a:prstGeom prst="roundRect">
              <a:avLst>
                <a:gd name="adj" fmla="val 1160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bIns="36000" rtlCol="0" anchor="t" anchorCtr="0"/>
            <a:lstStyle/>
            <a:p>
              <a:pPr marL="121687" indent="-121687" defTabSz="914282" latinLnBrk="0">
                <a:lnSpc>
                  <a:spcPct val="130000"/>
                </a:lnSpc>
                <a:spcAft>
                  <a:spcPts val="274"/>
                </a:spcAft>
                <a:buClr>
                  <a:prstClr val="white">
                    <a:lumMod val="65000"/>
                  </a:prstClr>
                </a:buClr>
                <a:buSzPct val="80000"/>
                <a:buFont typeface="나눔고딕" pitchFamily="50" charset="-127"/>
                <a:buChar char="◆"/>
                <a:defRPr/>
              </a:pPr>
              <a:endParaRPr lang="ko-KR" altLang="en-US" sz="10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7" name="모서리가 둥근 직사각형 238">
              <a:extLst>
                <a:ext uri="{FF2B5EF4-FFF2-40B4-BE49-F238E27FC236}">
                  <a16:creationId xmlns:a16="http://schemas.microsoft.com/office/drawing/2014/main" id="{68911D50-25B8-4EE0-9B8D-9D2ABC1156D2}"/>
                </a:ext>
              </a:extLst>
            </p:cNvPr>
            <p:cNvSpPr/>
            <p:nvPr/>
          </p:nvSpPr>
          <p:spPr bwMode="auto">
            <a:xfrm>
              <a:off x="1981195" y="1164495"/>
              <a:ext cx="4337183" cy="4959732"/>
            </a:xfrm>
            <a:prstGeom prst="roundRect">
              <a:avLst>
                <a:gd name="adj" fmla="val 0"/>
              </a:avLst>
            </a:prstGeom>
            <a:noFill/>
            <a:ln w="3175" cap="flat" cmpd="thickThin" algn="ctr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txBody>
            <a:bodyPr anchor="ctr"/>
            <a:lstStyle/>
            <a:p>
              <a:pPr marL="95501" indent="-95501" algn="ctr" defTabSz="980443">
                <a:lnSpc>
                  <a:spcPct val="90000"/>
                </a:lnSpc>
                <a:buSzPct val="140000"/>
                <a:defRPr/>
              </a:pPr>
              <a:endParaRPr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모서리가 둥근 직사각형 217">
              <a:extLst>
                <a:ext uri="{FF2B5EF4-FFF2-40B4-BE49-F238E27FC236}">
                  <a16:creationId xmlns:a16="http://schemas.microsoft.com/office/drawing/2014/main" id="{52F64E40-4864-471D-8E44-81D4C0D0BF63}"/>
                </a:ext>
              </a:extLst>
            </p:cNvPr>
            <p:cNvSpPr/>
            <p:nvPr/>
          </p:nvSpPr>
          <p:spPr bwMode="auto">
            <a:xfrm>
              <a:off x="199680" y="1004478"/>
              <a:ext cx="1392047" cy="1928684"/>
            </a:xfrm>
            <a:prstGeom prst="roundRect">
              <a:avLst>
                <a:gd name="adj" fmla="val 1076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tIns="180000" bIns="36000" rtlCol="0" anchor="t" anchorCtr="0"/>
            <a:lstStyle/>
            <a:p>
              <a:pPr marL="121687" marR="0" lvl="0" indent="-121687" defTabSz="914282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274"/>
                </a:spcAft>
                <a:buClr>
                  <a:prstClr val="white">
                    <a:lumMod val="65000"/>
                  </a:prstClr>
                </a:buClr>
                <a:buSzPct val="80000"/>
                <a:buFont typeface="나눔고딕" pitchFamily="50" charset="-127"/>
                <a:buChar char="◆"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90" name="AutoShape 158">
              <a:extLst>
                <a:ext uri="{FF2B5EF4-FFF2-40B4-BE49-F238E27FC236}">
                  <a16:creationId xmlns:a16="http://schemas.microsoft.com/office/drawing/2014/main" id="{94498127-61CD-4D87-92CF-0463C1D41C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9678" y="803277"/>
              <a:ext cx="1392048" cy="325707"/>
            </a:xfrm>
            <a:prstGeom prst="roundRect">
              <a:avLst>
                <a:gd name="adj" fmla="val 10625"/>
              </a:avLst>
            </a:prstGeom>
            <a:solidFill>
              <a:sysClr val="window" lastClr="FFFFFF">
                <a:lumMod val="75000"/>
              </a:sysClr>
            </a:solidFill>
            <a:ln w="6350" algn="ctr">
              <a:solidFill>
                <a:srgbClr val="BFBFB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marL="0" marR="0" lvl="0" indent="0" algn="ctr" defTabSz="968375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42853467-B58B-42DE-8488-98807C30F4C1}"/>
                </a:ext>
              </a:extLst>
            </p:cNvPr>
            <p:cNvGrpSpPr/>
            <p:nvPr/>
          </p:nvGrpSpPr>
          <p:grpSpPr>
            <a:xfrm>
              <a:off x="938267" y="1314322"/>
              <a:ext cx="724104" cy="473321"/>
              <a:chOff x="6591967" y="4552059"/>
              <a:chExt cx="5587301" cy="3809524"/>
            </a:xfrm>
          </p:grpSpPr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2E370D40-38F8-409D-AFD7-E46C175ACB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1967" y="4552059"/>
                <a:ext cx="5587301" cy="3809524"/>
              </a:xfrm>
              <a:prstGeom prst="rect">
                <a:avLst/>
              </a:prstGeom>
            </p:spPr>
          </p:pic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50903CFF-5D66-47F8-A98D-BCFF1B968F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70"/>
              <a:stretch/>
            </p:blipFill>
            <p:spPr>
              <a:xfrm>
                <a:off x="8518579" y="4925579"/>
                <a:ext cx="1765964" cy="2851588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05B7362D-2C59-4691-AE01-B7C8C5CBD36C}"/>
                </a:ext>
              </a:extLst>
            </p:cNvPr>
            <p:cNvGrpSpPr/>
            <p:nvPr/>
          </p:nvGrpSpPr>
          <p:grpSpPr>
            <a:xfrm>
              <a:off x="307040" y="1318338"/>
              <a:ext cx="706261" cy="610916"/>
              <a:chOff x="9527459" y="2996440"/>
              <a:chExt cx="1008846" cy="910237"/>
            </a:xfrm>
          </p:grpSpPr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5A25C53B-BC4A-4926-8B13-63FEB1113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7459" y="2996440"/>
                <a:ext cx="1008846" cy="910237"/>
              </a:xfrm>
              <a:prstGeom prst="rect">
                <a:avLst/>
              </a:prstGeom>
            </p:spPr>
          </p:pic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A3A3132C-81D2-41E7-914F-8B63C55488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3188" r="11860"/>
              <a:stretch/>
            </p:blipFill>
            <p:spPr>
              <a:xfrm>
                <a:off x="9565640" y="3031782"/>
                <a:ext cx="927100" cy="587433"/>
              </a:xfrm>
              <a:prstGeom prst="rect">
                <a:avLst/>
              </a:prstGeom>
            </p:spPr>
          </p:pic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F375E6-4657-4EAD-A485-B6036463F84B}"/>
                </a:ext>
              </a:extLst>
            </p:cNvPr>
            <p:cNvSpPr txBox="1"/>
            <p:nvPr/>
          </p:nvSpPr>
          <p:spPr>
            <a:xfrm>
              <a:off x="461543" y="1925742"/>
              <a:ext cx="344966" cy="258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lnSpc>
                  <a:spcPct val="120000"/>
                </a:lnSpc>
              </a:pPr>
              <a:r>
                <a:rPr lang="en-US" altLang="ko-KR" sz="1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 charset="-127"/>
                </a:rPr>
                <a:t>PC</a:t>
              </a:r>
              <a:endPara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C57F22F-0BC2-49A2-8EFC-DF345A2E0225}"/>
                </a:ext>
              </a:extLst>
            </p:cNvPr>
            <p:cNvSpPr txBox="1"/>
            <p:nvPr/>
          </p:nvSpPr>
          <p:spPr>
            <a:xfrm>
              <a:off x="936588" y="1909763"/>
              <a:ext cx="609462" cy="258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>
                <a:lnSpc>
                  <a:spcPct val="120000"/>
                </a:lnSpc>
              </a:pPr>
              <a:r>
                <a:rPr lang="en-US" altLang="ko-KR" sz="1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 charset="-127"/>
                </a:rPr>
                <a:t>Mobile</a:t>
              </a:r>
              <a:endPara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921168-70F1-47A6-96DC-0B2B2FD7FEAB}"/>
                </a:ext>
              </a:extLst>
            </p:cNvPr>
            <p:cNvSpPr txBox="1"/>
            <p:nvPr/>
          </p:nvSpPr>
          <p:spPr>
            <a:xfrm>
              <a:off x="593056" y="2283769"/>
              <a:ext cx="559769" cy="508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075" indent="-92075" defTabSz="914400" latinLnBrk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병원</a:t>
              </a:r>
              <a:endPara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 defTabSz="914400" latinLnBrk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</a:t>
              </a:r>
            </a:p>
          </p:txBody>
        </p:sp>
        <p:sp>
          <p:nvSpPr>
            <p:cNvPr id="96" name="모서리가 둥근 직사각형 262">
              <a:extLst>
                <a:ext uri="{FF2B5EF4-FFF2-40B4-BE49-F238E27FC236}">
                  <a16:creationId xmlns:a16="http://schemas.microsoft.com/office/drawing/2014/main" id="{36567F5D-D829-49F6-876C-A98546C294EF}"/>
                </a:ext>
              </a:extLst>
            </p:cNvPr>
            <p:cNvSpPr/>
            <p:nvPr/>
          </p:nvSpPr>
          <p:spPr bwMode="auto">
            <a:xfrm>
              <a:off x="199680" y="3229547"/>
              <a:ext cx="1392047" cy="2996022"/>
            </a:xfrm>
            <a:prstGeom prst="roundRect">
              <a:avLst>
                <a:gd name="adj" fmla="val 1076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tIns="180000" bIns="36000" rtlCol="0" anchor="t" anchorCtr="0"/>
            <a:lstStyle/>
            <a:p>
              <a:pPr marL="121687" marR="0" lvl="0" indent="-121687" defTabSz="914282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274"/>
                </a:spcAft>
                <a:buClr>
                  <a:prstClr val="white">
                    <a:lumMod val="65000"/>
                  </a:prstClr>
                </a:buClr>
                <a:buSzPct val="80000"/>
                <a:buFont typeface="나눔고딕" pitchFamily="50" charset="-127"/>
                <a:buChar char="◆"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97" name="AutoShape 158">
              <a:extLst>
                <a:ext uri="{FF2B5EF4-FFF2-40B4-BE49-F238E27FC236}">
                  <a16:creationId xmlns:a16="http://schemas.microsoft.com/office/drawing/2014/main" id="{BF5F99FC-9B0A-4ECE-9500-82874525FA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9678" y="3028346"/>
              <a:ext cx="1392048" cy="325707"/>
            </a:xfrm>
            <a:prstGeom prst="roundRect">
              <a:avLst>
                <a:gd name="adj" fmla="val 10625"/>
              </a:avLst>
            </a:prstGeom>
            <a:solidFill>
              <a:sysClr val="window" lastClr="FFFFFF">
                <a:lumMod val="75000"/>
              </a:sysClr>
            </a:solidFill>
            <a:ln w="6350" algn="ctr">
              <a:solidFill>
                <a:srgbClr val="BFBFB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marL="0" marR="0" lvl="0" indent="0" algn="ctr" defTabSz="968375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2B766417-41E6-4793-8A85-A51EE2606FB3}"/>
                </a:ext>
              </a:extLst>
            </p:cNvPr>
            <p:cNvGrpSpPr/>
            <p:nvPr/>
          </p:nvGrpSpPr>
          <p:grpSpPr>
            <a:xfrm>
              <a:off x="345689" y="3508535"/>
              <a:ext cx="1118398" cy="967414"/>
              <a:chOff x="9527459" y="2996440"/>
              <a:chExt cx="1008846" cy="910237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54C9F19F-108C-4EE9-8A40-E110ADA3F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7459" y="2996440"/>
                <a:ext cx="1008846" cy="910237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7E7DFDEE-ED52-4F10-AE2B-9AABD56BE9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3188" r="11860"/>
              <a:stretch/>
            </p:blipFill>
            <p:spPr>
              <a:xfrm>
                <a:off x="9565640" y="3031782"/>
                <a:ext cx="927100" cy="587433"/>
              </a:xfrm>
              <a:prstGeom prst="rect">
                <a:avLst/>
              </a:prstGeom>
            </p:spPr>
          </p:pic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7D2D7BD-4100-4991-AB3A-8C4889F1C45C}"/>
                </a:ext>
              </a:extLst>
            </p:cNvPr>
            <p:cNvSpPr txBox="1"/>
            <p:nvPr/>
          </p:nvSpPr>
          <p:spPr>
            <a:xfrm>
              <a:off x="668099" y="4363907"/>
              <a:ext cx="344966" cy="258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lnSpc>
                  <a:spcPct val="120000"/>
                </a:lnSpc>
              </a:pPr>
              <a:r>
                <a:rPr lang="en-US" altLang="ko-KR" sz="10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 charset="-127"/>
                </a:rPr>
                <a:t>PC</a:t>
              </a:r>
              <a:endPara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7FCC3A3-3409-4BAA-A9C8-0F1F5B36A0CB}"/>
                </a:ext>
              </a:extLst>
            </p:cNvPr>
            <p:cNvSpPr txBox="1"/>
            <p:nvPr/>
          </p:nvSpPr>
          <p:spPr>
            <a:xfrm>
              <a:off x="311959" y="4709888"/>
              <a:ext cx="1124026" cy="1168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075" indent="-92075" defTabSz="914400" latinLnBrk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마스터</a:t>
              </a:r>
              <a:endPara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 defTabSz="914400" latinLnBrk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정보지원본부</a:t>
              </a:r>
              <a:endPara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 defTabSz="914400" latinLnBrk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고객지원</a:t>
              </a:r>
              <a:endPara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 defTabSz="914400" latinLnBrk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지점장</a:t>
              </a:r>
              <a:endPara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 defTabSz="914400" latinLnBrk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지점담당자</a:t>
              </a:r>
            </a:p>
          </p:txBody>
        </p:sp>
        <p:sp>
          <p:nvSpPr>
            <p:cNvPr id="113" name="AutoShape 158">
              <a:extLst>
                <a:ext uri="{FF2B5EF4-FFF2-40B4-BE49-F238E27FC236}">
                  <a16:creationId xmlns:a16="http://schemas.microsoft.com/office/drawing/2014/main" id="{B6236DFB-210C-457C-9770-D4B5DB4B93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95553" y="802804"/>
              <a:ext cx="7864308" cy="320027"/>
            </a:xfrm>
            <a:prstGeom prst="roundRect">
              <a:avLst>
                <a:gd name="adj" fmla="val 11962"/>
              </a:avLst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6350" algn="ctr">
              <a:solidFill>
                <a:srgbClr val="3B689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defTabSz="968375" fontAlgn="base"/>
              <a:r>
                <a:rPr kumimoji="1" lang="ko-KR" alt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씨젠의료재단</a:t>
              </a:r>
              <a:r>
                <a:rPr kumimoji="1"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홈페이지 검사결과관리 시스템</a:t>
              </a:r>
            </a:p>
          </p:txBody>
        </p:sp>
        <p:sp>
          <p:nvSpPr>
            <p:cNvPr id="115" name="모서리가 둥근 직사각형 269">
              <a:extLst>
                <a:ext uri="{FF2B5EF4-FFF2-40B4-BE49-F238E27FC236}">
                  <a16:creationId xmlns:a16="http://schemas.microsoft.com/office/drawing/2014/main" id="{D43917FA-D1EF-4271-8DF2-2972C5E9D88D}"/>
                </a:ext>
              </a:extLst>
            </p:cNvPr>
            <p:cNvSpPr/>
            <p:nvPr/>
          </p:nvSpPr>
          <p:spPr bwMode="auto">
            <a:xfrm>
              <a:off x="6553148" y="4713922"/>
              <a:ext cx="3026908" cy="910320"/>
            </a:xfrm>
            <a:prstGeom prst="roundRect">
              <a:avLst>
                <a:gd name="adj" fmla="val 1076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bIns="36000" rtlCol="0" anchor="t" anchorCtr="0"/>
            <a:lstStyle/>
            <a:p>
              <a:pPr marL="121687" indent="-121687" defTabSz="914282" latinLnBrk="0">
                <a:lnSpc>
                  <a:spcPct val="130000"/>
                </a:lnSpc>
                <a:spcAft>
                  <a:spcPts val="274"/>
                </a:spcAft>
                <a:buClr>
                  <a:prstClr val="white">
                    <a:lumMod val="65000"/>
                  </a:prstClr>
                </a:buClr>
                <a:buSzPct val="80000"/>
                <a:buFont typeface="나눔고딕" pitchFamily="50" charset="-127"/>
                <a:buChar char="◆"/>
                <a:defRPr/>
              </a:pPr>
              <a:endParaRPr lang="en-US" altLang="ko-KR" sz="1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6" name="AutoShape 158">
              <a:extLst>
                <a:ext uri="{FF2B5EF4-FFF2-40B4-BE49-F238E27FC236}">
                  <a16:creationId xmlns:a16="http://schemas.microsoft.com/office/drawing/2014/main" id="{C78062D0-EC82-48A9-883A-AD93497B28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53145" y="4420177"/>
              <a:ext cx="3026910" cy="325707"/>
            </a:xfrm>
            <a:prstGeom prst="roundRect">
              <a:avLst>
                <a:gd name="adj" fmla="val 10625"/>
              </a:avLst>
            </a:prstGeom>
            <a:solidFill>
              <a:schemeClr val="bg1">
                <a:lumMod val="75000"/>
              </a:schemeClr>
            </a:solidFill>
            <a:ln w="6350" algn="ctr">
              <a:solidFill>
                <a:srgbClr val="BFBFB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buFontTx/>
                <a:buNone/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</a:p>
          </p:txBody>
        </p:sp>
        <p:grpSp>
          <p:nvGrpSpPr>
            <p:cNvPr id="117" name="그룹 4">
              <a:extLst>
                <a:ext uri="{FF2B5EF4-FFF2-40B4-BE49-F238E27FC236}">
                  <a16:creationId xmlns:a16="http://schemas.microsoft.com/office/drawing/2014/main" id="{F5F2C889-839D-44F3-9DF2-D60E73A173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776" y="4835050"/>
              <a:ext cx="785521" cy="642615"/>
              <a:chOff x="4800579" y="3134680"/>
              <a:chExt cx="706479" cy="706479"/>
            </a:xfrm>
          </p:grpSpPr>
          <p:pic>
            <p:nvPicPr>
              <p:cNvPr id="118" name="그림 1">
                <a:extLst>
                  <a:ext uri="{FF2B5EF4-FFF2-40B4-BE49-F238E27FC236}">
                    <a16:creationId xmlns:a16="http://schemas.microsoft.com/office/drawing/2014/main" id="{4BC41FBB-F7EA-453D-9684-B4E80D1D9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0579" y="3134680"/>
                <a:ext cx="706479" cy="706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TextBox 29">
                <a:extLst>
                  <a:ext uri="{FF2B5EF4-FFF2-40B4-BE49-F238E27FC236}">
                    <a16:creationId xmlns:a16="http://schemas.microsoft.com/office/drawing/2014/main" id="{C0240E73-13EF-4DFA-9887-5A8F4BE13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907" y="3391490"/>
                <a:ext cx="613644" cy="304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DB2</a:t>
                </a:r>
                <a:endPara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0" name="AutoShape 158">
              <a:extLst>
                <a:ext uri="{FF2B5EF4-FFF2-40B4-BE49-F238E27FC236}">
                  <a16:creationId xmlns:a16="http://schemas.microsoft.com/office/drawing/2014/main" id="{3FE1CDBE-7C08-46F3-BD73-5105BEC62B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789163" y="4876821"/>
              <a:ext cx="771462" cy="568399"/>
            </a:xfrm>
            <a:prstGeom prst="roundRect">
              <a:avLst>
                <a:gd name="adj" fmla="val 10625"/>
              </a:avLst>
            </a:prstGeom>
            <a:solidFill>
              <a:schemeClr val="bg1">
                <a:lumMod val="75000"/>
              </a:schemeClr>
            </a:solidFill>
            <a:ln w="6350" algn="ctr">
              <a:solidFill>
                <a:srgbClr val="BFBFB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buFontTx/>
                <a:buNone/>
              </a:pP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IBM I DB2</a:t>
              </a:r>
            </a:p>
            <a:p>
              <a:pPr algn="ctr" eaLnBrk="1" fontAlgn="base" hangingPunct="1">
                <a:lnSpc>
                  <a:spcPct val="100000"/>
                </a:lnSpc>
                <a:buFontTx/>
                <a:buNone/>
              </a:pP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SQLRPGLE</a:t>
              </a:r>
            </a:p>
          </p:txBody>
        </p:sp>
        <p:sp>
          <p:nvSpPr>
            <p:cNvPr id="121" name="AutoShape 158">
              <a:extLst>
                <a:ext uri="{FF2B5EF4-FFF2-40B4-BE49-F238E27FC236}">
                  <a16:creationId xmlns:a16="http://schemas.microsoft.com/office/drawing/2014/main" id="{958B7326-DC7B-4D25-A26F-B89D8C28182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50522" y="4876821"/>
              <a:ext cx="771462" cy="568399"/>
            </a:xfrm>
            <a:prstGeom prst="roundRect">
              <a:avLst>
                <a:gd name="adj" fmla="val 10625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BFBFB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buFontTx/>
                <a:buNone/>
              </a:pPr>
              <a:r>
                <a:rPr lang="en-US" altLang="ko-KR" sz="10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</a:t>
              </a:r>
            </a:p>
            <a:p>
              <a:pPr algn="ctr" eaLnBrk="1" fontAlgn="base" hangingPunct="1">
                <a:lnSpc>
                  <a:spcPct val="100000"/>
                </a:lnSpc>
                <a:buFontTx/>
                <a:buNone/>
              </a:pPr>
              <a:r>
                <a:rPr lang="en-US" altLang="ko-KR" sz="10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Query</a:t>
              </a:r>
            </a:p>
          </p:txBody>
        </p:sp>
        <p:sp>
          <p:nvSpPr>
            <p:cNvPr id="123" name="모서리가 둥근 직사각형 238">
              <a:extLst>
                <a:ext uri="{FF2B5EF4-FFF2-40B4-BE49-F238E27FC236}">
                  <a16:creationId xmlns:a16="http://schemas.microsoft.com/office/drawing/2014/main" id="{8BC41B7C-DBAF-4451-B17F-340524D06CCA}"/>
                </a:ext>
              </a:extLst>
            </p:cNvPr>
            <p:cNvSpPr/>
            <p:nvPr/>
          </p:nvSpPr>
          <p:spPr bwMode="auto">
            <a:xfrm>
              <a:off x="2065984" y="1235280"/>
              <a:ext cx="4196262" cy="22161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thickThin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95501" indent="-95501" algn="ctr" defTabSz="980443">
                <a:lnSpc>
                  <a:spcPct val="90000"/>
                </a:lnSpc>
                <a:buSzPct val="140000"/>
                <a:defRPr/>
              </a:pPr>
              <a:endPara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F26E5FB-BFF1-4CAA-82B7-FE6DC86E1DBC}"/>
                </a:ext>
              </a:extLst>
            </p:cNvPr>
            <p:cNvSpPr/>
            <p:nvPr/>
          </p:nvSpPr>
          <p:spPr>
            <a:xfrm>
              <a:off x="2194295" y="1738257"/>
              <a:ext cx="1278599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검사결과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4D66C6-09AE-4610-9532-CBFB8501FC96}"/>
                </a:ext>
              </a:extLst>
            </p:cNvPr>
            <p:cNvSpPr txBox="1"/>
            <p:nvPr/>
          </p:nvSpPr>
          <p:spPr>
            <a:xfrm>
              <a:off x="2067852" y="1294263"/>
              <a:ext cx="1787669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 Gothic" charset="-127"/>
                </a:rPr>
                <a:t>[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 Gothic" charset="-127"/>
                </a:rPr>
                <a:t>고객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 Gothic" charset="-127"/>
                </a:rPr>
                <a:t>]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 Gothic" charset="-127"/>
                </a:rPr>
                <a:t>검사결과 서비스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6DA38EB-FB14-4286-B904-312ED360775D}"/>
                </a:ext>
              </a:extLst>
            </p:cNvPr>
            <p:cNvSpPr/>
            <p:nvPr/>
          </p:nvSpPr>
          <p:spPr>
            <a:xfrm>
              <a:off x="3524062" y="1738257"/>
              <a:ext cx="1278599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항목별결과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1C109F8-C79E-4814-8BC6-E7547EA25A1E}"/>
                </a:ext>
              </a:extLst>
            </p:cNvPr>
            <p:cNvSpPr/>
            <p:nvPr/>
          </p:nvSpPr>
          <p:spPr>
            <a:xfrm>
              <a:off x="4853828" y="1738257"/>
              <a:ext cx="1278599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Quick Setup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8A870A7-FD29-4BE8-B814-770E5BA9B6ED}"/>
                </a:ext>
              </a:extLst>
            </p:cNvPr>
            <p:cNvSpPr txBox="1"/>
            <p:nvPr/>
          </p:nvSpPr>
          <p:spPr>
            <a:xfrm>
              <a:off x="2212546" y="2030455"/>
              <a:ext cx="1124026" cy="1277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검사결과상세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SMS</a:t>
              </a: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문의사항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추가검사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결과지출력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오더의뢰지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이전결과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46AA9A6-55E5-4EA4-BABA-381F3E8793C2}"/>
                </a:ext>
              </a:extLst>
            </p:cNvPr>
            <p:cNvSpPr/>
            <p:nvPr/>
          </p:nvSpPr>
          <p:spPr>
            <a:xfrm>
              <a:off x="3524062" y="2162060"/>
              <a:ext cx="1278599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추가의뢰조회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BE5A705-549F-428C-B0D7-7C5D87EBA051}"/>
                </a:ext>
              </a:extLst>
            </p:cNvPr>
            <p:cNvSpPr/>
            <p:nvPr/>
          </p:nvSpPr>
          <p:spPr>
            <a:xfrm>
              <a:off x="4853828" y="2162060"/>
              <a:ext cx="1278599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감염병신고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5B024C8-CF7C-474F-9F16-EDD54A66E899}"/>
                </a:ext>
              </a:extLst>
            </p:cNvPr>
            <p:cNvSpPr/>
            <p:nvPr/>
          </p:nvSpPr>
          <p:spPr>
            <a:xfrm>
              <a:off x="3524062" y="2585863"/>
              <a:ext cx="1278599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시계열통계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4090D8B-9723-479C-BB1C-61A003299E48}"/>
                </a:ext>
              </a:extLst>
            </p:cNvPr>
            <p:cNvSpPr/>
            <p:nvPr/>
          </p:nvSpPr>
          <p:spPr>
            <a:xfrm>
              <a:off x="4853828" y="2585863"/>
              <a:ext cx="1278599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Loading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C83E70F-3DE7-44B9-989B-232A3C0323A8}"/>
                </a:ext>
              </a:extLst>
            </p:cNvPr>
            <p:cNvSpPr/>
            <p:nvPr/>
          </p:nvSpPr>
          <p:spPr>
            <a:xfrm>
              <a:off x="3524062" y="3009667"/>
              <a:ext cx="1278599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SMS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D7B99C1-5084-47E4-A8F5-916CDA74CE0D}"/>
                </a:ext>
              </a:extLst>
            </p:cNvPr>
            <p:cNvSpPr/>
            <p:nvPr/>
          </p:nvSpPr>
          <p:spPr>
            <a:xfrm>
              <a:off x="4853828" y="3009667"/>
              <a:ext cx="1278599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재전송</a:t>
              </a:r>
            </a:p>
          </p:txBody>
        </p:sp>
        <p:sp>
          <p:nvSpPr>
            <p:cNvPr id="136" name="모서리가 둥근 직사각형 239">
              <a:extLst>
                <a:ext uri="{FF2B5EF4-FFF2-40B4-BE49-F238E27FC236}">
                  <a16:creationId xmlns:a16="http://schemas.microsoft.com/office/drawing/2014/main" id="{69AE5295-FA39-40AC-99B3-7C3EA98628E1}"/>
                </a:ext>
              </a:extLst>
            </p:cNvPr>
            <p:cNvSpPr/>
            <p:nvPr/>
          </p:nvSpPr>
          <p:spPr bwMode="auto">
            <a:xfrm>
              <a:off x="2067889" y="3646187"/>
              <a:ext cx="4196261" cy="238070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thickThin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95501" indent="-95501" algn="ctr" defTabSz="980443">
                <a:lnSpc>
                  <a:spcPct val="90000"/>
                </a:lnSpc>
                <a:buSzPct val="140000"/>
                <a:defRPr/>
              </a:pPr>
              <a:endPara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8E76704-AF48-4071-986A-59D4E5E7FD2C}"/>
                </a:ext>
              </a:extLst>
            </p:cNvPr>
            <p:cNvSpPr txBox="1"/>
            <p:nvPr/>
          </p:nvSpPr>
          <p:spPr>
            <a:xfrm>
              <a:off x="2042862" y="3634717"/>
              <a:ext cx="1787669" cy="29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 Gothic" charset="-127"/>
                </a:rPr>
                <a:t>[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  <a:cs typeface="Nanum Gothic" charset="-127"/>
                </a:rPr>
                <a:t>관리자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 Gothic" charset="-127"/>
                </a:rPr>
                <a:t>]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  <a:cs typeface="Nanum Gothic" charset="-127"/>
                </a:rPr>
                <a:t>검사결과 관리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35EE4A6-C99F-44E1-9738-EEFBB7B0309C}"/>
                </a:ext>
              </a:extLst>
            </p:cNvPr>
            <p:cNvSpPr/>
            <p:nvPr/>
          </p:nvSpPr>
          <p:spPr>
            <a:xfrm>
              <a:off x="2193061" y="4133325"/>
              <a:ext cx="1275922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기본설정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A8FC6E62-8A9B-43E0-94A5-D8A3B54DC1C0}"/>
                </a:ext>
              </a:extLst>
            </p:cNvPr>
            <p:cNvSpPr/>
            <p:nvPr/>
          </p:nvSpPr>
          <p:spPr>
            <a:xfrm>
              <a:off x="3547907" y="4133325"/>
              <a:ext cx="1262969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회원관리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1F96F21-0B95-4FFC-87AB-5807F04269AD}"/>
                </a:ext>
              </a:extLst>
            </p:cNvPr>
            <p:cNvSpPr/>
            <p:nvPr/>
          </p:nvSpPr>
          <p:spPr>
            <a:xfrm>
              <a:off x="4889799" y="4133325"/>
              <a:ext cx="1243883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연동관련업무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9B78F9B-558D-456D-B8B3-89D633082DF5}"/>
                </a:ext>
              </a:extLst>
            </p:cNvPr>
            <p:cNvSpPr txBox="1"/>
            <p:nvPr/>
          </p:nvSpPr>
          <p:spPr>
            <a:xfrm>
              <a:off x="2122081" y="4410966"/>
              <a:ext cx="11240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접속정보조회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권한설정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315C6D0-562A-45A1-A2A5-F44D45FAFAB9}"/>
                </a:ext>
              </a:extLst>
            </p:cNvPr>
            <p:cNvSpPr txBox="1"/>
            <p:nvPr/>
          </p:nvSpPr>
          <p:spPr>
            <a:xfrm>
              <a:off x="3478532" y="4410966"/>
              <a:ext cx="9829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회원리스트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회원등록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C46A253-FD1F-43D7-BD9C-2A774DC62CE4}"/>
                </a:ext>
              </a:extLst>
            </p:cNvPr>
            <p:cNvSpPr txBox="1"/>
            <p:nvPr/>
          </p:nvSpPr>
          <p:spPr>
            <a:xfrm>
              <a:off x="4835883" y="4389429"/>
              <a:ext cx="11240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엑셀포멧관리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검사연동처리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2FC7F5D-3E41-4818-85BF-9839E696BD91}"/>
                </a:ext>
              </a:extLst>
            </p:cNvPr>
            <p:cNvSpPr/>
            <p:nvPr/>
          </p:nvSpPr>
          <p:spPr>
            <a:xfrm>
              <a:off x="2193061" y="5026682"/>
              <a:ext cx="1275922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추가검사의뢰서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45C0A37-1FEF-4EC7-9DFE-8E0C2630E0FA}"/>
                </a:ext>
              </a:extLst>
            </p:cNvPr>
            <p:cNvSpPr/>
            <p:nvPr/>
          </p:nvSpPr>
          <p:spPr>
            <a:xfrm>
              <a:off x="3547907" y="5026682"/>
              <a:ext cx="1262969" cy="277641"/>
            </a:xfrm>
            <a:prstGeom prst="rect">
              <a:avLst/>
            </a:prstGeom>
            <a:solidFill>
              <a:srgbClr val="A6A6A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팝업창관리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A63FCB8-18C8-4E7E-A96A-C2F6525A1D07}"/>
                </a:ext>
              </a:extLst>
            </p:cNvPr>
            <p:cNvSpPr txBox="1"/>
            <p:nvPr/>
          </p:nvSpPr>
          <p:spPr>
            <a:xfrm>
              <a:off x="2122081" y="5304323"/>
              <a:ext cx="142218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미생물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병리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유전체</a:t>
              </a:r>
              <a:r>
                <a:rPr lang="en-US" altLang="ko-KR" sz="11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각막이상증</a:t>
              </a:r>
              <a:endParaRPr lang="en-US" altLang="ko-KR" sz="1100" spc="-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검사의뢰서 통계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17B7F5E-93FC-43E2-8067-0B5530F4BFD2}"/>
                </a:ext>
              </a:extLst>
            </p:cNvPr>
            <p:cNvSpPr txBox="1"/>
            <p:nvPr/>
          </p:nvSpPr>
          <p:spPr>
            <a:xfrm>
              <a:off x="3478532" y="5304323"/>
              <a:ext cx="11240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팝업창리스트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팝업등록</a:t>
              </a:r>
            </a:p>
          </p:txBody>
        </p:sp>
        <p:sp>
          <p:nvSpPr>
            <p:cNvPr id="148" name="왼쪽/오른쪽 화살표 277">
              <a:extLst>
                <a:ext uri="{FF2B5EF4-FFF2-40B4-BE49-F238E27FC236}">
                  <a16:creationId xmlns:a16="http://schemas.microsoft.com/office/drawing/2014/main" id="{BC0160CB-01BC-4BCC-A52D-9A1BACCC4E06}"/>
                </a:ext>
              </a:extLst>
            </p:cNvPr>
            <p:cNvSpPr/>
            <p:nvPr/>
          </p:nvSpPr>
          <p:spPr>
            <a:xfrm>
              <a:off x="1583875" y="1341909"/>
              <a:ext cx="322142" cy="413960"/>
            </a:xfrm>
            <a:prstGeom prst="leftRightArrow">
              <a:avLst>
                <a:gd name="adj1" fmla="val 53345"/>
                <a:gd name="adj2" fmla="val 29089"/>
              </a:avLst>
            </a:prstGeom>
            <a:gradFill>
              <a:gsLst>
                <a:gs pos="0">
                  <a:srgbClr val="FF9801"/>
                </a:gs>
                <a:gs pos="100000">
                  <a:srgbClr val="FF9801"/>
                </a:gs>
                <a:gs pos="50000">
                  <a:srgbClr val="FF9801">
                    <a:alpha val="50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왼쪽/오른쪽 화살표 277">
              <a:extLst>
                <a:ext uri="{FF2B5EF4-FFF2-40B4-BE49-F238E27FC236}">
                  <a16:creationId xmlns:a16="http://schemas.microsoft.com/office/drawing/2014/main" id="{A0EC4C9C-C2B2-454E-854E-E78593E98D7C}"/>
                </a:ext>
              </a:extLst>
            </p:cNvPr>
            <p:cNvSpPr/>
            <p:nvPr/>
          </p:nvSpPr>
          <p:spPr>
            <a:xfrm>
              <a:off x="1583770" y="4363908"/>
              <a:ext cx="322142" cy="413960"/>
            </a:xfrm>
            <a:prstGeom prst="leftRightArrow">
              <a:avLst>
                <a:gd name="adj1" fmla="val 53345"/>
                <a:gd name="adj2" fmla="val 29089"/>
              </a:avLst>
            </a:prstGeom>
            <a:gradFill>
              <a:gsLst>
                <a:gs pos="0">
                  <a:srgbClr val="FF9801"/>
                </a:gs>
                <a:gs pos="100000">
                  <a:srgbClr val="FF9801"/>
                </a:gs>
                <a:gs pos="50000">
                  <a:srgbClr val="FF9801">
                    <a:alpha val="50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B07B158B-612C-4A98-B8B5-230D22BFD51B}"/>
                </a:ext>
              </a:extLst>
            </p:cNvPr>
            <p:cNvGrpSpPr/>
            <p:nvPr/>
          </p:nvGrpSpPr>
          <p:grpSpPr>
            <a:xfrm>
              <a:off x="6563584" y="1252075"/>
              <a:ext cx="3031625" cy="2777159"/>
              <a:chOff x="5678801" y="5202960"/>
              <a:chExt cx="2482087" cy="2371680"/>
            </a:xfrm>
          </p:grpSpPr>
          <p:sp>
            <p:nvSpPr>
              <p:cNvPr id="152" name="모서리가 둥근 직사각형 269">
                <a:extLst>
                  <a:ext uri="{FF2B5EF4-FFF2-40B4-BE49-F238E27FC236}">
                    <a16:creationId xmlns:a16="http://schemas.microsoft.com/office/drawing/2014/main" id="{04604076-8EEB-487D-A88C-184E9AC0AD28}"/>
                  </a:ext>
                </a:extLst>
              </p:cNvPr>
              <p:cNvSpPr/>
              <p:nvPr/>
            </p:nvSpPr>
            <p:spPr bwMode="auto">
              <a:xfrm>
                <a:off x="5678802" y="5305168"/>
                <a:ext cx="2478224" cy="2269472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bIns="36000" rtlCol="0" anchor="t" anchorCtr="0"/>
              <a:lstStyle/>
              <a:p>
                <a:pPr marL="121687" indent="-121687" defTabSz="914282" latinLnBrk="0">
                  <a:lnSpc>
                    <a:spcPct val="130000"/>
                  </a:lnSpc>
                  <a:spcAft>
                    <a:spcPts val="274"/>
                  </a:spcAft>
                  <a:buClr>
                    <a:prstClr val="white">
                      <a:lumMod val="65000"/>
                    </a:prstClr>
                  </a:buClr>
                  <a:buSzPct val="80000"/>
                  <a:buFont typeface="나눔고딕" pitchFamily="50" charset="-127"/>
                  <a:buChar char="◆"/>
                  <a:defRPr/>
                </a:pPr>
                <a:endParaRPr lang="en-US" altLang="ko-KR" sz="1000" kern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53" name="AutoShape 158">
                <a:extLst>
                  <a:ext uri="{FF2B5EF4-FFF2-40B4-BE49-F238E27FC236}">
                    <a16:creationId xmlns:a16="http://schemas.microsoft.com/office/drawing/2014/main" id="{73DCA77F-4211-4DA4-A029-E5C781047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678801" y="5202960"/>
                <a:ext cx="2482087" cy="278152"/>
              </a:xfrm>
              <a:prstGeom prst="roundRect">
                <a:avLst>
                  <a:gd name="adj" fmla="val 10625"/>
                </a:avLst>
              </a:prstGeom>
              <a:solidFill>
                <a:schemeClr val="bg1">
                  <a:lumMod val="75000"/>
                </a:schemeClr>
              </a:solidFill>
              <a:ln w="6350" algn="ctr">
                <a:solidFill>
                  <a:srgbClr val="BFBFBF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defTabSz="968375" eaLnBrk="0" hangingPunct="0">
                  <a:defRPr kumimoji="1" sz="1400">
                    <a:solidFill>
                      <a:schemeClr val="tx1"/>
                    </a:solidFill>
                    <a:latin typeface="Rix고딕 EB" pitchFamily="18" charset="-127"/>
                    <a:ea typeface="Rix고딕 EB" pitchFamily="18" charset="-127"/>
                  </a:defRPr>
                </a:lvl1pPr>
                <a:lvl2pPr marL="742950" indent="-285750" defTabSz="968375" eaLnBrk="0" hangingPunct="0">
                  <a:defRPr kumimoji="1" sz="1400">
                    <a:solidFill>
                      <a:schemeClr val="tx1"/>
                    </a:solidFill>
                    <a:latin typeface="Rix고딕 EB" pitchFamily="18" charset="-127"/>
                    <a:ea typeface="Rix고딕 EB" pitchFamily="18" charset="-127"/>
                  </a:defRPr>
                </a:lvl2pPr>
                <a:lvl3pPr marL="1143000" indent="-228600" defTabSz="968375" eaLnBrk="0" hangingPunct="0">
                  <a:defRPr kumimoji="1" sz="1400">
                    <a:solidFill>
                      <a:schemeClr val="tx1"/>
                    </a:solidFill>
                    <a:latin typeface="Rix고딕 EB" pitchFamily="18" charset="-127"/>
                    <a:ea typeface="Rix고딕 EB" pitchFamily="18" charset="-127"/>
                  </a:defRPr>
                </a:lvl3pPr>
                <a:lvl4pPr marL="1600200" indent="-228600" defTabSz="968375" eaLnBrk="0" hangingPunct="0">
                  <a:defRPr kumimoji="1" sz="1400">
                    <a:solidFill>
                      <a:schemeClr val="tx1"/>
                    </a:solidFill>
                    <a:latin typeface="Rix고딕 EB" pitchFamily="18" charset="-127"/>
                    <a:ea typeface="Rix고딕 EB" pitchFamily="18" charset="-127"/>
                  </a:defRPr>
                </a:lvl4pPr>
                <a:lvl5pPr marL="2057400" indent="-228600" defTabSz="968375" eaLnBrk="0" hangingPunct="0">
                  <a:defRPr kumimoji="1" sz="1400">
                    <a:solidFill>
                      <a:schemeClr val="tx1"/>
                    </a:solidFill>
                    <a:latin typeface="Rix고딕 EB" pitchFamily="18" charset="-127"/>
                    <a:ea typeface="Rix고딕 EB" pitchFamily="18" charset="-127"/>
                  </a:defRPr>
                </a:lvl5pPr>
                <a:lvl6pPr marL="2514600" indent="-228600" defTabSz="968375" eaLnBrk="0" fontAlgn="t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anose="05050102010706020507" pitchFamily="18" charset="2"/>
                  <a:defRPr kumimoji="1" sz="1400">
                    <a:solidFill>
                      <a:schemeClr val="tx1"/>
                    </a:solidFill>
                    <a:latin typeface="Rix고딕 EB" pitchFamily="18" charset="-127"/>
                    <a:ea typeface="Rix고딕 EB" pitchFamily="18" charset="-127"/>
                  </a:defRPr>
                </a:lvl6pPr>
                <a:lvl7pPr marL="2971800" indent="-228600" defTabSz="968375" eaLnBrk="0" fontAlgn="t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anose="05050102010706020507" pitchFamily="18" charset="2"/>
                  <a:defRPr kumimoji="1" sz="1400">
                    <a:solidFill>
                      <a:schemeClr val="tx1"/>
                    </a:solidFill>
                    <a:latin typeface="Rix고딕 EB" pitchFamily="18" charset="-127"/>
                    <a:ea typeface="Rix고딕 EB" pitchFamily="18" charset="-127"/>
                  </a:defRPr>
                </a:lvl7pPr>
                <a:lvl8pPr marL="3429000" indent="-228600" defTabSz="968375" eaLnBrk="0" fontAlgn="t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anose="05050102010706020507" pitchFamily="18" charset="2"/>
                  <a:defRPr kumimoji="1" sz="1400">
                    <a:solidFill>
                      <a:schemeClr val="tx1"/>
                    </a:solidFill>
                    <a:latin typeface="Rix고딕 EB" pitchFamily="18" charset="-127"/>
                    <a:ea typeface="Rix고딕 EB" pitchFamily="18" charset="-127"/>
                  </a:defRPr>
                </a:lvl8pPr>
                <a:lvl9pPr marL="3886200" indent="-228600" defTabSz="968375" eaLnBrk="0" fontAlgn="t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anose="05050102010706020507" pitchFamily="18" charset="2"/>
                  <a:defRPr kumimoji="1" sz="1400">
                    <a:solidFill>
                      <a:schemeClr val="tx1"/>
                    </a:solidFill>
                    <a:latin typeface="Rix고딕 EB" pitchFamily="18" charset="-127"/>
                    <a:ea typeface="Rix고딕 EB" pitchFamily="18" charset="-127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buFontTx/>
                  <a:buNone/>
                </a:pPr>
                <a:r>
                  <a:rPr lang="en-US" altLang="ko-KR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WEB/WAS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서버</a:t>
                </a:r>
              </a:p>
            </p:txBody>
          </p:sp>
        </p:grpSp>
        <p:sp>
          <p:nvSpPr>
            <p:cNvPr id="155" name="AutoShape 158">
              <a:extLst>
                <a:ext uri="{FF2B5EF4-FFF2-40B4-BE49-F238E27FC236}">
                  <a16:creationId xmlns:a16="http://schemas.microsoft.com/office/drawing/2014/main" id="{6A0C9302-4A19-41CD-B4CE-D558D91FDB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705359" y="1684123"/>
              <a:ext cx="2743362" cy="374749"/>
            </a:xfrm>
            <a:prstGeom prst="roundRect">
              <a:avLst>
                <a:gd name="adj" fmla="val 10625"/>
              </a:avLst>
            </a:prstGeom>
            <a:solidFill>
              <a:schemeClr val="bg1">
                <a:lumMod val="7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buFontTx/>
                <a:buNone/>
              </a:pPr>
              <a:r>
                <a:rPr lang="en-US" altLang="ko-KR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Crownix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Report &amp; ERS 7, Real Grid</a:t>
              </a:r>
            </a:p>
          </p:txBody>
        </p:sp>
        <p:sp>
          <p:nvSpPr>
            <p:cNvPr id="156" name="AutoShape 158">
              <a:extLst>
                <a:ext uri="{FF2B5EF4-FFF2-40B4-BE49-F238E27FC236}">
                  <a16:creationId xmlns:a16="http://schemas.microsoft.com/office/drawing/2014/main" id="{93982B64-8A98-47A5-A169-C134B15F5A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705359" y="2137614"/>
              <a:ext cx="2743362" cy="374749"/>
            </a:xfrm>
            <a:prstGeom prst="roundRect">
              <a:avLst>
                <a:gd name="adj" fmla="val 10625"/>
              </a:avLst>
            </a:prstGeom>
            <a:solidFill>
              <a:schemeClr val="bg1">
                <a:lumMod val="7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buFontTx/>
                <a:buNone/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Java, JSP, JDBC</a:t>
              </a:r>
            </a:p>
          </p:txBody>
        </p:sp>
        <p:sp>
          <p:nvSpPr>
            <p:cNvPr id="157" name="AutoShape 158">
              <a:extLst>
                <a:ext uri="{FF2B5EF4-FFF2-40B4-BE49-F238E27FC236}">
                  <a16:creationId xmlns:a16="http://schemas.microsoft.com/office/drawing/2014/main" id="{CBA882D3-FB67-4D9F-8602-26339E8523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705359" y="2591105"/>
              <a:ext cx="2743362" cy="374749"/>
            </a:xfrm>
            <a:prstGeom prst="roundRect">
              <a:avLst>
                <a:gd name="adj" fmla="val 10625"/>
              </a:avLst>
            </a:prstGeom>
            <a:solidFill>
              <a:schemeClr val="bg1">
                <a:lumMod val="7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buFontTx/>
                <a:buNone/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 Server (Tomcat 8.5)</a:t>
              </a:r>
            </a:p>
          </p:txBody>
        </p:sp>
        <p:sp>
          <p:nvSpPr>
            <p:cNvPr id="158" name="AutoShape 158">
              <a:extLst>
                <a:ext uri="{FF2B5EF4-FFF2-40B4-BE49-F238E27FC236}">
                  <a16:creationId xmlns:a16="http://schemas.microsoft.com/office/drawing/2014/main" id="{3D7A194D-9270-439C-B6BA-F4E05F12EA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705359" y="3044597"/>
              <a:ext cx="2743362" cy="374749"/>
            </a:xfrm>
            <a:prstGeom prst="roundRect">
              <a:avLst>
                <a:gd name="adj" fmla="val 10625"/>
              </a:avLst>
            </a:prstGeom>
            <a:solidFill>
              <a:schemeClr val="bg1">
                <a:lumMod val="7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buFontTx/>
                <a:buNone/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 Server (Apache)</a:t>
              </a:r>
            </a:p>
          </p:txBody>
        </p:sp>
        <p:sp>
          <p:nvSpPr>
            <p:cNvPr id="159" name="AutoShape 158">
              <a:extLst>
                <a:ext uri="{FF2B5EF4-FFF2-40B4-BE49-F238E27FC236}">
                  <a16:creationId xmlns:a16="http://schemas.microsoft.com/office/drawing/2014/main" id="{848BEE9B-2BAA-4BD3-91EB-80AF26D718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705359" y="3498088"/>
              <a:ext cx="2743362" cy="374749"/>
            </a:xfrm>
            <a:prstGeom prst="roundRect">
              <a:avLst>
                <a:gd name="adj" fmla="val 10625"/>
              </a:avLst>
            </a:prstGeom>
            <a:solidFill>
              <a:schemeClr val="bg1">
                <a:lumMod val="7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1pPr>
              <a:lvl2pPr marL="742950" indent="-28575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2pPr>
              <a:lvl3pPr marL="11430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3pPr>
              <a:lvl4pPr marL="16002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4pPr>
              <a:lvl5pPr marL="2057400" indent="-228600" defTabSz="968375" eaLnBrk="0" hangingPunct="0"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5pPr>
              <a:lvl6pPr marL="25146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6pPr>
              <a:lvl7pPr marL="29718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7pPr>
              <a:lvl8pPr marL="34290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8pPr>
              <a:lvl9pPr marL="3886200" indent="-228600" defTabSz="968375" eaLnBrk="0" fontAlgn="t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Symbol" panose="05050102010706020507" pitchFamily="18" charset="2"/>
                <a:defRPr kumimoji="1" sz="1400">
                  <a:solidFill>
                    <a:schemeClr val="tx1"/>
                  </a:solidFill>
                  <a:latin typeface="Rix고딕 EB" pitchFamily="18" charset="-127"/>
                  <a:ea typeface="Rix고딕 EB" pitchFamily="18" charset="-127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buFontTx/>
                <a:buNone/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Linux CentOS 7</a:t>
              </a:r>
            </a:p>
          </p:txBody>
        </p:sp>
        <p:sp>
          <p:nvSpPr>
            <p:cNvPr id="160" name="왼쪽/오른쪽 화살표 277">
              <a:extLst>
                <a:ext uri="{FF2B5EF4-FFF2-40B4-BE49-F238E27FC236}">
                  <a16:creationId xmlns:a16="http://schemas.microsoft.com/office/drawing/2014/main" id="{501CDF59-7C1E-488D-8A8C-CB1F0948E62D}"/>
                </a:ext>
              </a:extLst>
            </p:cNvPr>
            <p:cNvSpPr/>
            <p:nvPr/>
          </p:nvSpPr>
          <p:spPr>
            <a:xfrm>
              <a:off x="6285175" y="2378882"/>
              <a:ext cx="322142" cy="413960"/>
            </a:xfrm>
            <a:prstGeom prst="leftRightArrow">
              <a:avLst>
                <a:gd name="adj1" fmla="val 53345"/>
                <a:gd name="adj2" fmla="val 29089"/>
              </a:avLst>
            </a:prstGeom>
            <a:gradFill>
              <a:gsLst>
                <a:gs pos="0">
                  <a:srgbClr val="FF9801"/>
                </a:gs>
                <a:gs pos="100000">
                  <a:srgbClr val="FF9801"/>
                </a:gs>
                <a:gs pos="50000">
                  <a:srgbClr val="FF9801">
                    <a:alpha val="50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왼쪽/오른쪽 화살표 277">
              <a:extLst>
                <a:ext uri="{FF2B5EF4-FFF2-40B4-BE49-F238E27FC236}">
                  <a16:creationId xmlns:a16="http://schemas.microsoft.com/office/drawing/2014/main" id="{8BEA4E67-8569-4B94-9E6E-78832FE1B0DD}"/>
                </a:ext>
              </a:extLst>
            </p:cNvPr>
            <p:cNvSpPr/>
            <p:nvPr/>
          </p:nvSpPr>
          <p:spPr>
            <a:xfrm rot="5400000">
              <a:off x="7968124" y="3993593"/>
              <a:ext cx="308840" cy="431790"/>
            </a:xfrm>
            <a:prstGeom prst="leftRightArrow">
              <a:avLst>
                <a:gd name="adj1" fmla="val 53345"/>
                <a:gd name="adj2" fmla="val 29089"/>
              </a:avLst>
            </a:prstGeom>
            <a:gradFill>
              <a:gsLst>
                <a:gs pos="0">
                  <a:srgbClr val="FF9801"/>
                </a:gs>
                <a:gs pos="100000">
                  <a:srgbClr val="FF9801"/>
                </a:gs>
                <a:gs pos="50000">
                  <a:srgbClr val="FF9801">
                    <a:alpha val="50000"/>
                  </a:srgbClr>
                </a:gs>
              </a:gsLst>
              <a:lin ang="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4427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90FF3E-0266-4EB7-A9B4-9D680231EB02}"/>
              </a:ext>
            </a:extLst>
          </p:cNvPr>
          <p:cNvSpPr/>
          <p:nvPr/>
        </p:nvSpPr>
        <p:spPr>
          <a:xfrm>
            <a:off x="5228394" y="1206277"/>
            <a:ext cx="4341850" cy="5103044"/>
          </a:xfrm>
          <a:prstGeom prst="rect">
            <a:avLst/>
          </a:prstGeom>
          <a:noFill/>
          <a:ln>
            <a:solidFill>
              <a:srgbClr val="F68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8F4CA8-DC5B-400D-9FA6-C145D989DE89}"/>
              </a:ext>
            </a:extLst>
          </p:cNvPr>
          <p:cNvSpPr/>
          <p:nvPr/>
        </p:nvSpPr>
        <p:spPr>
          <a:xfrm>
            <a:off x="334169" y="1206277"/>
            <a:ext cx="4752528" cy="51030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C1115B1F-AC47-423D-8010-53185ECCC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34938"/>
            <a:ext cx="871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조직도 및 인력 투입 계획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9E65098D-E144-41C1-A9C1-CFC369750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658813"/>
            <a:ext cx="3781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anose="05030102010509060703" pitchFamily="18" charset="2"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조직도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17F345B-1EC2-4D5B-AD36-D7FF6B65D800}"/>
              </a:ext>
            </a:extLst>
          </p:cNvPr>
          <p:cNvGrpSpPr/>
          <p:nvPr/>
        </p:nvGrpSpPr>
        <p:grpSpPr>
          <a:xfrm>
            <a:off x="6609404" y="978317"/>
            <a:ext cx="1579830" cy="511908"/>
            <a:chOff x="6680398" y="962017"/>
            <a:chExt cx="1579830" cy="51190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9186AB-1ACC-4F4D-AE78-7635FFF46E79}"/>
                </a:ext>
              </a:extLst>
            </p:cNvPr>
            <p:cNvSpPr/>
            <p:nvPr/>
          </p:nvSpPr>
          <p:spPr>
            <a:xfrm>
              <a:off x="6680398" y="962017"/>
              <a:ext cx="1579830" cy="511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id="{8B5D763D-647B-4776-93BF-C7BD46977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398" y="962017"/>
              <a:ext cx="1579830" cy="49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2C9C129-55F6-41EC-A2CB-5BAC029CA884}"/>
              </a:ext>
            </a:extLst>
          </p:cNvPr>
          <p:cNvGrpSpPr/>
          <p:nvPr/>
        </p:nvGrpSpPr>
        <p:grpSpPr>
          <a:xfrm>
            <a:off x="6139179" y="2297958"/>
            <a:ext cx="2520280" cy="554978"/>
            <a:chOff x="6202251" y="1617490"/>
            <a:chExt cx="2520280" cy="55497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2A68412-C1E6-4860-9EBA-1473DE5D7176}"/>
                </a:ext>
              </a:extLst>
            </p:cNvPr>
            <p:cNvSpPr/>
            <p:nvPr/>
          </p:nvSpPr>
          <p:spPr>
            <a:xfrm>
              <a:off x="6202251" y="1617490"/>
              <a:ext cx="2520280" cy="263957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681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ko-KR" altLang="en-US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PM</a:t>
              </a:r>
              <a:endParaRPr lang="ko-KR" altLang="en-US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A55CDDC-2680-42BE-A3E6-83BCF7FA1B58}"/>
                </a:ext>
              </a:extLst>
            </p:cNvPr>
            <p:cNvSpPr/>
            <p:nvPr/>
          </p:nvSpPr>
          <p:spPr>
            <a:xfrm>
              <a:off x="6202251" y="1909728"/>
              <a:ext cx="2520280" cy="2627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812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 err="1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홍기영</a:t>
              </a: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PM</a:t>
              </a:r>
              <a:endParaRPr lang="ko-KR" altLang="en-US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4DF3831-20A7-434F-BB62-3E248B77D189}"/>
              </a:ext>
            </a:extLst>
          </p:cNvPr>
          <p:cNvCxnSpPr>
            <a:cxnSpLocks/>
            <a:stCxn id="72" idx="2"/>
            <a:endCxn id="75" idx="0"/>
          </p:cNvCxnSpPr>
          <p:nvPr/>
        </p:nvCxnSpPr>
        <p:spPr>
          <a:xfrm>
            <a:off x="7399319" y="2852936"/>
            <a:ext cx="0" cy="2100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FD1EB9C-A1DA-4A83-9FBA-4758E49C2DBC}"/>
              </a:ext>
            </a:extLst>
          </p:cNvPr>
          <p:cNvGrpSpPr/>
          <p:nvPr/>
        </p:nvGrpSpPr>
        <p:grpSpPr>
          <a:xfrm>
            <a:off x="6139179" y="5229200"/>
            <a:ext cx="2520280" cy="861417"/>
            <a:chOff x="6202251" y="1619346"/>
            <a:chExt cx="2520280" cy="861417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38D2007-4903-45CE-898D-81DB0258D214}"/>
                </a:ext>
              </a:extLst>
            </p:cNvPr>
            <p:cNvSpPr/>
            <p:nvPr/>
          </p:nvSpPr>
          <p:spPr>
            <a:xfrm>
              <a:off x="6202251" y="1619346"/>
              <a:ext cx="2520280" cy="263957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681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ko-KR" altLang="en-US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지원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7155653-5964-4C6B-A92B-0B78AA551829}"/>
                </a:ext>
              </a:extLst>
            </p:cNvPr>
            <p:cNvSpPr/>
            <p:nvPr/>
          </p:nvSpPr>
          <p:spPr>
            <a:xfrm>
              <a:off x="6202251" y="1924026"/>
              <a:ext cx="2520280" cy="5567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812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김정우 위원</a:t>
              </a:r>
              <a:endParaRPr lang="en-US" altLang="ko-KR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0488" indent="-90488" algn="ctr" eaLnBrk="1" latinLnBrk="1" hangingPunct="1">
                <a:lnSpc>
                  <a:spcPts val="19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前 삼성의료원 시스템 운영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7492DE-001F-4FE0-950F-C571051BF312}"/>
              </a:ext>
            </a:extLst>
          </p:cNvPr>
          <p:cNvGrpSpPr/>
          <p:nvPr/>
        </p:nvGrpSpPr>
        <p:grpSpPr>
          <a:xfrm>
            <a:off x="6139179" y="3062979"/>
            <a:ext cx="2520280" cy="2060305"/>
            <a:chOff x="6139179" y="3062979"/>
            <a:chExt cx="2520280" cy="206030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85FB689-9CFE-4D9F-AB12-7E715688EC94}"/>
                </a:ext>
              </a:extLst>
            </p:cNvPr>
            <p:cNvGrpSpPr/>
            <p:nvPr/>
          </p:nvGrpSpPr>
          <p:grpSpPr>
            <a:xfrm>
              <a:off x="6139179" y="3062979"/>
              <a:ext cx="2520280" cy="2060305"/>
              <a:chOff x="6202251" y="1619346"/>
              <a:chExt cx="2520280" cy="206030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5C720C9-EE3E-4722-9E84-C39EB8331109}"/>
                  </a:ext>
                </a:extLst>
              </p:cNvPr>
              <p:cNvSpPr/>
              <p:nvPr/>
            </p:nvSpPr>
            <p:spPr>
              <a:xfrm>
                <a:off x="6202251" y="1619346"/>
                <a:ext cx="2520280" cy="263957"/>
              </a:xfrm>
              <a:prstGeom prst="rect">
                <a:avLst/>
              </a:prstGeom>
              <a:solidFill>
                <a:srgbClr val="F7941E"/>
              </a:solidFill>
              <a:ln>
                <a:solidFill>
                  <a:srgbClr val="F681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1" hangingPunct="1"/>
                <a:r>
                  <a:rPr lang="ko-KR" altLang="en-US" b="1" spc="-3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개발팀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5E8B0C4-F36E-4A74-9F05-0233F97300CC}"/>
                  </a:ext>
                </a:extLst>
              </p:cNvPr>
              <p:cNvSpPr/>
              <p:nvPr/>
            </p:nvSpPr>
            <p:spPr>
              <a:xfrm>
                <a:off x="6202251" y="1924026"/>
                <a:ext cx="2520280" cy="1755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6812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                 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범권균</a:t>
                </a:r>
                <a:r>
                  <a:rPr lang="ko-KR" altLang="en-US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차장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                                          </a:t>
                </a:r>
              </a:p>
              <a:p>
                <a:pP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                 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배태웅</a:t>
                </a:r>
                <a:r>
                  <a:rPr lang="ko-KR" altLang="en-US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과장</a:t>
                </a:r>
                <a:endPara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                 이준우 주임</a:t>
                </a:r>
                <a:endPara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>
                  <a:buFontTx/>
                  <a:buNone/>
                </a:pPr>
                <a:r>
                  <a:rPr lang="ko-KR" altLang="en-US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                 오주석 사원</a:t>
                </a:r>
                <a:endParaRPr lang="en-US" altLang="ko-KR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>
                  <a:buFontTx/>
                  <a:buNone/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                 Designer </a:t>
                </a:r>
              </a:p>
              <a:p>
                <a:pPr>
                  <a:buFontTx/>
                  <a:buNone/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                 Publisher</a:t>
                </a:r>
                <a:endPara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B373F4A-3AA5-48C9-B267-D0298F4CEAA9}"/>
                </a:ext>
              </a:extLst>
            </p:cNvPr>
            <p:cNvSpPr/>
            <p:nvPr/>
          </p:nvSpPr>
          <p:spPr>
            <a:xfrm>
              <a:off x="6254933" y="3616266"/>
              <a:ext cx="1045676" cy="199481"/>
            </a:xfrm>
            <a:prstGeom prst="rect">
              <a:avLst/>
            </a:prstGeom>
            <a:solidFill>
              <a:srgbClr val="F7941E">
                <a:alpha val="80000"/>
              </a:srgbClr>
            </a:solidFill>
            <a:ln>
              <a:solidFill>
                <a:srgbClr val="F681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en-US" altLang="ko-KR" sz="1200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RPG </a:t>
              </a:r>
              <a:r>
                <a:rPr lang="ko-KR" altLang="en-US" sz="1200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0122461-46E5-4474-BB64-721778DF96AC}"/>
                </a:ext>
              </a:extLst>
            </p:cNvPr>
            <p:cNvSpPr/>
            <p:nvPr/>
          </p:nvSpPr>
          <p:spPr>
            <a:xfrm>
              <a:off x="6254933" y="3840142"/>
              <a:ext cx="1045676" cy="199481"/>
            </a:xfrm>
            <a:prstGeom prst="rect">
              <a:avLst/>
            </a:prstGeom>
            <a:solidFill>
              <a:srgbClr val="F7941E">
                <a:alpha val="80000"/>
              </a:srgbClr>
            </a:solidFill>
            <a:ln>
              <a:solidFill>
                <a:srgbClr val="F681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ko-KR" altLang="en-US" sz="1200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아키텍처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F4374D9-9D26-447D-A5BE-AE48DD478F33}"/>
                </a:ext>
              </a:extLst>
            </p:cNvPr>
            <p:cNvSpPr/>
            <p:nvPr/>
          </p:nvSpPr>
          <p:spPr>
            <a:xfrm>
              <a:off x="6254933" y="4061566"/>
              <a:ext cx="1045676" cy="828000"/>
            </a:xfrm>
            <a:prstGeom prst="rect">
              <a:avLst/>
            </a:prstGeom>
            <a:solidFill>
              <a:srgbClr val="F7941E">
                <a:alpha val="80000"/>
              </a:srgbClr>
            </a:solidFill>
            <a:ln>
              <a:solidFill>
                <a:srgbClr val="F681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en-US" altLang="ko-KR" sz="1200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 </a:t>
              </a:r>
              <a:r>
                <a:rPr lang="ko-KR" altLang="en-US" sz="1200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926F913-121C-4A57-B3F9-CB85CEDD4480}"/>
              </a:ext>
            </a:extLst>
          </p:cNvPr>
          <p:cNvGrpSpPr/>
          <p:nvPr/>
        </p:nvGrpSpPr>
        <p:grpSpPr>
          <a:xfrm>
            <a:off x="586197" y="3995686"/>
            <a:ext cx="1922812" cy="647344"/>
            <a:chOff x="563910" y="4103340"/>
            <a:chExt cx="1800200" cy="64734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E052BF-4202-4FBB-A56B-A69F5E4125FE}"/>
                </a:ext>
              </a:extLst>
            </p:cNvPr>
            <p:cNvSpPr/>
            <p:nvPr/>
          </p:nvSpPr>
          <p:spPr>
            <a:xfrm>
              <a:off x="563910" y="4103340"/>
              <a:ext cx="1800200" cy="286604"/>
            </a:xfrm>
            <a:prstGeom prst="rect">
              <a:avLst/>
            </a:prstGeom>
            <a:solidFill>
              <a:srgbClr val="C00000">
                <a:alpha val="6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ko-KR" altLang="en-US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 총괄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C215B11-53B2-4E78-A7AC-23FBCACDF419}"/>
                </a:ext>
              </a:extLst>
            </p:cNvPr>
            <p:cNvSpPr/>
            <p:nvPr/>
          </p:nvSpPr>
          <p:spPr>
            <a:xfrm>
              <a:off x="563910" y="4418925"/>
              <a:ext cx="1800200" cy="3317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개발팀 </a:t>
              </a:r>
              <a:r>
                <a:rPr lang="ko-KR" altLang="en-US" dirty="0" err="1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조남식</a:t>
              </a: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부장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97F2F43-CF19-4144-9031-7B76E2C0BABB}"/>
              </a:ext>
            </a:extLst>
          </p:cNvPr>
          <p:cNvGrpSpPr/>
          <p:nvPr/>
        </p:nvGrpSpPr>
        <p:grpSpPr>
          <a:xfrm>
            <a:off x="1571260" y="1617490"/>
            <a:ext cx="2278347" cy="822614"/>
            <a:chOff x="1449723" y="1617490"/>
            <a:chExt cx="2520280" cy="82261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E8B1C16-D95E-44FE-8124-50CEFC60B3D3}"/>
                </a:ext>
              </a:extLst>
            </p:cNvPr>
            <p:cNvSpPr/>
            <p:nvPr/>
          </p:nvSpPr>
          <p:spPr>
            <a:xfrm>
              <a:off x="1449723" y="1617490"/>
              <a:ext cx="2520280" cy="26395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ko-KR" altLang="en-US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의사결정권자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BD322FD-37BC-47E8-B059-08200A1E2E77}"/>
                </a:ext>
              </a:extLst>
            </p:cNvPr>
            <p:cNvSpPr/>
            <p:nvPr/>
          </p:nvSpPr>
          <p:spPr>
            <a:xfrm>
              <a:off x="1449723" y="1909728"/>
              <a:ext cx="2520280" cy="226979"/>
            </a:xfrm>
            <a:prstGeom prst="rect">
              <a:avLst/>
            </a:prstGeom>
            <a:solidFill>
              <a:srgbClr val="C00000">
                <a:alpha val="6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ko-KR" altLang="en-US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기획조정실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1F8F89-9C7B-4D37-B2B8-D1F7EF51E11A}"/>
                </a:ext>
              </a:extLst>
            </p:cNvPr>
            <p:cNvSpPr/>
            <p:nvPr/>
          </p:nvSpPr>
          <p:spPr>
            <a:xfrm>
              <a:off x="1449723" y="2177364"/>
              <a:ext cx="2520280" cy="2627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이봉우 전무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53D5141-2696-4FE4-91C7-A50585C37DEF}"/>
              </a:ext>
            </a:extLst>
          </p:cNvPr>
          <p:cNvGrpSpPr/>
          <p:nvPr/>
        </p:nvGrpSpPr>
        <p:grpSpPr>
          <a:xfrm>
            <a:off x="1571260" y="2636912"/>
            <a:ext cx="2278347" cy="828036"/>
            <a:chOff x="1449723" y="2761974"/>
            <a:chExt cx="2520280" cy="82803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7CA7D84-E606-4355-A84D-3E5AEC216713}"/>
                </a:ext>
              </a:extLst>
            </p:cNvPr>
            <p:cNvSpPr/>
            <p:nvPr/>
          </p:nvSpPr>
          <p:spPr>
            <a:xfrm>
              <a:off x="1449723" y="2761974"/>
              <a:ext cx="2520280" cy="26395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ko-KR" altLang="en-US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부서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178436F-56F0-4E2E-9B36-27B90D893C2C}"/>
                </a:ext>
              </a:extLst>
            </p:cNvPr>
            <p:cNvSpPr/>
            <p:nvPr/>
          </p:nvSpPr>
          <p:spPr>
            <a:xfrm>
              <a:off x="1449723" y="3048656"/>
              <a:ext cx="2520280" cy="237131"/>
            </a:xfrm>
            <a:prstGeom prst="rect">
              <a:avLst/>
            </a:prstGeom>
            <a:solidFill>
              <a:srgbClr val="C00000">
                <a:alpha val="6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ko-KR" altLang="en-US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정보지원본부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92125AB-6D18-41D6-BB43-970D7CBC0F2B}"/>
                </a:ext>
              </a:extLst>
            </p:cNvPr>
            <p:cNvSpPr/>
            <p:nvPr/>
          </p:nvSpPr>
          <p:spPr>
            <a:xfrm>
              <a:off x="1449723" y="3315519"/>
              <a:ext cx="2520280" cy="2744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 err="1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백기성</a:t>
              </a: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이사</a:t>
              </a: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18C58F-F55F-435C-A13A-6A4E23A6FC3E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710434" y="2440104"/>
            <a:ext cx="0" cy="1968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4F3C77-BA8C-4A7B-8D86-5F22AE2086D2}"/>
              </a:ext>
            </a:extLst>
          </p:cNvPr>
          <p:cNvGrpSpPr/>
          <p:nvPr/>
        </p:nvGrpSpPr>
        <p:grpSpPr>
          <a:xfrm>
            <a:off x="586197" y="4905172"/>
            <a:ext cx="4248472" cy="1174425"/>
            <a:chOff x="487710" y="4990879"/>
            <a:chExt cx="4248472" cy="11744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2DA259B-FACB-43B6-9BC3-EF860B2B0A8A}"/>
                </a:ext>
              </a:extLst>
            </p:cNvPr>
            <p:cNvSpPr/>
            <p:nvPr/>
          </p:nvSpPr>
          <p:spPr>
            <a:xfrm>
              <a:off x="487710" y="4990879"/>
              <a:ext cx="4248472" cy="26395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ko-KR" altLang="en-US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협업 부서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0B3F49A-9791-4521-AB01-D907B9CF9747}"/>
                </a:ext>
              </a:extLst>
            </p:cNvPr>
            <p:cNvSpPr/>
            <p:nvPr/>
          </p:nvSpPr>
          <p:spPr>
            <a:xfrm>
              <a:off x="487710" y="5301304"/>
              <a:ext cx="792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임상</a:t>
              </a:r>
              <a:endParaRPr lang="en-US" altLang="ko-KR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사업부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3AD835F-DA99-4F91-B782-26A2A60842AC}"/>
                </a:ext>
              </a:extLst>
            </p:cNvPr>
            <p:cNvSpPr/>
            <p:nvPr/>
          </p:nvSpPr>
          <p:spPr>
            <a:xfrm>
              <a:off x="1351894" y="5301304"/>
              <a:ext cx="792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학술</a:t>
              </a:r>
              <a:endParaRPr lang="en-US" altLang="ko-KR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 err="1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홍보팀</a:t>
              </a:r>
              <a:endParaRPr lang="ko-KR" altLang="en-US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BA6C69E-750A-49F9-A0CE-4915C214365E}"/>
                </a:ext>
              </a:extLst>
            </p:cNvPr>
            <p:cNvSpPr/>
            <p:nvPr/>
          </p:nvSpPr>
          <p:spPr>
            <a:xfrm>
              <a:off x="3080086" y="5301304"/>
              <a:ext cx="792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  <a:endParaRPr lang="en-US" altLang="ko-KR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 err="1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지원팀</a:t>
              </a:r>
              <a:endParaRPr lang="ko-KR" altLang="en-US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B9D4DB8-7661-4DD7-B328-409678749368}"/>
                </a:ext>
              </a:extLst>
            </p:cNvPr>
            <p:cNvSpPr/>
            <p:nvPr/>
          </p:nvSpPr>
          <p:spPr>
            <a:xfrm>
              <a:off x="3944182" y="5301304"/>
              <a:ext cx="792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검사</a:t>
              </a:r>
              <a:endParaRPr lang="en-US" altLang="ko-KR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 err="1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지원팀</a:t>
              </a:r>
              <a:endParaRPr lang="ko-KR" altLang="en-US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8FC4E0-9DF3-46F4-A1CC-AA2AD2068E4D}"/>
                </a:ext>
              </a:extLst>
            </p:cNvPr>
            <p:cNvSpPr/>
            <p:nvPr/>
          </p:nvSpPr>
          <p:spPr>
            <a:xfrm>
              <a:off x="2215990" y="5301304"/>
              <a:ext cx="792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품질</a:t>
              </a:r>
              <a:endParaRPr lang="en-US" altLang="ko-KR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 err="1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혁신팀</a:t>
              </a:r>
              <a:endParaRPr lang="ko-KR" altLang="en-US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E18CA50-5ADA-4C14-9CDC-199FB2EE4DBB}"/>
              </a:ext>
            </a:extLst>
          </p:cNvPr>
          <p:cNvGrpSpPr/>
          <p:nvPr/>
        </p:nvGrpSpPr>
        <p:grpSpPr>
          <a:xfrm>
            <a:off x="1521253" y="978317"/>
            <a:ext cx="2378360" cy="582667"/>
            <a:chOff x="1520205" y="978317"/>
            <a:chExt cx="2378360" cy="58266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CEF8925-3DF9-4115-B7EF-C2A31FC6DB2A}"/>
                </a:ext>
              </a:extLst>
            </p:cNvPr>
            <p:cNvSpPr/>
            <p:nvPr/>
          </p:nvSpPr>
          <p:spPr>
            <a:xfrm>
              <a:off x="1520205" y="978317"/>
              <a:ext cx="2376264" cy="573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2" descr="D:\정보지원\2018_사업계획\img\logo.png">
              <a:extLst>
                <a:ext uri="{FF2B5EF4-FFF2-40B4-BE49-F238E27FC236}">
                  <a16:creationId xmlns:a16="http://schemas.microsoft.com/office/drawing/2014/main" id="{0DFB320D-5BFA-4158-822B-6117CE467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2301" y="1049076"/>
              <a:ext cx="2376264" cy="511908"/>
            </a:xfrm>
            <a:prstGeom prst="rect">
              <a:avLst/>
            </a:prstGeom>
            <a:noFill/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E310122-2839-4F41-B241-2E3EAB8495AB}"/>
              </a:ext>
            </a:extLst>
          </p:cNvPr>
          <p:cNvGrpSpPr/>
          <p:nvPr/>
        </p:nvGrpSpPr>
        <p:grpSpPr>
          <a:xfrm>
            <a:off x="2911857" y="3995686"/>
            <a:ext cx="1922812" cy="647344"/>
            <a:chOff x="563910" y="4103340"/>
            <a:chExt cx="1800200" cy="64734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751710B-1ED7-4199-8992-758901D78055}"/>
                </a:ext>
              </a:extLst>
            </p:cNvPr>
            <p:cNvSpPr/>
            <p:nvPr/>
          </p:nvSpPr>
          <p:spPr>
            <a:xfrm>
              <a:off x="563910" y="4103340"/>
              <a:ext cx="1800200" cy="286604"/>
            </a:xfrm>
            <a:prstGeom prst="rect">
              <a:avLst/>
            </a:prstGeom>
            <a:solidFill>
              <a:srgbClr val="C00000">
                <a:alpha val="6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ko-KR" altLang="en-US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인프라 지원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A16B03C-4958-46FF-9082-BD3B69CC8160}"/>
                </a:ext>
              </a:extLst>
            </p:cNvPr>
            <p:cNvSpPr/>
            <p:nvPr/>
          </p:nvSpPr>
          <p:spPr>
            <a:xfrm>
              <a:off x="563910" y="4418925"/>
              <a:ext cx="1800200" cy="3317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운영팀 </a:t>
              </a:r>
              <a:r>
                <a:rPr lang="ko-KR" altLang="en-US" dirty="0" err="1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권성안</a:t>
              </a: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부장</a:t>
              </a: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9B93A9F-D497-4225-9CF8-2913825E9EE8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rot="5400000">
            <a:off x="1863650" y="3148902"/>
            <a:ext cx="530738" cy="11628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63">
            <a:extLst>
              <a:ext uri="{FF2B5EF4-FFF2-40B4-BE49-F238E27FC236}">
                <a16:creationId xmlns:a16="http://schemas.microsoft.com/office/drawing/2014/main" id="{7CC61C6E-F30E-456E-9D84-D08E2F654D2C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16200000" flipH="1">
            <a:off x="3026479" y="3148902"/>
            <a:ext cx="530738" cy="116282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E6C5A60-6ABD-47C2-BA81-DE94BEC77954}"/>
              </a:ext>
            </a:extLst>
          </p:cNvPr>
          <p:cNvGrpSpPr/>
          <p:nvPr/>
        </p:nvGrpSpPr>
        <p:grpSpPr>
          <a:xfrm>
            <a:off x="6139179" y="1577878"/>
            <a:ext cx="2520280" cy="554978"/>
            <a:chOff x="6202251" y="1617490"/>
            <a:chExt cx="2520280" cy="5549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50557FE-3711-43C5-8F8D-756A6EDAA716}"/>
                </a:ext>
              </a:extLst>
            </p:cNvPr>
            <p:cNvSpPr/>
            <p:nvPr/>
          </p:nvSpPr>
          <p:spPr>
            <a:xfrm>
              <a:off x="6202251" y="1617490"/>
              <a:ext cx="2520280" cy="263957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681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/>
              <a:r>
                <a:rPr lang="ko-KR" altLang="en-US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사업책임자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9759B1F-A86F-478D-9F4D-9D2A9A5EACC0}"/>
                </a:ext>
              </a:extLst>
            </p:cNvPr>
            <p:cNvSpPr/>
            <p:nvPr/>
          </p:nvSpPr>
          <p:spPr>
            <a:xfrm>
              <a:off x="6202251" y="1909728"/>
              <a:ext cx="2520280" cy="2627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6812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1" hangingPunct="1">
                <a:lnSpc>
                  <a:spcPts val="1900"/>
                </a:lnSpc>
                <a:spcAft>
                  <a:spcPts val="300"/>
                </a:spcAft>
              </a:pPr>
              <a:r>
                <a:rPr lang="ko-KR" altLang="en-US" dirty="0" err="1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이석원</a:t>
              </a:r>
              <a:r>
                <a:rPr lang="ko-KR" altLang="en-US" dirty="0">
                  <a:ln>
                    <a:solidFill>
                      <a:prstClr val="black">
                        <a:alpha val="2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상무</a:t>
              </a: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DD2480F-5A54-459B-9327-A076C8A536C1}"/>
              </a:ext>
            </a:extLst>
          </p:cNvPr>
          <p:cNvCxnSpPr>
            <a:cxnSpLocks/>
            <a:stCxn id="62" idx="2"/>
            <a:endCxn id="69" idx="0"/>
          </p:cNvCxnSpPr>
          <p:nvPr/>
        </p:nvCxnSpPr>
        <p:spPr>
          <a:xfrm>
            <a:off x="7399319" y="2132856"/>
            <a:ext cx="0" cy="1651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880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1">
            <a:extLst>
              <a:ext uri="{FF2B5EF4-FFF2-40B4-BE49-F238E27FC236}">
                <a16:creationId xmlns:a16="http://schemas.microsoft.com/office/drawing/2014/main" id="{A6F2DF31-E1F0-4A6D-B744-DE020172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8" y="883444"/>
            <a:ext cx="9366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000" dirty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단위 </a:t>
            </a:r>
            <a:r>
              <a:rPr lang="en-US" altLang="ko-KR" sz="1000" dirty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: M/M)</a:t>
            </a:r>
            <a:endParaRPr lang="ko-KR" altLang="en-US" sz="1000" dirty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D145B2-8C85-4981-9407-6524B658A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67297"/>
              </p:ext>
            </p:extLst>
          </p:nvPr>
        </p:nvGraphicFramePr>
        <p:xfrm>
          <a:off x="270644" y="1095821"/>
          <a:ext cx="9361493" cy="5213494"/>
        </p:xfrm>
        <a:graphic>
          <a:graphicData uri="http://schemas.openxmlformats.org/drawingml/2006/table">
            <a:tbl>
              <a:tblPr/>
              <a:tblGrid>
                <a:gridCol w="1585416">
                  <a:extLst>
                    <a:ext uri="{9D8B030D-6E8A-4147-A177-3AD203B41FA5}">
                      <a16:colId xmlns:a16="http://schemas.microsoft.com/office/drawing/2014/main" val="3574725764"/>
                    </a:ext>
                  </a:extLst>
                </a:gridCol>
                <a:gridCol w="3312170">
                  <a:extLst>
                    <a:ext uri="{9D8B030D-6E8A-4147-A177-3AD203B41FA5}">
                      <a16:colId xmlns:a16="http://schemas.microsoft.com/office/drawing/2014/main" val="687767785"/>
                    </a:ext>
                  </a:extLst>
                </a:gridCol>
                <a:gridCol w="637701">
                  <a:extLst>
                    <a:ext uri="{9D8B030D-6E8A-4147-A177-3AD203B41FA5}">
                      <a16:colId xmlns:a16="http://schemas.microsoft.com/office/drawing/2014/main" val="3588692777"/>
                    </a:ext>
                  </a:extLst>
                </a:gridCol>
                <a:gridCol w="637701">
                  <a:extLst>
                    <a:ext uri="{9D8B030D-6E8A-4147-A177-3AD203B41FA5}">
                      <a16:colId xmlns:a16="http://schemas.microsoft.com/office/drawing/2014/main" val="137501060"/>
                    </a:ext>
                  </a:extLst>
                </a:gridCol>
                <a:gridCol w="637701">
                  <a:extLst>
                    <a:ext uri="{9D8B030D-6E8A-4147-A177-3AD203B41FA5}">
                      <a16:colId xmlns:a16="http://schemas.microsoft.com/office/drawing/2014/main" val="2133087369"/>
                    </a:ext>
                  </a:extLst>
                </a:gridCol>
                <a:gridCol w="637701">
                  <a:extLst>
                    <a:ext uri="{9D8B030D-6E8A-4147-A177-3AD203B41FA5}">
                      <a16:colId xmlns:a16="http://schemas.microsoft.com/office/drawing/2014/main" val="3203078594"/>
                    </a:ext>
                  </a:extLst>
                </a:gridCol>
                <a:gridCol w="637701">
                  <a:extLst>
                    <a:ext uri="{9D8B030D-6E8A-4147-A177-3AD203B41FA5}">
                      <a16:colId xmlns:a16="http://schemas.microsoft.com/office/drawing/2014/main" val="4253906325"/>
                    </a:ext>
                  </a:extLst>
                </a:gridCol>
                <a:gridCol w="637701">
                  <a:extLst>
                    <a:ext uri="{9D8B030D-6E8A-4147-A177-3AD203B41FA5}">
                      <a16:colId xmlns:a16="http://schemas.microsoft.com/office/drawing/2014/main" val="3185204704"/>
                    </a:ext>
                  </a:extLst>
                </a:gridCol>
                <a:gridCol w="637701">
                  <a:extLst>
                    <a:ext uri="{9D8B030D-6E8A-4147-A177-3AD203B41FA5}">
                      <a16:colId xmlns:a16="http://schemas.microsoft.com/office/drawing/2014/main" val="1042811063"/>
                    </a:ext>
                  </a:extLst>
                </a:gridCol>
              </a:tblGrid>
              <a:tr h="473954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 인력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2018.09.10 ~ 2019.03.09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614998"/>
                  </a:ext>
                </a:extLst>
              </a:tr>
              <a:tr h="473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M+1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M+2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M+3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M+4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77645"/>
                  </a:ext>
                </a:extLst>
              </a:tr>
              <a:tr h="4739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홍기영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차장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PM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0.75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5.75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36461"/>
                  </a:ext>
                </a:extLst>
              </a:tr>
              <a:tr h="4739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범권균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차장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서버 모듈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 SQLRPGLE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0.5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0.5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5.0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609930"/>
                  </a:ext>
                </a:extLst>
              </a:tr>
              <a:tr h="47395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배태웅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과장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아키텍처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공동 모듈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0.5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6.0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513024"/>
                  </a:ext>
                </a:extLst>
              </a:tr>
              <a:tr h="4739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이준우 주임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 Front, Report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0.5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0.5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4.0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302102"/>
                  </a:ext>
                </a:extLst>
              </a:tr>
              <a:tr h="4739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오주석 사원 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 Front, Report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85290"/>
                  </a:ext>
                </a:extLst>
              </a:tr>
              <a:tr h="47395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Designer(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비상주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 Front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0.5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0.5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44475"/>
                  </a:ext>
                </a:extLst>
              </a:tr>
              <a:tr h="47395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Publisher(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비상주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개발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/ Front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1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0.5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0.5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553212"/>
                  </a:ext>
                </a:extLst>
              </a:tr>
              <a:tr h="47395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김정우 위원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분석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지원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 / </a:t>
                      </a:r>
                      <a:r>
                        <a:rPr lang="ko-KR" altLang="en-US" sz="1400" dirty="0">
                          <a:ln>
                            <a:solidFill>
                              <a:prstClr val="black">
                                <a:alpha val="2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前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삼성의료원 시스템 운영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662"/>
                  </a:ext>
                </a:extLst>
              </a:tr>
              <a:tr h="473954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합계</a:t>
                      </a:r>
                      <a:endParaRPr kumimoji="0" lang="ko-KR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2.0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5.0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5.5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5.5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4.0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3.25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</a:rPr>
                        <a:t>25.25 </a:t>
                      </a:r>
                    </a:p>
                  </a:txBody>
                  <a:tcPr marL="50802" marR="50802" marT="50792" marB="50792" anchor="ctr" horzOverflow="overflow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04874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D439FEEA-E2FC-4180-B66F-6A7F8A4A7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34938"/>
            <a:ext cx="871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조직도 및 인력 투입 계획</a:t>
            </a: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12575756-0DD7-4B39-8DF9-C8F793DD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658813"/>
            <a:ext cx="3781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현대하모니 M" panose="02020603020101020101" pitchFamily="18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99CC"/>
              </a:buClr>
              <a:buFont typeface="Webdings" panose="05030102010509060703" pitchFamily="18" charset="2"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인력 투입 계획</a:t>
            </a:r>
            <a:r>
              <a:rPr lang="ko-KR" altLang="en-US" sz="1600" i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D439FEEA-E2FC-4180-B66F-6A7F8A4A7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34938"/>
            <a:ext cx="871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추진 전략</a:t>
            </a:r>
          </a:p>
        </p:txBody>
      </p:sp>
      <p:pic>
        <p:nvPicPr>
          <p:cNvPr id="9" name="Picture 402" descr="1">
            <a:extLst>
              <a:ext uri="{FF2B5EF4-FFF2-40B4-BE49-F238E27FC236}">
                <a16:creationId xmlns:a16="http://schemas.microsoft.com/office/drawing/2014/main" id="{FF9723C2-FEFF-4AAD-B881-C00A89C3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67668" y="459893"/>
            <a:ext cx="4848180" cy="685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31">
            <a:extLst>
              <a:ext uri="{FF2B5EF4-FFF2-40B4-BE49-F238E27FC236}">
                <a16:creationId xmlns:a16="http://schemas.microsoft.com/office/drawing/2014/main" id="{07757ABF-20D0-4D21-9A26-6A6173E8685E}"/>
              </a:ext>
            </a:extLst>
          </p:cNvPr>
          <p:cNvSpPr/>
          <p:nvPr/>
        </p:nvSpPr>
        <p:spPr bwMode="auto">
          <a:xfrm>
            <a:off x="328448" y="1872633"/>
            <a:ext cx="2823278" cy="1060074"/>
          </a:xfrm>
          <a:prstGeom prst="roundRect">
            <a:avLst>
              <a:gd name="adj" fmla="val 2411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36000" rtlCol="0" anchor="t" anchorCtr="0"/>
          <a:lstStyle/>
          <a:p>
            <a:pPr marL="92075" lvl="0" indent="-92075" defTabSz="914282" fontAlgn="auto" latinLnBrk="0">
              <a:lnSpc>
                <a:spcPct val="130000"/>
              </a:lnSpc>
              <a:spcBef>
                <a:spcPts val="0"/>
              </a:spcBef>
              <a:spcAft>
                <a:spcPts val="274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baseline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 사용자 중심 요구사항 관리</a:t>
            </a:r>
            <a:endParaRPr kumimoji="0" lang="en-US" altLang="ko-KR" sz="1200" kern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92075" lvl="0" indent="-92075" defTabSz="914282" fontAlgn="auto" latinLnBrk="0">
              <a:lnSpc>
                <a:spcPct val="130000"/>
              </a:lnSpc>
              <a:spcBef>
                <a:spcPts val="0"/>
              </a:spcBef>
              <a:spcAft>
                <a:spcPts val="274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baseline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형상 관리</a:t>
            </a:r>
            <a:endParaRPr kumimoji="0" lang="en-US" altLang="ko-KR" sz="1200" kern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92075" lvl="0" indent="-92075" defTabSz="914282" fontAlgn="auto" latinLnBrk="0">
              <a:lnSpc>
                <a:spcPct val="130000"/>
              </a:lnSpc>
              <a:spcBef>
                <a:spcPts val="0"/>
              </a:spcBef>
              <a:spcAft>
                <a:spcPts val="274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이슈 관리 철저</a:t>
            </a:r>
            <a:endParaRPr kumimoji="0" lang="ko-KR" altLang="en-US" sz="1200" kern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AutoShape 158">
            <a:extLst>
              <a:ext uri="{FF2B5EF4-FFF2-40B4-BE49-F238E27FC236}">
                <a16:creationId xmlns:a16="http://schemas.microsoft.com/office/drawing/2014/main" id="{3EE5A29E-88D3-4E15-A7B6-07310747E46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8446" y="1700808"/>
            <a:ext cx="2823278" cy="278152"/>
          </a:xfrm>
          <a:prstGeom prst="roundRect">
            <a:avLst>
              <a:gd name="adj" fmla="val 1062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algn="ctr">
            <a:solidFill>
              <a:srgbClr val="3B689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1pPr>
            <a:lvl2pPr marL="742950" indent="-28575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2pPr>
            <a:lvl3pPr marL="1143000" indent="-22860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3pPr>
            <a:lvl4pPr marL="1600200" indent="-22860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4pPr>
            <a:lvl5pPr marL="2057400" indent="-22860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5pPr>
            <a:lvl6pPr marL="25146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6pPr>
            <a:lvl7pPr marL="29718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7pPr>
            <a:lvl8pPr marL="34290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8pPr>
            <a:lvl9pPr marL="38862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9pPr>
          </a:lstStyle>
          <a:p>
            <a:pPr marL="0" marR="0" lvl="0" indent="0" algn="ctr" defTabSz="96837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</a:p>
        </p:txBody>
      </p:sp>
      <p:sp>
        <p:nvSpPr>
          <p:cNvPr id="12" name="모서리가 둥근 직사각형 33">
            <a:extLst>
              <a:ext uri="{FF2B5EF4-FFF2-40B4-BE49-F238E27FC236}">
                <a16:creationId xmlns:a16="http://schemas.microsoft.com/office/drawing/2014/main" id="{4C8AD383-513A-45B2-A485-9714E3AB00F2}"/>
              </a:ext>
            </a:extLst>
          </p:cNvPr>
          <p:cNvSpPr/>
          <p:nvPr/>
        </p:nvSpPr>
        <p:spPr bwMode="auto">
          <a:xfrm>
            <a:off x="319313" y="4885872"/>
            <a:ext cx="2823278" cy="1143686"/>
          </a:xfrm>
          <a:prstGeom prst="roundRect">
            <a:avLst>
              <a:gd name="adj" fmla="val 2411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36000" rtlCol="0" anchor="t" anchorCtr="0"/>
          <a:lstStyle/>
          <a:p>
            <a:pPr marL="92075" lvl="0" indent="-92075" defTabSz="914282" fontAlgn="auto" latinLnBrk="0">
              <a:lnSpc>
                <a:spcPct val="130000"/>
              </a:lnSpc>
              <a:spcBef>
                <a:spcPts val="0"/>
              </a:spcBef>
              <a:spcAft>
                <a:spcPts val="274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baseline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고객사 담당자와의 충분한 협의 및 의사소통 채널 확보</a:t>
            </a:r>
          </a:p>
          <a:p>
            <a:pPr marL="92075" lvl="0" indent="-92075" defTabSz="914282" fontAlgn="auto" latinLnBrk="0">
              <a:lnSpc>
                <a:spcPct val="130000"/>
              </a:lnSpc>
              <a:spcBef>
                <a:spcPts val="0"/>
              </a:spcBef>
              <a:spcAft>
                <a:spcPts val="274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baseline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시스템의 데이터 신뢰성 정합성 유지</a:t>
            </a:r>
          </a:p>
        </p:txBody>
      </p:sp>
      <p:sp>
        <p:nvSpPr>
          <p:cNvPr id="13" name="AutoShape 158">
            <a:extLst>
              <a:ext uri="{FF2B5EF4-FFF2-40B4-BE49-F238E27FC236}">
                <a16:creationId xmlns:a16="http://schemas.microsoft.com/office/drawing/2014/main" id="{E02775F3-3D97-415A-BAE7-5B4F2107A93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9311" y="4740866"/>
            <a:ext cx="2823278" cy="278152"/>
          </a:xfrm>
          <a:prstGeom prst="roundRect">
            <a:avLst>
              <a:gd name="adj" fmla="val 1062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algn="ctr">
            <a:solidFill>
              <a:srgbClr val="3B689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1pPr>
            <a:lvl2pPr marL="742950" indent="-28575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2pPr>
            <a:lvl3pPr marL="1143000" indent="-22860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3pPr>
            <a:lvl4pPr marL="1600200" indent="-22860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4pPr>
            <a:lvl5pPr marL="2057400" indent="-22860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5pPr>
            <a:lvl6pPr marL="25146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6pPr>
            <a:lvl7pPr marL="29718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7pPr>
            <a:lvl8pPr marL="34290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8pPr>
            <a:lvl9pPr marL="38862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9pPr>
          </a:lstStyle>
          <a:p>
            <a:pPr marL="0" marR="0" lvl="0" indent="0" algn="ctr" defTabSz="96837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고객과의 의사소통</a:t>
            </a:r>
          </a:p>
        </p:txBody>
      </p:sp>
      <p:sp>
        <p:nvSpPr>
          <p:cNvPr id="14" name="모서리가 둥근 직사각형 35">
            <a:extLst>
              <a:ext uri="{FF2B5EF4-FFF2-40B4-BE49-F238E27FC236}">
                <a16:creationId xmlns:a16="http://schemas.microsoft.com/office/drawing/2014/main" id="{48F770B5-CAED-4B0B-B847-7862FB58BB52}"/>
              </a:ext>
            </a:extLst>
          </p:cNvPr>
          <p:cNvSpPr/>
          <p:nvPr/>
        </p:nvSpPr>
        <p:spPr bwMode="auto">
          <a:xfrm>
            <a:off x="327773" y="3298231"/>
            <a:ext cx="2823278" cy="1248936"/>
          </a:xfrm>
          <a:prstGeom prst="roundRect">
            <a:avLst>
              <a:gd name="adj" fmla="val 2411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36000" rtlCol="0" anchor="t" anchorCtr="0"/>
          <a:lstStyle/>
          <a:p>
            <a:pPr marL="92075" lvl="0" indent="-92075" defTabSz="914282" fontAlgn="auto" latinLnBrk="0">
              <a:lnSpc>
                <a:spcPct val="130000"/>
              </a:lnSpc>
              <a:spcBef>
                <a:spcPts val="0"/>
              </a:spcBef>
              <a:spcAft>
                <a:spcPts val="274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baseline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개발생산성을 위한 솔루션 활용 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(Reporting Tool, Grid Component)</a:t>
            </a:r>
            <a:endParaRPr kumimoji="0" lang="en-US" altLang="ko-KR" sz="1200" kern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92075" lvl="0" indent="-92075" defTabSz="914282" fontAlgn="auto" latinLnBrk="0">
              <a:lnSpc>
                <a:spcPct val="130000"/>
              </a:lnSpc>
              <a:spcBef>
                <a:spcPts val="0"/>
              </a:spcBef>
              <a:spcAft>
                <a:spcPts val="274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baseline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고객사</a:t>
            </a:r>
            <a:r>
              <a:rPr kumimoji="0" lang="ko-KR" altLang="en-US" sz="1200" kern="0" baseline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시스템 환경을 고려한 기술요소 및 아키텍처 구성</a:t>
            </a:r>
          </a:p>
        </p:txBody>
      </p:sp>
      <p:sp>
        <p:nvSpPr>
          <p:cNvPr id="15" name="AutoShape 158">
            <a:extLst>
              <a:ext uri="{FF2B5EF4-FFF2-40B4-BE49-F238E27FC236}">
                <a16:creationId xmlns:a16="http://schemas.microsoft.com/office/drawing/2014/main" id="{B8AC73A5-E7B9-402B-9D5A-1DE7685C85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7771" y="3126406"/>
            <a:ext cx="2823278" cy="278152"/>
          </a:xfrm>
          <a:prstGeom prst="roundRect">
            <a:avLst>
              <a:gd name="adj" fmla="val 1062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algn="ctr">
            <a:solidFill>
              <a:srgbClr val="3B689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1pPr>
            <a:lvl2pPr marL="742950" indent="-28575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2pPr>
            <a:lvl3pPr marL="1143000" indent="-22860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3pPr>
            <a:lvl4pPr marL="1600200" indent="-22860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4pPr>
            <a:lvl5pPr marL="2057400" indent="-228600" defTabSz="968375" eaLnBrk="0" hangingPunct="0"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5pPr>
            <a:lvl6pPr marL="25146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6pPr>
            <a:lvl7pPr marL="29718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7pPr>
            <a:lvl8pPr marL="34290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8pPr>
            <a:lvl9pPr marL="3886200" indent="-228600" defTabSz="968375" eaLnBrk="0" fontAlgn="t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defRPr kumimoji="1" sz="1400">
                <a:solidFill>
                  <a:schemeClr val="tx1"/>
                </a:solidFill>
                <a:latin typeface="Rix고딕 EB" pitchFamily="18" charset="-127"/>
                <a:ea typeface="Rix고딕 EB" pitchFamily="18" charset="-127"/>
              </a:defRPr>
            </a:lvl9pPr>
          </a:lstStyle>
          <a:p>
            <a:pPr marL="0" marR="0" lvl="0" indent="0" algn="ctr" defTabSz="96837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검증된 기술요소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951A9B4-0E4E-462B-8B17-FA213C0E36FE}"/>
              </a:ext>
            </a:extLst>
          </p:cNvPr>
          <p:cNvGrpSpPr/>
          <p:nvPr/>
        </p:nvGrpSpPr>
        <p:grpSpPr>
          <a:xfrm>
            <a:off x="6101571" y="1654227"/>
            <a:ext cx="3506772" cy="2276775"/>
            <a:chOff x="6053946" y="1654227"/>
            <a:chExt cx="3506772" cy="2276775"/>
          </a:xfrm>
        </p:grpSpPr>
        <p:pic>
          <p:nvPicPr>
            <p:cNvPr id="33" name="Picture 12" descr="1">
              <a:extLst>
                <a:ext uri="{FF2B5EF4-FFF2-40B4-BE49-F238E27FC236}">
                  <a16:creationId xmlns:a16="http://schemas.microsoft.com/office/drawing/2014/main" id="{70408E7F-994C-4104-A189-21424BAF7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t="71080" r="1276"/>
            <a:stretch>
              <a:fillRect/>
            </a:stretch>
          </p:blipFill>
          <p:spPr bwMode="auto">
            <a:xfrm>
              <a:off x="6053946" y="2777754"/>
              <a:ext cx="3506772" cy="115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12" descr="1">
              <a:extLst>
                <a:ext uri="{FF2B5EF4-FFF2-40B4-BE49-F238E27FC236}">
                  <a16:creationId xmlns:a16="http://schemas.microsoft.com/office/drawing/2014/main" id="{E0EEF1B2-04C4-4F0F-86CB-F5FFDA291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t="71825" r="1276"/>
            <a:stretch>
              <a:fillRect/>
            </a:stretch>
          </p:blipFill>
          <p:spPr bwMode="auto">
            <a:xfrm flipV="1">
              <a:off x="6053946" y="1654227"/>
              <a:ext cx="3506772" cy="1123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822FFC1-5877-44D7-A43A-65DA90E30744}"/>
              </a:ext>
            </a:extLst>
          </p:cNvPr>
          <p:cNvGrpSpPr/>
          <p:nvPr/>
        </p:nvGrpSpPr>
        <p:grpSpPr>
          <a:xfrm>
            <a:off x="6315524" y="1857927"/>
            <a:ext cx="3116726" cy="1908746"/>
            <a:chOff x="6267899" y="1857927"/>
            <a:chExt cx="3116726" cy="1908746"/>
          </a:xfrm>
        </p:grpSpPr>
        <p:sp>
          <p:nvSpPr>
            <p:cNvPr id="31" name="AutoShape 11">
              <a:extLst>
                <a:ext uri="{FF2B5EF4-FFF2-40B4-BE49-F238E27FC236}">
                  <a16:creationId xmlns:a16="http://schemas.microsoft.com/office/drawing/2014/main" id="{5BD3EA02-E84D-4F63-8F22-2A8AD7D25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899" y="1857927"/>
              <a:ext cx="3116726" cy="1908746"/>
            </a:xfrm>
            <a:prstGeom prst="roundRect">
              <a:avLst>
                <a:gd name="adj" fmla="val 3964"/>
              </a:avLst>
            </a:prstGeom>
            <a:noFill/>
            <a:ln w="9525">
              <a:solidFill>
                <a:srgbClr val="00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모서리가 둥근 직사각형 42">
              <a:extLst>
                <a:ext uri="{FF2B5EF4-FFF2-40B4-BE49-F238E27FC236}">
                  <a16:creationId xmlns:a16="http://schemas.microsoft.com/office/drawing/2014/main" id="{290ADF33-874D-4A8F-B144-8DEF85B72BEC}"/>
                </a:ext>
              </a:extLst>
            </p:cNvPr>
            <p:cNvSpPr/>
            <p:nvPr/>
          </p:nvSpPr>
          <p:spPr bwMode="auto">
            <a:xfrm>
              <a:off x="6309336" y="1892837"/>
              <a:ext cx="3031953" cy="1841304"/>
            </a:xfrm>
            <a:prstGeom prst="roundRect">
              <a:avLst>
                <a:gd name="adj" fmla="val 3203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AutoShape 109">
              <a:extLst>
                <a:ext uri="{FF2B5EF4-FFF2-40B4-BE49-F238E27FC236}">
                  <a16:creationId xmlns:a16="http://schemas.microsoft.com/office/drawing/2014/main" id="{903C88AF-2AA8-4587-A6AA-CFAC33B8A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057" y="1984522"/>
              <a:ext cx="2849657" cy="439462"/>
            </a:xfrm>
            <a:prstGeom prst="roundRect">
              <a:avLst>
                <a:gd name="adj" fmla="val 16667"/>
              </a:avLst>
            </a:prstGeom>
            <a:solidFill>
              <a:srgbClr val="2B7BD3"/>
            </a:solidFill>
            <a:ln>
              <a:noFill/>
            </a:ln>
            <a:effectLst>
              <a:outerShdw dist="12700" dir="5400000" algn="ctr" rotWithShape="0">
                <a:srgbClr val="808080">
                  <a:alpha val="50000"/>
                </a:srgbClr>
              </a:outerShdw>
            </a:effectLst>
            <a:scene3d>
              <a:camera prst="orthographicFront"/>
              <a:lightRig rig="balanced" dir="t"/>
            </a:scene3d>
            <a:sp3d>
              <a:bevelT w="63500" h="63500" prst="coolSlant"/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endParaRPr lang="ko-KR" altLang="ko-KR"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73">
              <a:extLst>
                <a:ext uri="{FF2B5EF4-FFF2-40B4-BE49-F238E27FC236}">
                  <a16:creationId xmlns:a16="http://schemas.microsoft.com/office/drawing/2014/main" id="{C1E63658-5B72-4724-9810-837E09596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5041" y="2529355"/>
              <a:ext cx="2673010" cy="906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85725" indent="-85725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9pPr>
            </a:lstStyle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pc="-8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전자정부 </a:t>
              </a:r>
              <a:r>
                <a:rPr lang="ko-KR" altLang="en-US" sz="1200" spc="-80" baseline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프레임웍</a:t>
              </a:r>
              <a:r>
                <a:rPr lang="ko-KR" altLang="en-US" sz="1200" spc="-8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개발 경험 인력</a:t>
              </a:r>
            </a:p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SQLRPGLE </a:t>
              </a:r>
              <a:r>
                <a:rPr lang="ko-KR" altLang="en-US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경험 인력 투입</a:t>
              </a:r>
            </a:p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병원 </a:t>
              </a:r>
              <a:r>
                <a:rPr lang="en-US" altLang="ko-KR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 </a:t>
              </a:r>
              <a:r>
                <a:rPr lang="ko-KR" altLang="en-US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경험 활용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0016F9-CFB7-451C-861F-2034E2EBEF5A}"/>
                </a:ext>
              </a:extLst>
            </p:cNvPr>
            <p:cNvSpPr/>
            <p:nvPr/>
          </p:nvSpPr>
          <p:spPr>
            <a:xfrm flipH="1">
              <a:off x="6420490" y="2105943"/>
              <a:ext cx="2811542" cy="215444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lvl="1" algn="ctr" defTabSz="1330325" eaLnBrk="0" latinLnBrk="0" hangingPunct="0">
                <a:buFontTx/>
                <a:buNone/>
              </a:pPr>
              <a:r>
                <a:rPr lang="ko-KR" altLang="en-US" b="1" spc="-70" baseline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Monotype Sorts"/>
                </a:rPr>
                <a:t>전문인력 투입 및 경험노하우 활용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068760A-C4FA-409A-BC61-4196A54856A0}"/>
              </a:ext>
            </a:extLst>
          </p:cNvPr>
          <p:cNvGrpSpPr/>
          <p:nvPr/>
        </p:nvGrpSpPr>
        <p:grpSpPr>
          <a:xfrm>
            <a:off x="6101571" y="3898596"/>
            <a:ext cx="3506772" cy="2215875"/>
            <a:chOff x="6053946" y="3898596"/>
            <a:chExt cx="3506772" cy="2215875"/>
          </a:xfrm>
        </p:grpSpPr>
        <p:grpSp>
          <p:nvGrpSpPr>
            <p:cNvPr id="25" name="그룹 69">
              <a:extLst>
                <a:ext uri="{FF2B5EF4-FFF2-40B4-BE49-F238E27FC236}">
                  <a16:creationId xmlns:a16="http://schemas.microsoft.com/office/drawing/2014/main" id="{2881436F-FB12-4C5C-A0EC-AF9E28DDC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3946" y="3898596"/>
              <a:ext cx="3506772" cy="2215875"/>
              <a:chOff x="3428992" y="1327466"/>
              <a:chExt cx="5429288" cy="3727407"/>
            </a:xfrm>
          </p:grpSpPr>
          <p:pic>
            <p:nvPicPr>
              <p:cNvPr id="28" name="Picture 12" descr="1">
                <a:extLst>
                  <a:ext uri="{FF2B5EF4-FFF2-40B4-BE49-F238E27FC236}">
                    <a16:creationId xmlns:a16="http://schemas.microsoft.com/office/drawing/2014/main" id="{25423EB5-DE21-4F20-B548-80F8517BFB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71080" r="1276"/>
              <a:stretch>
                <a:fillRect/>
              </a:stretch>
            </p:blipFill>
            <p:spPr bwMode="auto">
              <a:xfrm>
                <a:off x="3428992" y="2911733"/>
                <a:ext cx="5429288" cy="2143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2" descr="1">
                <a:extLst>
                  <a:ext uri="{FF2B5EF4-FFF2-40B4-BE49-F238E27FC236}">
                    <a16:creationId xmlns:a16="http://schemas.microsoft.com/office/drawing/2014/main" id="{6A1CE6E1-D796-4C65-A714-8DBB649970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71825" r="1276"/>
              <a:stretch>
                <a:fillRect/>
              </a:stretch>
            </p:blipFill>
            <p:spPr bwMode="auto">
              <a:xfrm flipV="1">
                <a:off x="3428992" y="1327466"/>
                <a:ext cx="5429288" cy="2087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6" name="AutoShape 11">
              <a:extLst>
                <a:ext uri="{FF2B5EF4-FFF2-40B4-BE49-F238E27FC236}">
                  <a16:creationId xmlns:a16="http://schemas.microsoft.com/office/drawing/2014/main" id="{DBA654C2-EF75-4DEF-914A-1BB98EC33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899" y="4102294"/>
              <a:ext cx="3116726" cy="1803680"/>
            </a:xfrm>
            <a:prstGeom prst="roundRect">
              <a:avLst>
                <a:gd name="adj" fmla="val 3964"/>
              </a:avLst>
            </a:prstGeom>
            <a:noFill/>
            <a:ln w="9525">
              <a:solidFill>
                <a:srgbClr val="00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42">
              <a:extLst>
                <a:ext uri="{FF2B5EF4-FFF2-40B4-BE49-F238E27FC236}">
                  <a16:creationId xmlns:a16="http://schemas.microsoft.com/office/drawing/2014/main" id="{088DE4C8-442B-4C77-8C31-99BCA0A7B64A}"/>
                </a:ext>
              </a:extLst>
            </p:cNvPr>
            <p:cNvSpPr/>
            <p:nvPr/>
          </p:nvSpPr>
          <p:spPr bwMode="auto">
            <a:xfrm>
              <a:off x="6309336" y="4137205"/>
              <a:ext cx="3031953" cy="1719038"/>
            </a:xfrm>
            <a:prstGeom prst="roundRect">
              <a:avLst>
                <a:gd name="adj" fmla="val 3203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9C1BEE1-2FB5-4AA8-944A-3491FC942798}"/>
              </a:ext>
            </a:extLst>
          </p:cNvPr>
          <p:cNvGrpSpPr/>
          <p:nvPr/>
        </p:nvGrpSpPr>
        <p:grpSpPr>
          <a:xfrm>
            <a:off x="6449682" y="4228890"/>
            <a:ext cx="2849657" cy="1392315"/>
            <a:chOff x="6402057" y="4228890"/>
            <a:chExt cx="2849657" cy="1392315"/>
          </a:xfrm>
        </p:grpSpPr>
        <p:sp>
          <p:nvSpPr>
            <p:cNvPr id="21" name="AutoShape 109">
              <a:extLst>
                <a:ext uri="{FF2B5EF4-FFF2-40B4-BE49-F238E27FC236}">
                  <a16:creationId xmlns:a16="http://schemas.microsoft.com/office/drawing/2014/main" id="{983489CA-2A78-408C-8805-8F3A8D618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057" y="4228890"/>
              <a:ext cx="2849657" cy="439462"/>
            </a:xfrm>
            <a:prstGeom prst="roundRect">
              <a:avLst>
                <a:gd name="adj" fmla="val 16667"/>
              </a:avLst>
            </a:prstGeom>
            <a:solidFill>
              <a:srgbClr val="2B7BD3"/>
            </a:solidFill>
            <a:ln>
              <a:noFill/>
            </a:ln>
            <a:effectLst>
              <a:outerShdw dist="12700" dir="5400000" algn="ctr" rotWithShape="0">
                <a:srgbClr val="808080">
                  <a:alpha val="50000"/>
                </a:srgbClr>
              </a:outerShdw>
            </a:effectLst>
            <a:scene3d>
              <a:camera prst="orthographicFront"/>
              <a:lightRig rig="balanced" dir="t"/>
            </a:scene3d>
            <a:sp3d>
              <a:bevelT w="63500" h="63500" prst="coolSlant"/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  <a:buFontTx/>
                <a:buNone/>
              </a:pPr>
              <a:endParaRPr lang="ko-KR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73">
              <a:extLst>
                <a:ext uri="{FF2B5EF4-FFF2-40B4-BE49-F238E27FC236}">
                  <a16:creationId xmlns:a16="http://schemas.microsoft.com/office/drawing/2014/main" id="{7895703B-2D55-4E20-928A-21A89EC13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5041" y="4770523"/>
              <a:ext cx="2673010" cy="85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85725" indent="-85725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aseline="-25000">
                  <a:solidFill>
                    <a:schemeClr val="tx1"/>
                  </a:solidFill>
                  <a:latin typeface="나눔고딕 ExtraBold" panose="020D0904000000000000" pitchFamily="50" charset="-127"/>
                  <a:ea typeface="굴림" panose="020B0600000101010101" pitchFamily="50" charset="-127"/>
                </a:defRPr>
              </a:lvl9pPr>
            </a:lstStyle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원활한 서비스를 위한 운영지원</a:t>
              </a:r>
            </a:p>
            <a:p>
              <a:pPr marL="182563" indent="-182563" algn="l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baseline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 요구사항에 대한 추적관리 절차 수립 및 지속적인 품질활동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69DF566-CA5E-4818-963C-DDDC37797883}"/>
                </a:ext>
              </a:extLst>
            </p:cNvPr>
            <p:cNvSpPr/>
            <p:nvPr/>
          </p:nvSpPr>
          <p:spPr>
            <a:xfrm flipH="1">
              <a:off x="6420490" y="4347112"/>
              <a:ext cx="2811542" cy="215444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marL="0" lvl="1" algn="ctr" defTabSz="1330325" eaLnBrk="0" latinLnBrk="0" hangingPunct="0">
                <a:buFontTx/>
                <a:buNone/>
              </a:pPr>
              <a:r>
                <a:rPr lang="ko-KR" altLang="en-US" b="1" baseline="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sym typeface="Monotype Sorts"/>
                </a:rPr>
                <a:t>안정적인 서비스 제공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525D78E-77C3-4B16-BBFA-6796926EBED6}"/>
              </a:ext>
            </a:extLst>
          </p:cNvPr>
          <p:cNvGrpSpPr/>
          <p:nvPr/>
        </p:nvGrpSpPr>
        <p:grpSpPr>
          <a:xfrm>
            <a:off x="4460860" y="4620162"/>
            <a:ext cx="1150892" cy="1080486"/>
            <a:chOff x="4413235" y="4620162"/>
            <a:chExt cx="1150892" cy="1080486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91337D8-1852-47B9-8A0A-980DE031B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235" y="4620162"/>
              <a:ext cx="1150892" cy="108048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12FAC2-23EC-4D46-9059-49236C3E14F0}"/>
                </a:ext>
              </a:extLst>
            </p:cNvPr>
            <p:cNvSpPr txBox="1"/>
            <p:nvPr/>
          </p:nvSpPr>
          <p:spPr>
            <a:xfrm>
              <a:off x="4596929" y="4891287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914400" latinLnBrk="1"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</a:t>
              </a:r>
            </a:p>
            <a:p>
              <a:pPr lvl="0" algn="ctr" defTabSz="914400" latinLnBrk="1"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통계자료</a:t>
              </a:r>
            </a:p>
            <a:p>
              <a:pPr lvl="0" algn="ctr" defTabSz="914400" latinLnBrk="1"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제공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808EEA-8AC5-478C-9B95-00D8576D6356}"/>
              </a:ext>
            </a:extLst>
          </p:cNvPr>
          <p:cNvGrpSpPr/>
          <p:nvPr/>
        </p:nvGrpSpPr>
        <p:grpSpPr>
          <a:xfrm>
            <a:off x="3216462" y="1791595"/>
            <a:ext cx="1150894" cy="1080486"/>
            <a:chOff x="3168837" y="1791595"/>
            <a:chExt cx="1150894" cy="1080486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E6BD807-33FA-4A85-A40C-21F97D4DF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837" y="1791595"/>
              <a:ext cx="1150894" cy="108048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7BA44DF-FFDD-4408-8E80-584DAF7CD7B6}"/>
                </a:ext>
              </a:extLst>
            </p:cNvPr>
            <p:cNvSpPr txBox="1"/>
            <p:nvPr/>
          </p:nvSpPr>
          <p:spPr>
            <a:xfrm>
              <a:off x="3352527" y="215103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914400" latinLnBrk="1"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검사의뢰</a:t>
              </a:r>
              <a:endPara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ctr" defTabSz="914400" latinLnBrk="1"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기능강화</a:t>
              </a:r>
              <a:endPara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C21FCA-CA11-4529-8FCA-26D1BCD7F052}"/>
              </a:ext>
            </a:extLst>
          </p:cNvPr>
          <p:cNvGrpSpPr/>
          <p:nvPr/>
        </p:nvGrpSpPr>
        <p:grpSpPr>
          <a:xfrm>
            <a:off x="3216462" y="2856919"/>
            <a:ext cx="1150891" cy="1080486"/>
            <a:chOff x="3168837" y="2856919"/>
            <a:chExt cx="1150891" cy="1080486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372591A-D35E-47C3-982C-7799B243C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837" y="2856919"/>
              <a:ext cx="1150891" cy="108048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10634F-371F-447B-9BC5-164836135238}"/>
                </a:ext>
              </a:extLst>
            </p:cNvPr>
            <p:cNvSpPr txBox="1"/>
            <p:nvPr/>
          </p:nvSpPr>
          <p:spPr>
            <a:xfrm>
              <a:off x="3342045" y="3133977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baseline="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프레임웍</a:t>
              </a:r>
              <a:endParaRPr kumimoji="0" lang="en-US" altLang="ko-KR" sz="1200" b="1" baseline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도입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AA8779-919F-478A-A4C2-A784CB3D8347}"/>
              </a:ext>
            </a:extLst>
          </p:cNvPr>
          <p:cNvGrpSpPr/>
          <p:nvPr/>
        </p:nvGrpSpPr>
        <p:grpSpPr>
          <a:xfrm>
            <a:off x="3216462" y="3935201"/>
            <a:ext cx="1150890" cy="1080486"/>
            <a:chOff x="3168837" y="3935201"/>
            <a:chExt cx="1150890" cy="1080486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B3FFEB22-0B41-4F59-AF3C-0DAE014C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837" y="3935201"/>
              <a:ext cx="1150890" cy="108048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28C67B-E4FC-4CA7-85B4-CF60FC4452E9}"/>
                </a:ext>
              </a:extLst>
            </p:cNvPr>
            <p:cNvSpPr txBox="1"/>
            <p:nvPr/>
          </p:nvSpPr>
          <p:spPr>
            <a:xfrm>
              <a:off x="3342048" y="4205725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결과관리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baseline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</a:t>
              </a:r>
              <a:endParaRPr kumimoji="0" lang="en-US" altLang="ko-KR" sz="1200" b="1" baseline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분리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0A0DA5-D056-48AF-98CB-F3BC418F29DB}"/>
              </a:ext>
            </a:extLst>
          </p:cNvPr>
          <p:cNvGrpSpPr/>
          <p:nvPr/>
        </p:nvGrpSpPr>
        <p:grpSpPr>
          <a:xfrm>
            <a:off x="3216462" y="5026317"/>
            <a:ext cx="1150890" cy="1080486"/>
            <a:chOff x="3168837" y="5026317"/>
            <a:chExt cx="1150890" cy="108048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26719DF-0EE5-4195-941C-E386B437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837" y="5026317"/>
              <a:ext cx="1150890" cy="1080486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F59C79-5277-44CD-9528-A6F622197088}"/>
                </a:ext>
              </a:extLst>
            </p:cNvPr>
            <p:cNvSpPr txBox="1"/>
            <p:nvPr/>
          </p:nvSpPr>
          <p:spPr>
            <a:xfrm>
              <a:off x="3419796" y="5305967"/>
              <a:ext cx="644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MCLIS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연계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EEBCE0-4FC4-454B-AA96-72B82CDF4154}"/>
              </a:ext>
            </a:extLst>
          </p:cNvPr>
          <p:cNvGrpSpPr/>
          <p:nvPr/>
        </p:nvGrpSpPr>
        <p:grpSpPr>
          <a:xfrm>
            <a:off x="4460860" y="3513735"/>
            <a:ext cx="1150891" cy="1080486"/>
            <a:chOff x="4413235" y="3513735"/>
            <a:chExt cx="1150891" cy="1080486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3C5C110-E36B-4990-B58C-20F7D00F1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235" y="3513735"/>
              <a:ext cx="1150891" cy="108048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99894E-D131-4F82-8705-D735C67D30E8}"/>
                </a:ext>
              </a:extLst>
            </p:cNvPr>
            <p:cNvSpPr txBox="1"/>
            <p:nvPr/>
          </p:nvSpPr>
          <p:spPr>
            <a:xfrm>
              <a:off x="4665516" y="3787739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baseline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편의성</a:t>
              </a:r>
              <a:endParaRPr kumimoji="0" lang="en-US" altLang="ko-KR" sz="1200" b="1" baseline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AD4CC4-883B-4274-B7FD-7BFDD8FA9C3D}"/>
              </a:ext>
            </a:extLst>
          </p:cNvPr>
          <p:cNvGrpSpPr/>
          <p:nvPr/>
        </p:nvGrpSpPr>
        <p:grpSpPr>
          <a:xfrm>
            <a:off x="4460860" y="2317421"/>
            <a:ext cx="1150891" cy="1080486"/>
            <a:chOff x="4413235" y="2317421"/>
            <a:chExt cx="1150891" cy="1080486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226B1EDE-1401-45E1-A242-C1F9641A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235" y="2317421"/>
              <a:ext cx="1150891" cy="1080486"/>
            </a:xfrm>
            <a:prstGeom prst="rect">
              <a:avLst/>
            </a:prstGeom>
          </p:spPr>
        </p:pic>
        <p:sp>
          <p:nvSpPr>
            <p:cNvPr id="44" name="TextBox 17">
              <a:extLst>
                <a:ext uri="{FF2B5EF4-FFF2-40B4-BE49-F238E27FC236}">
                  <a16:creationId xmlns:a16="http://schemas.microsoft.com/office/drawing/2014/main" id="{473180FF-71B6-42E3-AB89-98571D0F40EA}"/>
                </a:ext>
              </a:extLst>
            </p:cNvPr>
            <p:cNvSpPr txBox="1"/>
            <p:nvPr/>
          </p:nvSpPr>
          <p:spPr>
            <a:xfrm>
              <a:off x="4502034" y="2659656"/>
              <a:ext cx="9541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고객서비스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baseline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기능중심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0" name="Group 13">
            <a:extLst>
              <a:ext uri="{FF2B5EF4-FFF2-40B4-BE49-F238E27FC236}">
                <a16:creationId xmlns:a16="http://schemas.microsoft.com/office/drawing/2014/main" id="{B761D732-46A0-4C02-B4B8-F15D95BA8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68089"/>
              </p:ext>
            </p:extLst>
          </p:nvPr>
        </p:nvGraphicFramePr>
        <p:xfrm>
          <a:off x="319311" y="879116"/>
          <a:ext cx="9112939" cy="677676"/>
        </p:xfrm>
        <a:graphic>
          <a:graphicData uri="http://schemas.openxmlformats.org/drawingml/2006/table">
            <a:tbl>
              <a:tblPr/>
              <a:tblGrid>
                <a:gridCol w="911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900" spc="-15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핵심요구사항 도출을 통한 </a:t>
                      </a:r>
                      <a:r>
                        <a:rPr lang="ko-KR" altLang="en-US" sz="1900" b="1" spc="-200" baseline="0" dirty="0">
                          <a:ln w="3175">
                            <a:noFill/>
                          </a:ln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효율적 수행계획 수립</a:t>
                      </a:r>
                      <a:r>
                        <a:rPr lang="en-US" altLang="ko-KR" sz="1900" b="1" spc="-200" baseline="0" dirty="0">
                          <a:ln w="3175">
                            <a:noFill/>
                          </a:ln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900" b="1" spc="-200" baseline="0" dirty="0">
                          <a:ln w="3175">
                            <a:noFill/>
                          </a:ln>
                          <a:effectLst/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최적의 인력투입</a:t>
                      </a:r>
                      <a:r>
                        <a:rPr lang="ko-KR" altLang="en-US" sz="1900" spc="-15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으로 성공적인 사업 수행</a:t>
                      </a:r>
                      <a:endParaRPr lang="en-US" altLang="ko-KR" sz="1900" b="1" spc="-150" baseline="0" dirty="0">
                        <a:ln w="3175"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  <a:solidFill>
                          <a:srgbClr val="0070C0"/>
                        </a:solidFill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  <a:outerShdw blurRad="50800" dist="38100" dir="2700000" algn="tl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808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93A0BA-AEE7-4188-85DB-C0DD78381E0B}"/>
              </a:ext>
            </a:extLst>
          </p:cNvPr>
          <p:cNvSpPr/>
          <p:nvPr/>
        </p:nvSpPr>
        <p:spPr bwMode="auto">
          <a:xfrm>
            <a:off x="6007943" y="1593530"/>
            <a:ext cx="1134000" cy="45935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48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19F8978-482D-4EC9-AF82-56FB46FF59EB}"/>
              </a:ext>
            </a:extLst>
          </p:cNvPr>
          <p:cNvSpPr/>
          <p:nvPr/>
        </p:nvSpPr>
        <p:spPr bwMode="auto">
          <a:xfrm>
            <a:off x="8336582" y="1593530"/>
            <a:ext cx="1134000" cy="45935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48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6573A742-235D-4A14-91B7-3A02FBA0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115888"/>
            <a:ext cx="8712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2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 계획</a:t>
            </a:r>
          </a:p>
        </p:txBody>
      </p:sp>
      <p:sp>
        <p:nvSpPr>
          <p:cNvPr id="64515" name="Text Box 118">
            <a:extLst>
              <a:ext uri="{FF2B5EF4-FFF2-40B4-BE49-F238E27FC236}">
                <a16:creationId xmlns:a16="http://schemas.microsoft.com/office/drawing/2014/main" id="{11AC4938-B4BD-4353-81C8-E1058A811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717079"/>
            <a:ext cx="8427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프로젝트는 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개월간 분석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테스트 및 교육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적용 및 안정화 단계로 진행합니다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4516" name="Rectangle 102">
            <a:extLst>
              <a:ext uri="{FF2B5EF4-FFF2-40B4-BE49-F238E27FC236}">
                <a16:creationId xmlns:a16="http://schemas.microsoft.com/office/drawing/2014/main" id="{20B5CE00-B94B-48FB-B880-34E08882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4" y="998889"/>
            <a:ext cx="9442450" cy="428682"/>
          </a:xfrm>
          <a:prstGeom prst="rect">
            <a:avLst/>
          </a:prstGeom>
          <a:solidFill>
            <a:schemeClr val="bg1"/>
          </a:solidFill>
          <a:ln w="1587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2018.09.10 ~ 2019.03.09 (6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28FC12-6CE3-46F9-B2FD-0F7DE7EF25F4}"/>
              </a:ext>
            </a:extLst>
          </p:cNvPr>
          <p:cNvSpPr/>
          <p:nvPr/>
        </p:nvSpPr>
        <p:spPr bwMode="auto">
          <a:xfrm>
            <a:off x="3675112" y="1593530"/>
            <a:ext cx="1134000" cy="45935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48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D48A7B4-AA6A-4DEA-B045-2ACB31A7E6E5}"/>
              </a:ext>
            </a:extLst>
          </p:cNvPr>
          <p:cNvSpPr/>
          <p:nvPr/>
        </p:nvSpPr>
        <p:spPr bwMode="auto">
          <a:xfrm>
            <a:off x="1349588" y="1593530"/>
            <a:ext cx="1134000" cy="45935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48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8" name="모서리가 둥근 직사각형 261">
            <a:extLst>
              <a:ext uri="{FF2B5EF4-FFF2-40B4-BE49-F238E27FC236}">
                <a16:creationId xmlns:a16="http://schemas.microsoft.com/office/drawing/2014/main" id="{E1BF904E-2A1D-4AC0-9A75-E0B9DC824F03}"/>
              </a:ext>
            </a:extLst>
          </p:cNvPr>
          <p:cNvSpPr/>
          <p:nvPr/>
        </p:nvSpPr>
        <p:spPr>
          <a:xfrm flipV="1">
            <a:off x="1639838" y="2611530"/>
            <a:ext cx="1123168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5E2903-D415-4887-916A-E4D36FEC1C7B}"/>
              </a:ext>
            </a:extLst>
          </p:cNvPr>
          <p:cNvSpPr txBox="1"/>
          <p:nvPr/>
        </p:nvSpPr>
        <p:spPr bwMode="auto">
          <a:xfrm>
            <a:off x="1688878" y="2707369"/>
            <a:ext cx="1823168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 및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875159E-177D-415F-AEC6-CD6499F5D60C}"/>
              </a:ext>
            </a:extLst>
          </p:cNvPr>
          <p:cNvSpPr/>
          <p:nvPr/>
        </p:nvSpPr>
        <p:spPr bwMode="auto">
          <a:xfrm>
            <a:off x="237778" y="1829086"/>
            <a:ext cx="1039131" cy="6703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Milestone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6013E9B-B50B-46AD-A438-F884E87C3173}"/>
              </a:ext>
            </a:extLst>
          </p:cNvPr>
          <p:cNvGrpSpPr/>
          <p:nvPr/>
        </p:nvGrpSpPr>
        <p:grpSpPr>
          <a:xfrm>
            <a:off x="237778" y="2568033"/>
            <a:ext cx="1025101" cy="3611117"/>
            <a:chOff x="409575" y="3325368"/>
            <a:chExt cx="1169843" cy="460810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68BCE9D-B776-45A7-A38C-96E52C7187D7}"/>
                </a:ext>
              </a:extLst>
            </p:cNvPr>
            <p:cNvSpPr/>
            <p:nvPr/>
          </p:nvSpPr>
          <p:spPr bwMode="auto">
            <a:xfrm>
              <a:off x="409575" y="3325368"/>
              <a:ext cx="1169843" cy="85547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87086" tIns="43543" rIns="87086" bIns="4354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b="1" kern="0" baseline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r>
                <a:rPr lang="en-US" altLang="ko-KR" sz="1100" b="1" kern="0" baseline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100" b="1" kern="0" baseline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설계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BC24F85-157C-4FE5-B3A7-396757E6D6C4}"/>
                </a:ext>
              </a:extLst>
            </p:cNvPr>
            <p:cNvSpPr/>
            <p:nvPr/>
          </p:nvSpPr>
          <p:spPr bwMode="auto">
            <a:xfrm>
              <a:off x="409575" y="4266417"/>
              <a:ext cx="1169843" cy="85547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87086" tIns="43543" rIns="87086" bIns="4354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</a:t>
              </a:r>
              <a:endPara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퍼블리싱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F8B9179-3100-4600-8FBC-56844F28CBEB}"/>
                </a:ext>
              </a:extLst>
            </p:cNvPr>
            <p:cNvSpPr/>
            <p:nvPr/>
          </p:nvSpPr>
          <p:spPr bwMode="auto">
            <a:xfrm>
              <a:off x="409575" y="5201729"/>
              <a:ext cx="1169843" cy="85547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87086" tIns="43543" rIns="87086" bIns="4354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프로그램개발</a:t>
              </a:r>
              <a:endPara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9D25D98-55FB-41EE-9E56-A80E1C6CE8EC}"/>
                </a:ext>
              </a:extLst>
            </p:cNvPr>
            <p:cNvSpPr/>
            <p:nvPr/>
          </p:nvSpPr>
          <p:spPr bwMode="auto">
            <a:xfrm>
              <a:off x="409575" y="6142691"/>
              <a:ext cx="1169843" cy="85547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87086" tIns="43543" rIns="87086" bIns="4354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교육</a:t>
              </a:r>
              <a:endPara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 테스트</a:t>
              </a:r>
              <a:endPara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1F601C2-6143-4135-8F5C-87F782809596}"/>
                </a:ext>
              </a:extLst>
            </p:cNvPr>
            <p:cNvSpPr/>
            <p:nvPr/>
          </p:nvSpPr>
          <p:spPr bwMode="auto">
            <a:xfrm>
              <a:off x="409575" y="7078003"/>
              <a:ext cx="1169843" cy="85547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87086" tIns="43543" rIns="87086" bIns="43543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안정화</a:t>
              </a:r>
              <a:endPara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01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100" b="1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운영지원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49ADD48-1349-42F6-AC2E-4D07EA9F1206}"/>
              </a:ext>
            </a:extLst>
          </p:cNvPr>
          <p:cNvSpPr/>
          <p:nvPr/>
        </p:nvSpPr>
        <p:spPr bwMode="auto">
          <a:xfrm>
            <a:off x="7174929" y="1495442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lvl="0" algn="ctr" defTabSz="910185" latinLnBrk="0">
              <a:lnSpc>
                <a:spcPct val="13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ko-KR" altLang="en-US" kern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7F5C7E6-3505-47BF-A345-65B419A329EA}"/>
              </a:ext>
            </a:extLst>
          </p:cNvPr>
          <p:cNvSpPr/>
          <p:nvPr/>
        </p:nvSpPr>
        <p:spPr bwMode="auto">
          <a:xfrm>
            <a:off x="2511487" y="1495442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C0FA21A-D379-423F-971D-08AC24439723}"/>
              </a:ext>
            </a:extLst>
          </p:cNvPr>
          <p:cNvSpPr/>
          <p:nvPr/>
        </p:nvSpPr>
        <p:spPr bwMode="auto">
          <a:xfrm>
            <a:off x="3675112" y="1495442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7A92E2D-472D-4CF2-BBFE-97ADF18B149D}"/>
              </a:ext>
            </a:extLst>
          </p:cNvPr>
          <p:cNvSpPr/>
          <p:nvPr/>
        </p:nvSpPr>
        <p:spPr bwMode="auto">
          <a:xfrm>
            <a:off x="4850482" y="1495442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kumimoji="1" lang="ko-KR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D6A9C34-F382-4C7E-8F60-15F82BC62BE7}"/>
              </a:ext>
            </a:extLst>
          </p:cNvPr>
          <p:cNvSpPr/>
          <p:nvPr/>
        </p:nvSpPr>
        <p:spPr bwMode="auto">
          <a:xfrm>
            <a:off x="6007943" y="1495442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lvl="0" algn="ctr" defTabSz="910185" latinLnBrk="0">
              <a:lnSpc>
                <a:spcPct val="13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ko-KR" altLang="en-US" kern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F08A590-9711-47EC-A65E-C9A5AD7A1A00}"/>
              </a:ext>
            </a:extLst>
          </p:cNvPr>
          <p:cNvSpPr/>
          <p:nvPr/>
        </p:nvSpPr>
        <p:spPr bwMode="auto">
          <a:xfrm>
            <a:off x="1349588" y="1495442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018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F76C2C0-BFC0-4062-9A93-EA6E0CCEA89F}"/>
              </a:ext>
            </a:extLst>
          </p:cNvPr>
          <p:cNvCxnSpPr/>
          <p:nvPr/>
        </p:nvCxnSpPr>
        <p:spPr>
          <a:xfrm>
            <a:off x="1360562" y="1832938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D4FD2D6-1669-4554-A8BA-AD40195D6DB2}"/>
              </a:ext>
            </a:extLst>
          </p:cNvPr>
          <p:cNvCxnSpPr/>
          <p:nvPr/>
        </p:nvCxnSpPr>
        <p:spPr>
          <a:xfrm>
            <a:off x="1360562" y="2543926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261">
            <a:extLst>
              <a:ext uri="{FF2B5EF4-FFF2-40B4-BE49-F238E27FC236}">
                <a16:creationId xmlns:a16="http://schemas.microsoft.com/office/drawing/2014/main" id="{E6C2CAC3-1386-4753-977C-EFD5D565316F}"/>
              </a:ext>
            </a:extLst>
          </p:cNvPr>
          <p:cNvSpPr/>
          <p:nvPr/>
        </p:nvSpPr>
        <p:spPr>
          <a:xfrm flipV="1">
            <a:off x="2483534" y="2966109"/>
            <a:ext cx="122400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2B1509F-09D7-461F-9592-1E1458304063}"/>
              </a:ext>
            </a:extLst>
          </p:cNvPr>
          <p:cNvSpPr txBox="1"/>
          <p:nvPr/>
        </p:nvSpPr>
        <p:spPr bwMode="auto">
          <a:xfrm>
            <a:off x="2506550" y="3047668"/>
            <a:ext cx="1077504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754C70C-6746-4E93-AA05-8D2033341FD8}"/>
              </a:ext>
            </a:extLst>
          </p:cNvPr>
          <p:cNvCxnSpPr/>
          <p:nvPr/>
        </p:nvCxnSpPr>
        <p:spPr>
          <a:xfrm>
            <a:off x="1360562" y="3277015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C3CD9CE-4EFA-473C-A3FE-53B57C52A123}"/>
              </a:ext>
            </a:extLst>
          </p:cNvPr>
          <p:cNvCxnSpPr/>
          <p:nvPr/>
        </p:nvCxnSpPr>
        <p:spPr>
          <a:xfrm>
            <a:off x="1360562" y="4008412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08A6335D-75DE-484D-9F1D-6FD28ADDF73F}"/>
              </a:ext>
            </a:extLst>
          </p:cNvPr>
          <p:cNvCxnSpPr/>
          <p:nvPr/>
        </p:nvCxnSpPr>
        <p:spPr>
          <a:xfrm>
            <a:off x="1360562" y="4749017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0F7E46B4-3D5F-41B3-909E-129BE9306257}"/>
              </a:ext>
            </a:extLst>
          </p:cNvPr>
          <p:cNvCxnSpPr/>
          <p:nvPr/>
        </p:nvCxnSpPr>
        <p:spPr>
          <a:xfrm>
            <a:off x="1360562" y="5491870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0DF524F-6398-4376-99BA-900B11E6F89A}"/>
              </a:ext>
            </a:extLst>
          </p:cNvPr>
          <p:cNvCxnSpPr/>
          <p:nvPr/>
        </p:nvCxnSpPr>
        <p:spPr>
          <a:xfrm>
            <a:off x="1360562" y="6190869"/>
            <a:ext cx="8136000" cy="0"/>
          </a:xfrm>
          <a:prstGeom prst="line">
            <a:avLst/>
          </a:prstGeom>
          <a:ln w="158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261">
            <a:extLst>
              <a:ext uri="{FF2B5EF4-FFF2-40B4-BE49-F238E27FC236}">
                <a16:creationId xmlns:a16="http://schemas.microsoft.com/office/drawing/2014/main" id="{60870EAB-9239-4BFF-8A2A-CEDFE3FCD929}"/>
              </a:ext>
            </a:extLst>
          </p:cNvPr>
          <p:cNvSpPr/>
          <p:nvPr/>
        </p:nvSpPr>
        <p:spPr>
          <a:xfrm flipV="1">
            <a:off x="3013554" y="3372491"/>
            <a:ext cx="671083" cy="3927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79192F-5F1D-4A36-A3B9-6172EEA739D7}"/>
              </a:ext>
            </a:extLst>
          </p:cNvPr>
          <p:cNvSpPr txBox="1"/>
          <p:nvPr/>
        </p:nvSpPr>
        <p:spPr bwMode="auto">
          <a:xfrm>
            <a:off x="3000759" y="3452086"/>
            <a:ext cx="1015343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</a:p>
        </p:txBody>
      </p:sp>
      <p:sp>
        <p:nvSpPr>
          <p:cNvPr id="140" name="모서리가 둥근 직사각형 261">
            <a:extLst>
              <a:ext uri="{FF2B5EF4-FFF2-40B4-BE49-F238E27FC236}">
                <a16:creationId xmlns:a16="http://schemas.microsoft.com/office/drawing/2014/main" id="{25693F58-09E8-4980-9A47-D49BF95A384E}"/>
              </a:ext>
            </a:extLst>
          </p:cNvPr>
          <p:cNvSpPr/>
          <p:nvPr/>
        </p:nvSpPr>
        <p:spPr>
          <a:xfrm flipV="1">
            <a:off x="3079998" y="3708306"/>
            <a:ext cx="155305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EBDEB04-C13B-4664-B3B9-A6A8F8F87B9F}"/>
              </a:ext>
            </a:extLst>
          </p:cNvPr>
          <p:cNvSpPr txBox="1"/>
          <p:nvPr/>
        </p:nvSpPr>
        <p:spPr bwMode="auto">
          <a:xfrm>
            <a:off x="3300449" y="3792386"/>
            <a:ext cx="1235580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퍼블리싱</a:t>
            </a:r>
          </a:p>
        </p:txBody>
      </p:sp>
      <p:sp>
        <p:nvSpPr>
          <p:cNvPr id="142" name="모서리가 둥근 직사각형 261">
            <a:extLst>
              <a:ext uri="{FF2B5EF4-FFF2-40B4-BE49-F238E27FC236}">
                <a16:creationId xmlns:a16="http://schemas.microsoft.com/office/drawing/2014/main" id="{7E794874-F394-416C-8349-03438AFD4D72}"/>
              </a:ext>
            </a:extLst>
          </p:cNvPr>
          <p:cNvSpPr/>
          <p:nvPr/>
        </p:nvSpPr>
        <p:spPr>
          <a:xfrm flipV="1">
            <a:off x="3441409" y="4110206"/>
            <a:ext cx="706735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820EC31-1DFC-4107-846D-4356D7B6800E}"/>
              </a:ext>
            </a:extLst>
          </p:cNvPr>
          <p:cNvSpPr txBox="1"/>
          <p:nvPr/>
        </p:nvSpPr>
        <p:spPr bwMode="auto">
          <a:xfrm>
            <a:off x="3478302" y="4194284"/>
            <a:ext cx="1142439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개발표준수립</a:t>
            </a:r>
          </a:p>
        </p:txBody>
      </p:sp>
      <p:sp>
        <p:nvSpPr>
          <p:cNvPr id="144" name="모서리가 둥근 직사각형 261">
            <a:extLst>
              <a:ext uri="{FF2B5EF4-FFF2-40B4-BE49-F238E27FC236}">
                <a16:creationId xmlns:a16="http://schemas.microsoft.com/office/drawing/2014/main" id="{DDE035E4-8F67-4490-A6A6-B0A295FCCB8B}"/>
              </a:ext>
            </a:extLst>
          </p:cNvPr>
          <p:cNvSpPr/>
          <p:nvPr/>
        </p:nvSpPr>
        <p:spPr>
          <a:xfrm flipV="1">
            <a:off x="3674111" y="4450501"/>
            <a:ext cx="2772000" cy="524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69F6C31-18EE-4052-A56E-CC322A28F919}"/>
              </a:ext>
            </a:extLst>
          </p:cNvPr>
          <p:cNvSpPr txBox="1"/>
          <p:nvPr/>
        </p:nvSpPr>
        <p:spPr bwMode="auto">
          <a:xfrm>
            <a:off x="3656062" y="4534584"/>
            <a:ext cx="3341607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프로그램개발 </a:t>
            </a:r>
            <a:r>
              <a:rPr lang="ko-KR" altLang="en-US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단위 테스트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모서리가 둥근 직사각형 261">
            <a:extLst>
              <a:ext uri="{FF2B5EF4-FFF2-40B4-BE49-F238E27FC236}">
                <a16:creationId xmlns:a16="http://schemas.microsoft.com/office/drawing/2014/main" id="{D9F29400-E1D0-4B32-8522-F7D3FAADF08D}"/>
              </a:ext>
            </a:extLst>
          </p:cNvPr>
          <p:cNvSpPr/>
          <p:nvPr/>
        </p:nvSpPr>
        <p:spPr>
          <a:xfrm flipV="1">
            <a:off x="6522907" y="5202914"/>
            <a:ext cx="111600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8DF331-0E1D-4549-80C3-7C88740F25C4}"/>
              </a:ext>
            </a:extLst>
          </p:cNvPr>
          <p:cNvSpPr txBox="1"/>
          <p:nvPr/>
        </p:nvSpPr>
        <p:spPr bwMode="auto">
          <a:xfrm>
            <a:off x="6536382" y="5283332"/>
            <a:ext cx="1055804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테스트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모서리가 둥근 직사각형 261">
            <a:extLst>
              <a:ext uri="{FF2B5EF4-FFF2-40B4-BE49-F238E27FC236}">
                <a16:creationId xmlns:a16="http://schemas.microsoft.com/office/drawing/2014/main" id="{07AD4B1F-8B6C-459D-A578-CADA0411A50F}"/>
              </a:ext>
            </a:extLst>
          </p:cNvPr>
          <p:cNvSpPr/>
          <p:nvPr/>
        </p:nvSpPr>
        <p:spPr>
          <a:xfrm flipV="1">
            <a:off x="7659935" y="5563153"/>
            <a:ext cx="93600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F1BD69B-2D80-486F-8BA4-2DBC7A172528}"/>
              </a:ext>
            </a:extLst>
          </p:cNvPr>
          <p:cNvSpPr/>
          <p:nvPr/>
        </p:nvSpPr>
        <p:spPr bwMode="auto">
          <a:xfrm>
            <a:off x="8336582" y="1495442"/>
            <a:ext cx="1134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87086" tIns="43543" rIns="87086" bIns="43543" numCol="1" rtlCol="0" anchor="ctr" anchorCtr="0" compatLnSpc="1">
            <a:prstTxWarp prst="textNoShape">
              <a:avLst/>
            </a:prstTxWarp>
          </a:bodyPr>
          <a:lstStyle/>
          <a:p>
            <a:pPr lvl="0" algn="ctr" defTabSz="910185" latinLnBrk="0">
              <a:lnSpc>
                <a:spcPct val="13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ko-KR" altLang="en-US" kern="0" baseline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AutoShape 122">
            <a:extLst>
              <a:ext uri="{FF2B5EF4-FFF2-40B4-BE49-F238E27FC236}">
                <a16:creationId xmlns:a16="http://schemas.microsoft.com/office/drawing/2014/main" id="{6AEABE8A-62C2-4B0C-ACED-1C8D95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046" y="1953357"/>
            <a:ext cx="735862" cy="392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3E3E3"/>
              </a:gs>
              <a:gs pos="100000">
                <a:srgbClr val="C0C0C0"/>
              </a:gs>
            </a:gsLst>
            <a:lin ang="5400000" scaled="1"/>
          </a:gradFill>
          <a:ln w="19050">
            <a:solidFill>
              <a:srgbClr val="DDDDDD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48381" rIns="0" bIns="48381" anchor="t"/>
          <a:lstStyle>
            <a:lvl1pPr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1pPr>
            <a:lvl2pPr marL="742950" indent="-28575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2pPr>
            <a:lvl3pPr marL="11430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3pPr>
            <a:lvl4pPr marL="16002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4pPr>
            <a:lvl5pPr marL="20574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5pPr>
            <a:lvl6pPr marL="25146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6pPr>
            <a:lvl7pPr marL="29718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7pPr>
            <a:lvl8pPr marL="34290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8pPr>
            <a:lvl9pPr marL="38862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9pPr>
          </a:lstStyle>
          <a:p>
            <a:pPr algn="ctr" eaLnBrk="1" hangingPunct="1"/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중간보고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/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11/08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AutoShape 187">
            <a:extLst>
              <a:ext uri="{FF2B5EF4-FFF2-40B4-BE49-F238E27FC236}">
                <a16:creationId xmlns:a16="http://schemas.microsoft.com/office/drawing/2014/main" id="{95A73C97-F57E-4485-AF84-C7784207D8C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73417" y="1794477"/>
            <a:ext cx="144463" cy="14730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AutoShape 187">
            <a:extLst>
              <a:ext uri="{FF2B5EF4-FFF2-40B4-BE49-F238E27FC236}">
                <a16:creationId xmlns:a16="http://schemas.microsoft.com/office/drawing/2014/main" id="{3489096E-A9CD-485D-8725-9350D317C68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57575" y="1794477"/>
            <a:ext cx="144463" cy="14730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AutoShape 187">
            <a:extLst>
              <a:ext uri="{FF2B5EF4-FFF2-40B4-BE49-F238E27FC236}">
                <a16:creationId xmlns:a16="http://schemas.microsoft.com/office/drawing/2014/main" id="{2887234A-BACE-4819-8CA8-EB5EA52AB2F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264350" y="1794477"/>
            <a:ext cx="144463" cy="14730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 Box 197">
            <a:extLst>
              <a:ext uri="{FF2B5EF4-FFF2-40B4-BE49-F238E27FC236}">
                <a16:creationId xmlns:a16="http://schemas.microsoft.com/office/drawing/2014/main" id="{2C81D6FC-90E1-4ABA-9548-20C65BA9C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794" y="5991091"/>
            <a:ext cx="758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000" dirty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착수</a:t>
            </a:r>
            <a:r>
              <a:rPr lang="en-US" altLang="ko-KR" sz="1000" dirty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(9.10)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5E97DA-A8E6-4C31-AB59-5071748BD0B6}"/>
              </a:ext>
            </a:extLst>
          </p:cNvPr>
          <p:cNvGrpSpPr/>
          <p:nvPr/>
        </p:nvGrpSpPr>
        <p:grpSpPr>
          <a:xfrm>
            <a:off x="1476325" y="1783443"/>
            <a:ext cx="144463" cy="4405691"/>
            <a:chOff x="1476325" y="1880833"/>
            <a:chExt cx="144463" cy="4405691"/>
          </a:xfrm>
        </p:grpSpPr>
        <p:sp>
          <p:nvSpPr>
            <p:cNvPr id="165" name="Line 196">
              <a:extLst>
                <a:ext uri="{FF2B5EF4-FFF2-40B4-BE49-F238E27FC236}">
                  <a16:creationId xmlns:a16="http://schemas.microsoft.com/office/drawing/2014/main" id="{D52F7EFC-8028-4D2B-990F-50E6CE6AB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5316" y="1880833"/>
              <a:ext cx="35052" cy="428681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AutoShape 187">
              <a:extLst>
                <a:ext uri="{FF2B5EF4-FFF2-40B4-BE49-F238E27FC236}">
                  <a16:creationId xmlns:a16="http://schemas.microsoft.com/office/drawing/2014/main" id="{AAB2A8AF-0D50-401C-99C0-7E971F6D9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325" y="6161112"/>
              <a:ext cx="144463" cy="125412"/>
            </a:xfrm>
            <a:prstGeom prst="triangle">
              <a:avLst>
                <a:gd name="adj" fmla="val 50000"/>
              </a:avLst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9" name="AutoShape 122">
            <a:extLst>
              <a:ext uri="{FF2B5EF4-FFF2-40B4-BE49-F238E27FC236}">
                <a16:creationId xmlns:a16="http://schemas.microsoft.com/office/drawing/2014/main" id="{EC277928-594A-44A5-8B45-977E4862F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173" y="1963458"/>
            <a:ext cx="735862" cy="392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3E3E3"/>
              </a:gs>
              <a:gs pos="100000">
                <a:srgbClr val="C0C0C0"/>
              </a:gs>
            </a:gsLst>
            <a:lin ang="5400000" scaled="1"/>
          </a:gradFill>
          <a:ln w="19050">
            <a:solidFill>
              <a:srgbClr val="DDDDDD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48381" rIns="0" bIns="48381" anchor="t"/>
          <a:lstStyle>
            <a:lvl1pPr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1pPr>
            <a:lvl2pPr marL="742950" indent="-28575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2pPr>
            <a:lvl3pPr marL="11430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3pPr>
            <a:lvl4pPr marL="16002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4pPr>
            <a:lvl5pPr marL="20574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5pPr>
            <a:lvl6pPr marL="25146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6pPr>
            <a:lvl7pPr marL="29718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7pPr>
            <a:lvl8pPr marL="34290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8pPr>
            <a:lvl9pPr marL="38862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9pPr>
          </a:lstStyle>
          <a:p>
            <a:pPr algn="ctr" eaLnBrk="1" hangingPunct="1"/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착수보고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/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9/12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 Box 197">
            <a:extLst>
              <a:ext uri="{FF2B5EF4-FFF2-40B4-BE49-F238E27FC236}">
                <a16:creationId xmlns:a16="http://schemas.microsoft.com/office/drawing/2014/main" id="{66294D0D-093F-4B84-B9E5-359B5F19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447" y="5991091"/>
            <a:ext cx="8386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OPEN(2.13)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3946799-D952-4017-A694-419179822ED7}"/>
              </a:ext>
            </a:extLst>
          </p:cNvPr>
          <p:cNvGrpSpPr/>
          <p:nvPr/>
        </p:nvGrpSpPr>
        <p:grpSpPr>
          <a:xfrm>
            <a:off x="7575100" y="1783443"/>
            <a:ext cx="144463" cy="4405691"/>
            <a:chOff x="1476325" y="1880833"/>
            <a:chExt cx="144463" cy="4405691"/>
          </a:xfrm>
        </p:grpSpPr>
        <p:sp>
          <p:nvSpPr>
            <p:cNvPr id="172" name="Line 196">
              <a:extLst>
                <a:ext uri="{FF2B5EF4-FFF2-40B4-BE49-F238E27FC236}">
                  <a16:creationId xmlns:a16="http://schemas.microsoft.com/office/drawing/2014/main" id="{EC1E6D17-804F-4202-B44B-E5CBA0971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5791" y="1880833"/>
              <a:ext cx="35052" cy="428681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AutoShape 187">
              <a:extLst>
                <a:ext uri="{FF2B5EF4-FFF2-40B4-BE49-F238E27FC236}">
                  <a16:creationId xmlns:a16="http://schemas.microsoft.com/office/drawing/2014/main" id="{271D054B-F22D-4B69-A42C-B5EA294A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325" y="6161112"/>
              <a:ext cx="144463" cy="125412"/>
            </a:xfrm>
            <a:prstGeom prst="triangle">
              <a:avLst>
                <a:gd name="adj" fmla="val 50000"/>
              </a:avLst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5" name="Text Box 197">
            <a:extLst>
              <a:ext uri="{FF2B5EF4-FFF2-40B4-BE49-F238E27FC236}">
                <a16:creationId xmlns:a16="http://schemas.microsoft.com/office/drawing/2014/main" id="{4DCBE207-6FE4-42C0-A2EB-9CA3A6303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845" y="5991091"/>
            <a:ext cx="6880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000" dirty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sz="1000" dirty="0">
                <a:solidFill>
                  <a:srgbClr val="99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(3.9)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0FEC1EE-2D9E-4368-B4A7-D1C76C305B48}"/>
              </a:ext>
            </a:extLst>
          </p:cNvPr>
          <p:cNvGrpSpPr/>
          <p:nvPr/>
        </p:nvGrpSpPr>
        <p:grpSpPr>
          <a:xfrm>
            <a:off x="8527406" y="1783443"/>
            <a:ext cx="144463" cy="4405691"/>
            <a:chOff x="1476325" y="1880833"/>
            <a:chExt cx="144463" cy="4405691"/>
          </a:xfrm>
        </p:grpSpPr>
        <p:sp>
          <p:nvSpPr>
            <p:cNvPr id="179" name="Line 196">
              <a:extLst>
                <a:ext uri="{FF2B5EF4-FFF2-40B4-BE49-F238E27FC236}">
                  <a16:creationId xmlns:a16="http://schemas.microsoft.com/office/drawing/2014/main" id="{F47ADFCD-2ECC-4137-8575-9E57D8F07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5791" y="1880833"/>
              <a:ext cx="35052" cy="428681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AutoShape 187">
              <a:extLst>
                <a:ext uri="{FF2B5EF4-FFF2-40B4-BE49-F238E27FC236}">
                  <a16:creationId xmlns:a16="http://schemas.microsoft.com/office/drawing/2014/main" id="{9FD7E6A1-E088-4A63-912E-C316A76DB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325" y="6161112"/>
              <a:ext cx="144463" cy="125412"/>
            </a:xfrm>
            <a:prstGeom prst="triangle">
              <a:avLst>
                <a:gd name="adj" fmla="val 50000"/>
              </a:avLst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9" name="AutoShape 122">
            <a:extLst>
              <a:ext uri="{FF2B5EF4-FFF2-40B4-BE49-F238E27FC236}">
                <a16:creationId xmlns:a16="http://schemas.microsoft.com/office/drawing/2014/main" id="{7713C31D-86F8-4774-B03A-46E50F8C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542" y="1963458"/>
            <a:ext cx="735862" cy="3927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3E3E3"/>
              </a:gs>
              <a:gs pos="100000">
                <a:srgbClr val="C0C0C0"/>
              </a:gs>
            </a:gsLst>
            <a:lin ang="5400000" scaled="1"/>
          </a:gradFill>
          <a:ln w="19050">
            <a:solidFill>
              <a:srgbClr val="DDDDDD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48381" rIns="0" bIns="48381" anchor="t"/>
          <a:lstStyle>
            <a:lvl1pPr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1pPr>
            <a:lvl2pPr marL="742950" indent="-28575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2pPr>
            <a:lvl3pPr marL="11430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3pPr>
            <a:lvl4pPr marL="16002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4pPr>
            <a:lvl5pPr marL="2057400" indent="-228600" algn="r" defTabSz="968375" latinLnBrk="1"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5pPr>
            <a:lvl6pPr marL="25146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6pPr>
            <a:lvl7pPr marL="29718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7pPr>
            <a:lvl8pPr marL="34290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8pPr>
            <a:lvl9pPr marL="3886200" indent="-228600" algn="r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산돌고딕 L" panose="020B0600000101010101" pitchFamily="18" charset="-127"/>
                <a:ea typeface="산돌고딕 L" panose="020B0600000101010101" pitchFamily="18" charset="-127"/>
              </a:defRPr>
            </a:lvl9pPr>
          </a:lstStyle>
          <a:p>
            <a:pPr algn="ctr" eaLnBrk="1" hangingPunct="1"/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종료보고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/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02/28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모서리가 둥근 직사각형 261">
            <a:extLst>
              <a:ext uri="{FF2B5EF4-FFF2-40B4-BE49-F238E27FC236}">
                <a16:creationId xmlns:a16="http://schemas.microsoft.com/office/drawing/2014/main" id="{17365279-2BD5-4A46-B600-E1CD4440D339}"/>
              </a:ext>
            </a:extLst>
          </p:cNvPr>
          <p:cNvSpPr/>
          <p:nvPr/>
        </p:nvSpPr>
        <p:spPr>
          <a:xfrm flipV="1">
            <a:off x="6334324" y="4869566"/>
            <a:ext cx="79200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6058DB1-E9D5-4525-9EE6-E01731D4F30E}"/>
              </a:ext>
            </a:extLst>
          </p:cNvPr>
          <p:cNvSpPr txBox="1"/>
          <p:nvPr/>
        </p:nvSpPr>
        <p:spPr bwMode="auto">
          <a:xfrm>
            <a:off x="6328749" y="4949984"/>
            <a:ext cx="1055804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교육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모서리가 둥근 직사각형 261">
            <a:extLst>
              <a:ext uri="{FF2B5EF4-FFF2-40B4-BE49-F238E27FC236}">
                <a16:creationId xmlns:a16="http://schemas.microsoft.com/office/drawing/2014/main" id="{50685E98-3848-4599-ADB7-FF25822016F2}"/>
              </a:ext>
            </a:extLst>
          </p:cNvPr>
          <p:cNvSpPr/>
          <p:nvPr/>
        </p:nvSpPr>
        <p:spPr>
          <a:xfrm flipV="1">
            <a:off x="6487919" y="4496531"/>
            <a:ext cx="1152000" cy="524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BD6E6C0-4129-4EA4-AA2B-C0A7CB40318C}"/>
              </a:ext>
            </a:extLst>
          </p:cNvPr>
          <p:cNvSpPr txBox="1"/>
          <p:nvPr/>
        </p:nvSpPr>
        <p:spPr bwMode="auto">
          <a:xfrm>
            <a:off x="6487920" y="4575974"/>
            <a:ext cx="1134000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보완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9DC6A37-65B7-4139-A5FA-176F2C1AD9DB}"/>
              </a:ext>
            </a:extLst>
          </p:cNvPr>
          <p:cNvSpPr txBox="1"/>
          <p:nvPr/>
        </p:nvSpPr>
        <p:spPr bwMode="auto">
          <a:xfrm>
            <a:off x="7690168" y="5665006"/>
            <a:ext cx="1055804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lang="ko-KR" altLang="en-US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안정화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모서리가 둥근 직사각형 261">
            <a:extLst>
              <a:ext uri="{FF2B5EF4-FFF2-40B4-BE49-F238E27FC236}">
                <a16:creationId xmlns:a16="http://schemas.microsoft.com/office/drawing/2014/main" id="{E91BC981-38FC-4DD8-B591-971D49729079}"/>
              </a:ext>
            </a:extLst>
          </p:cNvPr>
          <p:cNvSpPr/>
          <p:nvPr/>
        </p:nvSpPr>
        <p:spPr>
          <a:xfrm flipV="1">
            <a:off x="8618555" y="5737269"/>
            <a:ext cx="828000" cy="43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6B6BAF2-7210-4486-93EC-582487BAAEA0}"/>
              </a:ext>
            </a:extLst>
          </p:cNvPr>
          <p:cNvSpPr txBox="1"/>
          <p:nvPr/>
        </p:nvSpPr>
        <p:spPr bwMode="auto">
          <a:xfrm>
            <a:off x="8648788" y="5839122"/>
            <a:ext cx="1055804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86181" marR="0" lvl="0" indent="-86181" algn="l" defTabSz="8707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172361" algn="l"/>
              </a:tabLst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운영지원</a:t>
            </a:r>
          </a:p>
        </p:txBody>
      </p:sp>
      <p:sp>
        <p:nvSpPr>
          <p:cNvPr id="196" name="Text Box 118">
            <a:extLst>
              <a:ext uri="{FF2B5EF4-FFF2-40B4-BE49-F238E27FC236}">
                <a16:creationId xmlns:a16="http://schemas.microsoft.com/office/drawing/2014/main" id="{CEEB6E5B-AEA1-4B21-A752-01824545A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53" y="6209780"/>
            <a:ext cx="27783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일정은 상황에 따라 변경될 수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9758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00.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.목차/인사말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01.목차/인사말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.컨텐츠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Samsung SDS">
      <a:majorFont>
        <a:latin typeface="HY견고딕"/>
        <a:ea typeface="HY견고딕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sung S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sung SD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37409</TotalTime>
  <Words>1279</Words>
  <Application>Microsoft Office PowerPoint</Application>
  <PresentationFormat>사용자 지정</PresentationFormat>
  <Paragraphs>497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14</vt:i4>
      </vt:variant>
    </vt:vector>
  </HeadingPairs>
  <TitlesOfParts>
    <vt:vector size="36" baseType="lpstr">
      <vt:lpstr>HY견고딕</vt:lpstr>
      <vt:lpstr>HY견고딕 (제목)</vt:lpstr>
      <vt:lpstr>HY헤드라인M</vt:lpstr>
      <vt:lpstr>KoPub돋움체 Medium</vt:lpstr>
      <vt:lpstr>Monotype Sorts</vt:lpstr>
      <vt:lpstr>Nanum Gothic</vt:lpstr>
      <vt:lpstr>굴림</vt:lpstr>
      <vt:lpstr>나눔고딕</vt:lpstr>
      <vt:lpstr>돋움</vt:lpstr>
      <vt:lpstr>맑은 고딕</vt:lpstr>
      <vt:lpstr>맑은 고딕</vt:lpstr>
      <vt:lpstr>현대하모니 L</vt:lpstr>
      <vt:lpstr>현대하모니 M</vt:lpstr>
      <vt:lpstr>Arial</vt:lpstr>
      <vt:lpstr>Symbol</vt:lpstr>
      <vt:lpstr>Times New Roman</vt:lpstr>
      <vt:lpstr>Webdings</vt:lpstr>
      <vt:lpstr>Wingdings</vt:lpstr>
      <vt:lpstr>00.표지</vt:lpstr>
      <vt:lpstr>01.목차/인사말</vt:lpstr>
      <vt:lpstr>1_01.목차/인사말</vt:lpstr>
      <vt:lpstr>10.컨텐츠</vt:lpstr>
      <vt:lpstr>착수보고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lee sang yup</dc:creator>
  <cp:lastModifiedBy>softtrain1808</cp:lastModifiedBy>
  <cp:revision>2614</cp:revision>
  <cp:lastPrinted>2015-04-01T23:30:46Z</cp:lastPrinted>
  <dcterms:created xsi:type="dcterms:W3CDTF">2011-04-13T23:38:54Z</dcterms:created>
  <dcterms:modified xsi:type="dcterms:W3CDTF">2018-09-12T01:55:09Z</dcterms:modified>
</cp:coreProperties>
</file>