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302" r:id="rId4"/>
    <p:sldId id="303" r:id="rId5"/>
    <p:sldId id="307" r:id="rId6"/>
    <p:sldId id="305" r:id="rId7"/>
    <p:sldId id="304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9" r:id="rId16"/>
    <p:sldId id="317" r:id="rId17"/>
    <p:sldId id="318" r:id="rId18"/>
    <p:sldId id="314" r:id="rId19"/>
    <p:sldId id="315" r:id="rId20"/>
    <p:sldId id="320" r:id="rId21"/>
    <p:sldId id="316" r:id="rId22"/>
  </p:sldIdLst>
  <p:sldSz cx="9144000" cy="5143500" type="screen16x9"/>
  <p:notesSz cx="6858000" cy="9144000"/>
  <p:embeddedFontLst>
    <p:embeddedFont>
      <p:font typeface="Cabin" pitchFamily="2" charset="77"/>
      <p:regular r:id="rId24"/>
      <p:bold r:id="rId25"/>
      <p:italic r:id="rId26"/>
      <p:boldItalic r:id="rId27"/>
    </p:embeddedFont>
    <p:embeddedFont>
      <p:font typeface="Ramabhadra" panose="02000600000000000000" pitchFamily="2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573ED-B73B-44EA-9679-F3D475B9003E}">
  <a:tblStyle styleId="{21E573ED-B73B-44EA-9679-F3D475B900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490"/>
  </p:normalViewPr>
  <p:slideViewPr>
    <p:cSldViewPr snapToGrid="0">
      <p:cViewPr varScale="1">
        <p:scale>
          <a:sx n="137" d="100"/>
          <a:sy n="137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5b6f9d8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5b6f9d87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4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33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9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35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37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61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20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6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17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5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65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2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8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1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31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13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0efebe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0efebe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" marR="0" lvl="0" indent="-29845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5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25075" y="1368775"/>
            <a:ext cx="6293700" cy="177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01551" y="3432450"/>
            <a:ext cx="59409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" name="Google Shape;16;p2"/>
          <p:cNvSpPr/>
          <p:nvPr/>
        </p:nvSpPr>
        <p:spPr>
          <a:xfrm>
            <a:off x="853825" y="747975"/>
            <a:ext cx="289200" cy="289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29875" y="4068450"/>
            <a:ext cx="289200" cy="289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 flipH="1">
            <a:off x="8054375" y="325625"/>
            <a:ext cx="60330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 rot="10800000" flipH="1">
            <a:off x="2949157" y="4357648"/>
            <a:ext cx="619200" cy="35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 rot="10800000" flipH="1">
            <a:off x="8076896" y="4329829"/>
            <a:ext cx="802500" cy="46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/>
          <p:nvPr/>
        </p:nvSpPr>
        <p:spPr>
          <a:xfrm>
            <a:off x="321663" y="4240450"/>
            <a:ext cx="289200" cy="289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510325" y="3505025"/>
            <a:ext cx="289200" cy="289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 flipH="1">
            <a:off x="7707813" y="4414673"/>
            <a:ext cx="802500" cy="46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44;p4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45;p4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3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23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24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4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7"/>
          <p:cNvGrpSpPr/>
          <p:nvPr/>
        </p:nvGrpSpPr>
        <p:grpSpPr>
          <a:xfrm>
            <a:off x="7514268" y="996453"/>
            <a:ext cx="376341" cy="536524"/>
            <a:chOff x="5190150" y="4445475"/>
            <a:chExt cx="588125" cy="838450"/>
          </a:xfrm>
        </p:grpSpPr>
        <p:sp>
          <p:nvSpPr>
            <p:cNvPr id="305" name="Google Shape;305;p27"/>
            <p:cNvSpPr/>
            <p:nvPr/>
          </p:nvSpPr>
          <p:spPr>
            <a:xfrm>
              <a:off x="5190150" y="4445475"/>
              <a:ext cx="588125" cy="838450"/>
            </a:xfrm>
            <a:custGeom>
              <a:avLst/>
              <a:gdLst/>
              <a:ahLst/>
              <a:cxnLst/>
              <a:rect l="l" t="t" r="r" b="b"/>
              <a:pathLst>
                <a:path w="23525" h="33538" extrusionOk="0">
                  <a:moveTo>
                    <a:pt x="12070" y="1"/>
                  </a:moveTo>
                  <a:cubicBezTo>
                    <a:pt x="11787" y="1"/>
                    <a:pt x="11506" y="151"/>
                    <a:pt x="11370" y="446"/>
                  </a:cubicBezTo>
                  <a:lnTo>
                    <a:pt x="2588" y="20828"/>
                  </a:lnTo>
                  <a:cubicBezTo>
                    <a:pt x="0" y="26836"/>
                    <a:pt x="4437" y="33538"/>
                    <a:pt x="11000" y="33538"/>
                  </a:cubicBezTo>
                  <a:lnTo>
                    <a:pt x="12618" y="33538"/>
                  </a:lnTo>
                  <a:cubicBezTo>
                    <a:pt x="19088" y="33538"/>
                    <a:pt x="23525" y="26975"/>
                    <a:pt x="21075" y="21013"/>
                  </a:cubicBezTo>
                  <a:lnTo>
                    <a:pt x="12802" y="492"/>
                  </a:lnTo>
                  <a:cubicBezTo>
                    <a:pt x="12661" y="163"/>
                    <a:pt x="12364" y="1"/>
                    <a:pt x="1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518275" y="4865625"/>
              <a:ext cx="156025" cy="357075"/>
            </a:xfrm>
            <a:custGeom>
              <a:avLst/>
              <a:gdLst/>
              <a:ahLst/>
              <a:cxnLst/>
              <a:rect l="l" t="t" r="r" b="b"/>
              <a:pathLst>
                <a:path w="6241" h="14283" extrusionOk="0">
                  <a:moveTo>
                    <a:pt x="3513" y="1"/>
                  </a:moveTo>
                  <a:lnTo>
                    <a:pt x="3513" y="1"/>
                  </a:lnTo>
                  <a:cubicBezTo>
                    <a:pt x="3791" y="1434"/>
                    <a:pt x="4068" y="2774"/>
                    <a:pt x="4207" y="4114"/>
                  </a:cubicBezTo>
                  <a:cubicBezTo>
                    <a:pt x="4392" y="5408"/>
                    <a:pt x="4392" y="6703"/>
                    <a:pt x="4253" y="8043"/>
                  </a:cubicBezTo>
                  <a:cubicBezTo>
                    <a:pt x="4068" y="9244"/>
                    <a:pt x="3652" y="10446"/>
                    <a:pt x="2913" y="11509"/>
                  </a:cubicBezTo>
                  <a:cubicBezTo>
                    <a:pt x="2081" y="12572"/>
                    <a:pt x="1110" y="13496"/>
                    <a:pt x="1" y="14282"/>
                  </a:cubicBezTo>
                  <a:cubicBezTo>
                    <a:pt x="1480" y="14144"/>
                    <a:pt x="2913" y="13496"/>
                    <a:pt x="4022" y="12433"/>
                  </a:cubicBezTo>
                  <a:cubicBezTo>
                    <a:pt x="5177" y="11324"/>
                    <a:pt x="5871" y="9845"/>
                    <a:pt x="6055" y="8274"/>
                  </a:cubicBezTo>
                  <a:cubicBezTo>
                    <a:pt x="6240" y="6795"/>
                    <a:pt x="6102" y="5270"/>
                    <a:pt x="5639" y="3837"/>
                  </a:cubicBezTo>
                  <a:cubicBezTo>
                    <a:pt x="5177" y="2404"/>
                    <a:pt x="4484" y="1110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761550" y="3432450"/>
            <a:ext cx="1712650" cy="1283100"/>
            <a:chOff x="1248375" y="2405700"/>
            <a:chExt cx="1712650" cy="1283100"/>
          </a:xfrm>
        </p:grpSpPr>
        <p:sp>
          <p:nvSpPr>
            <p:cNvPr id="308" name="Google Shape;308;p27"/>
            <p:cNvSpPr/>
            <p:nvPr/>
          </p:nvSpPr>
          <p:spPr>
            <a:xfrm>
              <a:off x="1248375" y="2624100"/>
              <a:ext cx="953825" cy="946575"/>
            </a:xfrm>
            <a:custGeom>
              <a:avLst/>
              <a:gdLst/>
              <a:ahLst/>
              <a:cxnLst/>
              <a:rect l="l" t="t" r="r" b="b"/>
              <a:pathLst>
                <a:path w="38153" h="37863" extrusionOk="0">
                  <a:moveTo>
                    <a:pt x="948" y="0"/>
                  </a:moveTo>
                  <a:cubicBezTo>
                    <a:pt x="948" y="1"/>
                    <a:pt x="1" y="37863"/>
                    <a:pt x="24594" y="37863"/>
                  </a:cubicBezTo>
                  <a:cubicBezTo>
                    <a:pt x="25476" y="37863"/>
                    <a:pt x="26390" y="37814"/>
                    <a:pt x="27338" y="37714"/>
                  </a:cubicBezTo>
                  <a:cubicBezTo>
                    <a:pt x="27338" y="37714"/>
                    <a:pt x="23410" y="23247"/>
                    <a:pt x="11717" y="19227"/>
                  </a:cubicBezTo>
                  <a:lnTo>
                    <a:pt x="11717" y="19227"/>
                  </a:lnTo>
                  <a:cubicBezTo>
                    <a:pt x="20821" y="20659"/>
                    <a:pt x="28632" y="31428"/>
                    <a:pt x="29048" y="36327"/>
                  </a:cubicBezTo>
                  <a:cubicBezTo>
                    <a:pt x="29048" y="36327"/>
                    <a:pt x="38153" y="19411"/>
                    <a:pt x="18372" y="11739"/>
                  </a:cubicBezTo>
                  <a:cubicBezTo>
                    <a:pt x="1642" y="5269"/>
                    <a:pt x="948" y="1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674150" y="2405700"/>
              <a:ext cx="1286875" cy="1283100"/>
            </a:xfrm>
            <a:custGeom>
              <a:avLst/>
              <a:gdLst/>
              <a:ahLst/>
              <a:cxnLst/>
              <a:rect l="l" t="t" r="r" b="b"/>
              <a:pathLst>
                <a:path w="51475" h="51324" extrusionOk="0">
                  <a:moveTo>
                    <a:pt x="47882" y="1"/>
                  </a:moveTo>
                  <a:cubicBezTo>
                    <a:pt x="47882" y="2"/>
                    <a:pt x="47280" y="6980"/>
                    <a:pt x="25605" y="16501"/>
                  </a:cubicBezTo>
                  <a:cubicBezTo>
                    <a:pt x="1" y="27824"/>
                    <a:pt x="13034" y="49592"/>
                    <a:pt x="13034" y="49592"/>
                  </a:cubicBezTo>
                  <a:cubicBezTo>
                    <a:pt x="13219" y="43076"/>
                    <a:pt x="22878" y="28425"/>
                    <a:pt x="34802" y="26021"/>
                  </a:cubicBezTo>
                  <a:lnTo>
                    <a:pt x="34802" y="26021"/>
                  </a:lnTo>
                  <a:cubicBezTo>
                    <a:pt x="19597" y="32030"/>
                    <a:pt x="15345" y="51256"/>
                    <a:pt x="15345" y="51256"/>
                  </a:cubicBezTo>
                  <a:cubicBezTo>
                    <a:pt x="16082" y="51301"/>
                    <a:pt x="16803" y="51323"/>
                    <a:pt x="17507" y="51323"/>
                  </a:cubicBezTo>
                  <a:cubicBezTo>
                    <a:pt x="51474" y="51323"/>
                    <a:pt x="47882" y="3"/>
                    <a:pt x="47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728450" y="2413800"/>
              <a:ext cx="532300" cy="531075"/>
            </a:xfrm>
            <a:custGeom>
              <a:avLst/>
              <a:gdLst/>
              <a:ahLst/>
              <a:cxnLst/>
              <a:rect l="l" t="t" r="r" b="b"/>
              <a:pathLst>
                <a:path w="21292" h="21243" extrusionOk="0">
                  <a:moveTo>
                    <a:pt x="19828" y="0"/>
                  </a:moveTo>
                  <a:cubicBezTo>
                    <a:pt x="19828" y="1"/>
                    <a:pt x="19550" y="2913"/>
                    <a:pt x="10585" y="6841"/>
                  </a:cubicBezTo>
                  <a:cubicBezTo>
                    <a:pt x="1" y="11509"/>
                    <a:pt x="5362" y="20521"/>
                    <a:pt x="5362" y="20521"/>
                  </a:cubicBezTo>
                  <a:cubicBezTo>
                    <a:pt x="5455" y="17840"/>
                    <a:pt x="9475" y="11786"/>
                    <a:pt x="14421" y="10769"/>
                  </a:cubicBezTo>
                  <a:lnTo>
                    <a:pt x="14421" y="10769"/>
                  </a:lnTo>
                  <a:cubicBezTo>
                    <a:pt x="8135" y="13265"/>
                    <a:pt x="6379" y="21214"/>
                    <a:pt x="6379" y="21214"/>
                  </a:cubicBezTo>
                  <a:cubicBezTo>
                    <a:pt x="6685" y="21233"/>
                    <a:pt x="6984" y="21242"/>
                    <a:pt x="7277" y="21242"/>
                  </a:cubicBezTo>
                  <a:cubicBezTo>
                    <a:pt x="21291" y="21242"/>
                    <a:pt x="19828" y="2"/>
                    <a:pt x="19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1" name="Google Shape;311;p27"/>
          <p:cNvCxnSpPr/>
          <p:nvPr/>
        </p:nvCxnSpPr>
        <p:spPr>
          <a:xfrm rot="10800000" flipH="1">
            <a:off x="7040732" y="2793948"/>
            <a:ext cx="1044900" cy="6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7"/>
          <p:cNvCxnSpPr/>
          <p:nvPr/>
        </p:nvCxnSpPr>
        <p:spPr>
          <a:xfrm rot="10800000" flipH="1">
            <a:off x="1771657" y="970798"/>
            <a:ext cx="1044900" cy="6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7"/>
          <p:cNvCxnSpPr/>
          <p:nvPr/>
        </p:nvCxnSpPr>
        <p:spPr>
          <a:xfrm rot="10800000" flipH="1">
            <a:off x="1291175" y="1081250"/>
            <a:ext cx="1044900" cy="6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4" name="Google Shape;314;p27"/>
          <p:cNvSpPr txBox="1">
            <a:spLocks noGrp="1"/>
          </p:cNvSpPr>
          <p:nvPr>
            <p:ph type="ctrTitle"/>
          </p:nvPr>
        </p:nvSpPr>
        <p:spPr>
          <a:xfrm>
            <a:off x="1425075" y="1368775"/>
            <a:ext cx="6293700" cy="17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Project Presentation</a:t>
            </a:r>
            <a:endParaRPr dirty="0"/>
          </a:p>
        </p:txBody>
      </p:sp>
      <p:sp>
        <p:nvSpPr>
          <p:cNvPr id="315" name="Google Shape;315;p27"/>
          <p:cNvSpPr txBox="1">
            <a:spLocks noGrp="1"/>
          </p:cNvSpPr>
          <p:nvPr>
            <p:ph type="subTitle" idx="1"/>
          </p:nvPr>
        </p:nvSpPr>
        <p:spPr>
          <a:xfrm>
            <a:off x="2144732" y="3167250"/>
            <a:ext cx="59409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Yu-Sheng Chen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12/16/2022</a:t>
            </a:r>
            <a:endParaRPr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6" name="Google Shape;316;p27"/>
          <p:cNvGrpSpPr/>
          <p:nvPr/>
        </p:nvGrpSpPr>
        <p:grpSpPr>
          <a:xfrm>
            <a:off x="6926150" y="354275"/>
            <a:ext cx="588125" cy="838450"/>
            <a:chOff x="5190150" y="4445475"/>
            <a:chExt cx="588125" cy="838450"/>
          </a:xfrm>
        </p:grpSpPr>
        <p:sp>
          <p:nvSpPr>
            <p:cNvPr id="317" name="Google Shape;317;p27"/>
            <p:cNvSpPr/>
            <p:nvPr/>
          </p:nvSpPr>
          <p:spPr>
            <a:xfrm>
              <a:off x="5190150" y="4445475"/>
              <a:ext cx="588125" cy="838450"/>
            </a:xfrm>
            <a:custGeom>
              <a:avLst/>
              <a:gdLst/>
              <a:ahLst/>
              <a:cxnLst/>
              <a:rect l="l" t="t" r="r" b="b"/>
              <a:pathLst>
                <a:path w="23525" h="33538" extrusionOk="0">
                  <a:moveTo>
                    <a:pt x="12070" y="1"/>
                  </a:moveTo>
                  <a:cubicBezTo>
                    <a:pt x="11787" y="1"/>
                    <a:pt x="11506" y="151"/>
                    <a:pt x="11370" y="446"/>
                  </a:cubicBezTo>
                  <a:lnTo>
                    <a:pt x="2588" y="20828"/>
                  </a:lnTo>
                  <a:cubicBezTo>
                    <a:pt x="0" y="26836"/>
                    <a:pt x="4437" y="33538"/>
                    <a:pt x="11000" y="33538"/>
                  </a:cubicBezTo>
                  <a:lnTo>
                    <a:pt x="12618" y="33538"/>
                  </a:lnTo>
                  <a:cubicBezTo>
                    <a:pt x="19088" y="33538"/>
                    <a:pt x="23525" y="26975"/>
                    <a:pt x="21075" y="21013"/>
                  </a:cubicBezTo>
                  <a:lnTo>
                    <a:pt x="12802" y="492"/>
                  </a:lnTo>
                  <a:cubicBezTo>
                    <a:pt x="12661" y="163"/>
                    <a:pt x="12364" y="1"/>
                    <a:pt x="1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518275" y="4865625"/>
              <a:ext cx="156025" cy="357075"/>
            </a:xfrm>
            <a:custGeom>
              <a:avLst/>
              <a:gdLst/>
              <a:ahLst/>
              <a:cxnLst/>
              <a:rect l="l" t="t" r="r" b="b"/>
              <a:pathLst>
                <a:path w="6241" h="14283" extrusionOk="0">
                  <a:moveTo>
                    <a:pt x="3513" y="1"/>
                  </a:moveTo>
                  <a:lnTo>
                    <a:pt x="3513" y="1"/>
                  </a:lnTo>
                  <a:cubicBezTo>
                    <a:pt x="3791" y="1434"/>
                    <a:pt x="4068" y="2774"/>
                    <a:pt x="4207" y="4114"/>
                  </a:cubicBezTo>
                  <a:cubicBezTo>
                    <a:pt x="4392" y="5408"/>
                    <a:pt x="4392" y="6703"/>
                    <a:pt x="4253" y="8043"/>
                  </a:cubicBezTo>
                  <a:cubicBezTo>
                    <a:pt x="4068" y="9244"/>
                    <a:pt x="3652" y="10446"/>
                    <a:pt x="2913" y="11509"/>
                  </a:cubicBezTo>
                  <a:cubicBezTo>
                    <a:pt x="2081" y="12572"/>
                    <a:pt x="1110" y="13496"/>
                    <a:pt x="1" y="14282"/>
                  </a:cubicBezTo>
                  <a:cubicBezTo>
                    <a:pt x="1480" y="14144"/>
                    <a:pt x="2913" y="13496"/>
                    <a:pt x="4022" y="12433"/>
                  </a:cubicBezTo>
                  <a:cubicBezTo>
                    <a:pt x="5177" y="11324"/>
                    <a:pt x="5871" y="9845"/>
                    <a:pt x="6055" y="8274"/>
                  </a:cubicBezTo>
                  <a:cubicBezTo>
                    <a:pt x="6240" y="6795"/>
                    <a:pt x="6102" y="5270"/>
                    <a:pt x="5639" y="3837"/>
                  </a:cubicBezTo>
                  <a:cubicBezTo>
                    <a:pt x="5177" y="2404"/>
                    <a:pt x="4484" y="1110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Sample Model Predictions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FF888FC-6C83-719A-BC13-65F173DA41A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3" y="1745727"/>
            <a:ext cx="3657600" cy="27432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4C2F603-B0D0-26EF-81FC-8F8AE64025B9}"/>
              </a:ext>
            </a:extLst>
          </p:cNvPr>
          <p:cNvSpPr txBox="1">
            <a:spLocks/>
          </p:cNvSpPr>
          <p:nvPr/>
        </p:nvSpPr>
        <p:spPr>
          <a:xfrm>
            <a:off x="1421168" y="1302021"/>
            <a:ext cx="2483590" cy="44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6350" indent="0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Google in 2021</a:t>
            </a:r>
          </a:p>
          <a:p>
            <a:pPr marL="127000" indent="0">
              <a:tabLst>
                <a:tab pos="341313" algn="l"/>
              </a:tabLs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116D99EA-23C9-6F78-448A-B73E8C5E987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38" y="1745727"/>
            <a:ext cx="3657600" cy="274320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65695DD-3CEC-F1FA-645A-858ED6AF8D8A}"/>
              </a:ext>
            </a:extLst>
          </p:cNvPr>
          <p:cNvSpPr txBox="1">
            <a:spLocks/>
          </p:cNvSpPr>
          <p:nvPr/>
        </p:nvSpPr>
        <p:spPr>
          <a:xfrm>
            <a:off x="4945740" y="1302021"/>
            <a:ext cx="3070595" cy="44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6350" indent="0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General Motor in 2021</a:t>
            </a:r>
          </a:p>
          <a:p>
            <a:pPr marL="127000" indent="0">
              <a:tabLst>
                <a:tab pos="341313" algn="l"/>
              </a:tabLs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8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813EE-C6AE-7DFA-3166-B5A5F77518AF}"/>
              </a:ext>
            </a:extLst>
          </p:cNvPr>
          <p:cNvSpPr txBox="1"/>
          <p:nvPr/>
        </p:nvSpPr>
        <p:spPr>
          <a:xfrm>
            <a:off x="938960" y="1191194"/>
            <a:ext cx="7266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quared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rror is used as the metric for evaluation of the model’s ability to produce point estimates.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4C3C20C-13D8-3F87-E16E-749EFE48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49" y="1899080"/>
            <a:ext cx="5384500" cy="29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813EE-C6AE-7DFA-3166-B5A5F77518AF}"/>
              </a:ext>
            </a:extLst>
          </p:cNvPr>
          <p:cNvSpPr txBox="1"/>
          <p:nvPr/>
        </p:nvSpPr>
        <p:spPr>
          <a:xfrm>
            <a:off x="938960" y="1191194"/>
            <a:ext cx="7266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likelihood is used as the metric for evaluation of the model’s ability to produce interval estimates.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139B84F-CEAD-FE22-6040-19CED705DF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19" y="1899080"/>
            <a:ext cx="539496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9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Model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B975-B052-C859-7456-22676C50CC9C}"/>
              </a:ext>
            </a:extLst>
          </p:cNvPr>
          <p:cNvSpPr txBox="1"/>
          <p:nvPr/>
        </p:nvSpPr>
        <p:spPr>
          <a:xfrm>
            <a:off x="938960" y="1191194"/>
            <a:ext cx="72660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normality of the residuals, the histogram and QQ-Plot are looked 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704A14A-D24E-B42A-391F-FA60A0C88A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19" y="1882460"/>
            <a:ext cx="539496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9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Model Evaluation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17B9499-A9CE-4B10-1B4D-2FD86CC9BF5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701679"/>
            <a:ext cx="5394960" cy="292608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C281231-370A-F6F0-D3DA-582E6106AF70}"/>
              </a:ext>
            </a:extLst>
          </p:cNvPr>
          <p:cNvSpPr txBox="1">
            <a:spLocks/>
          </p:cNvSpPr>
          <p:nvPr/>
        </p:nvSpPr>
        <p:spPr>
          <a:xfrm>
            <a:off x="2499697" y="1257973"/>
            <a:ext cx="4144606" cy="44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463550" indent="0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QQ-Plot of the residuals</a:t>
            </a:r>
          </a:p>
          <a:p>
            <a:pPr marL="127000" indent="0">
              <a:tabLst>
                <a:tab pos="341313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0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Model Evaluation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C281231-370A-F6F0-D3DA-582E6106AF70}"/>
              </a:ext>
            </a:extLst>
          </p:cNvPr>
          <p:cNvSpPr txBox="1">
            <a:spLocks/>
          </p:cNvSpPr>
          <p:nvPr/>
        </p:nvSpPr>
        <p:spPr>
          <a:xfrm>
            <a:off x="1073257" y="1216910"/>
            <a:ext cx="6997485" cy="44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6350" indent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predicted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3AB8A3-6C9A-9333-CABE-0FBD982D305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10" y="1789085"/>
            <a:ext cx="3657600" cy="27432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D88DDB4-E652-C612-A1CF-E2B3D28F318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1789085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Quantile Regression (QR)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BE4496C-CB6C-8973-F4D2-3D46CA6124B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6" y="1632091"/>
            <a:ext cx="3657600" cy="265176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5D70D9-D07C-6134-7422-2D4E932F414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86" y="1632091"/>
            <a:ext cx="36576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9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Quantile Regression (QR)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340841-D84D-6333-B702-307DC4BA187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2091"/>
            <a:ext cx="3657600" cy="265176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5FA8553-1F7A-99D9-4DB7-F84926B3C85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73" y="1632091"/>
            <a:ext cx="36576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15741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User Interface</a:t>
            </a:r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16CDC27-6E94-8378-BFA4-E9D796B6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84" y="1176675"/>
            <a:ext cx="4035031" cy="37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37894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E3F2A-EFE9-2F3A-DCDE-2CE487796F36}"/>
              </a:ext>
            </a:extLst>
          </p:cNvPr>
          <p:cNvSpPr txBox="1"/>
          <p:nvPr/>
        </p:nvSpPr>
        <p:spPr>
          <a:xfrm>
            <a:off x="938960" y="1478361"/>
            <a:ext cx="726607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GPR is a powerful, versatile and easily implemented algorithm to make distributional prediction.</a:t>
            </a: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performance of the final GPR model is acceptable.</a:t>
            </a: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More data or more features don’t guarantee better performance for GPR as it may cause the model to more frequently chase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5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301F-721D-909E-C4E8-31B528BA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764175"/>
            <a:ext cx="7717500" cy="195565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model that can be used to make distributional prediction of GHG emission intensity for companies.</a:t>
            </a:r>
          </a:p>
          <a:p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graphical application so that users can approach the models and display the results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713250" y="537894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Further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E3F2A-EFE9-2F3A-DCDE-2CE487796F36}"/>
              </a:ext>
            </a:extLst>
          </p:cNvPr>
          <p:cNvSpPr txBox="1"/>
          <p:nvPr/>
        </p:nvSpPr>
        <p:spPr>
          <a:xfrm>
            <a:off x="938960" y="1741832"/>
            <a:ext cx="72660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Customized kernels</a:t>
            </a: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Student-t Process Regression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Time-series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6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E3F2A-EFE9-2F3A-DCDE-2CE487796F36}"/>
              </a:ext>
            </a:extLst>
          </p:cNvPr>
          <p:cNvSpPr txBox="1"/>
          <p:nvPr/>
        </p:nvSpPr>
        <p:spPr>
          <a:xfrm>
            <a:off x="2422026" y="2017752"/>
            <a:ext cx="429994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6311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301F-721D-909E-C4E8-31B528BA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453933"/>
            <a:ext cx="7717500" cy="195565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from both Bloomberg ESG index and Russell 3000 index are used.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data preprocessing, the amount of the instances is ~20,000.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for the variables, companies’ fundamental metrics, including total asset, revenue, market cap, number of employees,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4 field as well as the historical emission data are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3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301F-721D-909E-C4E8-31B528BA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453932"/>
            <a:ext cx="7717500" cy="315006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estimated GHG Scope 1 figure is used as proxy if companies don’t report GHG Scope 1 number.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missing value, the data points with any missing value(s) are removed for three main reasons.</a:t>
            </a:r>
          </a:p>
          <a:p>
            <a:pPr marL="1270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120650"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584200" indent="-120650">
              <a:buFont typeface="+mj-lt"/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Dramatic changes before and after the IPO</a:t>
            </a:r>
          </a:p>
          <a:p>
            <a:pPr marL="584200" indent="-120650">
              <a:buFont typeface="+mj-lt"/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complexity of result analysis</a:t>
            </a:r>
          </a:p>
          <a:p>
            <a:pPr marL="46355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  <a:tabLst>
                <a:tab pos="341313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Gaussian Process Regression (GPR)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5FA3-8077-F4E5-C40F-F980037430DF}"/>
              </a:ext>
            </a:extLst>
          </p:cNvPr>
          <p:cNvSpPr txBox="1">
            <a:spLocks/>
          </p:cNvSpPr>
          <p:nvPr/>
        </p:nvSpPr>
        <p:spPr>
          <a:xfrm>
            <a:off x="713225" y="1443038"/>
            <a:ext cx="7717500" cy="316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Gaussian Process is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non-parametric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probabilistic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machine learning algorithm.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A Gaussian process is a distribution over the function space.</a:t>
            </a:r>
          </a:p>
          <a:p>
            <a:pPr marL="127000" indent="0"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Gaussian Process is 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random variables such that the joint distribution of every finite subset of random variables is multivariate Gaussian.</a:t>
            </a:r>
          </a:p>
          <a:p>
            <a:pPr marL="463550" indent="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tabLst>
                <a:tab pos="341313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Gaussian Process Regression (GPR)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0F7DE92-870C-3ABB-931D-184E87E8F91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7" y="1831677"/>
            <a:ext cx="3657600" cy="2286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612103-31DC-A31D-3589-372694D0C10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96868" y="1886744"/>
            <a:ext cx="3657600" cy="2286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A8B202-CE33-ACBD-0A00-4B55B404226B}"/>
              </a:ext>
            </a:extLst>
          </p:cNvPr>
          <p:cNvSpPr txBox="1">
            <a:spLocks/>
          </p:cNvSpPr>
          <p:nvPr/>
        </p:nvSpPr>
        <p:spPr>
          <a:xfrm>
            <a:off x="452262" y="1543845"/>
            <a:ext cx="4144606" cy="44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463550" indent="0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realizations of the GP</a:t>
            </a:r>
          </a:p>
          <a:p>
            <a:pPr marL="127000" indent="0">
              <a:tabLst>
                <a:tab pos="341313" algn="l"/>
              </a:tabLs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8D35D28-356C-B81C-13DB-BCFB89C95ED4}"/>
              </a:ext>
            </a:extLst>
          </p:cNvPr>
          <p:cNvSpPr txBox="1">
            <a:spLocks/>
          </p:cNvSpPr>
          <p:nvPr/>
        </p:nvSpPr>
        <p:spPr>
          <a:xfrm>
            <a:off x="4148057" y="1568358"/>
            <a:ext cx="4144606" cy="44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463550" indent="0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prediction interval from the GP</a:t>
            </a:r>
          </a:p>
          <a:p>
            <a:pPr marL="127000" indent="0">
              <a:tabLst>
                <a:tab pos="341313" algn="l"/>
              </a:tabLs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/>
            <a:endParaRPr lang="en-US" altLang="zh-TW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5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Gaussian Process Regression (GPR)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73FBD3-7D63-3C75-F538-6FC1AED4DB12}"/>
              </a:ext>
            </a:extLst>
          </p:cNvPr>
          <p:cNvSpPr txBox="1">
            <a:spLocks/>
          </p:cNvSpPr>
          <p:nvPr/>
        </p:nvSpPr>
        <p:spPr>
          <a:xfrm>
            <a:off x="713250" y="1335882"/>
            <a:ext cx="7717500" cy="316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27000" indent="0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7000" indent="0"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398463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prediction and uncertainty estimates have analytical forms</a:t>
            </a:r>
            <a:endPara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398463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 belief can be shaped via the choice of kernel</a:t>
            </a:r>
          </a:p>
          <a:p>
            <a:pPr marL="804863" indent="-398463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514350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:</a:t>
            </a:r>
          </a:p>
          <a:p>
            <a:pPr marL="635000" indent="-514350"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398463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GPR is computationally intensive as it requires inverting the whole training dataset</a:t>
            </a:r>
          </a:p>
          <a:p>
            <a:pPr marL="635000" indent="-514350"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0" algn="l"/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5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Kernel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0BB614-2AC9-CF7C-A256-0301BBEC7C31}"/>
              </a:ext>
            </a:extLst>
          </p:cNvPr>
          <p:cNvSpPr txBox="1">
            <a:spLocks/>
          </p:cNvSpPr>
          <p:nvPr/>
        </p:nvSpPr>
        <p:spPr>
          <a:xfrm>
            <a:off x="713250" y="1335882"/>
            <a:ext cx="7717500" cy="316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63500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GPR, kernel is also called covariance function.</a:t>
            </a: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Kernels are identical to the ones in Support Vector Machine.</a:t>
            </a: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kernels include Linear Kernel, Periodic Kernel and Radial Basis Function Kernel.</a:t>
            </a: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Kernels can be combined through both multiplication and addition. </a:t>
            </a: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Droid Sans"/>
            </a:endParaRP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51435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0" algn="l"/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9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29">
            <a:extLst>
              <a:ext uri="{FF2B5EF4-FFF2-40B4-BE49-F238E27FC236}">
                <a16:creationId xmlns:a16="http://schemas.microsoft.com/office/drawing/2014/main" id="{48D4CB13-0B2D-0656-6AE9-17042D637F4A}"/>
              </a:ext>
            </a:extLst>
          </p:cNvPr>
          <p:cNvSpPr txBox="1">
            <a:spLocks/>
          </p:cNvSpPr>
          <p:nvPr/>
        </p:nvSpPr>
        <p:spPr>
          <a:xfrm>
            <a:off x="851337" y="552745"/>
            <a:ext cx="77175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Model Structure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73FBD3-7D63-3C75-F538-6FC1AED4DB12}"/>
              </a:ext>
            </a:extLst>
          </p:cNvPr>
          <p:cNvSpPr txBox="1">
            <a:spLocks/>
          </p:cNvSpPr>
          <p:nvPr/>
        </p:nvSpPr>
        <p:spPr>
          <a:xfrm>
            <a:off x="851337" y="1266783"/>
            <a:ext cx="7717500" cy="316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635000" indent="-514350"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0" algn="l"/>
            <a:endParaRPr lang="en-US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EA5E0-FCBE-1008-B05F-A8E9C1D52058}"/>
              </a:ext>
            </a:extLst>
          </p:cNvPr>
          <p:cNvSpPr/>
          <p:nvPr/>
        </p:nvSpPr>
        <p:spPr>
          <a:xfrm>
            <a:off x="1462159" y="1396044"/>
            <a:ext cx="2468880" cy="1097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 transform the label and numerical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3BC6E-B148-FEE4-3215-77F75D6C1BAE}"/>
              </a:ext>
            </a:extLst>
          </p:cNvPr>
          <p:cNvSpPr/>
          <p:nvPr/>
        </p:nvSpPr>
        <p:spPr>
          <a:xfrm>
            <a:off x="1462159" y="3066847"/>
            <a:ext cx="2468880" cy="1097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Separate models are trained for difference BICS Level 4 sector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F101A-8546-4C89-0BCC-2319F81373D3}"/>
              </a:ext>
            </a:extLst>
          </p:cNvPr>
          <p:cNvSpPr/>
          <p:nvPr/>
        </p:nvSpPr>
        <p:spPr>
          <a:xfrm>
            <a:off x="4940908" y="3073975"/>
            <a:ext cx="2468880" cy="10964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Inverse log transform the output from the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C75225-5DF7-1972-2845-4C35865BBFAC}"/>
              </a:ext>
            </a:extLst>
          </p:cNvPr>
          <p:cNvSpPr/>
          <p:nvPr/>
        </p:nvSpPr>
        <p:spPr>
          <a:xfrm>
            <a:off x="4940908" y="1396475"/>
            <a:ext cx="2468880" cy="10964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Make distributional prediction !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F0BF2D1-76B9-982D-529E-A5AC24D8FFF4}"/>
              </a:ext>
            </a:extLst>
          </p:cNvPr>
          <p:cNvSpPr/>
          <p:nvPr/>
        </p:nvSpPr>
        <p:spPr>
          <a:xfrm>
            <a:off x="2582614" y="2612572"/>
            <a:ext cx="227970" cy="343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7BD7238-C744-2672-C260-110764FC8D30}"/>
              </a:ext>
            </a:extLst>
          </p:cNvPr>
          <p:cNvSpPr/>
          <p:nvPr/>
        </p:nvSpPr>
        <p:spPr>
          <a:xfrm rot="10800000">
            <a:off x="6061363" y="2611559"/>
            <a:ext cx="227970" cy="343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D31D940-AA20-89C4-4814-47CFD2473AF0}"/>
              </a:ext>
            </a:extLst>
          </p:cNvPr>
          <p:cNvSpPr/>
          <p:nvPr/>
        </p:nvSpPr>
        <p:spPr>
          <a:xfrm>
            <a:off x="4103463" y="3483239"/>
            <a:ext cx="680133" cy="2644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6548"/>
      </p:ext>
    </p:extLst>
  </p:cSld>
  <p:clrMapOvr>
    <a:masterClrMapping/>
  </p:clrMapOvr>
</p:sld>
</file>

<file path=ppt/theme/theme1.xml><?xml version="1.0" encoding="utf-8"?>
<a:theme xmlns:a="http://schemas.openxmlformats.org/drawingml/2006/main" name="Flexibility Markets for Energy Systems by Slidesgo">
  <a:themeElements>
    <a:clrScheme name="Simple Light">
      <a:dk1>
        <a:srgbClr val="558F3B"/>
      </a:dk1>
      <a:lt1>
        <a:srgbClr val="FFFEFC"/>
      </a:lt1>
      <a:dk2>
        <a:srgbClr val="18181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521</Words>
  <Application>Microsoft Macintosh PowerPoint</Application>
  <PresentationFormat>On-screen Show (16:9)</PresentationFormat>
  <Paragraphs>95</Paragraphs>
  <Slides>21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Cabin</vt:lpstr>
      <vt:lpstr>Droid Sans</vt:lpstr>
      <vt:lpstr>Arial</vt:lpstr>
      <vt:lpstr>Roboto</vt:lpstr>
      <vt:lpstr>Ramabhadra</vt:lpstr>
      <vt:lpstr>Times New Roman</vt:lpstr>
      <vt:lpstr>Flexibility Markets for Energy Systems by Slidesgo</vt:lpstr>
      <vt:lpstr>Capstone Project Presentation</vt:lpstr>
      <vt:lpstr>Objectives</vt:lpstr>
      <vt:lpstr>Data Source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cp:lastModifiedBy>Yu-Sheng Chen</cp:lastModifiedBy>
  <cp:revision>58</cp:revision>
  <dcterms:modified xsi:type="dcterms:W3CDTF">2022-12-16T15:09:08Z</dcterms:modified>
</cp:coreProperties>
</file>