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12">
          <p15:clr>
            <a:srgbClr val="9AA0A6"/>
          </p15:clr>
        </p15:guide>
        <p15:guide id="2" pos="2880">
          <p15:clr>
            <a:srgbClr val="9AA0A6"/>
          </p15:clr>
        </p15:guide>
        <p15:guide id="3">
          <p15:clr>
            <a:srgbClr val="9AA0A6"/>
          </p15:clr>
        </p15:guide>
      </p15:sldGuideLst>
    </p:ext>
    <p:ext uri="http://customooxmlschemas.google.com/">
      <go:slidesCustomData xmlns:go="http://customooxmlschemas.google.com/" r:id="rId30" roundtripDataSignature="AMtx7mg1AoEnufJzylCzWAqH6C6Jhp0j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548812-B0B4-4459-8429-314A553BE2A8}">
  <a:tblStyle styleId="{5D548812-B0B4-4459-8429-314A553BE2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12" orient="horz"/>
        <p:guide pos="2880"/>
        <p:guide/>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regular.fntdata"/><Relationship Id="rId25" Type="http://schemas.openxmlformats.org/officeDocument/2006/relationships/font" Target="fonts/Robo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c30b3f8c1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bc30b3f8c1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c30b3f8c1_0_3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c30b3f8c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3" name="Google Shape;1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9" name="Shape 9"/>
        <p:cNvGrpSpPr/>
        <p:nvPr/>
      </p:nvGrpSpPr>
      <p:grpSpPr>
        <a:xfrm>
          <a:off x="0" y="0"/>
          <a:ext cx="0" cy="0"/>
          <a:chOff x="0" y="0"/>
          <a:chExt cx="0" cy="0"/>
        </a:xfrm>
      </p:grpSpPr>
      <p:sp>
        <p:nvSpPr>
          <p:cNvPr id="10" name="Google Shape;10;p1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6"/>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6"/>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16"/>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3" name="Shape 53"/>
        <p:cNvGrpSpPr/>
        <p:nvPr/>
      </p:nvGrpSpPr>
      <p:grpSpPr>
        <a:xfrm>
          <a:off x="0" y="0"/>
          <a:ext cx="0" cy="0"/>
          <a:chOff x="0" y="0"/>
          <a:chExt cx="0" cy="0"/>
        </a:xfrm>
      </p:grpSpPr>
      <p:sp>
        <p:nvSpPr>
          <p:cNvPr id="54" name="Google Shape;54;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55" name="Shape 55"/>
        <p:cNvGrpSpPr/>
        <p:nvPr/>
      </p:nvGrpSpPr>
      <p:grpSpPr>
        <a:xfrm>
          <a:off x="0" y="0"/>
          <a:ext cx="0" cy="0"/>
          <a:chOff x="0" y="0"/>
          <a:chExt cx="0" cy="0"/>
        </a:xfrm>
      </p:grpSpPr>
      <p:sp>
        <p:nvSpPr>
          <p:cNvPr id="56" name="Google Shape;56;gbba45d6b91_0_11"/>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bba45d6b91_0_11"/>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bba45d6b91_0_11"/>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59" name="Google Shape;59;gbba45d6b91_0_11"/>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lvl1pPr indent="-368300" lvl="0" marL="457200" rtl="0" algn="l">
              <a:lnSpc>
                <a:spcPct val="115000"/>
              </a:lnSpc>
              <a:spcBef>
                <a:spcPts val="0"/>
              </a:spcBef>
              <a:spcAft>
                <a:spcPts val="0"/>
              </a:spcAft>
              <a:buClr>
                <a:srgbClr val="000000"/>
              </a:buClr>
              <a:buSzPts val="2200"/>
              <a:buChar char="●"/>
              <a:defRPr sz="2200">
                <a:solidFill>
                  <a:srgbClr val="000000"/>
                </a:solidFill>
              </a:defRPr>
            </a:lvl1pPr>
            <a:lvl2pPr indent="-355600" lvl="1" marL="914400" rtl="0" algn="l">
              <a:lnSpc>
                <a:spcPct val="115000"/>
              </a:lnSpc>
              <a:spcBef>
                <a:spcPts val="1600"/>
              </a:spcBef>
              <a:spcAft>
                <a:spcPts val="0"/>
              </a:spcAft>
              <a:buClr>
                <a:srgbClr val="000000"/>
              </a:buClr>
              <a:buSzPts val="2000"/>
              <a:buChar char="○"/>
              <a:defRPr sz="2000">
                <a:solidFill>
                  <a:srgbClr val="000000"/>
                </a:solidFill>
              </a:defRPr>
            </a:lvl2pPr>
            <a:lvl3pPr indent="-342900" lvl="2" marL="1371600" rtl="0" algn="l">
              <a:lnSpc>
                <a:spcPct val="115000"/>
              </a:lnSpc>
              <a:spcBef>
                <a:spcPts val="1600"/>
              </a:spcBef>
              <a:spcAft>
                <a:spcPts val="0"/>
              </a:spcAft>
              <a:buClr>
                <a:srgbClr val="000000"/>
              </a:buClr>
              <a:buSzPts val="1800"/>
              <a:buChar char="■"/>
              <a:defRPr sz="1800">
                <a:solidFill>
                  <a:srgbClr val="000000"/>
                </a:solidFill>
              </a:defRPr>
            </a:lvl3pPr>
            <a:lvl4pPr indent="-330200" lvl="3" marL="1828800" rtl="0" algn="l">
              <a:lnSpc>
                <a:spcPct val="115000"/>
              </a:lnSpc>
              <a:spcBef>
                <a:spcPts val="1600"/>
              </a:spcBef>
              <a:spcAft>
                <a:spcPts val="0"/>
              </a:spcAft>
              <a:buClr>
                <a:srgbClr val="000000"/>
              </a:buClr>
              <a:buSzPts val="1600"/>
              <a:buChar char="●"/>
              <a:defRPr sz="1600">
                <a:solidFill>
                  <a:srgbClr val="000000"/>
                </a:solidFill>
              </a:defRPr>
            </a:lvl4pPr>
            <a:lvl5pPr indent="-317500" lvl="4" marL="2286000" rtl="0" algn="l">
              <a:lnSpc>
                <a:spcPct val="115000"/>
              </a:lnSpc>
              <a:spcBef>
                <a:spcPts val="1600"/>
              </a:spcBef>
              <a:spcAft>
                <a:spcPts val="0"/>
              </a:spcAft>
              <a:buClr>
                <a:srgbClr val="000000"/>
              </a:buClr>
              <a:buSzPts val="1400"/>
              <a:buChar char="○"/>
              <a:defRPr>
                <a:solidFill>
                  <a:srgbClr val="000000"/>
                </a:solidFill>
              </a:defRPr>
            </a:lvl5pPr>
            <a:lvl6pPr indent="-317500" lvl="5" marL="2743200" rtl="0" algn="l">
              <a:lnSpc>
                <a:spcPct val="115000"/>
              </a:lnSpc>
              <a:spcBef>
                <a:spcPts val="1600"/>
              </a:spcBef>
              <a:spcAft>
                <a:spcPts val="0"/>
              </a:spcAft>
              <a:buClr>
                <a:srgbClr val="000000"/>
              </a:buClr>
              <a:buSzPts val="1400"/>
              <a:buChar char="■"/>
              <a:defRPr>
                <a:solidFill>
                  <a:srgbClr val="000000"/>
                </a:solidFill>
              </a:defRPr>
            </a:lvl6pPr>
            <a:lvl7pPr indent="-317500" lvl="6" marL="3200400" rtl="0" algn="l">
              <a:lnSpc>
                <a:spcPct val="115000"/>
              </a:lnSpc>
              <a:spcBef>
                <a:spcPts val="1600"/>
              </a:spcBef>
              <a:spcAft>
                <a:spcPts val="0"/>
              </a:spcAft>
              <a:buClr>
                <a:srgbClr val="000000"/>
              </a:buClr>
              <a:buSzPts val="1400"/>
              <a:buChar char="●"/>
              <a:defRPr>
                <a:solidFill>
                  <a:srgbClr val="000000"/>
                </a:solidFill>
              </a:defRPr>
            </a:lvl7pPr>
            <a:lvl8pPr indent="-317500" lvl="7" marL="3657600" rtl="0" algn="l">
              <a:lnSpc>
                <a:spcPct val="115000"/>
              </a:lnSpc>
              <a:spcBef>
                <a:spcPts val="1600"/>
              </a:spcBef>
              <a:spcAft>
                <a:spcPts val="0"/>
              </a:spcAft>
              <a:buClr>
                <a:srgbClr val="000000"/>
              </a:buClr>
              <a:buSzPts val="1400"/>
              <a:buChar char="○"/>
              <a:defRPr>
                <a:solidFill>
                  <a:srgbClr val="000000"/>
                </a:solidFill>
              </a:defRPr>
            </a:lvl8pPr>
            <a:lvl9pPr indent="-317500" lvl="8" marL="4114800" rtl="0" algn="l">
              <a:lnSpc>
                <a:spcPct val="115000"/>
              </a:lnSpc>
              <a:spcBef>
                <a:spcPts val="1600"/>
              </a:spcBef>
              <a:spcAft>
                <a:spcPts val="1600"/>
              </a:spcAft>
              <a:buSzPts val="1400"/>
              <a:buChar char="■"/>
              <a:defRPr/>
            </a:lvl9pPr>
          </a:lstStyle>
          <a:p/>
        </p:txBody>
      </p:sp>
      <p:sp>
        <p:nvSpPr>
          <p:cNvPr id="60" name="Google Shape;60;gbba45d6b91_0_11"/>
          <p:cNvSpPr txBox="1"/>
          <p:nvPr>
            <p:ph idx="12" type="sldNum"/>
          </p:nvPr>
        </p:nvSpPr>
        <p:spPr>
          <a:xfrm>
            <a:off x="8523550" y="4813799"/>
            <a:ext cx="548700" cy="275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gbba45d6b91_0_11"/>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CS2225.CH1501.FinalPresentation</a:t>
            </a:r>
            <a:endParaRPr b="1" i="0" sz="14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4" name="Shape 14"/>
        <p:cNvGrpSpPr/>
        <p:nvPr/>
      </p:nvGrpSpPr>
      <p:grpSpPr>
        <a:xfrm>
          <a:off x="0" y="0"/>
          <a:ext cx="0" cy="0"/>
          <a:chOff x="0" y="0"/>
          <a:chExt cx="0" cy="0"/>
        </a:xfrm>
      </p:grpSpPr>
      <p:sp>
        <p:nvSpPr>
          <p:cNvPr id="15" name="Google Shape;15;p1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20"/>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0" name="Google Shape;20;p20"/>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20"/>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1"/>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7" name="Google Shape;27;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2"/>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2"/>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2"/>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3" name="Google Shape;33;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3"/>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36" name="Google Shape;36;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4"/>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1" name="Google Shape;41;p24"/>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2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3" name="Google Shape;43;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25"/>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5"/>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5"/>
          <p:cNvSpPr txBox="1"/>
          <p:nvPr>
            <p:ph idx="1" type="body"/>
          </p:nvPr>
        </p:nvSpPr>
        <p:spPr>
          <a:xfrm>
            <a:off x="57150" y="41634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48" name="Google Shape;48;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49" name="Shape 49"/>
        <p:cNvGrpSpPr/>
        <p:nvPr/>
      </p:nvGrpSpPr>
      <p:grpSpPr>
        <a:xfrm>
          <a:off x="0" y="0"/>
          <a:ext cx="0" cy="0"/>
          <a:chOff x="0" y="0"/>
          <a:chExt cx="0" cy="0"/>
        </a:xfrm>
      </p:grpSpPr>
      <p:sp>
        <p:nvSpPr>
          <p:cNvPr id="50" name="Google Shape;50;p26"/>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1" name="Google Shape;51;p26"/>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yscope75/CS2225.CH2001020/blob/master/Image_captioning_Master_courses.ipynb?fbclid=IwAR1v0x5VObCU9UpgepBUpEBK3yslQXcnftkSG1I54LxRYhRnrU25yrGyt4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390525" y="484725"/>
            <a:ext cx="8222100" cy="329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a:t>BÁO CÁO ĐỒ ÁN CUỐI KỲ</a:t>
            </a:r>
            <a:endParaRPr b="1"/>
          </a:p>
          <a:p>
            <a:pPr indent="0" lvl="0" marL="0" rtl="0" algn="l">
              <a:lnSpc>
                <a:spcPct val="100000"/>
              </a:lnSpc>
              <a:spcBef>
                <a:spcPts val="0"/>
              </a:spcBef>
              <a:spcAft>
                <a:spcPts val="0"/>
              </a:spcAft>
              <a:buSzPts val="4800"/>
              <a:buNone/>
            </a:pPr>
            <a:r>
              <a:t/>
            </a:r>
            <a:endParaRPr b="1" sz="3600"/>
          </a:p>
          <a:p>
            <a:pPr indent="0" lvl="0" marL="0" rtl="0" algn="l">
              <a:lnSpc>
                <a:spcPct val="150000"/>
              </a:lnSpc>
              <a:spcBef>
                <a:spcPts val="0"/>
              </a:spcBef>
              <a:spcAft>
                <a:spcPts val="0"/>
              </a:spcAft>
              <a:buSzPts val="4800"/>
              <a:buNone/>
            </a:pPr>
            <a:r>
              <a:rPr b="1" lang="en" sz="3200"/>
              <a:t>Lớp: CS2225.CH1501</a:t>
            </a:r>
            <a:endParaRPr b="1" sz="3200"/>
          </a:p>
          <a:p>
            <a:pPr indent="0" lvl="0" marL="0" rtl="0" algn="l">
              <a:lnSpc>
                <a:spcPct val="150000"/>
              </a:lnSpc>
              <a:spcBef>
                <a:spcPts val="0"/>
              </a:spcBef>
              <a:spcAft>
                <a:spcPts val="0"/>
              </a:spcAft>
              <a:buSzPts val="4800"/>
              <a:buNone/>
            </a:pPr>
            <a:r>
              <a:rPr b="1" lang="en" sz="3200"/>
              <a:t>Môn: NHẬN DẠNG THỊ GIÁC VÀ ỨNG DỤNG</a:t>
            </a:r>
            <a:endParaRPr b="1" sz="3200"/>
          </a:p>
        </p:txBody>
      </p:sp>
      <p:sp>
        <p:nvSpPr>
          <p:cNvPr id="67" name="Google Shape;67;p1"/>
          <p:cNvSpPr txBox="1"/>
          <p:nvPr>
            <p:ph idx="1" type="subTitle"/>
          </p:nvPr>
        </p:nvSpPr>
        <p:spPr>
          <a:xfrm>
            <a:off x="390525" y="3783576"/>
            <a:ext cx="8222100" cy="71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2400"/>
              <a:t>GV: PGS.TS Lê Đình Duy</a:t>
            </a:r>
            <a:endParaRPr b="1" sz="2400"/>
          </a:p>
          <a:p>
            <a:pPr indent="0" lvl="0" marL="0" rtl="0" algn="l">
              <a:lnSpc>
                <a:spcPct val="100000"/>
              </a:lnSpc>
              <a:spcBef>
                <a:spcPts val="0"/>
              </a:spcBef>
              <a:spcAft>
                <a:spcPts val="0"/>
              </a:spcAft>
              <a:buSzPts val="1800"/>
              <a:buNone/>
            </a:pPr>
            <a:r>
              <a:rPr b="1" lang="en" sz="2400"/>
              <a:t>Trường ĐH Công Nghệ Thông Tin, ĐHQG-HCM</a:t>
            </a:r>
            <a:r>
              <a:rPr lang="en"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Mô hình</a:t>
            </a:r>
            <a:endParaRPr/>
          </a:p>
        </p:txBody>
      </p:sp>
      <p:sp>
        <p:nvSpPr>
          <p:cNvPr id="137" name="Google Shape;137;p10"/>
          <p:cNvSpPr txBox="1"/>
          <p:nvPr>
            <p:ph idx="1" type="body"/>
          </p:nvPr>
        </p:nvSpPr>
        <p:spPr>
          <a:xfrm>
            <a:off x="471900" y="728375"/>
            <a:ext cx="8222100" cy="4094700"/>
          </a:xfrm>
          <a:prstGeom prst="rect">
            <a:avLst/>
          </a:prstGeom>
          <a:noFill/>
          <a:ln>
            <a:noFill/>
          </a:ln>
        </p:spPr>
        <p:txBody>
          <a:bodyPr anchorCtr="0" anchor="t" bIns="91425" lIns="91425" spcFirstLastPara="1" rIns="91425" wrap="square" tIns="91425">
            <a:noAutofit/>
          </a:bodyPr>
          <a:lstStyle/>
          <a:p>
            <a:pPr indent="0" lvl="0" marL="0" rtl="0" algn="l">
              <a:spcBef>
                <a:spcPts val="1800"/>
              </a:spcBef>
              <a:spcAft>
                <a:spcPts val="0"/>
              </a:spcAft>
              <a:buNone/>
            </a:pPr>
            <a:r>
              <a:rPr lang="en" sz="2000">
                <a:solidFill>
                  <a:srgbClr val="202124"/>
                </a:solidFill>
                <a:highlight>
                  <a:srgbClr val="FFFFFF"/>
                </a:highlight>
                <a:latin typeface="Arial"/>
                <a:ea typeface="Arial"/>
                <a:cs typeface="Arial"/>
                <a:sym typeface="Arial"/>
              </a:rPr>
              <a:t>Gồm có 3 phần sau:</a:t>
            </a:r>
            <a:endParaRPr sz="2000">
              <a:solidFill>
                <a:srgbClr val="202124"/>
              </a:solidFill>
              <a:highlight>
                <a:srgbClr val="FFFFFF"/>
              </a:highlight>
              <a:latin typeface="Arial"/>
              <a:ea typeface="Arial"/>
              <a:cs typeface="Arial"/>
              <a:sym typeface="Arial"/>
            </a:endParaRPr>
          </a:p>
          <a:p>
            <a:pPr indent="-355600" lvl="0" marL="457200" rtl="0" algn="l">
              <a:spcBef>
                <a:spcPts val="1800"/>
              </a:spcBef>
              <a:spcAft>
                <a:spcPts val="0"/>
              </a:spcAft>
              <a:buClr>
                <a:srgbClr val="202124"/>
              </a:buClr>
              <a:buSzPts val="2000"/>
              <a:buFont typeface="Arial"/>
              <a:buChar char="●"/>
            </a:pPr>
            <a:r>
              <a:rPr lang="en" sz="2000">
                <a:solidFill>
                  <a:srgbClr val="202124"/>
                </a:solidFill>
                <a:highlight>
                  <a:srgbClr val="FFFFFF"/>
                </a:highlight>
                <a:latin typeface="Arial"/>
                <a:ea typeface="Arial"/>
                <a:cs typeface="Arial"/>
                <a:sym typeface="Arial"/>
              </a:rPr>
              <a:t>Encoder: sử dụng mô hình resnet152 để encode ảnh đầu vào thành vector có kích thước (10, 10, 2048). Sau đó được làm phẳng thành kích thước (100, 2048)</a:t>
            </a:r>
            <a:endParaRPr sz="2000">
              <a:solidFill>
                <a:srgbClr val="202124"/>
              </a:solidFill>
              <a:highlight>
                <a:srgbClr val="FFFFFF"/>
              </a:highlight>
              <a:latin typeface="Arial"/>
              <a:ea typeface="Arial"/>
              <a:cs typeface="Arial"/>
              <a:sym typeface="Arial"/>
            </a:endParaRPr>
          </a:p>
          <a:p>
            <a:pPr indent="-355600" lvl="0" marL="457200" rtl="0" algn="l">
              <a:spcBef>
                <a:spcPts val="0"/>
              </a:spcBef>
              <a:spcAft>
                <a:spcPts val="0"/>
              </a:spcAft>
              <a:buClr>
                <a:srgbClr val="202124"/>
              </a:buClr>
              <a:buSzPts val="2000"/>
              <a:buFont typeface="Arial"/>
              <a:buChar char="●"/>
            </a:pPr>
            <a:r>
              <a:rPr lang="en" sz="2000">
                <a:solidFill>
                  <a:srgbClr val="202124"/>
                </a:solidFill>
                <a:highlight>
                  <a:srgbClr val="FFFFFF"/>
                </a:highlight>
                <a:latin typeface="Arial"/>
                <a:ea typeface="Arial"/>
                <a:cs typeface="Arial"/>
                <a:sym typeface="Arial"/>
              </a:rPr>
              <a:t>Decoder: sử dụng RNN (ở đây dùng GRU) duyệt qua vector kích thước (100, 2048) - đầu ra của encoder - để dự đoán từ tiếp theo.</a:t>
            </a:r>
            <a:endParaRPr sz="2000">
              <a:solidFill>
                <a:srgbClr val="202124"/>
              </a:solidFill>
              <a:highlight>
                <a:srgbClr val="FFFFFF"/>
              </a:highlight>
              <a:latin typeface="Arial"/>
              <a:ea typeface="Arial"/>
              <a:cs typeface="Arial"/>
              <a:sym typeface="Arial"/>
            </a:endParaRPr>
          </a:p>
          <a:p>
            <a:pPr indent="-355600" lvl="0" marL="457200" rtl="0" algn="l">
              <a:spcBef>
                <a:spcPts val="0"/>
              </a:spcBef>
              <a:spcAft>
                <a:spcPts val="0"/>
              </a:spcAft>
              <a:buClr>
                <a:srgbClr val="202124"/>
              </a:buClr>
              <a:buSzPts val="2000"/>
              <a:buFont typeface="Arial"/>
              <a:buChar char="●"/>
            </a:pPr>
            <a:r>
              <a:rPr lang="en" sz="2000">
                <a:solidFill>
                  <a:srgbClr val="202124"/>
                </a:solidFill>
                <a:highlight>
                  <a:srgbClr val="FFFFFF"/>
                </a:highlight>
                <a:latin typeface="Arial"/>
                <a:ea typeface="Arial"/>
                <a:cs typeface="Arial"/>
                <a:sym typeface="Arial"/>
              </a:rPr>
              <a:t>Optimizer: sử dụng </a:t>
            </a:r>
            <a:r>
              <a:rPr i="1" lang="en" sz="2000">
                <a:solidFill>
                  <a:srgbClr val="202124"/>
                </a:solidFill>
                <a:highlight>
                  <a:srgbClr val="FFFFFF"/>
                </a:highlight>
                <a:latin typeface="Arial"/>
                <a:ea typeface="Arial"/>
                <a:cs typeface="Arial"/>
                <a:sym typeface="Arial"/>
              </a:rPr>
              <a:t>optim.Adam</a:t>
            </a:r>
            <a:r>
              <a:rPr lang="en" sz="2000">
                <a:solidFill>
                  <a:srgbClr val="202124"/>
                </a:solidFill>
                <a:highlight>
                  <a:srgbClr val="FFFFFF"/>
                </a:highlight>
                <a:latin typeface="Arial"/>
                <a:ea typeface="Arial"/>
                <a:cs typeface="Arial"/>
                <a:sym typeface="Arial"/>
              </a:rPr>
              <a:t> do thư viện </a:t>
            </a:r>
            <a:r>
              <a:rPr b="1" lang="en" sz="2000">
                <a:solidFill>
                  <a:srgbClr val="202124"/>
                </a:solidFill>
                <a:highlight>
                  <a:srgbClr val="FFFFFF"/>
                </a:highlight>
                <a:latin typeface="Arial"/>
                <a:ea typeface="Arial"/>
                <a:cs typeface="Arial"/>
                <a:sym typeface="Arial"/>
              </a:rPr>
              <a:t>torch</a:t>
            </a:r>
            <a:r>
              <a:rPr lang="en" sz="2000">
                <a:solidFill>
                  <a:srgbClr val="202124"/>
                </a:solidFill>
                <a:highlight>
                  <a:srgbClr val="FFFFFF"/>
                </a:highlight>
                <a:latin typeface="Arial"/>
                <a:ea typeface="Arial"/>
                <a:cs typeface="Arial"/>
                <a:sym typeface="Arial"/>
              </a:rPr>
              <a:t> cung cấp </a:t>
            </a:r>
            <a:endParaRPr sz="2000">
              <a:solidFill>
                <a:srgbClr val="202124"/>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700">
              <a:solidFill>
                <a:srgbClr val="202124"/>
              </a:solidFill>
              <a:highlight>
                <a:srgbClr val="FFFFFF"/>
              </a:highlight>
              <a:latin typeface="Arial"/>
              <a:ea typeface="Arial"/>
              <a:cs typeface="Arial"/>
              <a:sym typeface="Arial"/>
            </a:endParaRPr>
          </a:p>
          <a:p>
            <a:pPr indent="0" lvl="0" marL="457200" rtl="0" algn="l">
              <a:spcBef>
                <a:spcPts val="900"/>
              </a:spcBef>
              <a:spcAft>
                <a:spcPts val="0"/>
              </a:spcAft>
              <a:buNone/>
            </a:pPr>
            <a:r>
              <a:t/>
            </a:r>
            <a:endParaRPr sz="1700">
              <a:solidFill>
                <a:srgbClr val="202124"/>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700">
              <a:solidFill>
                <a:srgbClr val="202124"/>
              </a:solidFill>
              <a:highlight>
                <a:srgbClr val="FFFFFF"/>
              </a:highlight>
              <a:latin typeface="Arial"/>
              <a:ea typeface="Arial"/>
              <a:cs typeface="Arial"/>
              <a:sym typeface="Arial"/>
            </a:endParaRPr>
          </a:p>
          <a:p>
            <a:pPr indent="0" lvl="0" marL="88900" rtl="0" algn="l">
              <a:lnSpc>
                <a:spcPct val="100000"/>
              </a:lnSpc>
              <a:spcBef>
                <a:spcPts val="400"/>
              </a:spcBef>
              <a:spcAft>
                <a:spcPts val="0"/>
              </a:spcAft>
              <a:buSzPts val="2200"/>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bc30b3f8c1_3_0"/>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Cấu trúc mô hình</a:t>
            </a:r>
            <a:endParaRPr/>
          </a:p>
        </p:txBody>
      </p:sp>
      <p:sp>
        <p:nvSpPr>
          <p:cNvPr id="143" name="Google Shape;143;gbc30b3f8c1_3_0"/>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p:txBody>
      </p:sp>
      <p:pic>
        <p:nvPicPr>
          <p:cNvPr id="144" name="Google Shape;144;gbc30b3f8c1_3_0"/>
          <p:cNvPicPr preferRelativeResize="0"/>
          <p:nvPr/>
        </p:nvPicPr>
        <p:blipFill>
          <a:blip r:embed="rId3">
            <a:alphaModFix/>
          </a:blip>
          <a:stretch>
            <a:fillRect/>
          </a:stretch>
        </p:blipFill>
        <p:spPr>
          <a:xfrm>
            <a:off x="1369350" y="866475"/>
            <a:ext cx="6106753" cy="381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bc30b3f8c1_0_362"/>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Hu</a:t>
            </a:r>
            <a:r>
              <a:rPr b="1" lang="en"/>
              <a:t>ấn luyện mô hình</a:t>
            </a:r>
            <a:r>
              <a:rPr lang="en"/>
              <a:t> </a:t>
            </a:r>
            <a:endParaRPr/>
          </a:p>
        </p:txBody>
      </p:sp>
      <p:sp>
        <p:nvSpPr>
          <p:cNvPr id="150" name="Google Shape;150;gbc30b3f8c1_0_362"/>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Gồm các bước sau:</a:t>
            </a:r>
            <a:endParaRPr sz="2000"/>
          </a:p>
          <a:p>
            <a:pPr indent="-355600" lvl="0" marL="457200" rtl="0" algn="l">
              <a:spcBef>
                <a:spcPts val="0"/>
              </a:spcBef>
              <a:spcAft>
                <a:spcPts val="0"/>
              </a:spcAft>
              <a:buSzPts val="2000"/>
              <a:buChar char="●"/>
            </a:pPr>
            <a:r>
              <a:rPr lang="en" sz="2000"/>
              <a:t>Tạo encode vector và hidden state của ảnh đầu vào bằng encoder.</a:t>
            </a:r>
            <a:endParaRPr sz="2000"/>
          </a:p>
          <a:p>
            <a:pPr indent="-355600" lvl="0" marL="457200" rtl="0" algn="l">
              <a:spcBef>
                <a:spcPts val="0"/>
              </a:spcBef>
              <a:spcAft>
                <a:spcPts val="0"/>
              </a:spcAft>
              <a:buSzPts val="2000"/>
              <a:buChar char="●"/>
            </a:pPr>
            <a:r>
              <a:rPr lang="en" sz="2000"/>
              <a:t>Encode vector và hidden state được truyền đến decoder.</a:t>
            </a:r>
            <a:endParaRPr sz="2000"/>
          </a:p>
          <a:p>
            <a:pPr indent="-355600" lvl="0" marL="457200" rtl="0" algn="l">
              <a:spcBef>
                <a:spcPts val="0"/>
              </a:spcBef>
              <a:spcAft>
                <a:spcPts val="0"/>
              </a:spcAft>
              <a:buSzPts val="2000"/>
              <a:buChar char="●"/>
            </a:pPr>
            <a:r>
              <a:rPr lang="en" sz="2000"/>
              <a:t>Decoder trả kết quả từ được dự đoán và hidden state. Hidden state được gửi lại cho mô hình còn kết quả dự đoán được dùng để tính mất mát.</a:t>
            </a:r>
            <a:endParaRPr sz="2000"/>
          </a:p>
          <a:p>
            <a:pPr indent="-355600" lvl="0" marL="457200" rtl="0" algn="l">
              <a:spcBef>
                <a:spcPts val="0"/>
              </a:spcBef>
              <a:spcAft>
                <a:spcPts val="0"/>
              </a:spcAft>
              <a:buSzPts val="2000"/>
              <a:buChar char="●"/>
            </a:pPr>
            <a:r>
              <a:rPr lang="en" sz="2000"/>
              <a:t>Sử dụng kĩ thuật teacher forcing để quyết định đầu vào tiếp theo cho decoder.</a:t>
            </a:r>
            <a:endParaRPr sz="2000"/>
          </a:p>
          <a:p>
            <a:pPr indent="-355600" lvl="0" marL="457200" rtl="0" algn="l">
              <a:spcBef>
                <a:spcPts val="0"/>
              </a:spcBef>
              <a:spcAft>
                <a:spcPts val="0"/>
              </a:spcAft>
              <a:buSzPts val="2000"/>
              <a:buChar char="●"/>
            </a:pPr>
            <a:r>
              <a:rPr lang="en" sz="2000"/>
              <a:t>Cuối cùng là tính toán gradient để sử dụng vào bộ tối ưu và lan truyền ngược.</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Cấu hình s</a:t>
            </a:r>
            <a:r>
              <a:rPr b="1" lang="en"/>
              <a:t>erver </a:t>
            </a:r>
            <a:r>
              <a:rPr b="1" lang="en"/>
              <a:t>hu</a:t>
            </a:r>
            <a:r>
              <a:rPr b="1" lang="en"/>
              <a:t>ấn luyện mô hình </a:t>
            </a:r>
            <a:endParaRPr b="1"/>
          </a:p>
        </p:txBody>
      </p:sp>
      <p:sp>
        <p:nvSpPr>
          <p:cNvPr id="156" name="Google Shape;156;p11"/>
          <p:cNvSpPr txBox="1"/>
          <p:nvPr>
            <p:ph idx="1" type="body"/>
          </p:nvPr>
        </p:nvSpPr>
        <p:spPr>
          <a:xfrm>
            <a:off x="460950" y="836300"/>
            <a:ext cx="8222100" cy="4088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rPr lang="en" sz="2000"/>
              <a:t>GPU: Tesla V100 - 16GB</a:t>
            </a:r>
            <a:endParaRPr sz="2000"/>
          </a:p>
          <a:p>
            <a:pPr indent="-228600" lvl="0" marL="457200" rtl="0" algn="l">
              <a:lnSpc>
                <a:spcPct val="100000"/>
              </a:lnSpc>
              <a:spcBef>
                <a:spcPts val="0"/>
              </a:spcBef>
              <a:spcAft>
                <a:spcPts val="0"/>
              </a:spcAft>
              <a:buClr>
                <a:srgbClr val="000000"/>
              </a:buClr>
              <a:buSzPts val="2200"/>
              <a:buNone/>
            </a:pPr>
            <a:r>
              <a:rPr lang="en" sz="2000"/>
              <a:t>CPU: Intel(R) Xeon(R) @ 2.20Ghz</a:t>
            </a:r>
            <a:endParaRPr sz="2000"/>
          </a:p>
          <a:p>
            <a:pPr indent="-228600" lvl="0" marL="457200" rtl="0" algn="l">
              <a:lnSpc>
                <a:spcPct val="100000"/>
              </a:lnSpc>
              <a:spcBef>
                <a:spcPts val="0"/>
              </a:spcBef>
              <a:spcAft>
                <a:spcPts val="0"/>
              </a:spcAft>
              <a:buClr>
                <a:srgbClr val="000000"/>
              </a:buClr>
              <a:buSzPts val="2200"/>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Kết quả huấn luyện</a:t>
            </a:r>
            <a:endParaRPr/>
          </a:p>
        </p:txBody>
      </p:sp>
      <p:sp>
        <p:nvSpPr>
          <p:cNvPr id="162" name="Google Shape;162;p12"/>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2200"/>
              <a:buNone/>
            </a:pPr>
            <a:r>
              <a:t/>
            </a:r>
            <a:endParaRPr sz="1800"/>
          </a:p>
        </p:txBody>
      </p:sp>
      <p:graphicFrame>
        <p:nvGraphicFramePr>
          <p:cNvPr id="163" name="Google Shape;163;p12"/>
          <p:cNvGraphicFramePr/>
          <p:nvPr/>
        </p:nvGraphicFramePr>
        <p:xfrm>
          <a:off x="952475" y="2190750"/>
          <a:ext cx="3000000" cy="3000000"/>
        </p:xfrm>
        <a:graphic>
          <a:graphicData uri="http://schemas.openxmlformats.org/drawingml/2006/table">
            <a:tbl>
              <a:tblPr>
                <a:noFill/>
                <a:tableStyleId>{5D548812-B0B4-4459-8429-314A553BE2A8}</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sz="1800"/>
                        <a:t>Time c</a:t>
                      </a:r>
                      <a:r>
                        <a:rPr lang="en" sz="1800"/>
                        <a:t>ost</a:t>
                      </a:r>
                      <a:endParaRPr sz="1800"/>
                    </a:p>
                  </a:txBody>
                  <a:tcPr marT="91425" marB="91425" marR="91425" marL="91425"/>
                </a:tc>
                <a:tc>
                  <a:txBody>
                    <a:bodyPr/>
                    <a:lstStyle/>
                    <a:p>
                      <a:pPr indent="0" lvl="0" marL="0" rtl="0" algn="l">
                        <a:spcBef>
                          <a:spcPts val="0"/>
                        </a:spcBef>
                        <a:spcAft>
                          <a:spcPts val="0"/>
                        </a:spcAft>
                        <a:buNone/>
                      </a:pPr>
                      <a:r>
                        <a:rPr lang="en" sz="1800"/>
                        <a:t>Train L</a:t>
                      </a:r>
                      <a:r>
                        <a:rPr lang="en" sz="1800"/>
                        <a:t>oss</a:t>
                      </a:r>
                      <a:endParaRPr sz="1800"/>
                    </a:p>
                  </a:txBody>
                  <a:tcPr marT="91425" marB="91425" marR="91425" marL="91425"/>
                </a:tc>
                <a:tc>
                  <a:txBody>
                    <a:bodyPr/>
                    <a:lstStyle/>
                    <a:p>
                      <a:pPr indent="0" lvl="0" marL="0" rtl="0" algn="l">
                        <a:spcBef>
                          <a:spcPts val="0"/>
                        </a:spcBef>
                        <a:spcAft>
                          <a:spcPts val="0"/>
                        </a:spcAft>
                        <a:buNone/>
                      </a:pPr>
                      <a:r>
                        <a:rPr lang="en" sz="1800"/>
                        <a:t>Train PPL</a:t>
                      </a:r>
                      <a:endParaRPr sz="1800"/>
                    </a:p>
                  </a:txBody>
                  <a:tcPr marT="91425" marB="91425" marR="91425" marL="91425"/>
                </a:tc>
                <a:tc>
                  <a:txBody>
                    <a:bodyPr/>
                    <a:lstStyle/>
                    <a:p>
                      <a:pPr indent="0" lvl="0" marL="0" rtl="0" algn="l">
                        <a:spcBef>
                          <a:spcPts val="0"/>
                        </a:spcBef>
                        <a:spcAft>
                          <a:spcPts val="0"/>
                        </a:spcAft>
                        <a:buNone/>
                      </a:pPr>
                      <a:r>
                        <a:rPr lang="en" sz="1800"/>
                        <a:t>Val. L</a:t>
                      </a:r>
                      <a:r>
                        <a:rPr lang="en" sz="1800"/>
                        <a:t>oss</a:t>
                      </a:r>
                      <a:endParaRPr sz="1800"/>
                    </a:p>
                  </a:txBody>
                  <a:tcPr marT="91425" marB="91425" marR="91425" marL="91425"/>
                </a:tc>
                <a:tc>
                  <a:txBody>
                    <a:bodyPr/>
                    <a:lstStyle/>
                    <a:p>
                      <a:pPr indent="0" lvl="0" marL="0" rtl="0" algn="l">
                        <a:spcBef>
                          <a:spcPts val="0"/>
                        </a:spcBef>
                        <a:spcAft>
                          <a:spcPts val="0"/>
                        </a:spcAft>
                        <a:buNone/>
                      </a:pPr>
                      <a:r>
                        <a:rPr lang="en" sz="1800"/>
                        <a:t>Val. PPL</a:t>
                      </a:r>
                      <a:endParaRPr sz="1800"/>
                    </a:p>
                  </a:txBody>
                  <a:tcPr marT="91425" marB="91425" marR="91425" marL="91425"/>
                </a:tc>
                <a:tc>
                  <a:txBody>
                    <a:bodyPr/>
                    <a:lstStyle/>
                    <a:p>
                      <a:pPr indent="0" lvl="0" marL="0" rtl="0" algn="l">
                        <a:spcBef>
                          <a:spcPts val="0"/>
                        </a:spcBef>
                        <a:spcAft>
                          <a:spcPts val="0"/>
                        </a:spcAft>
                        <a:buNone/>
                      </a:pPr>
                      <a:r>
                        <a:rPr lang="en" sz="1800"/>
                        <a:t>T</a:t>
                      </a:r>
                      <a:r>
                        <a:rPr lang="en" sz="1800"/>
                        <a:t>est Loss</a:t>
                      </a:r>
                      <a:endParaRPr sz="1800"/>
                    </a:p>
                  </a:txBody>
                  <a:tcPr marT="91425" marB="91425" marR="91425" marL="91425"/>
                </a:tc>
                <a:tc>
                  <a:txBody>
                    <a:bodyPr/>
                    <a:lstStyle/>
                    <a:p>
                      <a:pPr indent="0" lvl="0" marL="0" rtl="0" algn="l">
                        <a:spcBef>
                          <a:spcPts val="0"/>
                        </a:spcBef>
                        <a:spcAft>
                          <a:spcPts val="0"/>
                        </a:spcAft>
                        <a:buNone/>
                      </a:pPr>
                      <a:r>
                        <a:rPr lang="en" sz="1800"/>
                        <a:t>T</a:t>
                      </a:r>
                      <a:r>
                        <a:rPr lang="en" sz="1800"/>
                        <a:t>est PPL</a:t>
                      </a:r>
                      <a:endParaRPr sz="1800"/>
                    </a:p>
                  </a:txBody>
                  <a:tcPr marT="91425" marB="91425" marR="91425" marL="91425"/>
                </a:tc>
              </a:tr>
              <a:tr h="381000">
                <a:tc>
                  <a:txBody>
                    <a:bodyPr/>
                    <a:lstStyle/>
                    <a:p>
                      <a:pPr indent="0" lvl="0" marL="0" rtl="0" algn="l">
                        <a:spcBef>
                          <a:spcPts val="0"/>
                        </a:spcBef>
                        <a:spcAft>
                          <a:spcPts val="0"/>
                        </a:spcAft>
                        <a:buNone/>
                      </a:pPr>
                      <a:r>
                        <a:rPr lang="en" sz="1800"/>
                        <a:t>50m 5s</a:t>
                      </a:r>
                      <a:endParaRPr sz="1800"/>
                    </a:p>
                  </a:txBody>
                  <a:tcPr marT="91425" marB="91425" marR="91425" marL="91425"/>
                </a:tc>
                <a:tc>
                  <a:txBody>
                    <a:bodyPr/>
                    <a:lstStyle/>
                    <a:p>
                      <a:pPr indent="0" lvl="0" marL="0" rtl="0" algn="l">
                        <a:spcBef>
                          <a:spcPts val="0"/>
                        </a:spcBef>
                        <a:spcAft>
                          <a:spcPts val="0"/>
                        </a:spcAft>
                        <a:buNone/>
                      </a:pPr>
                      <a:r>
                        <a:rPr lang="en" sz="1800"/>
                        <a:t>3.380</a:t>
                      </a:r>
                      <a:endParaRPr sz="1800"/>
                    </a:p>
                  </a:txBody>
                  <a:tcPr marT="91425" marB="91425" marR="91425" marL="91425"/>
                </a:tc>
                <a:tc>
                  <a:txBody>
                    <a:bodyPr/>
                    <a:lstStyle/>
                    <a:p>
                      <a:pPr indent="0" lvl="0" marL="0" rtl="0" algn="l">
                        <a:spcBef>
                          <a:spcPts val="0"/>
                        </a:spcBef>
                        <a:spcAft>
                          <a:spcPts val="0"/>
                        </a:spcAft>
                        <a:buNone/>
                      </a:pPr>
                      <a:r>
                        <a:rPr lang="en" sz="1800"/>
                        <a:t>28.382</a:t>
                      </a:r>
                      <a:endParaRPr sz="1800"/>
                    </a:p>
                  </a:txBody>
                  <a:tcPr marT="91425" marB="91425" marR="91425" marL="91425"/>
                </a:tc>
                <a:tc>
                  <a:txBody>
                    <a:bodyPr/>
                    <a:lstStyle/>
                    <a:p>
                      <a:pPr indent="0" lvl="0" marL="0" rtl="0" algn="l">
                        <a:spcBef>
                          <a:spcPts val="0"/>
                        </a:spcBef>
                        <a:spcAft>
                          <a:spcPts val="0"/>
                        </a:spcAft>
                        <a:buNone/>
                      </a:pPr>
                      <a:r>
                        <a:rPr lang="en" sz="1800"/>
                        <a:t>4.966</a:t>
                      </a:r>
                      <a:endParaRPr sz="1800"/>
                    </a:p>
                  </a:txBody>
                  <a:tcPr marT="91425" marB="91425" marR="91425" marL="91425"/>
                </a:tc>
                <a:tc>
                  <a:txBody>
                    <a:bodyPr/>
                    <a:lstStyle/>
                    <a:p>
                      <a:pPr indent="0" lvl="0" marL="0" rtl="0" algn="l">
                        <a:spcBef>
                          <a:spcPts val="0"/>
                        </a:spcBef>
                        <a:spcAft>
                          <a:spcPts val="0"/>
                        </a:spcAft>
                        <a:buNone/>
                      </a:pPr>
                      <a:r>
                        <a:rPr lang="en" sz="1800"/>
                        <a:t>143.466</a:t>
                      </a:r>
                      <a:endParaRPr sz="1800"/>
                    </a:p>
                  </a:txBody>
                  <a:tcPr marT="91425" marB="91425" marR="91425" marL="91425"/>
                </a:tc>
                <a:tc>
                  <a:txBody>
                    <a:bodyPr/>
                    <a:lstStyle/>
                    <a:p>
                      <a:pPr indent="0" lvl="0" marL="0" rtl="0" algn="l">
                        <a:spcBef>
                          <a:spcPts val="0"/>
                        </a:spcBef>
                        <a:spcAft>
                          <a:spcPts val="0"/>
                        </a:spcAft>
                        <a:buNone/>
                      </a:pPr>
                      <a:r>
                        <a:rPr lang="en" sz="1800"/>
                        <a:t>4.491</a:t>
                      </a:r>
                      <a:endParaRPr sz="1800"/>
                    </a:p>
                  </a:txBody>
                  <a:tcPr marT="91425" marB="91425" marR="91425" marL="91425"/>
                </a:tc>
                <a:tc>
                  <a:txBody>
                    <a:bodyPr/>
                    <a:lstStyle/>
                    <a:p>
                      <a:pPr indent="0" lvl="0" marL="0" rtl="0" algn="l">
                        <a:spcBef>
                          <a:spcPts val="0"/>
                        </a:spcBef>
                        <a:spcAft>
                          <a:spcPts val="0"/>
                        </a:spcAft>
                        <a:buNone/>
                      </a:pPr>
                      <a:r>
                        <a:rPr lang="en" sz="1800"/>
                        <a:t>139.846</a:t>
                      </a:r>
                      <a:endParaRPr sz="18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Định hướng phát triển</a:t>
            </a:r>
            <a:endParaRPr/>
          </a:p>
        </p:txBody>
      </p:sp>
      <p:sp>
        <p:nvSpPr>
          <p:cNvPr id="169" name="Google Shape;169;p14"/>
          <p:cNvSpPr txBox="1"/>
          <p:nvPr>
            <p:ph idx="1" type="body"/>
          </p:nvPr>
        </p:nvSpPr>
        <p:spPr>
          <a:xfrm>
            <a:off x="392275" y="728375"/>
            <a:ext cx="8222100" cy="3908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600"/>
              </a:spcBef>
              <a:spcAft>
                <a:spcPts val="0"/>
              </a:spcAft>
              <a:buSzPts val="2000"/>
              <a:buChar char="●"/>
            </a:pPr>
            <a:r>
              <a:rPr lang="en" sz="2000"/>
              <a:t>Hiện nay, Công nghệ nhận dạng hình ảnh có tiềm năng lớn trong việc áp dụng rộng rãi trong các ngành công nghiệp khác nhau. Các công ty lớn như Tesla, Google, Uber, Adobe Systems… cũng sử dụng công nghệ nhận dạng hình ảnh.</a:t>
            </a:r>
            <a:endParaRPr sz="2000"/>
          </a:p>
          <a:p>
            <a:pPr indent="-355600" lvl="0" marL="457200" rtl="0" algn="l">
              <a:lnSpc>
                <a:spcPct val="115000"/>
              </a:lnSpc>
              <a:spcBef>
                <a:spcPts val="0"/>
              </a:spcBef>
              <a:spcAft>
                <a:spcPts val="0"/>
              </a:spcAft>
              <a:buSzPts val="2000"/>
              <a:buChar char="●"/>
            </a:pPr>
            <a:r>
              <a:rPr lang="en" sz="2000"/>
              <a:t>Hướng phát triển đề tài sử dụng bộ dữ liệu lớn hơn và nhận diện, chú thích bằng tiếng Việt, áp dụng cho các chương trình đào tạo trực quan tại các trường tiểu học, THCS tích hợp nhận diện hình ảnh, chú thích và âm thanh tạo ứng dụng đào tạo thông minh học ngoại ngữ hiệu quả.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nvSpPr>
        <p:spPr>
          <a:xfrm>
            <a:off x="0" y="1462820"/>
            <a:ext cx="8895000" cy="122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en" sz="4000" u="none" cap="none" strike="noStrike">
                <a:solidFill>
                  <a:schemeClr val="lt1"/>
                </a:solidFill>
                <a:latin typeface="Arial"/>
                <a:ea typeface="Arial"/>
                <a:cs typeface="Arial"/>
                <a:sym typeface="Arial"/>
              </a:rPr>
              <a:t>CHÚ THÍCH NỘI DUNG HÌNH ẢNH BẰNG PYTORCH</a:t>
            </a:r>
            <a:endParaRPr/>
          </a:p>
          <a:p>
            <a:pPr indent="0" lvl="0" marL="0" marR="0" rtl="0" algn="ctr">
              <a:lnSpc>
                <a:spcPct val="100000"/>
              </a:lnSpc>
              <a:spcBef>
                <a:spcPts val="0"/>
              </a:spcBef>
              <a:spcAft>
                <a:spcPts val="0"/>
              </a:spcAft>
              <a:buClr>
                <a:srgbClr val="000000"/>
              </a:buClr>
              <a:buSzPts val="4000"/>
              <a:buFont typeface="Arial"/>
              <a:buNone/>
            </a:pPr>
            <a:r>
              <a:rPr b="1" i="0" lang="en" sz="4000" u="none" cap="none" strike="noStrike">
                <a:solidFill>
                  <a:schemeClr val="lt1"/>
                </a:solidFill>
                <a:latin typeface="Arial"/>
                <a:ea typeface="Arial"/>
                <a:cs typeface="Arial"/>
                <a:sym typeface="Arial"/>
              </a:rPr>
              <a:t>ÁP DỤNG MÔ HÌNH </a:t>
            </a:r>
            <a:r>
              <a:rPr b="1" lang="en" sz="4000">
                <a:solidFill>
                  <a:schemeClr val="lt1"/>
                </a:solidFill>
              </a:rPr>
              <a:t>RESNET152</a:t>
            </a:r>
            <a:br>
              <a:rPr b="0" i="0" lang="en" sz="8800" u="none" cap="none" strike="noStrike">
                <a:solidFill>
                  <a:srgbClr val="000000"/>
                </a:solidFill>
                <a:latin typeface="Arial"/>
                <a:ea typeface="Arial"/>
                <a:cs typeface="Arial"/>
                <a:sym typeface="Arial"/>
              </a:rPr>
            </a:br>
            <a:endParaRPr b="0" i="0" sz="8800" u="none" cap="none" strike="noStrike">
              <a:solidFill>
                <a:srgbClr val="000000"/>
              </a:solidFill>
              <a:latin typeface="Arial"/>
              <a:ea typeface="Arial"/>
              <a:cs typeface="Arial"/>
              <a:sym typeface="Arial"/>
            </a:endParaRPr>
          </a:p>
        </p:txBody>
      </p:sp>
      <p:sp>
        <p:nvSpPr>
          <p:cNvPr id="73" name="Google Shape;73;p2"/>
          <p:cNvSpPr txBox="1"/>
          <p:nvPr/>
        </p:nvSpPr>
        <p:spPr>
          <a:xfrm>
            <a:off x="789775" y="2570525"/>
            <a:ext cx="7882500" cy="2249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 sz="3000" u="none" cap="none" strike="noStrike">
                <a:solidFill>
                  <a:schemeClr val="lt1"/>
                </a:solidFill>
                <a:latin typeface="Roboto"/>
                <a:ea typeface="Roboto"/>
                <a:cs typeface="Roboto"/>
                <a:sym typeface="Roboto"/>
              </a:rPr>
              <a:t> </a:t>
            </a:r>
            <a:endParaRPr b="1" i="0" sz="3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200"/>
              <a:buFont typeface="Arial"/>
              <a:buNone/>
            </a:pPr>
            <a:r>
              <a:rPr b="1" i="0" lang="en" sz="2200" u="none" cap="none" strike="noStrike">
                <a:solidFill>
                  <a:schemeClr val="lt1"/>
                </a:solidFill>
                <a:latin typeface="Roboto"/>
                <a:ea typeface="Roboto"/>
                <a:cs typeface="Roboto"/>
                <a:sym typeface="Roboto"/>
              </a:rPr>
              <a:t>Huỳnh Thiện Ý             </a:t>
            </a:r>
            <a:r>
              <a:rPr b="1" lang="en" sz="2200">
                <a:solidFill>
                  <a:schemeClr val="lt1"/>
                </a:solidFill>
                <a:latin typeface="Roboto"/>
                <a:ea typeface="Roboto"/>
                <a:cs typeface="Roboto"/>
                <a:sym typeface="Roboto"/>
              </a:rPr>
              <a:t>CH2001020</a:t>
            </a:r>
            <a:endParaRPr/>
          </a:p>
          <a:p>
            <a:pPr indent="0" lvl="0" marL="0" marR="0" rtl="0" algn="l">
              <a:lnSpc>
                <a:spcPct val="115000"/>
              </a:lnSpc>
              <a:spcBef>
                <a:spcPts val="0"/>
              </a:spcBef>
              <a:spcAft>
                <a:spcPts val="0"/>
              </a:spcAft>
              <a:buClr>
                <a:srgbClr val="000000"/>
              </a:buClr>
              <a:buSzPts val="2200"/>
              <a:buFont typeface="Arial"/>
              <a:buNone/>
            </a:pPr>
            <a:r>
              <a:rPr b="1" i="0" lang="en" sz="2200" u="none" cap="none" strike="noStrike">
                <a:solidFill>
                  <a:schemeClr val="lt1"/>
                </a:solidFill>
                <a:latin typeface="Roboto"/>
                <a:ea typeface="Roboto"/>
                <a:cs typeface="Roboto"/>
                <a:sym typeface="Roboto"/>
              </a:rPr>
              <a:t>Trương Quốc Dũng     </a:t>
            </a:r>
            <a:r>
              <a:rPr b="1" lang="en" sz="2200">
                <a:solidFill>
                  <a:schemeClr val="lt1"/>
                </a:solidFill>
                <a:latin typeface="Roboto"/>
                <a:ea typeface="Roboto"/>
                <a:cs typeface="Roboto"/>
                <a:sym typeface="Roboto"/>
              </a:rPr>
              <a:t>CH2001002</a:t>
            </a:r>
            <a:endParaRPr/>
          </a:p>
          <a:p>
            <a:pPr indent="0" lvl="0" marL="0" marR="0" rtl="0" algn="l">
              <a:lnSpc>
                <a:spcPct val="115000"/>
              </a:lnSpc>
              <a:spcBef>
                <a:spcPts val="0"/>
              </a:spcBef>
              <a:spcAft>
                <a:spcPts val="0"/>
              </a:spcAft>
              <a:buClr>
                <a:srgbClr val="000000"/>
              </a:buClr>
              <a:buSzPts val="2200"/>
              <a:buFont typeface="Arial"/>
              <a:buNone/>
            </a:pPr>
            <a:r>
              <a:rPr b="1" i="0" lang="en" sz="2200" u="none" cap="none" strike="noStrike">
                <a:solidFill>
                  <a:schemeClr val="lt1"/>
                </a:solidFill>
                <a:latin typeface="Roboto"/>
                <a:ea typeface="Roboto"/>
                <a:cs typeface="Roboto"/>
                <a:sym typeface="Roboto"/>
              </a:rPr>
              <a:t>Phan Văn Tân              </a:t>
            </a:r>
            <a:r>
              <a:rPr b="1" lang="en" sz="2200">
                <a:solidFill>
                  <a:schemeClr val="lt1"/>
                </a:solidFill>
                <a:latin typeface="Roboto"/>
                <a:ea typeface="Roboto"/>
                <a:cs typeface="Roboto"/>
                <a:sym typeface="Roboto"/>
              </a:rPr>
              <a:t>CH1801013</a:t>
            </a:r>
            <a:endParaRPr/>
          </a:p>
          <a:p>
            <a:pPr indent="0" lvl="0" marL="0" marR="0" rtl="0" algn="l">
              <a:lnSpc>
                <a:spcPct val="115000"/>
              </a:lnSpc>
              <a:spcBef>
                <a:spcPts val="0"/>
              </a:spcBef>
              <a:spcAft>
                <a:spcPts val="0"/>
              </a:spcAft>
              <a:buClr>
                <a:srgbClr val="000000"/>
              </a:buClr>
              <a:buSzPts val="2200"/>
              <a:buFont typeface="Arial"/>
              <a:buNone/>
            </a:pPr>
            <a:r>
              <a:t/>
            </a:r>
            <a:endParaRPr b="1" i="0" sz="22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lt1"/>
                </a:solidFill>
                <a:latin typeface="Roboto"/>
                <a:ea typeface="Roboto"/>
                <a:cs typeface="Roboto"/>
                <a:sym typeface="Roboto"/>
              </a:rPr>
              <a:t>Link Github: </a:t>
            </a:r>
            <a:r>
              <a:rPr lang="en" sz="1150" u="sng">
                <a:solidFill>
                  <a:schemeClr val="hlink"/>
                </a:solidFill>
                <a:highlight>
                  <a:srgbClr val="E4E6EB"/>
                </a:highlight>
                <a:hlinkClick r:id="rId3"/>
              </a:rPr>
              <a:t>https://github.com/yscope75/CS2225.CH2001020/blob/master/Image_captioning_Master_courses.ipynb</a:t>
            </a:r>
            <a:endParaRPr b="0" i="0" sz="27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Tóm tắt</a:t>
            </a:r>
            <a:endParaRPr/>
          </a:p>
        </p:txBody>
      </p:sp>
      <p:sp>
        <p:nvSpPr>
          <p:cNvPr id="79" name="Google Shape;79;p3"/>
          <p:cNvSpPr txBox="1"/>
          <p:nvPr>
            <p:ph idx="1" type="body"/>
          </p:nvPr>
        </p:nvSpPr>
        <p:spPr>
          <a:xfrm>
            <a:off x="312300" y="860257"/>
            <a:ext cx="8381700" cy="3908400"/>
          </a:xfrm>
          <a:prstGeom prst="rect">
            <a:avLst/>
          </a:prstGeom>
          <a:noFill/>
          <a:ln>
            <a:noFill/>
          </a:ln>
        </p:spPr>
        <p:txBody>
          <a:bodyPr anchorCtr="0" anchor="t" bIns="91425" lIns="91425" spcFirstLastPara="1" rIns="91425" wrap="square" tIns="91425">
            <a:noAutofit/>
          </a:bodyPr>
          <a:lstStyle/>
          <a:p>
            <a:pPr indent="-342900" lvl="0" marL="342900" rtl="0" algn="just">
              <a:lnSpc>
                <a:spcPct val="115000"/>
              </a:lnSpc>
              <a:spcBef>
                <a:spcPts val="0"/>
              </a:spcBef>
              <a:spcAft>
                <a:spcPts val="0"/>
              </a:spcAft>
              <a:buSzPts val="2200"/>
              <a:buFont typeface="Roboto"/>
              <a:buChar char="-"/>
            </a:pPr>
            <a:r>
              <a:rPr lang="en" sz="2000"/>
              <a:t>Đề tài đồ án này, nhận dạng và chú thích nội dung ảnh bằng Pytorch. Đây là một dạng ứng dụng thú vị mà nhiều nhà khoa học không ngừng nghiên cứu vì nhu cầu thực tiễn và đa dạng phương pháp tiếp cận.</a:t>
            </a:r>
            <a:endParaRPr sz="2000">
              <a:solidFill>
                <a:srgbClr val="FF0000"/>
              </a:solidFill>
            </a:endParaRPr>
          </a:p>
          <a:p>
            <a:pPr indent="-342900" lvl="0" marL="342900" rtl="0" algn="l">
              <a:lnSpc>
                <a:spcPct val="115000"/>
              </a:lnSpc>
              <a:spcBef>
                <a:spcPts val="0"/>
              </a:spcBef>
              <a:spcAft>
                <a:spcPts val="0"/>
              </a:spcAft>
              <a:buSzPts val="2200"/>
              <a:buFont typeface="Roboto"/>
              <a:buChar char="-"/>
            </a:pPr>
            <a:r>
              <a:rPr lang="en" sz="2000">
                <a:solidFill>
                  <a:srgbClr val="FF0000"/>
                </a:solidFill>
              </a:rPr>
              <a:t>Ý nghĩa của đề tài: Hỗ trợ phân tích dữ liệu hình ảnh lớn đưa ra chú thích diễn giải hình ảnh trực quan. </a:t>
            </a:r>
            <a:endParaRPr sz="2000"/>
          </a:p>
          <a:p>
            <a:pPr indent="-342900" lvl="0" marL="342900" rtl="0" algn="l">
              <a:lnSpc>
                <a:spcPct val="115000"/>
              </a:lnSpc>
              <a:spcBef>
                <a:spcPts val="0"/>
              </a:spcBef>
              <a:spcAft>
                <a:spcPts val="0"/>
              </a:spcAft>
              <a:buSzPts val="2200"/>
              <a:buFont typeface="Roboto"/>
              <a:buChar char="-"/>
            </a:pPr>
            <a:r>
              <a:rPr lang="en" sz="2000"/>
              <a:t>Các ứng dụng tương tự: Các công ty lớn như Tesla, Google, Uber, Adobe Systems… cũng sử dụng công nghệ nhận dạng hình ảnh và chú thích nội dung. </a:t>
            </a:r>
            <a:br>
              <a:rPr lang="en" sz="2000"/>
            </a:br>
            <a:endParaRPr sz="2000"/>
          </a:p>
          <a:p>
            <a:pPr indent="0" lvl="0" marL="914400" rtl="0" algn="l">
              <a:lnSpc>
                <a:spcPct val="115000"/>
              </a:lnSpc>
              <a:spcBef>
                <a:spcPts val="1600"/>
              </a:spcBef>
              <a:spcAft>
                <a:spcPts val="1600"/>
              </a:spcAft>
              <a:buSzPts val="22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Ảnh của các thành viên của nhóm</a:t>
            </a:r>
            <a:r>
              <a:rPr lang="en"/>
              <a:t> </a:t>
            </a:r>
            <a:endParaRPr/>
          </a:p>
        </p:txBody>
      </p:sp>
      <p:sp>
        <p:nvSpPr>
          <p:cNvPr id="85" name="Google Shape;85;p4"/>
          <p:cNvSpPr txBox="1"/>
          <p:nvPr>
            <p:ph idx="1" type="body"/>
          </p:nvPr>
        </p:nvSpPr>
        <p:spPr>
          <a:xfrm>
            <a:off x="471900" y="771450"/>
            <a:ext cx="8222100" cy="3908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86" name="Google Shape;86;p4"/>
          <p:cNvPicPr preferRelativeResize="0"/>
          <p:nvPr/>
        </p:nvPicPr>
        <p:blipFill rotWithShape="1">
          <a:blip r:embed="rId3">
            <a:alphaModFix/>
          </a:blip>
          <a:srcRect b="23701" l="30419" r="41095" t="48002"/>
          <a:stretch/>
        </p:blipFill>
        <p:spPr>
          <a:xfrm>
            <a:off x="824175" y="1295706"/>
            <a:ext cx="1667873" cy="2209198"/>
          </a:xfrm>
          <a:prstGeom prst="rect">
            <a:avLst/>
          </a:prstGeom>
          <a:noFill/>
          <a:ln>
            <a:noFill/>
          </a:ln>
        </p:spPr>
      </p:pic>
      <p:pic>
        <p:nvPicPr>
          <p:cNvPr id="87" name="Google Shape;87;p4"/>
          <p:cNvPicPr preferRelativeResize="0"/>
          <p:nvPr/>
        </p:nvPicPr>
        <p:blipFill rotWithShape="1">
          <a:blip r:embed="rId4">
            <a:alphaModFix/>
          </a:blip>
          <a:srcRect b="0" l="15646" r="10482" t="0"/>
          <a:stretch/>
        </p:blipFill>
        <p:spPr>
          <a:xfrm>
            <a:off x="3590900" y="1271400"/>
            <a:ext cx="1667875" cy="2257799"/>
          </a:xfrm>
          <a:prstGeom prst="rect">
            <a:avLst/>
          </a:prstGeom>
          <a:noFill/>
          <a:ln>
            <a:noFill/>
          </a:ln>
        </p:spPr>
      </p:pic>
      <p:pic>
        <p:nvPicPr>
          <p:cNvPr id="88" name="Google Shape;88;p4"/>
          <p:cNvPicPr preferRelativeResize="0"/>
          <p:nvPr/>
        </p:nvPicPr>
        <p:blipFill rotWithShape="1">
          <a:blip r:embed="rId5">
            <a:alphaModFix/>
          </a:blip>
          <a:srcRect b="0" l="9814" r="21262" t="28042"/>
          <a:stretch/>
        </p:blipFill>
        <p:spPr>
          <a:xfrm>
            <a:off x="6357625" y="1271400"/>
            <a:ext cx="1621901" cy="2257801"/>
          </a:xfrm>
          <a:prstGeom prst="rect">
            <a:avLst/>
          </a:prstGeom>
          <a:noFill/>
          <a:ln>
            <a:noFill/>
          </a:ln>
        </p:spPr>
      </p:pic>
      <p:sp>
        <p:nvSpPr>
          <p:cNvPr id="89" name="Google Shape;89;p4"/>
          <p:cNvSpPr txBox="1"/>
          <p:nvPr/>
        </p:nvSpPr>
        <p:spPr>
          <a:xfrm>
            <a:off x="696613" y="3649725"/>
            <a:ext cx="1923000" cy="726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 HUỲNH THIỆN Ý</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CH2001020</a:t>
            </a:r>
            <a:endParaRPr>
              <a:latin typeface="Roboto"/>
              <a:ea typeface="Roboto"/>
              <a:cs typeface="Roboto"/>
              <a:sym typeface="Roboto"/>
            </a:endParaRPr>
          </a:p>
        </p:txBody>
      </p:sp>
      <p:sp>
        <p:nvSpPr>
          <p:cNvPr id="90" name="Google Shape;90;p4"/>
          <p:cNvSpPr txBox="1"/>
          <p:nvPr/>
        </p:nvSpPr>
        <p:spPr>
          <a:xfrm>
            <a:off x="3358701" y="3649725"/>
            <a:ext cx="2109300" cy="726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TRƯƠNG QUỐC DŨNG</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CH20010</a:t>
            </a:r>
            <a:r>
              <a:rPr lang="en">
                <a:latin typeface="Roboto"/>
                <a:ea typeface="Roboto"/>
                <a:cs typeface="Roboto"/>
                <a:sym typeface="Roboto"/>
              </a:rPr>
              <a:t>02</a:t>
            </a:r>
            <a:endParaRPr>
              <a:latin typeface="Roboto"/>
              <a:ea typeface="Roboto"/>
              <a:cs typeface="Roboto"/>
              <a:sym typeface="Roboto"/>
            </a:endParaRPr>
          </a:p>
        </p:txBody>
      </p:sp>
      <p:sp>
        <p:nvSpPr>
          <p:cNvPr id="91" name="Google Shape;91;p4"/>
          <p:cNvSpPr txBox="1"/>
          <p:nvPr/>
        </p:nvSpPr>
        <p:spPr>
          <a:xfrm>
            <a:off x="6207063" y="3649725"/>
            <a:ext cx="1923000" cy="726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PHAN VĂN TÂN</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CH18001013</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Mô tả bài toán</a:t>
            </a:r>
            <a:r>
              <a:rPr lang="en"/>
              <a:t> </a:t>
            </a:r>
            <a:endParaRPr/>
          </a:p>
        </p:txBody>
      </p:sp>
      <p:sp>
        <p:nvSpPr>
          <p:cNvPr id="97" name="Google Shape;97;p5"/>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Input: Hình ảnh</a:t>
            </a:r>
            <a:endParaRPr sz="2000"/>
          </a:p>
          <a:p>
            <a:pPr indent="-355600" lvl="0" marL="457200" rtl="0" algn="l">
              <a:lnSpc>
                <a:spcPct val="115000"/>
              </a:lnSpc>
              <a:spcBef>
                <a:spcPts val="0"/>
              </a:spcBef>
              <a:spcAft>
                <a:spcPts val="0"/>
              </a:spcAft>
              <a:buSzPts val="2000"/>
              <a:buChar char="●"/>
            </a:pPr>
            <a:r>
              <a:rPr lang="en" sz="2000"/>
              <a:t>Output: Hình ảnh và nội dung chú thích hình ảnh, cùng với độ chính xác nhận diện từ model</a:t>
            </a:r>
            <a:endParaRPr sz="2000"/>
          </a:p>
          <a:p>
            <a:pPr indent="-355600" lvl="0" marL="457200" rtl="0" algn="l">
              <a:lnSpc>
                <a:spcPct val="115000"/>
              </a:lnSpc>
              <a:spcBef>
                <a:spcPts val="0"/>
              </a:spcBef>
              <a:spcAft>
                <a:spcPts val="0"/>
              </a:spcAft>
              <a:buSzPts val="2000"/>
              <a:buChar char="●"/>
            </a:pPr>
            <a:r>
              <a:rPr lang="en" sz="2000"/>
              <a:t>Hướng tiếp cận: phương pháp giải bài toán chỉ giới hạn trong phạm vi bộ dữ liệu MS-COCO, sử dụng đặc trưng thị giác được rút trích từ mô hình Resnet152, </a:t>
            </a:r>
            <a:r>
              <a:rPr lang="en" sz="2000"/>
              <a:t>được cung cấp bởi </a:t>
            </a:r>
            <a:r>
              <a:rPr lang="en" sz="2000"/>
              <a:t>thư viện PyTorch</a:t>
            </a:r>
            <a:endParaRPr sz="2000"/>
          </a:p>
          <a:p>
            <a:pPr indent="-355600" lvl="0" marL="457200" rtl="0" algn="l">
              <a:lnSpc>
                <a:spcPct val="115000"/>
              </a:lnSpc>
              <a:spcBef>
                <a:spcPts val="0"/>
              </a:spcBef>
              <a:spcAft>
                <a:spcPts val="0"/>
              </a:spcAft>
              <a:buSzPts val="2000"/>
              <a:buChar char="●"/>
            </a:pPr>
            <a:r>
              <a:rPr lang="en" sz="2000"/>
              <a:t>Giới hạn: </a:t>
            </a:r>
            <a:endParaRPr sz="2000"/>
          </a:p>
          <a:p>
            <a:pPr indent="0" lvl="0" marL="88900" rtl="0" algn="l">
              <a:lnSpc>
                <a:spcPct val="115000"/>
              </a:lnSpc>
              <a:spcBef>
                <a:spcPts val="0"/>
              </a:spcBef>
              <a:spcAft>
                <a:spcPts val="0"/>
              </a:spcAft>
              <a:buSzPts val="2200"/>
              <a:buNone/>
            </a:pPr>
            <a:r>
              <a:rPr lang="en" sz="2000">
                <a:solidFill>
                  <a:schemeClr val="dk2"/>
                </a:solidFill>
              </a:rPr>
              <a:t>               - MS-COCO: Bộ dataset rất lớn cho object detection, segmentation and captioning dataset, tập dữ liệu chứa hơn 82.000 hình ảnh, mỗi hình ảnh có ít nhất 5 chú thích phụ đề khác nhau.</a:t>
            </a:r>
            <a:endParaRPr sz="2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Mô tả bài toán</a:t>
            </a:r>
            <a:r>
              <a:rPr lang="en"/>
              <a:t> </a:t>
            </a:r>
            <a:endParaRPr/>
          </a:p>
        </p:txBody>
      </p:sp>
      <p:sp>
        <p:nvSpPr>
          <p:cNvPr id="103" name="Google Shape;103;p6"/>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a:t>Minh hoạ</a:t>
            </a:r>
            <a:endParaRPr sz="1800"/>
          </a:p>
        </p:txBody>
      </p:sp>
      <p:pic>
        <p:nvPicPr>
          <p:cNvPr descr="Người đàn ông lướt sóng" id="104" name="Google Shape;104;p6"/>
          <p:cNvPicPr preferRelativeResize="0"/>
          <p:nvPr/>
        </p:nvPicPr>
        <p:blipFill rotWithShape="1">
          <a:blip r:embed="rId3">
            <a:alphaModFix/>
          </a:blip>
          <a:srcRect b="0" l="0" r="0" t="0"/>
          <a:stretch/>
        </p:blipFill>
        <p:spPr>
          <a:xfrm>
            <a:off x="471900" y="1522424"/>
            <a:ext cx="2605756" cy="1732892"/>
          </a:xfrm>
          <a:prstGeom prst="rect">
            <a:avLst/>
          </a:prstGeom>
          <a:noFill/>
          <a:ln>
            <a:noFill/>
          </a:ln>
        </p:spPr>
      </p:pic>
      <p:pic>
        <p:nvPicPr>
          <p:cNvPr descr="Graphical user interface, application, timeline&#10;&#10;Description automatically generated" id="105" name="Google Shape;105;p6"/>
          <p:cNvPicPr preferRelativeResize="0"/>
          <p:nvPr/>
        </p:nvPicPr>
        <p:blipFill rotWithShape="1">
          <a:blip r:embed="rId4">
            <a:alphaModFix/>
          </a:blip>
          <a:srcRect b="0" l="0" r="0" t="11284"/>
          <a:stretch/>
        </p:blipFill>
        <p:spPr>
          <a:xfrm>
            <a:off x="4793062" y="1621242"/>
            <a:ext cx="4108450" cy="1464687"/>
          </a:xfrm>
          <a:prstGeom prst="rect">
            <a:avLst/>
          </a:prstGeom>
          <a:noFill/>
          <a:ln>
            <a:noFill/>
          </a:ln>
        </p:spPr>
      </p:pic>
      <p:pic>
        <p:nvPicPr>
          <p:cNvPr descr="Graphical user interface, application, timeline&#10;&#10;Description automatically generated" id="106" name="Google Shape;106;p6"/>
          <p:cNvPicPr preferRelativeResize="0"/>
          <p:nvPr/>
        </p:nvPicPr>
        <p:blipFill rotWithShape="1">
          <a:blip r:embed="rId4">
            <a:alphaModFix/>
          </a:blip>
          <a:srcRect b="90708" l="0" r="17400" t="0"/>
          <a:stretch/>
        </p:blipFill>
        <p:spPr>
          <a:xfrm>
            <a:off x="4334238" y="4322999"/>
            <a:ext cx="4567274" cy="206473"/>
          </a:xfrm>
          <a:prstGeom prst="rect">
            <a:avLst/>
          </a:prstGeom>
          <a:noFill/>
          <a:ln>
            <a:noFill/>
          </a:ln>
        </p:spPr>
      </p:pic>
      <p:sp>
        <p:nvSpPr>
          <p:cNvPr id="107" name="Google Shape;107;p6"/>
          <p:cNvSpPr/>
          <p:nvPr/>
        </p:nvSpPr>
        <p:spPr>
          <a:xfrm>
            <a:off x="3077656" y="2242268"/>
            <a:ext cx="1715406" cy="222636"/>
          </a:xfrm>
          <a:prstGeom prst="rightArrow">
            <a:avLst>
              <a:gd fmla="val 50000" name="adj1"/>
              <a:gd fmla="val 50000" name="adj2"/>
            </a:avLst>
          </a:prstGeom>
          <a:solidFill>
            <a:schemeClr val="accent1"/>
          </a:solidFill>
          <a:ln cap="flat" cmpd="sng" w="25400">
            <a:solidFill>
              <a:srgbClr val="0156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8" name="Google Shape;108;p6"/>
          <p:cNvSpPr/>
          <p:nvPr/>
        </p:nvSpPr>
        <p:spPr>
          <a:xfrm>
            <a:off x="3326004" y="1571833"/>
            <a:ext cx="1218709" cy="1634074"/>
          </a:xfrm>
          <a:prstGeom prst="trapezoid">
            <a:avLst>
              <a:gd fmla="val 25000" name="adj"/>
            </a:avLst>
          </a:prstGeom>
          <a:solidFill>
            <a:schemeClr val="dk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lang="en" sz="1000">
                <a:solidFill>
                  <a:schemeClr val="lt1"/>
                </a:solidFill>
              </a:rPr>
              <a:t>Resnet152</a:t>
            </a:r>
            <a:endParaRPr/>
          </a:p>
        </p:txBody>
      </p:sp>
      <p:sp>
        <p:nvSpPr>
          <p:cNvPr id="109" name="Google Shape;109;p6"/>
          <p:cNvSpPr/>
          <p:nvPr/>
        </p:nvSpPr>
        <p:spPr>
          <a:xfrm>
            <a:off x="6440557" y="3124430"/>
            <a:ext cx="177318" cy="1160068"/>
          </a:xfrm>
          <a:prstGeom prst="downArrow">
            <a:avLst>
              <a:gd fmla="val 50000" name="adj1"/>
              <a:gd fmla="val 50000" name="adj2"/>
            </a:avLst>
          </a:prstGeom>
          <a:solidFill>
            <a:schemeClr val="accent1"/>
          </a:solidFill>
          <a:ln cap="flat" cmpd="sng" w="25400">
            <a:solidFill>
              <a:srgbClr val="0156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6"/>
          <p:cNvSpPr txBox="1"/>
          <p:nvPr/>
        </p:nvSpPr>
        <p:spPr>
          <a:xfrm>
            <a:off x="1284109" y="3348921"/>
            <a:ext cx="5822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Input</a:t>
            </a:r>
            <a:endParaRPr/>
          </a:p>
        </p:txBody>
      </p:sp>
      <p:sp>
        <p:nvSpPr>
          <p:cNvPr id="111" name="Google Shape;111;p6"/>
          <p:cNvSpPr txBox="1"/>
          <p:nvPr/>
        </p:nvSpPr>
        <p:spPr>
          <a:xfrm>
            <a:off x="4793045" y="3421996"/>
            <a:ext cx="572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Task</a:t>
            </a:r>
            <a:endParaRPr/>
          </a:p>
        </p:txBody>
      </p:sp>
      <p:sp>
        <p:nvSpPr>
          <p:cNvPr id="112" name="Google Shape;112;p6"/>
          <p:cNvSpPr txBox="1"/>
          <p:nvPr/>
        </p:nvSpPr>
        <p:spPr>
          <a:xfrm>
            <a:off x="3467914" y="4272346"/>
            <a:ext cx="7713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Out put</a:t>
            </a:r>
            <a:endParaRPr/>
          </a:p>
        </p:txBody>
      </p:sp>
      <p:sp>
        <p:nvSpPr>
          <p:cNvPr id="113" name="Google Shape;113;p6"/>
          <p:cNvSpPr txBox="1"/>
          <p:nvPr/>
        </p:nvSpPr>
        <p:spPr>
          <a:xfrm>
            <a:off x="6735375" y="3502100"/>
            <a:ext cx="111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Seq-2-Seq model</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Loại bài toán ML</a:t>
            </a:r>
            <a:r>
              <a:rPr lang="en"/>
              <a:t> </a:t>
            </a:r>
            <a:endParaRPr/>
          </a:p>
        </p:txBody>
      </p:sp>
      <p:sp>
        <p:nvSpPr>
          <p:cNvPr id="119" name="Google Shape;119;p7"/>
          <p:cNvSpPr txBox="1"/>
          <p:nvPr>
            <p:ph idx="1" type="body"/>
          </p:nvPr>
        </p:nvSpPr>
        <p:spPr>
          <a:xfrm>
            <a:off x="471900" y="728375"/>
            <a:ext cx="8222100" cy="4094700"/>
          </a:xfrm>
          <a:prstGeom prst="rect">
            <a:avLst/>
          </a:prstGeom>
          <a:noFill/>
          <a:ln>
            <a:noFill/>
          </a:ln>
        </p:spPr>
        <p:txBody>
          <a:bodyPr anchorCtr="0" anchor="t" bIns="91425" lIns="91425" spcFirstLastPara="1" rIns="91425" wrap="square" tIns="91425">
            <a:noAutofit/>
          </a:bodyPr>
          <a:lstStyle/>
          <a:p>
            <a:pPr indent="-355600" lvl="0" marL="457200" rtl="0" algn="l">
              <a:lnSpc>
                <a:spcPct val="80000"/>
              </a:lnSpc>
              <a:spcBef>
                <a:spcPts val="0"/>
              </a:spcBef>
              <a:spcAft>
                <a:spcPts val="0"/>
              </a:spcAft>
              <a:buSzPts val="2000"/>
              <a:buChar char="●"/>
            </a:pPr>
            <a:r>
              <a:rPr lang="en" sz="2000"/>
              <a:t>Image Captioning</a:t>
            </a:r>
            <a:endParaRPr sz="2000"/>
          </a:p>
          <a:p>
            <a:pPr indent="-228600" lvl="0" marL="457200" rtl="0" algn="l">
              <a:lnSpc>
                <a:spcPct val="80000"/>
              </a:lnSpc>
              <a:spcBef>
                <a:spcPts val="0"/>
              </a:spcBef>
              <a:spcAft>
                <a:spcPts val="0"/>
              </a:spcAft>
              <a:buSzPts val="2200"/>
              <a:buNone/>
            </a:pPr>
            <a:r>
              <a:t/>
            </a:r>
            <a:endParaRPr sz="2000"/>
          </a:p>
          <a:p>
            <a:pPr indent="-355600" lvl="0" marL="457200" rtl="0" algn="l">
              <a:lnSpc>
                <a:spcPct val="80000"/>
              </a:lnSpc>
              <a:spcBef>
                <a:spcPts val="0"/>
              </a:spcBef>
              <a:spcAft>
                <a:spcPts val="0"/>
              </a:spcAft>
              <a:buSzPts val="2000"/>
              <a:buChar char="●"/>
            </a:pPr>
            <a:r>
              <a:rPr lang="en" sz="2000"/>
              <a:t>Sử dụng:</a:t>
            </a:r>
            <a:endParaRPr sz="2000"/>
          </a:p>
          <a:p>
            <a:pPr indent="-355600" lvl="2" marL="1371600" rtl="0" algn="l">
              <a:lnSpc>
                <a:spcPct val="100000"/>
              </a:lnSpc>
              <a:spcBef>
                <a:spcPts val="0"/>
              </a:spcBef>
              <a:spcAft>
                <a:spcPts val="0"/>
              </a:spcAft>
              <a:buSzPts val="2000"/>
              <a:buChar char="●"/>
            </a:pPr>
            <a:r>
              <a:rPr lang="en" sz="2000"/>
              <a:t>MS-COCO d</a:t>
            </a:r>
            <a:r>
              <a:rPr lang="en" sz="2000"/>
              <a:t>ataset</a:t>
            </a:r>
            <a:r>
              <a:rPr lang="en" sz="2000"/>
              <a:t>: 82.000 h</a:t>
            </a:r>
            <a:r>
              <a:rPr lang="en" sz="2000"/>
              <a:t>ình ảnh với ít nhất 5 phụ đề cho 1 hình ảnh</a:t>
            </a:r>
            <a:r>
              <a:rPr lang="en" sz="2000"/>
              <a:t>.</a:t>
            </a:r>
            <a:endParaRPr sz="2000"/>
          </a:p>
          <a:p>
            <a:pPr indent="-368300" lvl="2" marL="1371600" rtl="0" algn="l">
              <a:lnSpc>
                <a:spcPct val="100000"/>
              </a:lnSpc>
              <a:spcBef>
                <a:spcPts val="0"/>
              </a:spcBef>
              <a:spcAft>
                <a:spcPts val="0"/>
              </a:spcAft>
              <a:buSzPts val="2200"/>
              <a:buChar char="●"/>
            </a:pPr>
            <a:r>
              <a:rPr lang="en" sz="2000"/>
              <a:t>PyTorch: thư viện máy học mã nguồn mở cho Python. </a:t>
            </a:r>
            <a:r>
              <a:rPr lang="en" sz="1400"/>
              <a:t> </a:t>
            </a:r>
            <a:endParaRPr sz="1400"/>
          </a:p>
          <a:p>
            <a:pPr indent="0" lvl="2" marL="1003300" rtl="0" algn="l">
              <a:lnSpc>
                <a:spcPct val="80000"/>
              </a:lnSpc>
              <a:spcBef>
                <a:spcPts val="0"/>
              </a:spcBef>
              <a:spcAft>
                <a:spcPts val="0"/>
              </a:spcAft>
              <a:buSzPts val="2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Dữ liệu</a:t>
            </a:r>
            <a:endParaRPr/>
          </a:p>
        </p:txBody>
      </p:sp>
      <p:sp>
        <p:nvSpPr>
          <p:cNvPr id="125" name="Google Shape;125;p8"/>
          <p:cNvSpPr txBox="1"/>
          <p:nvPr>
            <p:ph idx="1" type="body"/>
          </p:nvPr>
        </p:nvSpPr>
        <p:spPr>
          <a:xfrm>
            <a:off x="74700" y="617550"/>
            <a:ext cx="9016500" cy="3908400"/>
          </a:xfrm>
          <a:prstGeom prst="rect">
            <a:avLst/>
          </a:prstGeom>
          <a:noFill/>
          <a:ln>
            <a:noFill/>
          </a:ln>
        </p:spPr>
        <p:txBody>
          <a:bodyPr anchorCtr="0" anchor="t" bIns="91425" lIns="91425" spcFirstLastPara="1" rIns="91425" wrap="square" tIns="91425">
            <a:noAutofit/>
          </a:bodyPr>
          <a:lstStyle/>
          <a:p>
            <a:pPr indent="0" lvl="0" marL="88900" rtl="0" algn="l">
              <a:lnSpc>
                <a:spcPct val="115000"/>
              </a:lnSpc>
              <a:spcBef>
                <a:spcPts val="0"/>
              </a:spcBef>
              <a:spcAft>
                <a:spcPts val="0"/>
              </a:spcAft>
              <a:buSzPts val="2200"/>
              <a:buNone/>
            </a:pPr>
            <a:r>
              <a:t/>
            </a:r>
            <a:endParaRPr/>
          </a:p>
          <a:p>
            <a:pPr indent="-355600" lvl="0" marL="457200" rtl="0" algn="l">
              <a:lnSpc>
                <a:spcPct val="115000"/>
              </a:lnSpc>
              <a:spcBef>
                <a:spcPts val="0"/>
              </a:spcBef>
              <a:spcAft>
                <a:spcPts val="0"/>
              </a:spcAft>
              <a:buSzPts val="2000"/>
              <a:buChar char="●"/>
            </a:pPr>
            <a:r>
              <a:rPr lang="en" sz="2000"/>
              <a:t>Bộ dữ liệu MS-COCO</a:t>
            </a:r>
            <a:endParaRPr sz="2000"/>
          </a:p>
          <a:p>
            <a:pPr indent="-355600" lvl="0" marL="457200" rtl="0" algn="l">
              <a:lnSpc>
                <a:spcPct val="115000"/>
              </a:lnSpc>
              <a:spcBef>
                <a:spcPts val="0"/>
              </a:spcBef>
              <a:spcAft>
                <a:spcPts val="0"/>
              </a:spcAft>
              <a:buSzPts val="2000"/>
              <a:buChar char="●"/>
            </a:pPr>
            <a:r>
              <a:rPr lang="en" sz="2000"/>
              <a:t>Tổng số mẫu: ~ </a:t>
            </a:r>
            <a:r>
              <a:rPr lang="en" sz="2000"/>
              <a:t>82783</a:t>
            </a:r>
            <a:r>
              <a:rPr lang="en" sz="2000"/>
              <a:t> m</a:t>
            </a:r>
            <a:r>
              <a:rPr lang="en" sz="2000"/>
              <a:t>ẫu</a:t>
            </a:r>
            <a:endParaRPr sz="2000"/>
          </a:p>
          <a:p>
            <a:pPr indent="-355600" lvl="1" marL="914400" rtl="0" algn="l">
              <a:lnSpc>
                <a:spcPct val="115000"/>
              </a:lnSpc>
              <a:spcBef>
                <a:spcPts val="0"/>
              </a:spcBef>
              <a:spcAft>
                <a:spcPts val="0"/>
              </a:spcAft>
              <a:buSzPts val="2000"/>
              <a:buChar char="●"/>
            </a:pPr>
            <a:r>
              <a:rPr lang="en"/>
              <a:t>Training: ~ 49669 m</a:t>
            </a:r>
            <a:r>
              <a:rPr lang="en"/>
              <a:t>ẫu</a:t>
            </a:r>
            <a:endParaRPr/>
          </a:p>
          <a:p>
            <a:pPr indent="-355600" lvl="1" marL="914400" rtl="0" algn="l">
              <a:lnSpc>
                <a:spcPct val="115000"/>
              </a:lnSpc>
              <a:spcBef>
                <a:spcPts val="0"/>
              </a:spcBef>
              <a:spcAft>
                <a:spcPts val="0"/>
              </a:spcAft>
              <a:buSzPts val="2000"/>
              <a:buChar char="●"/>
            </a:pPr>
            <a:r>
              <a:rPr lang="en"/>
              <a:t>Valida</a:t>
            </a:r>
            <a:r>
              <a:rPr lang="en"/>
              <a:t>ting: ~ 16556 m</a:t>
            </a:r>
            <a:r>
              <a:rPr lang="en"/>
              <a:t>ẫu </a:t>
            </a:r>
            <a:endParaRPr/>
          </a:p>
          <a:p>
            <a:pPr indent="-355600" lvl="1" marL="914400" rtl="0" algn="l">
              <a:lnSpc>
                <a:spcPct val="115000"/>
              </a:lnSpc>
              <a:spcBef>
                <a:spcPts val="0"/>
              </a:spcBef>
              <a:spcAft>
                <a:spcPts val="0"/>
              </a:spcAft>
              <a:buSzPts val="2000"/>
              <a:buChar char="●"/>
            </a:pPr>
            <a:r>
              <a:rPr lang="en"/>
              <a:t>Testing: 16558 mẫu</a:t>
            </a:r>
            <a:endParaRPr/>
          </a:p>
          <a:p>
            <a:pPr indent="-355600" lvl="0" marL="457200" rtl="0" algn="l">
              <a:lnSpc>
                <a:spcPct val="115000"/>
              </a:lnSpc>
              <a:spcBef>
                <a:spcPts val="0"/>
              </a:spcBef>
              <a:spcAft>
                <a:spcPts val="0"/>
              </a:spcAft>
              <a:buSzPts val="2000"/>
              <a:buChar char="●"/>
            </a:pPr>
            <a:r>
              <a:rPr lang="en" sz="2000"/>
              <a:t>Cách thu thập</a:t>
            </a:r>
            <a:endParaRPr sz="2000"/>
          </a:p>
          <a:p>
            <a:pPr indent="-355600" lvl="1" marL="914400" rtl="0" algn="l">
              <a:lnSpc>
                <a:spcPct val="115000"/>
              </a:lnSpc>
              <a:spcBef>
                <a:spcPts val="0"/>
              </a:spcBef>
              <a:spcAft>
                <a:spcPts val="0"/>
              </a:spcAft>
              <a:buSzPts val="2000"/>
              <a:buChar char="●"/>
            </a:pPr>
            <a:r>
              <a:rPr lang="en"/>
              <a:t>D</a:t>
            </a:r>
            <a:r>
              <a:rPr lang="en"/>
              <a:t>ownload ảnh tại: </a:t>
            </a:r>
            <a:r>
              <a:rPr lang="en">
                <a:highlight>
                  <a:srgbClr val="FFF7ED"/>
                </a:highlight>
              </a:rPr>
              <a:t>http://images.cocodataset.org/zips/train2014.zip</a:t>
            </a:r>
            <a:endParaRPr/>
          </a:p>
          <a:p>
            <a:pPr indent="-355600" lvl="1" marL="914400" rtl="0" algn="l">
              <a:lnSpc>
                <a:spcPct val="115000"/>
              </a:lnSpc>
              <a:spcBef>
                <a:spcPts val="0"/>
              </a:spcBef>
              <a:spcAft>
                <a:spcPts val="0"/>
              </a:spcAft>
              <a:buSzPts val="2000"/>
              <a:buChar char="●"/>
            </a:pPr>
            <a:r>
              <a:rPr lang="en"/>
              <a:t>Download phụ đề tại: </a:t>
            </a:r>
            <a:r>
              <a:rPr lang="en">
                <a:highlight>
                  <a:srgbClr val="FFF7ED"/>
                </a:highlight>
              </a:rPr>
              <a:t>http://images.cocodataset.org/annotations/annotations_trainval2014.zip</a:t>
            </a:r>
            <a:endParaRPr>
              <a:highlight>
                <a:srgbClr val="FFF7ED"/>
              </a:highlight>
            </a:endParaRPr>
          </a:p>
          <a:p>
            <a:pPr indent="0" lvl="0" marL="0" rtl="0" algn="l">
              <a:lnSpc>
                <a:spcPct val="115000"/>
              </a:lnSpc>
              <a:spcBef>
                <a:spcPts val="1600"/>
              </a:spcBef>
              <a:spcAft>
                <a:spcPts val="0"/>
              </a:spcAft>
              <a:buSzPts val="2200"/>
              <a:buNone/>
            </a:pPr>
            <a:r>
              <a:t/>
            </a:r>
            <a:endParaRPr sz="750">
              <a:highlight>
                <a:srgbClr val="FFF7ED"/>
              </a:highlight>
              <a:latin typeface="Roboto Mono"/>
              <a:ea typeface="Roboto Mono"/>
              <a:cs typeface="Roboto Mono"/>
              <a:sym typeface="Roboto Mono"/>
            </a:endParaRPr>
          </a:p>
          <a:p>
            <a:pPr indent="0" lvl="0" marL="0" rtl="0" algn="l">
              <a:lnSpc>
                <a:spcPct val="115000"/>
              </a:lnSpc>
              <a:spcBef>
                <a:spcPts val="1600"/>
              </a:spcBef>
              <a:spcAft>
                <a:spcPts val="1600"/>
              </a:spcAft>
              <a:buSzPts val="22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Tiền x</a:t>
            </a:r>
            <a:r>
              <a:rPr b="1" lang="en"/>
              <a:t>ử lý dữ liệu</a:t>
            </a:r>
            <a:endParaRPr/>
          </a:p>
        </p:txBody>
      </p:sp>
      <p:sp>
        <p:nvSpPr>
          <p:cNvPr id="131" name="Google Shape;131;p9"/>
          <p:cNvSpPr txBox="1"/>
          <p:nvPr>
            <p:ph idx="1" type="body"/>
          </p:nvPr>
        </p:nvSpPr>
        <p:spPr>
          <a:xfrm>
            <a:off x="334550" y="617550"/>
            <a:ext cx="8222100" cy="3908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t/>
            </a:r>
            <a:endParaRPr sz="2000">
              <a:solidFill>
                <a:srgbClr val="202124"/>
              </a:solidFill>
              <a:highlight>
                <a:srgbClr val="FFFFFF"/>
              </a:highlight>
            </a:endParaRPr>
          </a:p>
          <a:p>
            <a:pPr indent="-355600" lvl="0" marL="457200" rtl="0" algn="l">
              <a:spcBef>
                <a:spcPts val="1200"/>
              </a:spcBef>
              <a:spcAft>
                <a:spcPts val="0"/>
              </a:spcAft>
              <a:buClr>
                <a:srgbClr val="202124"/>
              </a:buClr>
              <a:buSzPts val="2000"/>
              <a:buChar char="●"/>
            </a:pPr>
            <a:r>
              <a:rPr lang="en" sz="2000">
                <a:solidFill>
                  <a:srgbClr val="202124"/>
                </a:solidFill>
                <a:highlight>
                  <a:srgbClr val="FFFFFF"/>
                </a:highlight>
              </a:rPr>
              <a:t>Thay đổi kích thước của mỗi ảnh về 299 pixel * 299 pixel và thực hiện chuẩn hóa ảnh bằng phương thức </a:t>
            </a:r>
            <a:r>
              <a:rPr i="1" lang="en" sz="2000">
                <a:solidFill>
                  <a:srgbClr val="202124"/>
                </a:solidFill>
                <a:highlight>
                  <a:srgbClr val="FFFFFF"/>
                </a:highlight>
              </a:rPr>
              <a:t>transform.Normalize</a:t>
            </a:r>
            <a:r>
              <a:rPr lang="en" sz="2000">
                <a:solidFill>
                  <a:srgbClr val="202124"/>
                </a:solidFill>
                <a:highlight>
                  <a:srgbClr val="FFFFFF"/>
                </a:highlight>
              </a:rPr>
              <a:t> do thư viện </a:t>
            </a:r>
            <a:r>
              <a:rPr b="1" lang="en" sz="2000">
                <a:solidFill>
                  <a:srgbClr val="202124"/>
                </a:solidFill>
                <a:highlight>
                  <a:srgbClr val="FFFFFF"/>
                </a:highlight>
              </a:rPr>
              <a:t>torch</a:t>
            </a:r>
            <a:r>
              <a:rPr lang="en" sz="2000">
                <a:solidFill>
                  <a:srgbClr val="202124"/>
                </a:solidFill>
                <a:highlight>
                  <a:srgbClr val="FFFFFF"/>
                </a:highlight>
              </a:rPr>
              <a:t> cung cấp.</a:t>
            </a:r>
            <a:endParaRPr sz="2000">
              <a:solidFill>
                <a:srgbClr val="202124"/>
              </a:solidFill>
              <a:highlight>
                <a:srgbClr val="FFFFFF"/>
              </a:highlight>
            </a:endParaRPr>
          </a:p>
          <a:p>
            <a:pPr indent="0" lvl="0" marL="457200" rtl="0" algn="l">
              <a:spcBef>
                <a:spcPts val="900"/>
              </a:spcBef>
              <a:spcAft>
                <a:spcPts val="0"/>
              </a:spcAft>
              <a:buNone/>
            </a:pPr>
            <a:r>
              <a:t/>
            </a:r>
            <a:endParaRPr sz="2000">
              <a:solidFill>
                <a:srgbClr val="202124"/>
              </a:solidFill>
              <a:highlight>
                <a:srgbClr val="FFFFFF"/>
              </a:highlight>
            </a:endParaRPr>
          </a:p>
          <a:p>
            <a:pPr indent="-355600" lvl="0" marL="457200" rtl="0" algn="l">
              <a:spcBef>
                <a:spcPts val="900"/>
              </a:spcBef>
              <a:spcAft>
                <a:spcPts val="0"/>
              </a:spcAft>
              <a:buClr>
                <a:srgbClr val="202124"/>
              </a:buClr>
              <a:buSzPts val="2000"/>
              <a:buChar char="●"/>
            </a:pPr>
            <a:r>
              <a:rPr lang="en" sz="2000">
                <a:highlight>
                  <a:srgbClr val="FFFFFF"/>
                </a:highlight>
              </a:rPr>
              <a:t>Xây dựng bộ từ vựng từ việc phân tách bộ dữ liệu chú thích bằng phương thức </a:t>
            </a:r>
            <a:r>
              <a:rPr i="1" lang="en" sz="2000">
                <a:highlight>
                  <a:srgbClr val="FFFFFF"/>
                </a:highlight>
              </a:rPr>
              <a:t>tokenizer.</a:t>
            </a:r>
            <a:r>
              <a:rPr lang="en" sz="2000">
                <a:highlight>
                  <a:srgbClr val="FFFFFF"/>
                </a:highlight>
              </a:rPr>
              <a:t>  </a:t>
            </a:r>
            <a:r>
              <a:rPr lang="en" sz="1400">
                <a:highlight>
                  <a:srgbClr val="FFFFFF"/>
                </a:highlight>
              </a:rPr>
              <a:t> </a:t>
            </a:r>
            <a:endParaRPr sz="1400">
              <a:highlight>
                <a:srgbClr val="FFFFFF"/>
              </a:highlight>
            </a:endParaRPr>
          </a:p>
          <a:p>
            <a:pPr indent="0" lvl="0" marL="457200" rtl="0" algn="l">
              <a:spcBef>
                <a:spcPts val="900"/>
              </a:spcBef>
              <a:spcAft>
                <a:spcPts val="0"/>
              </a:spcAft>
              <a:buNone/>
            </a:pPr>
            <a:r>
              <a:t/>
            </a:r>
            <a:endParaRPr sz="1400">
              <a:highlight>
                <a:srgbClr val="FFFFFF"/>
              </a:highlight>
            </a:endParaRPr>
          </a:p>
          <a:p>
            <a:pPr indent="0" lvl="0" marL="457200" rtl="0" algn="l">
              <a:lnSpc>
                <a:spcPct val="115000"/>
              </a:lnSpc>
              <a:spcBef>
                <a:spcPts val="90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