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1" r:id="rId14"/>
    <p:sldId id="268" r:id="rId15"/>
    <p:sldId id="269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100" d="100"/>
          <a:sy n="100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79715-D1AC-4AFF-9349-393794DEEA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E4B4-6342-4068-BA13-59C28A8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'other' (20%) are assault (19%), theft from vehicles (14%), and theft (13%).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E4B4-6342-4068-BA13-59C28A8901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E4B4-6342-4068-BA13-59C28A8901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C8D-4C8C-4E58-92D9-A81A33D28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B407E-E4C4-490B-8D06-C58100F19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7507-B962-44D9-B7CF-4BEADEDC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C908-AC3B-432C-929D-86E05E05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70B1-3972-4D5F-8593-EE28B415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590-CE8E-4D2E-8733-DAA4FEEF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D547-42BD-4D56-A365-8CEB0A682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0F2D-FE44-4D45-81BF-E108AE3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F584-82E1-4593-9FB7-2664587F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AA1F-A934-41BE-A2D0-B0154352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3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260-CF76-4CB9-AD92-8DB4C47FA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3FE5-7BD2-40C8-97DE-DF47298D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0BBE-EE95-415F-BDE4-A7112E42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414C-2236-4DC3-9219-1E4DABB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9231-7F15-4916-946A-973C84B4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2C18-C32F-4CD8-9A44-475ED320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8771-22D2-4BD5-A90A-B68EF38D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36B6-E5E7-4B05-940C-2553F88F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87051-2B8D-4D9F-81B4-2B2050CB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7C54-D137-4F08-9135-11FBB489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DD43-8AA4-4508-A941-69427A18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25380-98D9-4BAB-9CF7-FDDE9E1C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2485-5E2F-4B9C-A2D4-2F037B83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5FE4-1D1C-46F1-BDAB-10FCEB5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2B6A-5F38-4590-BDA6-EEC8405E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00A5-0BBB-4BC6-AB55-C8ECA02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1EDC-9557-4A0D-9120-115EF270A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E9EC-FCB9-449C-A7F5-12B069F04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A814-F9A8-4F67-AC13-EA70E909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C32E-84EE-4DBF-9568-404728E1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7BD6C-34E1-47DC-83D4-FDEF7323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BFCF-E524-4F32-8042-78E28BDE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8BA17-3633-492E-B09F-8700FDCC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9979-9BE1-4D75-9B58-5DEDA3606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89706-216F-4616-928B-27DB00914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3DB49-5888-4B41-8BB2-CA4D1EF51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153F6-7CAF-49DE-BE82-35E6E454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7BDD0-BADA-46F7-A011-05902DAA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66F54-0F09-4A11-895A-A524B2BA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A1D6-4D0D-4BE2-9410-133D69DB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3CF90-18B4-45B7-BA14-B99E1D70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F0AE-8B3C-4E90-8017-7A69DA18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1329A-569E-4332-93EC-A15609A5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5C310-63F6-4287-AA8E-DA87FF3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2E64-9867-4464-B66F-D4936B3E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361B7-8169-4890-99CD-C1650E78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1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685-83E8-4E45-8717-2C81771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9CB9-FEAD-4E16-A516-445DABB8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ACC01-EF6F-4EBC-8785-F5FCCDFB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4E41-445F-4681-9F2B-CED4F408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8490F-2C8A-4904-B624-96C7C747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28D9-1D16-4184-874C-2445D25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7C21-A8BC-4650-800F-BC1247C4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7698-C5AC-4679-AAE1-573B3D039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89BC1-1901-42BF-8778-C20639608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1599-04ED-42E5-B676-CDD37983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D7B49-5FD6-4DF2-B3FD-38F1DDFB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86B7-2451-47AB-9A1C-60CFF801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28481-91F0-4166-8022-ECA969B8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47B78-DCED-4BB3-9B55-DED62AA9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CBD7-474E-4C2A-AA90-AE66EB2DF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53E9-C5DB-4A17-94C7-48B324294D0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C814-5256-4E50-9850-B430B864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9220-066A-4469-AB76-FF884CF98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3768-9EB0-4E79-B021-2635AA02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1676296183082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onjalangford?utm_source=unsplash&amp;utm_medium=referral&amp;utm_content=creditCopyT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www.bbc.com/news/technology-49726101" TargetMode="External"/><Relationship Id="rId4" Type="http://schemas.openxmlformats.org/officeDocument/2006/relationships/hyperlink" Target="https://unsplash.com/s/photos/response-tim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74E4A-D436-4C6D-958C-E58AEED106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F720-943E-475A-A384-209EEA44E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Crime in Los Angeles, 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97662-F32F-48AB-B0AB-39B11B25B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Learning Capstone </a:t>
            </a:r>
          </a:p>
          <a:p>
            <a:r>
              <a:rPr lang="en-US" dirty="0"/>
              <a:t>11/5/19</a:t>
            </a:r>
          </a:p>
          <a:p>
            <a:r>
              <a:rPr lang="en-US" dirty="0"/>
              <a:t>Crystal Yang</a:t>
            </a:r>
          </a:p>
        </p:txBody>
      </p:sp>
    </p:spTree>
    <p:extLst>
      <p:ext uri="{BB962C8B-B14F-4D97-AF65-F5344CB8AC3E}">
        <p14:creationId xmlns:p14="http://schemas.microsoft.com/office/powerpoint/2010/main" val="224906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03DF44D-A36B-42F2-A172-14AA1D932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772225-9332-4A40-811C-E30A633B56B9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9BF1F71-A4B1-4459-AA87-8075FE62BD8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04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EDA – Are there Hotspots for Specific Types of Crime?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69CF9-82CE-448F-919A-AA16DF97DA8E}"/>
              </a:ext>
            </a:extLst>
          </p:cNvPr>
          <p:cNvGrpSpPr/>
          <p:nvPr/>
        </p:nvGrpSpPr>
        <p:grpSpPr>
          <a:xfrm>
            <a:off x="2610462" y="1123950"/>
            <a:ext cx="6971076" cy="4610100"/>
            <a:chOff x="2800431" y="1049589"/>
            <a:chExt cx="6971076" cy="4610100"/>
          </a:xfrm>
        </p:grpSpPr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87E3861-5C66-4DC7-B03D-6165034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431" y="1049589"/>
              <a:ext cx="6964544" cy="46101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43257D-3762-4362-B3C3-109203C8EE5E}"/>
                </a:ext>
              </a:extLst>
            </p:cNvPr>
            <p:cNvCxnSpPr/>
            <p:nvPr/>
          </p:nvCxnSpPr>
          <p:spPr>
            <a:xfrm flipV="1">
              <a:off x="4716797" y="2725446"/>
              <a:ext cx="668740" cy="651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95BAEF-0C76-41E5-8F6C-90E63C95EB98}"/>
                </a:ext>
              </a:extLst>
            </p:cNvPr>
            <p:cNvSpPr txBox="1"/>
            <p:nvPr/>
          </p:nvSpPr>
          <p:spPr>
            <a:xfrm>
              <a:off x="4252773" y="3513604"/>
              <a:ext cx="1241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Topanga State Park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F1216D-388A-4A47-9DBB-982529F9FDB1}"/>
                </a:ext>
              </a:extLst>
            </p:cNvPr>
            <p:cNvSpPr txBox="1"/>
            <p:nvPr/>
          </p:nvSpPr>
          <p:spPr>
            <a:xfrm>
              <a:off x="6282703" y="3836769"/>
              <a:ext cx="141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Torrance, CA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5544B5-F942-4525-AFF0-E19FD63BD67E}"/>
                </a:ext>
              </a:extLst>
            </p:cNvPr>
            <p:cNvSpPr txBox="1"/>
            <p:nvPr/>
          </p:nvSpPr>
          <p:spPr>
            <a:xfrm>
              <a:off x="8242958" y="1896369"/>
              <a:ext cx="1528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Angeles Forest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D1E118-9DD8-485A-B6DB-9480ADEFE0E8}"/>
                </a:ext>
              </a:extLst>
            </p:cNvPr>
            <p:cNvSpPr txBox="1"/>
            <p:nvPr/>
          </p:nvSpPr>
          <p:spPr>
            <a:xfrm>
              <a:off x="8149623" y="3743301"/>
              <a:ext cx="1241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Carson, 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65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958447-543E-4110-8637-B39C5341E4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BACF6-6EBB-4610-B50E-B7509D57E010}"/>
              </a:ext>
            </a:extLst>
          </p:cNvPr>
          <p:cNvSpPr txBox="1"/>
          <p:nvPr/>
        </p:nvSpPr>
        <p:spPr>
          <a:xfrm>
            <a:off x="235640" y="950697"/>
            <a:ext cx="39472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crimes have hotspots near downtown 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Theft from vehicles occurred in touristy areas such as Hollywood and east Hollywood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Theft of Identity occurs in more affluent or touristy areas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9F22F-8F79-483C-B148-E948DD98FAD5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76A1881-E182-4D13-9C82-4E91D54923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04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EDA – Are there Hotspots for Specific Types of Crime?</a:t>
            </a:r>
          </a:p>
        </p:txBody>
      </p:sp>
      <p:pic>
        <p:nvPicPr>
          <p:cNvPr id="11" name="Picture 10" descr="A picture containing room&#10;&#10;Description automatically generated">
            <a:extLst>
              <a:ext uri="{FF2B5EF4-FFF2-40B4-BE49-F238E27FC236}">
                <a16:creationId xmlns:a16="http://schemas.microsoft.com/office/drawing/2014/main" id="{8564E893-9373-4F9B-AA6B-9824022C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16" y="708812"/>
            <a:ext cx="8009104" cy="61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2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B6448C-F68F-4389-8F82-3AD15576E3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5CB3D0C-98D7-46A2-89B1-B9E27C744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16997"/>
              </p:ext>
            </p:extLst>
          </p:nvPr>
        </p:nvGraphicFramePr>
        <p:xfrm>
          <a:off x="2176463" y="2021205"/>
          <a:ext cx="847407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4267655581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67887335"/>
                    </a:ext>
                  </a:extLst>
                </a:gridCol>
                <a:gridCol w="1694815">
                  <a:extLst>
                    <a:ext uri="{9D8B030D-6E8A-4147-A177-3AD203B41FA5}">
                      <a16:colId xmlns:a16="http://schemas.microsoft.com/office/drawing/2014/main" val="340388344"/>
                    </a:ext>
                  </a:extLst>
                </a:gridCol>
                <a:gridCol w="1694815">
                  <a:extLst>
                    <a:ext uri="{9D8B030D-6E8A-4147-A177-3AD203B41FA5}">
                      <a16:colId xmlns:a16="http://schemas.microsoft.com/office/drawing/2014/main" val="1963689860"/>
                    </a:ext>
                  </a:extLst>
                </a:gridCol>
                <a:gridCol w="1694815">
                  <a:extLst>
                    <a:ext uri="{9D8B030D-6E8A-4147-A177-3AD203B41FA5}">
                      <a16:colId xmlns:a16="http://schemas.microsoft.com/office/drawing/2014/main" val="244413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Training Log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Log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6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5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5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9137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380092-9E7B-4750-B0E1-F954267101D9}"/>
              </a:ext>
            </a:extLst>
          </p:cNvPr>
          <p:cNvSpPr/>
          <p:nvPr/>
        </p:nvSpPr>
        <p:spPr>
          <a:xfrm>
            <a:off x="5574162" y="4675520"/>
            <a:ext cx="1678675" cy="648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F87F2-A31D-44AC-B0F7-22D5A9A2D175}"/>
              </a:ext>
            </a:extLst>
          </p:cNvPr>
          <p:cNvSpPr/>
          <p:nvPr/>
        </p:nvSpPr>
        <p:spPr>
          <a:xfrm>
            <a:off x="8971861" y="4675519"/>
            <a:ext cx="1678675" cy="648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4436C-E417-4D6E-85BB-076D85A369AA}"/>
              </a:ext>
            </a:extLst>
          </p:cNvPr>
          <p:cNvSpPr txBox="1"/>
          <p:nvPr/>
        </p:nvSpPr>
        <p:spPr>
          <a:xfrm>
            <a:off x="9525" y="709528"/>
            <a:ext cx="6276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Training set – years 2017-2018</a:t>
            </a:r>
          </a:p>
          <a:p>
            <a:r>
              <a:rPr lang="en-US" sz="2600" dirty="0"/>
              <a:t>Test set - 2019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C1D55F-7155-4858-83D3-847B4CF1B48B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C7A609D-B335-4764-A736-F9826F3495B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04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398868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D8B86-2456-4A4D-9D5D-78DEE49048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F60F12F-ED91-4068-87CC-071086319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2" y="1032245"/>
            <a:ext cx="7888431" cy="54360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F108E-EE9C-4BFE-A44B-F3367912B31E}"/>
              </a:ext>
            </a:extLst>
          </p:cNvPr>
          <p:cNvSpPr txBox="1"/>
          <p:nvPr/>
        </p:nvSpPr>
        <p:spPr>
          <a:xfrm>
            <a:off x="8534401" y="734281"/>
            <a:ext cx="3298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models predicted robberies the best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 predicted ‘other’ crimes best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that gradient boost had best model whereas logistic regression had the worst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C795E6-5366-4DD3-8786-EF2181CC8536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C990AB5-E5BC-4907-83B3-573FD91FB3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04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Baseline Accuracies</a:t>
            </a:r>
          </a:p>
        </p:txBody>
      </p:sp>
    </p:spTree>
    <p:extLst>
      <p:ext uri="{BB962C8B-B14F-4D97-AF65-F5344CB8AC3E}">
        <p14:creationId xmlns:p14="http://schemas.microsoft.com/office/powerpoint/2010/main" val="302757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DE7B83-C3CD-41A5-BA7C-9B0D202039D3}"/>
              </a:ext>
            </a:extLst>
          </p:cNvPr>
          <p:cNvSpPr/>
          <p:nvPr/>
        </p:nvSpPr>
        <p:spPr>
          <a:xfrm>
            <a:off x="-19050" y="-424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FDEB-3B64-47E4-B641-3499E640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2342"/>
            <a:ext cx="3667125" cy="4351338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Holidays</a:t>
            </a:r>
          </a:p>
          <a:p>
            <a:pPr lvl="1"/>
            <a:endParaRPr lang="en-US" dirty="0"/>
          </a:p>
          <a:p>
            <a:r>
              <a:rPr lang="en-US" dirty="0"/>
              <a:t>External sources</a:t>
            </a:r>
          </a:p>
          <a:p>
            <a:pPr lvl="1"/>
            <a:r>
              <a:rPr lang="en-US" dirty="0"/>
              <a:t>Sports</a:t>
            </a:r>
          </a:p>
          <a:p>
            <a:pPr lvl="1"/>
            <a:r>
              <a:rPr lang="en-US" dirty="0"/>
              <a:t>Weather </a:t>
            </a:r>
          </a:p>
          <a:p>
            <a:pPr lvl="1"/>
            <a:endParaRPr lang="en-US" dirty="0"/>
          </a:p>
          <a:p>
            <a:r>
              <a:rPr lang="en-US" dirty="0"/>
              <a:t>Final dataset has 27 features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235376-E1B2-431F-B2A5-A84826936E99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044B7EC-0D83-47E9-B98A-93FC2EF2F6C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04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How to Improve the Model?</a:t>
            </a:r>
          </a:p>
        </p:txBody>
      </p:sp>
      <p:pic>
        <p:nvPicPr>
          <p:cNvPr id="15362" name="Picture 2" descr="people watching lighted green Christmas tree at nighttime">
            <a:extLst>
              <a:ext uri="{FF2B5EF4-FFF2-40B4-BE49-F238E27FC236}">
                <a16:creationId xmlns:a16="http://schemas.microsoft.com/office/drawing/2014/main" id="{A6FF9BC0-B81B-494E-8780-986174210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7759" y="1692830"/>
            <a:ext cx="2142706" cy="31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EF5605-A14C-4E84-9C8A-E41378E8E6DE}"/>
              </a:ext>
            </a:extLst>
          </p:cNvPr>
          <p:cNvSpPr txBox="1">
            <a:spLocks/>
          </p:cNvSpPr>
          <p:nvPr/>
        </p:nvSpPr>
        <p:spPr>
          <a:xfrm>
            <a:off x="4048672" y="708440"/>
            <a:ext cx="3667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E3E16A-48ED-4791-B04B-7AB8701B4ADA}"/>
              </a:ext>
            </a:extLst>
          </p:cNvPr>
          <p:cNvSpPr txBox="1">
            <a:spLocks/>
          </p:cNvSpPr>
          <p:nvPr/>
        </p:nvSpPr>
        <p:spPr>
          <a:xfrm>
            <a:off x="7972425" y="708440"/>
            <a:ext cx="3667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B030D-4CFC-4C7E-BDA9-CB84B199DAC2}"/>
              </a:ext>
            </a:extLst>
          </p:cNvPr>
          <p:cNvSpPr txBox="1"/>
          <p:nvPr/>
        </p:nvSpPr>
        <p:spPr>
          <a:xfrm>
            <a:off x="6540325" y="6110260"/>
            <a:ext cx="565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https://unsplash.com/photos/huyKOH2v4xE</a:t>
            </a:r>
          </a:p>
          <a:p>
            <a:pPr algn="r"/>
            <a:r>
              <a:rPr lang="en-US" sz="1200" dirty="0"/>
              <a:t>https://unsplash.com/photos/diO0a_ZEiEE</a:t>
            </a:r>
          </a:p>
          <a:p>
            <a:pPr algn="r"/>
            <a:r>
              <a:rPr lang="en-US" sz="1200" dirty="0">
                <a:solidFill>
                  <a:srgbClr val="111111"/>
                </a:solidFill>
                <a:latin typeface="-apple-system"/>
              </a:rPr>
              <a:t>https://unsplash.com/photos/hgGplX3PFBg</a:t>
            </a:r>
            <a:endParaRPr lang="en-US" sz="1200" dirty="0"/>
          </a:p>
          <a:p>
            <a:pPr algn="r"/>
            <a:endParaRPr lang="en-US" sz="1200" dirty="0"/>
          </a:p>
          <a:p>
            <a:pPr algn="r"/>
            <a:endParaRPr lang="en-US" sz="1200" dirty="0"/>
          </a:p>
        </p:txBody>
      </p:sp>
      <p:pic>
        <p:nvPicPr>
          <p:cNvPr id="15364" name="Picture 4" descr="brown basketball">
            <a:extLst>
              <a:ext uri="{FF2B5EF4-FFF2-40B4-BE49-F238E27FC236}">
                <a16:creationId xmlns:a16="http://schemas.microsoft.com/office/drawing/2014/main" id="{D2CC1A5F-B4DC-49EB-A70B-031CE6F6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57" y="1697682"/>
            <a:ext cx="2142706" cy="32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clouds during golden hour">
            <a:extLst>
              <a:ext uri="{FF2B5EF4-FFF2-40B4-BE49-F238E27FC236}">
                <a16:creationId xmlns:a16="http://schemas.microsoft.com/office/drawing/2014/main" id="{9ACE5107-5405-4967-8494-18E97B73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7" y="1685290"/>
            <a:ext cx="2142705" cy="32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6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56C25-5D92-477B-A2AE-B7CF93FB16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E5DD58-7FF1-40E2-A842-2380936F6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24391"/>
              </p:ext>
            </p:extLst>
          </p:nvPr>
        </p:nvGraphicFramePr>
        <p:xfrm>
          <a:off x="1304300" y="1767840"/>
          <a:ext cx="95834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680">
                  <a:extLst>
                    <a:ext uri="{9D8B030D-6E8A-4147-A177-3AD203B41FA5}">
                      <a16:colId xmlns:a16="http://schemas.microsoft.com/office/drawing/2014/main" val="1737071917"/>
                    </a:ext>
                  </a:extLst>
                </a:gridCol>
                <a:gridCol w="1916680">
                  <a:extLst>
                    <a:ext uri="{9D8B030D-6E8A-4147-A177-3AD203B41FA5}">
                      <a16:colId xmlns:a16="http://schemas.microsoft.com/office/drawing/2014/main" val="4021572787"/>
                    </a:ext>
                  </a:extLst>
                </a:gridCol>
                <a:gridCol w="1916680">
                  <a:extLst>
                    <a:ext uri="{9D8B030D-6E8A-4147-A177-3AD203B41FA5}">
                      <a16:colId xmlns:a16="http://schemas.microsoft.com/office/drawing/2014/main" val="4000739428"/>
                    </a:ext>
                  </a:extLst>
                </a:gridCol>
                <a:gridCol w="1916680">
                  <a:extLst>
                    <a:ext uri="{9D8B030D-6E8A-4147-A177-3AD203B41FA5}">
                      <a16:colId xmlns:a16="http://schemas.microsoft.com/office/drawing/2014/main" val="1959567900"/>
                    </a:ext>
                  </a:extLst>
                </a:gridCol>
                <a:gridCol w="1916680">
                  <a:extLst>
                    <a:ext uri="{9D8B030D-6E8A-4147-A177-3AD203B41FA5}">
                      <a16:colId xmlns:a16="http://schemas.microsoft.com/office/drawing/2014/main" val="5898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Training Log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Log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2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24.7%, up 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2.07, down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4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32.3%, up 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1.86, down 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2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37.3%, up 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1.71, down 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39.1%, up 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1.63, down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899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9A7A288-8F3F-4A7C-A2BA-A7B72919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Optimized 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AE375-CFD7-43B4-BA17-F6BF368A6D2A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F3840-3087-46D7-9A6A-5D1163CD9D1E}"/>
              </a:ext>
            </a:extLst>
          </p:cNvPr>
          <p:cNvSpPr/>
          <p:nvPr/>
        </p:nvSpPr>
        <p:spPr>
          <a:xfrm>
            <a:off x="5133975" y="4381500"/>
            <a:ext cx="1905000" cy="708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252E1-BF69-47D4-A60C-981C4A6707D5}"/>
              </a:ext>
            </a:extLst>
          </p:cNvPr>
          <p:cNvSpPr/>
          <p:nvPr/>
        </p:nvSpPr>
        <p:spPr>
          <a:xfrm>
            <a:off x="8982700" y="4381500"/>
            <a:ext cx="1905000" cy="708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53097-CBCF-4C8C-AE2C-468293EF1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 shot of a keyboard&#10;&#10;Description automatically generated">
            <a:extLst>
              <a:ext uri="{FF2B5EF4-FFF2-40B4-BE49-F238E27FC236}">
                <a16:creationId xmlns:a16="http://schemas.microsoft.com/office/drawing/2014/main" id="{9782A58D-44DF-4C91-B5D8-CEB9B7A7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3" y="790273"/>
            <a:ext cx="8338540" cy="6026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3F18EB-A6CA-43C2-954E-D6DB5151AF8D}"/>
              </a:ext>
            </a:extLst>
          </p:cNvPr>
          <p:cNvSpPr txBox="1"/>
          <p:nvPr/>
        </p:nvSpPr>
        <p:spPr>
          <a:xfrm>
            <a:off x="8904157" y="914400"/>
            <a:ext cx="2893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Doesn’t look drastically different from the baseline accuracies. 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D3F1FD-A227-4A34-951C-05BF91A4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Optimized Accuracies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FCAA44-A8A1-4467-BEE5-975C045E4B4C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2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D9415F-9558-4126-BDAB-2191E4762C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B875E7-F4DF-4E33-B3A7-721B3912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" y="870897"/>
            <a:ext cx="8289759" cy="5386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BADAE1-558C-4E48-A3EE-9ABF3513B840}"/>
              </a:ext>
            </a:extLst>
          </p:cNvPr>
          <p:cNvSpPr txBox="1"/>
          <p:nvPr/>
        </p:nvSpPr>
        <p:spPr>
          <a:xfrm>
            <a:off x="8379502" y="709066"/>
            <a:ext cx="37375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Calculate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importance for logistic regression: magnitude of the std dev *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Tree based models have built in functions for feature importance in </a:t>
            </a:r>
            <a:r>
              <a:rPr lang="en-US" sz="2000" dirty="0" err="1"/>
              <a:t>sklearn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4A27F-AAFD-45F1-BDEA-EE0E45F4917C}"/>
              </a:ext>
            </a:extLst>
          </p:cNvPr>
          <p:cNvSpPr txBox="1"/>
          <p:nvPr/>
        </p:nvSpPr>
        <p:spPr>
          <a:xfrm>
            <a:off x="8379502" y="3429000"/>
            <a:ext cx="37375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regression, the poorest model, relies heavily on district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Tree based models have the same top 5 features with differing 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Same 5 top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Recall they were the two best models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79543C6-C3AE-4938-BE70-7C105614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Feature Importance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16170F-C1FE-4167-8236-DE961376798F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526803-17E2-4BE9-8ACE-B84FAF255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FB2314-440F-4797-98D9-C44964A2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43173D-1C4A-4233-9922-BC9217E5B093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4C2401-E383-431C-B06D-7ED8AAA47414}"/>
              </a:ext>
            </a:extLst>
          </p:cNvPr>
          <p:cNvSpPr txBox="1"/>
          <p:nvPr/>
        </p:nvSpPr>
        <p:spPr>
          <a:xfrm>
            <a:off x="0" y="679866"/>
            <a:ext cx="11563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best model was gradient boost, with 39% accuracy and 1.64 log loss score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time is a concern, then random forest is a good alternative, with 37% accuracy and 1.71 log loss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most important features are district number, location, and time of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78B71F-90DD-41A4-8C91-09071D1F579A}"/>
              </a:ext>
            </a:extLst>
          </p:cNvPr>
          <p:cNvSpPr txBox="1">
            <a:spLocks/>
          </p:cNvSpPr>
          <p:nvPr/>
        </p:nvSpPr>
        <p:spPr>
          <a:xfrm>
            <a:off x="19050" y="2228851"/>
            <a:ext cx="12192000" cy="704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Future Research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748B-B0AC-4976-BF35-55AE81F4DDDD}"/>
              </a:ext>
            </a:extLst>
          </p:cNvPr>
          <p:cNvCxnSpPr/>
          <p:nvPr/>
        </p:nvCxnSpPr>
        <p:spPr>
          <a:xfrm>
            <a:off x="19050" y="281346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4DA24F-C083-4CF6-808C-322C0EAC6D5F}"/>
              </a:ext>
            </a:extLst>
          </p:cNvPr>
          <p:cNvSpPr txBox="1"/>
          <p:nvPr/>
        </p:nvSpPr>
        <p:spPr>
          <a:xfrm>
            <a:off x="0" y="293338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‘Other’ category is masking a crime that is an anomaly at noon and the first of the month.  This crime should be revealed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can probably be improved -&gt; more feature engineering/external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Ex: distance from a point of interest or police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Recent study showed that when US cities experienced unusually high pollen count, violent crimes decreased </a:t>
            </a:r>
            <a:r>
              <a:rPr lang="en-US" sz="2200" dirty="0"/>
              <a:t>(</a:t>
            </a:r>
            <a:r>
              <a:rPr lang="en-US" sz="2200" dirty="0">
                <a:hlinkClick r:id="rId3"/>
              </a:rPr>
              <a:t>https://www.sciencedirect.com/science/article/abs/pii/S0167629618308221</a:t>
            </a:r>
            <a:r>
              <a:rPr lang="en-US" sz="2200" dirty="0"/>
              <a:t>)</a:t>
            </a:r>
          </a:p>
        </p:txBody>
      </p:sp>
      <p:pic>
        <p:nvPicPr>
          <p:cNvPr id="16386" name="Picture 2" descr="white dandelion closeup photography">
            <a:extLst>
              <a:ext uri="{FF2B5EF4-FFF2-40B4-BE49-F238E27FC236}">
                <a16:creationId xmlns:a16="http://schemas.microsoft.com/office/drawing/2014/main" id="{201BE585-0A24-45D8-B195-1E054390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5282689"/>
            <a:ext cx="2038350" cy="135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413DD9-952F-4AAE-BAE7-02777E7450C4}"/>
              </a:ext>
            </a:extLst>
          </p:cNvPr>
          <p:cNvSpPr/>
          <p:nvPr/>
        </p:nvSpPr>
        <p:spPr>
          <a:xfrm>
            <a:off x="9275888" y="6601489"/>
            <a:ext cx="29351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1111"/>
                </a:solidFill>
                <a:latin typeface="-apple-system"/>
              </a:rPr>
              <a:t>https://unsplash.com/photos/rTO4hjAgbDU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80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626C5B-5FE5-487C-A9A5-1A0282B1F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9C1A9-2291-4A1E-A03C-FDD8D1DB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2EAF-F3D7-4B1B-96BD-DAFE95CD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7095"/>
            <a:ext cx="10515600" cy="5308600"/>
          </a:xfrm>
        </p:spPr>
        <p:txBody>
          <a:bodyPr>
            <a:normAutofit/>
          </a:bodyPr>
          <a:lstStyle/>
          <a:p>
            <a:r>
              <a:rPr lang="en-US" dirty="0"/>
              <a:t>How Can Data Aid the LAPD? </a:t>
            </a:r>
          </a:p>
          <a:p>
            <a:r>
              <a:rPr lang="en-US" dirty="0"/>
              <a:t>EDA</a:t>
            </a:r>
          </a:p>
          <a:p>
            <a:pPr lvl="1"/>
            <a:r>
              <a:rPr lang="en-US" dirty="0"/>
              <a:t>What are the most common types of crime?</a:t>
            </a:r>
          </a:p>
          <a:p>
            <a:pPr lvl="1"/>
            <a:r>
              <a:rPr lang="en-US" dirty="0"/>
              <a:t>When does crime happen most frequently?</a:t>
            </a:r>
          </a:p>
          <a:p>
            <a:pPr lvl="1"/>
            <a:r>
              <a:rPr lang="en-US" dirty="0"/>
              <a:t>Are there hotspots for crime?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Baseline models</a:t>
            </a:r>
          </a:p>
          <a:p>
            <a:pPr lvl="1"/>
            <a:r>
              <a:rPr lang="en-US" dirty="0"/>
              <a:t>Improving the model</a:t>
            </a:r>
          </a:p>
          <a:p>
            <a:pPr lvl="1"/>
            <a:r>
              <a:rPr lang="en-US" dirty="0"/>
              <a:t>Optimizing models</a:t>
            </a:r>
          </a:p>
          <a:p>
            <a:pPr lvl="1"/>
            <a:r>
              <a:rPr lang="en-US" dirty="0"/>
              <a:t>Feature Importance</a:t>
            </a:r>
          </a:p>
          <a:p>
            <a:r>
              <a:rPr lang="en-US" dirty="0"/>
              <a:t>Conclusion and Future research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CBC7E1-CF34-4B17-AFBC-B0C71E00A9A5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FBE35E8-D487-47CF-AE3A-9B3AAB4CA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081262-7FB4-4DCE-804C-AD9730B24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42E18F8-561E-4071-871F-BC41E31A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How Can Data Aid the LAPD?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BAEA-5C72-4B43-838D-F52668C8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5193"/>
            <a:ext cx="4314825" cy="4842670"/>
          </a:xfrm>
        </p:spPr>
        <p:txBody>
          <a:bodyPr/>
          <a:lstStyle/>
          <a:p>
            <a:r>
              <a:rPr lang="en-US" dirty="0"/>
              <a:t>Identify unsolved crimes with same perpetrator</a:t>
            </a:r>
          </a:p>
          <a:p>
            <a:pPr lvl="1"/>
            <a:r>
              <a:rPr lang="en-US" dirty="0"/>
              <a:t>Ex:  a series of burglaries committed by the same criminal</a:t>
            </a:r>
          </a:p>
          <a:p>
            <a:pPr lvl="1"/>
            <a:endParaRPr lang="en-US" dirty="0"/>
          </a:p>
          <a:p>
            <a:r>
              <a:rPr lang="en-US" dirty="0"/>
              <a:t>Facial recognition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82F8F-8AA8-4CD2-ACCC-E352E2AE742A}"/>
              </a:ext>
            </a:extLst>
          </p:cNvPr>
          <p:cNvSpPr txBox="1">
            <a:spLocks/>
          </p:cNvSpPr>
          <p:nvPr/>
        </p:nvSpPr>
        <p:spPr>
          <a:xfrm>
            <a:off x="6934200" y="914089"/>
            <a:ext cx="4314825" cy="547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 response time</a:t>
            </a:r>
          </a:p>
          <a:p>
            <a:pPr lvl="1"/>
            <a:r>
              <a:rPr lang="en-US" dirty="0"/>
              <a:t>Predict when and where a crime will occur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First step</a:t>
            </a:r>
            <a:r>
              <a:rPr lang="en-US" dirty="0"/>
              <a:t>: identifying type of crime based on time and location</a:t>
            </a:r>
          </a:p>
          <a:p>
            <a:pPr lvl="1"/>
            <a:r>
              <a:rPr lang="en-US" dirty="0"/>
              <a:t>Use data from 2017-2018 to predict crime in 2019 based on location and time</a:t>
            </a:r>
          </a:p>
          <a:p>
            <a:pPr lvl="1"/>
            <a:endParaRPr lang="en-US" dirty="0"/>
          </a:p>
        </p:txBody>
      </p:sp>
      <p:pic>
        <p:nvPicPr>
          <p:cNvPr id="1026" name="Picture 2" descr="round Timex analog clock at 2:33">
            <a:extLst>
              <a:ext uri="{FF2B5EF4-FFF2-40B4-BE49-F238E27FC236}">
                <a16:creationId xmlns:a16="http://schemas.microsoft.com/office/drawing/2014/main" id="{DF79B137-B238-4A79-8602-0DB551E3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2" y="4288975"/>
            <a:ext cx="2705100" cy="18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50D6D-9E00-4E86-8239-43AC317988D4}"/>
              </a:ext>
            </a:extLst>
          </p:cNvPr>
          <p:cNvSpPr txBox="1"/>
          <p:nvPr/>
        </p:nvSpPr>
        <p:spPr>
          <a:xfrm>
            <a:off x="9658350" y="6581775"/>
            <a:ext cx="252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Photo by 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Sonja Langford</a:t>
            </a:r>
            <a:r>
              <a:rPr lang="en-US" sz="1200" dirty="0"/>
              <a:t> on </a:t>
            </a:r>
            <a:r>
              <a:rPr lang="en-US" sz="12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8C605-73C9-4248-B96E-20DA680B236F}"/>
              </a:ext>
            </a:extLst>
          </p:cNvPr>
          <p:cNvSpPr txBox="1"/>
          <p:nvPr/>
        </p:nvSpPr>
        <p:spPr>
          <a:xfrm>
            <a:off x="55476" y="6572271"/>
            <a:ext cx="355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https://www.bbc.com/news/technology-49726101</a:t>
            </a:r>
            <a:endParaRPr lang="en-US" sz="1200" dirty="0"/>
          </a:p>
        </p:txBody>
      </p:sp>
      <p:pic>
        <p:nvPicPr>
          <p:cNvPr id="1030" name="Picture 6" descr="Image result for facial recognition">
            <a:extLst>
              <a:ext uri="{FF2B5EF4-FFF2-40B4-BE49-F238E27FC236}">
                <a16:creationId xmlns:a16="http://schemas.microsoft.com/office/drawing/2014/main" id="{4AFFCC5C-CD70-4E85-A020-CF71BE7B0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r="7904"/>
          <a:stretch/>
        </p:blipFill>
        <p:spPr bwMode="auto">
          <a:xfrm>
            <a:off x="1600200" y="3830213"/>
            <a:ext cx="2790825" cy="18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712C17-E820-413B-89E3-78D30D60BEEF}"/>
              </a:ext>
            </a:extLst>
          </p:cNvPr>
          <p:cNvCxnSpPr/>
          <p:nvPr/>
        </p:nvCxnSpPr>
        <p:spPr>
          <a:xfrm>
            <a:off x="6067425" y="1571625"/>
            <a:ext cx="0" cy="3971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E9AF70-D686-4402-8F85-1F2A8B2726DB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2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97C282-220C-4900-863A-D74B358A63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5214F5-D719-4384-8BD0-9F5D692D0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93115"/>
              </p:ext>
            </p:extLst>
          </p:nvPr>
        </p:nvGraphicFramePr>
        <p:xfrm>
          <a:off x="1572846" y="1874532"/>
          <a:ext cx="9046308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492">
                  <a:extLst>
                    <a:ext uri="{9D8B030D-6E8A-4147-A177-3AD203B41FA5}">
                      <a16:colId xmlns:a16="http://schemas.microsoft.com/office/drawing/2014/main" val="1901273234"/>
                    </a:ext>
                  </a:extLst>
                </a:gridCol>
                <a:gridCol w="5468816">
                  <a:extLst>
                    <a:ext uri="{9D8B030D-6E8A-4147-A177-3AD203B41FA5}">
                      <a16:colId xmlns:a16="http://schemas.microsoft.com/office/drawing/2014/main" val="2604407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3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Official file number made up of the year, area ID, and 5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8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MM/DD/YYY and military time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0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 unique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Crime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Unique crime description and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Latitude and longitude of the crime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5192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E271737-8A49-4F30-BF2D-85D9764F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Data Available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6F09F1-27FF-4FF7-AB65-67D162943AAA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5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7146BA-0ECC-4A10-B2E0-8580F5FBF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utoShape 2" descr="C:\Users\Crystal\AppData\Local\Microsoft\Windows\INetCache\Content.MSO\ppt1E31.tmp">
            <a:extLst>
              <a:ext uri="{FF2B5EF4-FFF2-40B4-BE49-F238E27FC236}">
                <a16:creationId xmlns:a16="http://schemas.microsoft.com/office/drawing/2014/main" id="{10F627E3-5F04-4775-ACBD-7F5CD073A74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700320"/>
            <a:ext cx="10515600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Originally 140 unique types of crimes</a:t>
            </a:r>
          </a:p>
          <a:p>
            <a:r>
              <a:rPr lang="en-US" dirty="0"/>
              <a:t>Top 16 most frequent crimes account for 80% of total crimes committed</a:t>
            </a:r>
          </a:p>
          <a:p>
            <a:pPr lvl="1"/>
            <a:r>
              <a:rPr lang="en-US" dirty="0"/>
              <a:t>Further reduced to 10 crimes</a:t>
            </a:r>
          </a:p>
          <a:p>
            <a:r>
              <a:rPr lang="en-US" dirty="0"/>
              <a:t>These are the target categories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F3C8D-8C75-441D-9E08-F7206534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EDA – What Are the Most Common Types of Crime?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C575D0-2D74-4C8D-B24D-40437BA241BA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4A22B9-FB64-46B9-B552-860AA2854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7" y="2303695"/>
            <a:ext cx="11788286" cy="44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0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44E376-285E-4F08-A78E-8BC7E2259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671E-B0F1-4187-914A-36EE5478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" y="708440"/>
            <a:ext cx="9658350" cy="2000560"/>
          </a:xfrm>
        </p:spPr>
        <p:txBody>
          <a:bodyPr>
            <a:noAutofit/>
          </a:bodyPr>
          <a:lstStyle/>
          <a:p>
            <a:r>
              <a:rPr lang="en-US" sz="2600" dirty="0"/>
              <a:t>Total number of crimes steady from 2017-2018</a:t>
            </a:r>
          </a:p>
          <a:p>
            <a:r>
              <a:rPr lang="en-US" sz="2600" dirty="0"/>
              <a:t>Periodic spikes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9148E9-1459-4085-961A-6CA1D883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EDA – When is Crime Happening During the Year?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6A52B-0120-449F-A05E-2E1F9C4D30DD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581A2BAD-1A68-4E1D-8D6C-D20CB6A6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2295524"/>
            <a:ext cx="4670952" cy="3113968"/>
          </a:xfrm>
          <a:prstGeom prst="rect">
            <a:avLst/>
          </a:prstGeom>
        </p:spPr>
      </p:pic>
      <p:pic>
        <p:nvPicPr>
          <p:cNvPr id="18" name="Picture 17" descr="A picture containing sitting, large, different, man&#10;&#10;Description automatically generated">
            <a:extLst>
              <a:ext uri="{FF2B5EF4-FFF2-40B4-BE49-F238E27FC236}">
                <a16:creationId xmlns:a16="http://schemas.microsoft.com/office/drawing/2014/main" id="{45AB5DC9-58E3-447B-8DB6-3FD90DCF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976058"/>
            <a:ext cx="7086600" cy="39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6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A3C888-F098-4C0B-B3B2-A2F0351943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7DC67-4680-4CBB-AE86-97AC22134A22}"/>
              </a:ext>
            </a:extLst>
          </p:cNvPr>
          <p:cNvSpPr txBox="1"/>
          <p:nvPr/>
        </p:nvSpPr>
        <p:spPr>
          <a:xfrm>
            <a:off x="8848725" y="846066"/>
            <a:ext cx="32228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Horizontal lines are averages for a typical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Crimes with drastic increase on the first of the month are other (50%) and theft of identity (115%)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Crimes with moderate increase are assault (15%), theft (25%), and burglary (28%)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115CBC-E570-425C-B61E-7DF50654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EDA – When is Crime Happening During the Year?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933C7D-6568-49B8-BC37-435B4688E179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07F5BFB-45C8-49A5-A753-92D8D8B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" y="712257"/>
            <a:ext cx="883920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EB7936-3220-4174-81D6-0421AC3BC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72EF-304E-4B2A-BC87-B6DF8153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EDA – When is Crime Happening During the Day?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7678E9-08F0-411E-B2FA-3416EE33AA2B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8FBB5B7-CB57-4033-816C-AD9B3AC0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475953"/>
            <a:ext cx="5665491" cy="36965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5946BE-D7F5-4CB7-B37E-165E97672A9E}"/>
              </a:ext>
            </a:extLst>
          </p:cNvPr>
          <p:cNvSpPr txBox="1"/>
          <p:nvPr/>
        </p:nvSpPr>
        <p:spPr>
          <a:xfrm>
            <a:off x="962025" y="2038350"/>
            <a:ext cx="4381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Crime is lowest at 5 AM, increasing until 6 PM before falling steadily till 5 AM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Anomaly at noon – huge spike</a:t>
            </a:r>
          </a:p>
        </p:txBody>
      </p:sp>
    </p:spTree>
    <p:extLst>
      <p:ext uri="{BB962C8B-B14F-4D97-AF65-F5344CB8AC3E}">
        <p14:creationId xmlns:p14="http://schemas.microsoft.com/office/powerpoint/2010/main" val="414428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909AE1-E6DC-438A-9FA3-677BAE89B4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2A1A81-31EC-4533-8D46-1488149F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4538"/>
          </a:xfrm>
        </p:spPr>
        <p:txBody>
          <a:bodyPr>
            <a:normAutofit/>
          </a:bodyPr>
          <a:lstStyle/>
          <a:p>
            <a:r>
              <a:rPr lang="en-US" sz="4000" dirty="0"/>
              <a:t>EDA – When is Crime Happening During the Day?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E4D76D-9917-4041-8554-14EF2C53C01C}"/>
              </a:ext>
            </a:extLst>
          </p:cNvPr>
          <p:cNvCxnSpPr/>
          <p:nvPr/>
        </p:nvCxnSpPr>
        <p:spPr>
          <a:xfrm>
            <a:off x="0" y="58461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838F1EC0-112A-4EB6-A1B8-1810E9A2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539"/>
            <a:ext cx="8505724" cy="58660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679907-825F-4EFE-A9D8-D9818167A502}"/>
              </a:ext>
            </a:extLst>
          </p:cNvPr>
          <p:cNvSpPr txBox="1"/>
          <p:nvPr/>
        </p:nvSpPr>
        <p:spPr>
          <a:xfrm>
            <a:off x="8848725" y="846066"/>
            <a:ext cx="32228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Horizontal lines are averages for a typical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Crimes with drastic increase at noon are theft of identity (150%), thefts (70%) and other (70%)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Crimes with moderate increases are assaults (20%) and burglaries (43%)</a:t>
            </a:r>
          </a:p>
        </p:txBody>
      </p:sp>
    </p:spTree>
    <p:extLst>
      <p:ext uri="{BB962C8B-B14F-4D97-AF65-F5344CB8AC3E}">
        <p14:creationId xmlns:p14="http://schemas.microsoft.com/office/powerpoint/2010/main" val="361960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915</Words>
  <Application>Microsoft Office PowerPoint</Application>
  <PresentationFormat>Widescreen</PresentationFormat>
  <Paragraphs>168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Predicting Crime in Los Angeles, CA</vt:lpstr>
      <vt:lpstr>Outline</vt:lpstr>
      <vt:lpstr>How Can Data Aid the LAPD?</vt:lpstr>
      <vt:lpstr>Data Available</vt:lpstr>
      <vt:lpstr>EDA – What Are the Most Common Types of Crime?</vt:lpstr>
      <vt:lpstr>EDA – When is Crime Happening During the Year?</vt:lpstr>
      <vt:lpstr>EDA – When is Crime Happening During the Year?</vt:lpstr>
      <vt:lpstr>EDA – When is Crime Happening During the Day?</vt:lpstr>
      <vt:lpstr>EDA – When is Crime Happening During the Day?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Optimized Models</vt:lpstr>
      <vt:lpstr>Optimized Accuracies</vt:lpstr>
      <vt:lpstr>Feature Importance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yscyang1@gmail.com</dc:creator>
  <cp:lastModifiedBy>yscyang1@gmail.com</cp:lastModifiedBy>
  <cp:revision>42</cp:revision>
  <dcterms:created xsi:type="dcterms:W3CDTF">2019-10-25T02:47:48Z</dcterms:created>
  <dcterms:modified xsi:type="dcterms:W3CDTF">2019-11-05T08:06:22Z</dcterms:modified>
</cp:coreProperties>
</file>