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2570" autoAdjust="0"/>
  </p:normalViewPr>
  <p:slideViewPr>
    <p:cSldViewPr snapToGrid="0">
      <p:cViewPr varScale="1">
        <p:scale>
          <a:sx n="63" d="100"/>
          <a:sy n="63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60BF8-A06A-4496-945E-02B60361EC0B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12446-1D38-4EE6-B583-7E04809A3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Vgg</a:t>
            </a:r>
            <a:r>
              <a:rPr lang="en-US" dirty="0"/>
              <a:t> and </a:t>
            </a:r>
            <a:r>
              <a:rPr lang="en-US" dirty="0" err="1"/>
              <a:t>resnet</a:t>
            </a:r>
            <a:r>
              <a:rPr lang="en-US" dirty="0"/>
              <a:t> generally good results, </a:t>
            </a:r>
            <a:r>
              <a:rPr lang="en-US" dirty="0" err="1"/>
              <a:t>mobilenet</a:t>
            </a:r>
            <a:r>
              <a:rPr lang="en-US" dirty="0"/>
              <a:t> is meant to be computationally light weight and can be used on phones.  This would be an interesting model if we can use cell phones to take a picture of </a:t>
            </a:r>
            <a:r>
              <a:rPr lang="en-US" dirty="0" err="1"/>
              <a:t>xray</a:t>
            </a:r>
            <a:r>
              <a:rPr lang="en-US" dirty="0"/>
              <a:t> images and make a diagnosis.</a:t>
            </a:r>
          </a:p>
          <a:p>
            <a:endParaRPr lang="en-US" dirty="0"/>
          </a:p>
          <a:p>
            <a:r>
              <a:rPr lang="en-US" dirty="0"/>
              <a:t>Total 24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12446-1D38-4EE6-B583-7E04809A3D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56D2-D76B-4098-AB94-181163E74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B782B-4237-41B1-88C6-2FD69F64C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2305-88BC-461E-B81E-D6113158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EAA6-EC89-4B15-B37E-86D1D549347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7EA3A-5451-417C-9417-0D0D38FB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DF3F5-4DC1-4FEA-8A28-9E7A68F0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F0DE-4DDE-4FBE-97FB-674BB5FE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C974-7820-42F5-8A6A-44639EC4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6DF2C-FA05-487E-BDB0-6EB1CE74A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B14D0-1D78-4DEE-A7A4-5A311917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EAA6-EC89-4B15-B37E-86D1D549347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D6A9E-33A4-486D-B155-DB47C025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08EB-9E98-4B7E-86C0-FBACFF65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F0DE-4DDE-4FBE-97FB-674BB5FE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2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C026C-530D-4436-A78E-029B11EF1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1DACF-1EC4-4DEE-B66F-EF338D2C9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4819F-D994-4DE1-87E2-A5268B39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EAA6-EC89-4B15-B37E-86D1D549347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634B-1230-4D62-A52A-EC661C12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82C2-5CB1-4926-B9F9-C9D40FEC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F0DE-4DDE-4FBE-97FB-674BB5FE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B34D-21C9-4E57-B2D5-6B78DC3C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58064-40E8-46DA-B872-5DF3874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A209-ACBA-41DD-BCC4-9D2A77AF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EAA6-EC89-4B15-B37E-86D1D549347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C6D5E-E598-48F8-B912-15090304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9FDE-803A-424E-A0E5-54811E93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F0DE-4DDE-4FBE-97FB-674BB5FE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9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6819-6200-4C94-9D38-0363A538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CE5B8-2AEA-442E-826F-6DBE7DD2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1911-2A22-47B0-BB24-8AFDA119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EAA6-EC89-4B15-B37E-86D1D549347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9E71-21EC-4665-8B3C-2840C046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DDE0D-C580-45D0-A20E-04B0F889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F0DE-4DDE-4FBE-97FB-674BB5FE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5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D9E1-9E41-477B-B9F5-063B16FC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7D44-AC87-4EEF-95BF-B0F9D39A0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E1DF5-89E8-4BB8-AFEC-2AD55AAD1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A967F-7F7C-470A-B68A-5666F5E8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EAA6-EC89-4B15-B37E-86D1D549347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8A42D-41D5-4175-A8FE-9621A0A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7D999-4893-481F-A9FB-33556E66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F0DE-4DDE-4FBE-97FB-674BB5FE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D638-5021-4389-B603-E6F9BC56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E2DB7-01AA-4A60-8593-63D604B81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56ACD-DB24-490C-AA38-D1655B4F9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E9CD7-700D-43FB-A2EB-35B49EA23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8F241-0437-4051-8076-D03BFD04D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98BCB-1B03-460B-BB96-C837CEDD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EAA6-EC89-4B15-B37E-86D1D549347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F0482-9D0D-4FCB-8F2A-65DCD073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BC3F5-CF16-476D-BF24-C3DB8A5F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F0DE-4DDE-4FBE-97FB-674BB5FE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4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3723-AB6D-4D33-8F77-ACDC3155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610F7-AE95-45EC-92B1-A17D6198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EAA6-EC89-4B15-B37E-86D1D549347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EFC1F-12FE-40B8-8C7F-2880F531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98241-4C8F-4DD8-A0C8-614D8445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F0DE-4DDE-4FBE-97FB-674BB5FE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8FB4-D56C-4313-852B-0251F621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EAA6-EC89-4B15-B37E-86D1D549347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F0394-8FB2-407E-92C4-178A1A6B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6AD56-9EF7-4301-8D84-980FF1A1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F0DE-4DDE-4FBE-97FB-674BB5FE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7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7E0A-4A7C-4E55-8A3E-03EE50B2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0D6E-F31D-4CEC-A81D-C3507354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C78C1-8831-4BBA-80AE-59463938A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68CDC-00BB-4041-8AC9-3F016269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EAA6-EC89-4B15-B37E-86D1D549347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30172-FE35-4C34-8573-4076552C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060A-3A22-4C0C-9051-897FF3E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F0DE-4DDE-4FBE-97FB-674BB5FE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0510-F001-4A1C-8C2F-25FB8C1F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FE122-6DA9-4FD3-8056-345F87D34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86575-DAAF-45D4-AF95-610D9D17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D2760-9E11-42DA-A88C-955A763F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EAA6-EC89-4B15-B37E-86D1D549347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F26BC-D8BE-4F45-8A19-03D385A1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2DACE-4BCC-470F-8EE3-B1BDF8C3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F0DE-4DDE-4FBE-97FB-674BB5FE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1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7B43B-CC71-4005-8DA0-9D4FA6F9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19C0B-5EC9-4E3C-A892-83CA0136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57160-5EC8-49B9-BA3E-E64658D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EAA6-EC89-4B15-B37E-86D1D549347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20F9-0BAC-4421-A9BF-24BF9891F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764FF-D032-42D8-ADB7-06C09FD2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F0DE-4DDE-4FBE-97FB-674BB5FE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archive.org/web/20121023154427/http:/www.who.int/eht/en/DiagnosticImaging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1387D-31EE-46AB-8207-8F7972A1A4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A2CDF-1858-4048-8FA3-1770AF8D7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Diagnosing Chest X-Rays with 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71CFD-B053-43CD-9E09-153E6941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Capstone Project</a:t>
            </a:r>
          </a:p>
          <a:p>
            <a:r>
              <a:rPr lang="en-US" dirty="0"/>
              <a:t>2/20/20</a:t>
            </a:r>
          </a:p>
          <a:p>
            <a:r>
              <a:rPr lang="en-US" dirty="0"/>
              <a:t>By Crystal Yang</a:t>
            </a:r>
          </a:p>
        </p:txBody>
      </p:sp>
    </p:spTree>
    <p:extLst>
      <p:ext uri="{BB962C8B-B14F-4D97-AF65-F5344CB8AC3E}">
        <p14:creationId xmlns:p14="http://schemas.microsoft.com/office/powerpoint/2010/main" val="167797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B2ADBE-4283-48B3-970C-6BA82E4575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5BFAD0-0E9F-4568-ADE9-B5C72461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BE3657-0F12-46E3-A5FF-3BAF52F5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7095"/>
            <a:ext cx="10515600" cy="5308600"/>
          </a:xfrm>
        </p:spPr>
        <p:txBody>
          <a:bodyPr>
            <a:normAutofit/>
          </a:bodyPr>
          <a:lstStyle/>
          <a:p>
            <a:r>
              <a:rPr lang="en-US" dirty="0"/>
              <a:t>Chest X-ray diagnostics time frame</a:t>
            </a:r>
          </a:p>
          <a:p>
            <a:pPr lvl="1"/>
            <a:r>
              <a:rPr lang="en-US" dirty="0"/>
              <a:t>…in the US</a:t>
            </a:r>
          </a:p>
          <a:p>
            <a:pPr lvl="1"/>
            <a:r>
              <a:rPr lang="en-US" dirty="0"/>
              <a:t>…in rural areas in other countries</a:t>
            </a:r>
          </a:p>
          <a:p>
            <a:r>
              <a:rPr lang="en-US" dirty="0"/>
              <a:t>A peek at the data</a:t>
            </a:r>
          </a:p>
          <a:p>
            <a:r>
              <a:rPr lang="en-US" dirty="0"/>
              <a:t>How we can use deep learning to read chest x-rays</a:t>
            </a:r>
          </a:p>
          <a:p>
            <a:r>
              <a:rPr lang="en-US" dirty="0"/>
              <a:t>Results (so far)</a:t>
            </a:r>
          </a:p>
          <a:p>
            <a:r>
              <a:rPr lang="en-US" dirty="0"/>
              <a:t>Further research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71434-E8E4-41CA-96E3-5D8F1D5CB506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0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715608-613F-4A72-9B12-7FFDFE23B0DF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F058F-8434-40F7-8112-B63BE438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How Long Does an Medical Image Diagnostic Take?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BC071B-7BA0-440D-8B80-1A3C2A76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6426"/>
            <a:ext cx="5688567" cy="5308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the US</a:t>
            </a:r>
          </a:p>
          <a:p>
            <a:r>
              <a:rPr lang="en-US" dirty="0"/>
              <a:t>Expect imaging results within 1-3 days to receive a call from providers for medical imaging results </a:t>
            </a:r>
          </a:p>
          <a:p>
            <a:r>
              <a:rPr lang="en-US" dirty="0"/>
              <a:t>Will call providers after 1-5 days</a:t>
            </a:r>
          </a:p>
          <a:p>
            <a:r>
              <a:rPr lang="en-US" dirty="0"/>
              <a:t>45% of patients reported emotional change (anxiety) while waiting 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610496-D9CA-468D-8C37-175329695A96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203D9E-FAAA-4E9E-8F3D-A3CDD606CCFE}"/>
              </a:ext>
            </a:extLst>
          </p:cNvPr>
          <p:cNvSpPr txBox="1">
            <a:spLocks/>
          </p:cNvSpPr>
          <p:nvPr/>
        </p:nvSpPr>
        <p:spPr>
          <a:xfrm>
            <a:off x="6490998" y="712858"/>
            <a:ext cx="5688566" cy="530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Outside the US</a:t>
            </a:r>
          </a:p>
          <a:p>
            <a:r>
              <a:rPr lang="en-US" dirty="0"/>
              <a:t>Example: rural India or China</a:t>
            </a:r>
          </a:p>
          <a:p>
            <a:r>
              <a:rPr lang="en-US" dirty="0"/>
              <a:t>Medical images are uploaded to a database and volunteers make a diagnosis (telemedicine)</a:t>
            </a:r>
          </a:p>
          <a:p>
            <a:r>
              <a:rPr lang="en-US" dirty="0"/>
              <a:t>Not fast, questionable sustainability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0C41A0-851F-4187-9FCC-8D6FAD2586A1}"/>
              </a:ext>
            </a:extLst>
          </p:cNvPr>
          <p:cNvCxnSpPr>
            <a:cxnSpLocks/>
          </p:cNvCxnSpPr>
          <p:nvPr/>
        </p:nvCxnSpPr>
        <p:spPr>
          <a:xfrm>
            <a:off x="6080449" y="811758"/>
            <a:ext cx="0" cy="53464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rown Rice Terraces View">
            <a:extLst>
              <a:ext uri="{FF2B5EF4-FFF2-40B4-BE49-F238E27FC236}">
                <a16:creationId xmlns:a16="http://schemas.microsoft.com/office/drawing/2014/main" id="{910E99DE-74C7-4818-AE52-8CB5C454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484" y="4256610"/>
            <a:ext cx="2585594" cy="17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ue of Liberty">
            <a:extLst>
              <a:ext uri="{FF2B5EF4-FFF2-40B4-BE49-F238E27FC236}">
                <a16:creationId xmlns:a16="http://schemas.microsoft.com/office/drawing/2014/main" id="{C46D17C0-03B0-4D74-92A9-4F545A7D9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62" y="4256610"/>
            <a:ext cx="2582526" cy="171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C00184-6323-449A-ADE8-0E2233B3CA0B}"/>
              </a:ext>
            </a:extLst>
          </p:cNvPr>
          <p:cNvSpPr txBox="1"/>
          <p:nvPr/>
        </p:nvSpPr>
        <p:spPr>
          <a:xfrm>
            <a:off x="12435" y="6223510"/>
            <a:ext cx="1219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Woolen S, </a:t>
            </a:r>
            <a:r>
              <a:rPr lang="en-US" sz="1200" dirty="0" err="1"/>
              <a:t>Kazerooni</a:t>
            </a:r>
            <a:r>
              <a:rPr lang="en-US" sz="1200" dirty="0"/>
              <a:t> EA, Wall A, Parent K, </a:t>
            </a:r>
            <a:r>
              <a:rPr lang="en-US" sz="1200" dirty="0" err="1"/>
              <a:t>Cahalan</a:t>
            </a:r>
            <a:r>
              <a:rPr lang="en-US" sz="1200" dirty="0"/>
              <a:t> S, </a:t>
            </a:r>
            <a:r>
              <a:rPr lang="en-US" sz="1200" dirty="0" err="1"/>
              <a:t>Alameddine</a:t>
            </a:r>
            <a:r>
              <a:rPr lang="en-US" sz="1200" dirty="0"/>
              <a:t> M, Davenport MS.  Waiting for Radiology Test Results: Patient Expectations and Emotional Disutility.  JACR.  2018 Feb;15(2):274-281.;  WHO Dept of Essential Health Technologies, Essential Diagnostic Imaging,</a:t>
            </a:r>
            <a:r>
              <a:rPr lang="en-US" sz="1200" dirty="0">
                <a:hlinkClick r:id="rId4"/>
              </a:rPr>
              <a:t>  https://web.archive.org/web/20121023154427/http://www.who.int/eht/en/DiagnosticImaging.pdf</a:t>
            </a:r>
            <a:r>
              <a:rPr lang="en-US" sz="1200" dirty="0"/>
              <a:t>  ;Images from pexels.com</a:t>
            </a:r>
          </a:p>
        </p:txBody>
      </p:sp>
    </p:spTree>
    <p:extLst>
      <p:ext uri="{BB962C8B-B14F-4D97-AF65-F5344CB8AC3E}">
        <p14:creationId xmlns:p14="http://schemas.microsoft.com/office/powerpoint/2010/main" val="408170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F69B98-824A-4514-8017-8219952C5857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352F46-59E1-4718-8CC2-000E1BBF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How Can we Reduce Diagnostics Time?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E0D6E5-B84F-49C0-9A0C-0E46B8E10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6426"/>
            <a:ext cx="12055151" cy="5308600"/>
          </a:xfrm>
        </p:spPr>
        <p:txBody>
          <a:bodyPr>
            <a:normAutofit/>
          </a:bodyPr>
          <a:lstStyle/>
          <a:p>
            <a:r>
              <a:rPr lang="en-US" dirty="0"/>
              <a:t>Can take 20 minutes or more for radiologist to read a medical image</a:t>
            </a:r>
          </a:p>
          <a:p>
            <a:pPr lvl="1"/>
            <a:r>
              <a:rPr lang="en-US" dirty="0"/>
              <a:t>Is there a shortage of radiologists in hospitals?</a:t>
            </a:r>
          </a:p>
          <a:p>
            <a:pPr lvl="1"/>
            <a:r>
              <a:rPr lang="en-US" dirty="0"/>
              <a:t>More radiologists won’t help rural areas either</a:t>
            </a:r>
          </a:p>
          <a:p>
            <a:endParaRPr lang="en-US" dirty="0"/>
          </a:p>
          <a:p>
            <a:r>
              <a:rPr lang="en-US" dirty="0"/>
              <a:t>A solution:  Using deep learning to identify conditions/diseases/pathologies in medical images</a:t>
            </a:r>
          </a:p>
          <a:p>
            <a:pPr lvl="1"/>
            <a:r>
              <a:rPr lang="en-US" dirty="0"/>
              <a:t>More specifically, use pre-trained models to apply transfer learning on medical images</a:t>
            </a:r>
          </a:p>
          <a:p>
            <a:pPr lvl="1"/>
            <a:endParaRPr lang="en-US" dirty="0"/>
          </a:p>
          <a:p>
            <a:r>
              <a:rPr lang="en-US" dirty="0"/>
              <a:t>Who can use this technology?</a:t>
            </a:r>
          </a:p>
          <a:p>
            <a:pPr lvl="1"/>
            <a:r>
              <a:rPr lang="en-US" dirty="0"/>
              <a:t>Hospitals, clinics, mobile teams such as Doctors Without Borders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80EAC6-C66C-4FD1-B9EB-8ACD947F141A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ADFD13-F960-4C85-8FBE-0AAB51E8557D}"/>
              </a:ext>
            </a:extLst>
          </p:cNvPr>
          <p:cNvSpPr/>
          <p:nvPr/>
        </p:nvSpPr>
        <p:spPr>
          <a:xfrm>
            <a:off x="-9525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24F3FD-0C9E-4E25-93D8-00A5AA3D5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Are There Examples of Medical Images to Test?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BFCE34-F956-4E36-A874-D911CB4EF209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D3ECF7-0A31-41C8-8F86-901A5DB3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06426"/>
            <a:ext cx="6027576" cy="5308600"/>
          </a:xfrm>
        </p:spPr>
        <p:txBody>
          <a:bodyPr>
            <a:normAutofit/>
          </a:bodyPr>
          <a:lstStyle/>
          <a:p>
            <a:r>
              <a:rPr lang="en-US" dirty="0"/>
              <a:t>NIH dataset has 110k+ chest x-rays from 30k+ patients </a:t>
            </a:r>
          </a:p>
          <a:p>
            <a:r>
              <a:rPr lang="en-US" dirty="0"/>
              <a:t>14 pathologies and 1 ‘no findings’ class</a:t>
            </a:r>
          </a:p>
          <a:p>
            <a:pPr lvl="1"/>
            <a:r>
              <a:rPr lang="en-US" dirty="0"/>
              <a:t>Total of 15 classes</a:t>
            </a:r>
          </a:p>
          <a:p>
            <a:r>
              <a:rPr lang="en-US" dirty="0"/>
              <a:t>Images can have multiple classes</a:t>
            </a:r>
          </a:p>
          <a:p>
            <a:pPr marL="0" indent="0">
              <a:buNone/>
            </a:pPr>
            <a:endParaRPr lang="en-US" dirty="0"/>
          </a:p>
          <a:p>
            <a:endParaRPr lang="en-US" sz="2200" dirty="0"/>
          </a:p>
          <a:p>
            <a:r>
              <a:rPr lang="en-US" sz="2400" dirty="0"/>
              <a:t>Pneumonia – infection in the lung(s)</a:t>
            </a:r>
          </a:p>
          <a:p>
            <a:r>
              <a:rPr lang="en-US" sz="2400" dirty="0"/>
              <a:t>Effusion – Abnormal accumulation of fluid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A5F6E-E0DF-47CA-ADBA-72604813F10E}"/>
              </a:ext>
            </a:extLst>
          </p:cNvPr>
          <p:cNvSpPr txBox="1"/>
          <p:nvPr/>
        </p:nvSpPr>
        <p:spPr>
          <a:xfrm>
            <a:off x="-9525" y="640080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Wang X, Peng Y, Lu L, Lu Z, Bagheri M, Summers RM, et al. ChestX-ray8: Hospital-scale Chest X-ray Database and Benchmarks on Weakly-Supervised Classification and Localization of Common Thorax Diseases.  IEEE CVPR.  2017. 2097-2106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CB910-7D00-4F27-B6C3-05E88D6BEF91}"/>
              </a:ext>
            </a:extLst>
          </p:cNvPr>
          <p:cNvGrpSpPr/>
          <p:nvPr/>
        </p:nvGrpSpPr>
        <p:grpSpPr>
          <a:xfrm>
            <a:off x="6522095" y="704539"/>
            <a:ext cx="5281126" cy="3111682"/>
            <a:chOff x="6522095" y="704539"/>
            <a:chExt cx="5281126" cy="31116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B37F15-355A-46E5-8E30-0F1DC6EFC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43" t="3888" r="912" b="1299"/>
            <a:stretch/>
          </p:blipFill>
          <p:spPr>
            <a:xfrm>
              <a:off x="6522095" y="709138"/>
              <a:ext cx="5281126" cy="310708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ED7E60-DB73-4FD8-AAF3-FD64EE8192E9}"/>
                </a:ext>
              </a:extLst>
            </p:cNvPr>
            <p:cNvSpPr/>
            <p:nvPr/>
          </p:nvSpPr>
          <p:spPr>
            <a:xfrm>
              <a:off x="9171992" y="704539"/>
              <a:ext cx="1315616" cy="31070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AFDB985-CB5B-4692-814F-7692FC33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6435"/>
              </p:ext>
            </p:extLst>
          </p:nvPr>
        </p:nvGraphicFramePr>
        <p:xfrm>
          <a:off x="6027576" y="4040716"/>
          <a:ext cx="593427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4701">
                  <a:extLst>
                    <a:ext uri="{9D8B030D-6E8A-4147-A177-3AD203B41FA5}">
                      <a16:colId xmlns:a16="http://schemas.microsoft.com/office/drawing/2014/main" val="3009582076"/>
                    </a:ext>
                  </a:extLst>
                </a:gridCol>
                <a:gridCol w="1265424">
                  <a:extLst>
                    <a:ext uri="{9D8B030D-6E8A-4147-A177-3AD203B41FA5}">
                      <a16:colId xmlns:a16="http://schemas.microsoft.com/office/drawing/2014/main" val="3923467199"/>
                    </a:ext>
                  </a:extLst>
                </a:gridCol>
                <a:gridCol w="1164145">
                  <a:extLst>
                    <a:ext uri="{9D8B030D-6E8A-4147-A177-3AD203B41FA5}">
                      <a16:colId xmlns:a16="http://schemas.microsoft.com/office/drawing/2014/main" val="27303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8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4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Images in 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86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41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74EC6D-08A9-4B23-B2A2-0B0830710B11}"/>
              </a:ext>
            </a:extLst>
          </p:cNvPr>
          <p:cNvSpPr/>
          <p:nvPr/>
        </p:nvSpPr>
        <p:spPr>
          <a:xfrm>
            <a:off x="-9525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36FBA1-4BA0-450C-874B-A928D522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Concerns About the Images?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AC9C5-A84F-4B53-AD82-B157CF9B7761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F156E9-8436-4E2D-A9B4-4A359608E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1"/>
          <a:stretch/>
        </p:blipFill>
        <p:spPr bwMode="auto">
          <a:xfrm>
            <a:off x="95666" y="1127521"/>
            <a:ext cx="5780677" cy="3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C939ED7-D8BD-494F-9A4E-D229875B00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11"/>
          <a:stretch/>
        </p:blipFill>
        <p:spPr bwMode="auto">
          <a:xfrm>
            <a:off x="6204387" y="1127520"/>
            <a:ext cx="5780677" cy="3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277948-305E-4A35-A405-D4A35309EC72}"/>
              </a:ext>
            </a:extLst>
          </p:cNvPr>
          <p:cNvCxnSpPr>
            <a:cxnSpLocks/>
          </p:cNvCxnSpPr>
          <p:nvPr/>
        </p:nvCxnSpPr>
        <p:spPr>
          <a:xfrm>
            <a:off x="6080449" y="674598"/>
            <a:ext cx="0" cy="4609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80C357-EC7B-4E6B-A32F-D15330DC83F0}"/>
              </a:ext>
            </a:extLst>
          </p:cNvPr>
          <p:cNvSpPr txBox="1"/>
          <p:nvPr/>
        </p:nvSpPr>
        <p:spPr>
          <a:xfrm>
            <a:off x="6444253" y="777212"/>
            <a:ext cx="5374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AP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C2AAD9-0F8D-4117-9B33-D4E8ABBA04A2}"/>
              </a:ext>
            </a:extLst>
          </p:cNvPr>
          <p:cNvSpPr txBox="1"/>
          <p:nvPr/>
        </p:nvSpPr>
        <p:spPr>
          <a:xfrm>
            <a:off x="373330" y="789526"/>
            <a:ext cx="5374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PA 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DF1EBC-83AA-4C79-ABD0-FD413475AA89}"/>
              </a:ext>
            </a:extLst>
          </p:cNvPr>
          <p:cNvSpPr txBox="1"/>
          <p:nvPr/>
        </p:nvSpPr>
        <p:spPr>
          <a:xfrm>
            <a:off x="272253" y="4765681"/>
            <a:ext cx="560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X-rays enters from back and exits the front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2753A5-4716-4F3D-AFAF-505A2BF75BD2}"/>
              </a:ext>
            </a:extLst>
          </p:cNvPr>
          <p:cNvSpPr txBox="1"/>
          <p:nvPr/>
        </p:nvSpPr>
        <p:spPr>
          <a:xfrm>
            <a:off x="6361436" y="4765681"/>
            <a:ext cx="560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X-rays enters from front and exits the back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F4095952-A465-4B76-9F58-E9570FDDF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26243"/>
              </p:ext>
            </p:extLst>
          </p:nvPr>
        </p:nvGraphicFramePr>
        <p:xfrm>
          <a:off x="1607517" y="5409200"/>
          <a:ext cx="8945864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6466">
                  <a:extLst>
                    <a:ext uri="{9D8B030D-6E8A-4147-A177-3AD203B41FA5}">
                      <a16:colId xmlns:a16="http://schemas.microsoft.com/office/drawing/2014/main" val="592605851"/>
                    </a:ext>
                  </a:extLst>
                </a:gridCol>
                <a:gridCol w="2236466">
                  <a:extLst>
                    <a:ext uri="{9D8B030D-6E8A-4147-A177-3AD203B41FA5}">
                      <a16:colId xmlns:a16="http://schemas.microsoft.com/office/drawing/2014/main" val="248283329"/>
                    </a:ext>
                  </a:extLst>
                </a:gridCol>
                <a:gridCol w="2236466">
                  <a:extLst>
                    <a:ext uri="{9D8B030D-6E8A-4147-A177-3AD203B41FA5}">
                      <a16:colId xmlns:a16="http://schemas.microsoft.com/office/drawing/2014/main" val="1746316556"/>
                    </a:ext>
                  </a:extLst>
                </a:gridCol>
                <a:gridCol w="2236466">
                  <a:extLst>
                    <a:ext uri="{9D8B030D-6E8A-4147-A177-3AD203B41FA5}">
                      <a16:colId xmlns:a16="http://schemas.microsoft.com/office/drawing/2014/main" val="10633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Overall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Pneumonia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Effusion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0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AP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90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53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6039F6-DD07-4545-A570-214DF9B4CB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E3B3F-8BE8-4F83-B3A1-84B2DE16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How Does Transfer Learning Work?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5CE283-3E58-4F46-A266-828A75E12B8F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8F9325-81BD-4DAF-861E-8A71D53C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06426"/>
            <a:ext cx="5535038" cy="5308600"/>
          </a:xfrm>
        </p:spPr>
        <p:txBody>
          <a:bodyPr>
            <a:normAutofit/>
          </a:bodyPr>
          <a:lstStyle/>
          <a:p>
            <a:r>
              <a:rPr lang="en-US" dirty="0"/>
              <a:t>Used 3 pre-trained models: VGG19, </a:t>
            </a:r>
            <a:r>
              <a:rPr lang="en-US" dirty="0" err="1"/>
              <a:t>MobileNet</a:t>
            </a:r>
            <a:r>
              <a:rPr lang="en-US" dirty="0"/>
              <a:t>, and ResNet50</a:t>
            </a:r>
          </a:p>
          <a:p>
            <a:r>
              <a:rPr lang="en-US" dirty="0"/>
              <a:t>Each pre-trained model got 4 scores:</a:t>
            </a:r>
          </a:p>
          <a:p>
            <a:pPr lvl="1"/>
            <a:r>
              <a:rPr lang="en-US" dirty="0"/>
              <a:t>Baseline score</a:t>
            </a:r>
          </a:p>
          <a:p>
            <a:pPr lvl="1"/>
            <a:r>
              <a:rPr lang="en-US" dirty="0"/>
              <a:t>Score after fine tuning layers</a:t>
            </a:r>
          </a:p>
          <a:p>
            <a:pPr lvl="1"/>
            <a:r>
              <a:rPr lang="en-US" dirty="0"/>
              <a:t>Baseline score with augmented images</a:t>
            </a:r>
          </a:p>
          <a:p>
            <a:pPr lvl="1"/>
            <a:r>
              <a:rPr lang="en-US" dirty="0"/>
              <a:t>Score with augmented images after fine tuning layers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B3A53-C028-4965-A4D2-F8774AC07143}"/>
              </a:ext>
            </a:extLst>
          </p:cNvPr>
          <p:cNvSpPr txBox="1"/>
          <p:nvPr/>
        </p:nvSpPr>
        <p:spPr>
          <a:xfrm>
            <a:off x="-9525" y="640080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Wang X, Peng Y, Lu L, Lu Z, Bagheri M, Summers RM, et al. ChestX-ray8: Hospital-scale Chest X-ray Database and Benchmarks on Weakly-Supervised Classification and Localization of Common Thorax Diseases.  IEEE CVPR.  2017. 2097-2106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13405E9-FC44-455C-81DA-B061F404F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87" y="1081459"/>
            <a:ext cx="5015691" cy="24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4E1A1A-8507-4B0A-9E5E-DA466FC15B9E}"/>
              </a:ext>
            </a:extLst>
          </p:cNvPr>
          <p:cNvSpPr txBox="1"/>
          <p:nvPr/>
        </p:nvSpPr>
        <p:spPr>
          <a:xfrm>
            <a:off x="6917635" y="718272"/>
            <a:ext cx="487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Original Images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A97B5BD-C927-4E18-B675-746F1C8D0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87" y="3954643"/>
            <a:ext cx="5015692" cy="237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BCABB2-4A56-4C9B-9F34-891F9C522224}"/>
              </a:ext>
            </a:extLst>
          </p:cNvPr>
          <p:cNvSpPr txBox="1"/>
          <p:nvPr/>
        </p:nvSpPr>
        <p:spPr>
          <a:xfrm>
            <a:off x="6848060" y="3589356"/>
            <a:ext cx="487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Augmented Images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A6D1CB-F28E-47EC-8974-41ECF0934278}"/>
              </a:ext>
            </a:extLst>
          </p:cNvPr>
          <p:cNvCxnSpPr>
            <a:cxnSpLocks/>
          </p:cNvCxnSpPr>
          <p:nvPr/>
        </p:nvCxnSpPr>
        <p:spPr>
          <a:xfrm>
            <a:off x="6080449" y="811758"/>
            <a:ext cx="0" cy="53464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35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2C0394-0943-4C07-9A93-985C1ACCB6B3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A5B13-26E5-4FFF-A007-3B997A22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Preliminary Results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7C6A89-B5FB-41C6-9A6C-F1617751CA15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FCA9F1E-D3FD-48BA-B893-52BCAC01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14591"/>
              </p:ext>
            </p:extLst>
          </p:nvPr>
        </p:nvGraphicFramePr>
        <p:xfrm>
          <a:off x="428017" y="1170500"/>
          <a:ext cx="11177080" cy="2712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6303">
                  <a:extLst>
                    <a:ext uri="{9D8B030D-6E8A-4147-A177-3AD203B41FA5}">
                      <a16:colId xmlns:a16="http://schemas.microsoft.com/office/drawing/2014/main" val="265951812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6983431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59137207"/>
                    </a:ext>
                  </a:extLst>
                </a:gridCol>
                <a:gridCol w="1699422">
                  <a:extLst>
                    <a:ext uri="{9D8B030D-6E8A-4147-A177-3AD203B41FA5}">
                      <a16:colId xmlns:a16="http://schemas.microsoft.com/office/drawing/2014/main" val="1938058818"/>
                    </a:ext>
                  </a:extLst>
                </a:gridCol>
                <a:gridCol w="1721795">
                  <a:extLst>
                    <a:ext uri="{9D8B030D-6E8A-4147-A177-3AD203B41FA5}">
                      <a16:colId xmlns:a16="http://schemas.microsoft.com/office/drawing/2014/main" val="91234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8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VGG19 with fine 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53.75 +/- 0.43%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0.525 +/- 0.006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0.800 +/- 0.105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0.631 +/- 0.031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11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 err="1">
                          <a:effectLst/>
                        </a:rPr>
                        <a:t>MobileNet</a:t>
                      </a:r>
                      <a:r>
                        <a:rPr lang="en-US" sz="2200" dirty="0">
                          <a:effectLst/>
                        </a:rPr>
                        <a:t> with fine 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53.78 +/- 0.32%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0.522 +/- 0.003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0.876 +/- 0.069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0.653 +/- 0.018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90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ResNet50 </a:t>
                      </a:r>
                      <a:r>
                        <a:rPr lang="en-US" sz="2200" dirty="0" err="1">
                          <a:effectLst/>
                        </a:rPr>
                        <a:t>aug</a:t>
                      </a:r>
                      <a:r>
                        <a:rPr lang="en-US" sz="2200" dirty="0">
                          <a:effectLst/>
                        </a:rPr>
                        <a:t> with fine 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55.14 +/- 1.34%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0.530 +/- 0.008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0.899 +/- 0.042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0.667 +/- 0.013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35117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FDB3DB3-0EA0-4DC6-86E4-C15D629DDADE}"/>
              </a:ext>
            </a:extLst>
          </p:cNvPr>
          <p:cNvSpPr txBox="1"/>
          <p:nvPr/>
        </p:nvSpPr>
        <p:spPr>
          <a:xfrm>
            <a:off x="0" y="714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Pneumonia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1ADDD9-7BC1-4441-921F-23DE699A9A81}"/>
              </a:ext>
            </a:extLst>
          </p:cNvPr>
          <p:cNvSpPr/>
          <p:nvPr/>
        </p:nvSpPr>
        <p:spPr>
          <a:xfrm>
            <a:off x="447472" y="3124200"/>
            <a:ext cx="11147898" cy="7310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4">
            <a:extLst>
              <a:ext uri="{FF2B5EF4-FFF2-40B4-BE49-F238E27FC236}">
                <a16:creationId xmlns:a16="http://schemas.microsoft.com/office/drawing/2014/main" id="{669ABC3E-3989-422B-832B-0D0D9B635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06182"/>
              </p:ext>
            </p:extLst>
          </p:nvPr>
        </p:nvGraphicFramePr>
        <p:xfrm>
          <a:off x="447472" y="4390031"/>
          <a:ext cx="11177080" cy="237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8962">
                  <a:extLst>
                    <a:ext uri="{9D8B030D-6E8A-4147-A177-3AD203B41FA5}">
                      <a16:colId xmlns:a16="http://schemas.microsoft.com/office/drawing/2014/main" val="2659518128"/>
                    </a:ext>
                  </a:extLst>
                </a:gridCol>
                <a:gridCol w="2256817">
                  <a:extLst>
                    <a:ext uri="{9D8B030D-6E8A-4147-A177-3AD203B41FA5}">
                      <a16:colId xmlns:a16="http://schemas.microsoft.com/office/drawing/2014/main" val="1156983431"/>
                    </a:ext>
                  </a:extLst>
                </a:gridCol>
                <a:gridCol w="1848255">
                  <a:extLst>
                    <a:ext uri="{9D8B030D-6E8A-4147-A177-3AD203B41FA5}">
                      <a16:colId xmlns:a16="http://schemas.microsoft.com/office/drawing/2014/main" val="259137207"/>
                    </a:ext>
                  </a:extLst>
                </a:gridCol>
                <a:gridCol w="1741251">
                  <a:extLst>
                    <a:ext uri="{9D8B030D-6E8A-4147-A177-3AD203B41FA5}">
                      <a16:colId xmlns:a16="http://schemas.microsoft.com/office/drawing/2014/main" val="1938058818"/>
                    </a:ext>
                  </a:extLst>
                </a:gridCol>
                <a:gridCol w="1721795">
                  <a:extLst>
                    <a:ext uri="{9D8B030D-6E8A-4147-A177-3AD203B41FA5}">
                      <a16:colId xmlns:a16="http://schemas.microsoft.com/office/drawing/2014/main" val="91234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8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VGG19 with fine 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63.06 +/- 1.92%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0.531 +/- 0.000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0.764 +/- 0.109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0.672 +/- 0.019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11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 err="1">
                          <a:effectLst/>
                        </a:rPr>
                        <a:t>MobileNet</a:t>
                      </a:r>
                      <a:endParaRPr lang="en-US" sz="2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 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NA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 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NA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90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 err="1">
                          <a:effectLst/>
                        </a:rPr>
                        <a:t>ResNet</a:t>
                      </a:r>
                      <a:r>
                        <a:rPr lang="en-US" sz="2200" dirty="0">
                          <a:effectLst/>
                        </a:rPr>
                        <a:t> with fine 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62.76 +/- 0.11%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0.585 +/- 0.002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0.878 +/- 0.009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</a:rPr>
                        <a:t>0.702 +/- 0.002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3511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4F38565-4ABF-4C2A-B93D-1A12ECE063B2}"/>
              </a:ext>
            </a:extLst>
          </p:cNvPr>
          <p:cNvSpPr txBox="1"/>
          <p:nvPr/>
        </p:nvSpPr>
        <p:spPr>
          <a:xfrm>
            <a:off x="0" y="39457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Effusion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FBEDD9-90C5-4A9C-AD42-22C32DDA9951}"/>
              </a:ext>
            </a:extLst>
          </p:cNvPr>
          <p:cNvSpPr/>
          <p:nvPr/>
        </p:nvSpPr>
        <p:spPr>
          <a:xfrm>
            <a:off x="428017" y="6005471"/>
            <a:ext cx="11147898" cy="7310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2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14491F-3207-4343-833A-70F54BF07C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6DF950-D6AB-40EA-98A1-F041ACEE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Future Research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7938E2-D0E9-4BFE-B59C-B415A4C6DF83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E32EF7-EEAD-4E65-9BF6-CE36FE9D2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6426"/>
            <a:ext cx="12192000" cy="5308600"/>
          </a:xfrm>
        </p:spPr>
        <p:txBody>
          <a:bodyPr>
            <a:normAutofit/>
          </a:bodyPr>
          <a:lstStyle/>
          <a:p>
            <a:r>
              <a:rPr lang="en-US" dirty="0"/>
              <a:t>Currently only have 2 pathologies, need to expand to all 14.</a:t>
            </a:r>
          </a:p>
          <a:p>
            <a:r>
              <a:rPr lang="en-US" dirty="0"/>
              <a:t>Explore training of layers more.  Its possible that the optimal number of trained layers was not found.</a:t>
            </a:r>
          </a:p>
          <a:p>
            <a:r>
              <a:rPr lang="en-US" dirty="0"/>
              <a:t>Create a neural network from scratch</a:t>
            </a:r>
          </a:p>
          <a:p>
            <a:pPr lvl="1"/>
            <a:r>
              <a:rPr lang="en-US" dirty="0"/>
              <a:t>Pre-trained models were originally meant to identify common images.  This may not have translated as well as I hoped for chest X-ray images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771</Words>
  <Application>Microsoft Office PowerPoint</Application>
  <PresentationFormat>Widescreen</PresentationFormat>
  <Paragraphs>132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Diagnosing Chest X-Rays with Transfer Learning</vt:lpstr>
      <vt:lpstr>Outline</vt:lpstr>
      <vt:lpstr>How Long Does an Medical Image Diagnostic Take?</vt:lpstr>
      <vt:lpstr>How Can we Reduce Diagnostics Time?</vt:lpstr>
      <vt:lpstr>Are There Examples of Medical Images to Test?</vt:lpstr>
      <vt:lpstr>Concerns About the Images?</vt:lpstr>
      <vt:lpstr>How Does Transfer Learning Work?</vt:lpstr>
      <vt:lpstr>Preliminary Results</vt:lpstr>
      <vt:lpstr>Future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yscyang1@gmail.com</dc:creator>
  <cp:lastModifiedBy>yscyang1@gmail.com</cp:lastModifiedBy>
  <cp:revision>47</cp:revision>
  <dcterms:created xsi:type="dcterms:W3CDTF">2020-02-19T21:20:20Z</dcterms:created>
  <dcterms:modified xsi:type="dcterms:W3CDTF">2020-02-20T19:40:15Z</dcterms:modified>
</cp:coreProperties>
</file>