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4"/>
  </p:notesMasterIdLst>
  <p:sldIdLst>
    <p:sldId id="257" r:id="rId2"/>
    <p:sldId id="283" r:id="rId3"/>
    <p:sldId id="302" r:id="rId4"/>
    <p:sldId id="303" r:id="rId5"/>
    <p:sldId id="305" r:id="rId6"/>
    <p:sldId id="304" r:id="rId7"/>
    <p:sldId id="306" r:id="rId8"/>
    <p:sldId id="307" r:id="rId9"/>
    <p:sldId id="310" r:id="rId10"/>
    <p:sldId id="308" r:id="rId11"/>
    <p:sldId id="309" r:id="rId12"/>
    <p:sldId id="332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2" r:id="rId23"/>
    <p:sldId id="323" r:id="rId24"/>
    <p:sldId id="320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掌握" id="{B8C3C3ED-3D9B-FE41-9E26-4D7B512F372B}">
          <p14:sldIdLst>
            <p14:sldId id="283"/>
          </p14:sldIdLst>
        </p14:section>
        <p14:section name="控制器的创建" id="{8C138810-6420-2445-ACE8-CCA95D71F951}">
          <p14:sldIdLst>
            <p14:sldId id="302"/>
            <p14:sldId id="303"/>
          </p14:sldIdLst>
        </p14:section>
        <p14:section name="控制器的view" id="{9AA14704-BE8D-A343-88B6-E846DB9E5E02}">
          <p14:sldIdLst>
            <p14:sldId id="305"/>
            <p14:sldId id="304"/>
          </p14:sldIdLst>
        </p14:section>
        <p14:section name="多控制器管理" id="{016E0222-6DB5-D147-8BA9-769880CE2DA2}">
          <p14:sldIdLst>
            <p14:sldId id="306"/>
          </p14:sldIdLst>
        </p14:section>
        <p14:section name="UINavigationController" id="{24208939-86BD-6540-BE9A-F32DE13C3BBB}">
          <p14:sldIdLst>
            <p14:sldId id="307"/>
            <p14:sldId id="310"/>
            <p14:sldId id="308"/>
            <p14:sldId id="309"/>
            <p14:sldId id="332"/>
            <p14:sldId id="311"/>
          </p14:sldIdLst>
        </p14:section>
        <p14:section name="Segue" id="{31A91CF8-8321-3B40-BA6E-71F450C99E5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控制器的数据传递" id="{54CF4B66-BCC2-4D45-B4B3-96842B40A0A0}">
          <p14:sldIdLst>
            <p14:sldId id="322"/>
            <p14:sldId id="323"/>
          </p14:sldIdLst>
        </p14:section>
        <p14:section name="UITabBarController" id="{793BF577-F02B-C042-B05E-96842B6566D0}">
          <p14:sldIdLst>
            <p14:sldId id="320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Modal" id="{94B6DE7B-3777-9F4F-B187-AE5B066F8269}">
          <p14:sldIdLst>
            <p14:sldId id="330"/>
            <p14:sldId id="3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480" autoAdjust="0"/>
  </p:normalViewPr>
  <p:slideViewPr>
    <p:cSldViewPr snapToGrid="0" snapToObjects="1">
      <p:cViewPr varScale="1">
        <p:scale>
          <a:sx n="97" d="100"/>
          <a:sy n="97" d="100"/>
        </p:scale>
        <p:origin x="-1216" y="-1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15/6/6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Menlo Regular"/>
                <a:cs typeface="Menlo Regular"/>
              </a:rPr>
              <a:t>初始化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UINavigationController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时，可以通过</a:t>
            </a:r>
            <a:r>
              <a:rPr lang="en-US" altLang="zh-CN" sz="1200" dirty="0" smtClean="0"/>
              <a:t>initWithRootViewController:</a:t>
            </a:r>
            <a:r>
              <a:rPr lang="zh-CN" altLang="en-US" sz="1200" dirty="0" smtClean="0"/>
              <a:t>方法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传入一个控制器作为根控制器，这个根控制器永远处于栈底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(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如果栈中只有一个对象，那么根控制器也处于栈顶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15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5" y="51181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6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7" y="394859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7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8"/>
            <a:ext cx="6400800" cy="7092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15/6/6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4289974"/>
            <a:ext cx="6400800" cy="4299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9" y="157427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5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4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3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15/6/6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5" y="52324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控制器管理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zh-CN" altLang="en-US" dirty="0" smtClean="0"/>
              <a:t>的简单使用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3846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r>
              <a:rPr kumimoji="1" lang="zh-CN" altLang="en-US" sz="1600" dirty="0" smtClean="0"/>
              <a:t>的使用步骤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初始化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rootViewController</a:t>
            </a:r>
            <a:r>
              <a:rPr kumimoji="1" lang="zh-CN" altLang="en-US" sz="1600" dirty="0" smtClean="0"/>
              <a:t>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根据具体情况，通过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方法添加对应个数的子控制器</a:t>
            </a:r>
            <a:endParaRPr kumimoji="1" lang="en-US" altLang="zh-CN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-673100" y="1714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8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zh-CN" altLang="en-US" dirty="0" smtClean="0"/>
              <a:t>的子控制器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6604"/>
            <a:ext cx="8229600" cy="393821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以栈</a:t>
            </a:r>
            <a:r>
              <a:rPr kumimoji="1" lang="zh-CN" altLang="en-US" sz="1600" dirty="0">
                <a:latin typeface="Menlo Regular"/>
                <a:cs typeface="Menlo Regular"/>
              </a:rPr>
              <a:t>的形式保存子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*viewControllers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childViewControllers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push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方法能将某个控制器压入栈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)pushViewController:(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pop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方法可以移除控制器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将栈顶的控制器移除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*)popViewControllerAnimated:(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)animated;</a:t>
            </a:r>
            <a:endParaRPr kumimoji="1" lang="zh-CN" altLang="en-US" sz="16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回到指定的子控制器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*)popToViewController:(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回到根控制器（栈底控制器）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*)popToRootViewControllerAnimated:(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)animated;</a:t>
            </a:r>
            <a:endParaRPr kumimoji="1"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30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69100" y="1084418"/>
            <a:ext cx="2222500" cy="3970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2900" y="1295400"/>
            <a:ext cx="2565400" cy="3898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导航控制器的</a:t>
            </a:r>
            <a:r>
              <a:rPr kumimoji="1" lang="en-US" altLang="zh-CN"/>
              <a:t>view</a:t>
            </a:r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108015" y="1295400"/>
            <a:ext cx="2280701" cy="38989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viewController</a:t>
            </a:r>
            <a:r>
              <a:rPr kumimoji="1" lang="zh-CN" altLang="en-US"/>
              <a:t>的</a:t>
            </a:r>
            <a:r>
              <a:rPr kumimoji="1" lang="en-US" altLang="zh-CN"/>
              <a:t>view</a:t>
            </a:r>
          </a:p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26300" y="4152900"/>
            <a:ext cx="1257300" cy="81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viewController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2900" y="1295400"/>
            <a:ext cx="2565400" cy="38989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one</a:t>
            </a:r>
            <a:r>
              <a:rPr kumimoji="1" lang="zh-CN" altLang="en-US"/>
              <a:t>的</a:t>
            </a:r>
            <a:r>
              <a:rPr kumimoji="1" lang="en-US" altLang="zh-CN"/>
              <a:t>view</a:t>
            </a:r>
          </a:p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7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如何修改导航栏的内容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导航栏的内容由栈顶控制器的</a:t>
            </a:r>
            <a:r>
              <a:rPr kumimoji="1" lang="en-US" altLang="zh-CN" sz="1600" dirty="0" smtClean="0"/>
              <a:t>navigationItem</a:t>
            </a:r>
            <a:r>
              <a:rPr kumimoji="1" lang="zh-CN" altLang="en-US" sz="1600" dirty="0" smtClean="0"/>
              <a:t>属性决定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UINavigationItem</a:t>
            </a:r>
            <a:r>
              <a:rPr kumimoji="1" lang="zh-CN" altLang="en-US" sz="1600" dirty="0" smtClean="0"/>
              <a:t>有以下属性影响着导航栏的内容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左上角的返回按钮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*backBarButtonItem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中间的标题视图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*titleView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中间的标题文字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*title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左上角的视图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*leftBarButtonItem;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UIBarButtonItem *rightBarButtonItem  </a:t>
            </a:r>
            <a:r>
              <a:rPr kumimoji="1" lang="zh-CN" altLang="en-US" sz="1600" dirty="0"/>
              <a:t>右上</a:t>
            </a:r>
            <a:r>
              <a:rPr kumimoji="1" lang="zh-CN" altLang="en-US" sz="1600" dirty="0" smtClean="0"/>
              <a:t>角的视图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*rightBarButtonItem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29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874" y="1262156"/>
            <a:ext cx="8591007" cy="390662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上每一根用来界面跳转的线，都是一个</a:t>
            </a:r>
            <a:r>
              <a:rPr lang="en-US" altLang="zh-CN" sz="1600" dirty="0" smtClean="0"/>
              <a:t>UIStoryboardSegue</a:t>
            </a:r>
            <a:r>
              <a:rPr lang="zh-CN" altLang="en-US" sz="1600" dirty="0"/>
              <a:t>对</a:t>
            </a:r>
            <a:r>
              <a:rPr lang="zh-CN" altLang="en-US" sz="1600" dirty="0" smtClean="0"/>
              <a:t>象（简称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  <p:pic>
        <p:nvPicPr>
          <p:cNvPr id="6" name="图片 5" descr="QQ20140409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7" y="1813053"/>
            <a:ext cx="2184400" cy="31115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09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62" y="1813054"/>
            <a:ext cx="2088127" cy="317451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526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Segue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874" y="1202702"/>
            <a:ext cx="8591007" cy="1805663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每一个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对象，都有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个属性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latin typeface="Menlo-Regular"/>
              </a:rPr>
              <a:t>唯一标识</a:t>
            </a:r>
            <a:endParaRPr lang="en-US" altLang="zh-CN" sz="1600" dirty="0" smtClean="0"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*identifier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来源控制器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sourceViewController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目标控制器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destinationViewController;</a:t>
            </a:r>
            <a:endParaRPr kumimoji="1" lang="zh-CN" altLang="en-US" sz="1600" dirty="0"/>
          </a:p>
        </p:txBody>
      </p:sp>
      <p:pic>
        <p:nvPicPr>
          <p:cNvPr id="4" name="图片 3" descr="QQ20140409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17" y="2919465"/>
            <a:ext cx="4991100" cy="216958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09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8" y="3218888"/>
            <a:ext cx="3276600" cy="10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Segue</a:t>
            </a:r>
            <a:r>
              <a:rPr kumimoji="1" lang="zh-CN" altLang="en-US" dirty="0" smtClean="0"/>
              <a:t>的类型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2155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根据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的执行（跳转）时刻，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可以分为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大类型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自动型：点击某个控件后（比如按钮），自动执行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/>
              <a:t>，</a:t>
            </a:r>
            <a:r>
              <a:rPr kumimoji="1" lang="zh-CN" altLang="en-US" sz="1600" dirty="0" smtClean="0"/>
              <a:t>自动完成界面跳转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手动型：需要通过写代码手动执行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，才能完成界面跳转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04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自动型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264"/>
            <a:ext cx="8229600" cy="377163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按住</a:t>
            </a:r>
            <a:r>
              <a:rPr kumimoji="1" lang="en-US" altLang="zh-CN" sz="1600" dirty="0" smtClean="0"/>
              <a:t>Control</a:t>
            </a:r>
            <a:r>
              <a:rPr kumimoji="1" lang="zh-CN" altLang="en-US" sz="1600" dirty="0" smtClean="0"/>
              <a:t>键，直接从控件拖线到目标控制器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点击“登录”按钮后，就会自动跳转到右边的控制器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如果点击某个控件后，不需要做任何判断，一定要跳转到下一个界面，建议使用“自动型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”</a:t>
            </a:r>
            <a:endParaRPr kumimoji="1" lang="zh-CN" altLang="en-US" sz="1600" dirty="0"/>
          </a:p>
        </p:txBody>
      </p:sp>
      <p:pic>
        <p:nvPicPr>
          <p:cNvPr id="4" name="图片 3" descr="QQ20140409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759834"/>
            <a:ext cx="5022331" cy="111447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09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52" y="2471022"/>
            <a:ext cx="2349500" cy="529167"/>
          </a:xfrm>
          <a:prstGeom prst="rect">
            <a:avLst/>
          </a:prstGeom>
        </p:spPr>
      </p:pic>
      <p:pic>
        <p:nvPicPr>
          <p:cNvPr id="6" name="图片 5" descr="QQ20140409-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22" y="1759834"/>
            <a:ext cx="1054100" cy="508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324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手动</a:t>
            </a:r>
            <a:r>
              <a:rPr kumimoji="1" lang="zh-CN" altLang="en-US" dirty="0" smtClean="0"/>
              <a:t>型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6" y="1202701"/>
            <a:ext cx="8733715" cy="4100582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按住</a:t>
            </a:r>
            <a:r>
              <a:rPr kumimoji="1" lang="en-US" altLang="zh-CN" sz="1600" dirty="0" smtClean="0"/>
              <a:t>Control</a:t>
            </a:r>
            <a:r>
              <a:rPr kumimoji="1" lang="zh-CN" altLang="en-US" sz="1600" dirty="0" smtClean="0"/>
              <a:t>键，从来源控制器拖线到目标控制器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手动型的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需要设置一个标识（如右图）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在恰当的时刻，使用</a:t>
            </a:r>
            <a:r>
              <a:rPr kumimoji="1" lang="en-US" altLang="zh-CN" sz="1600" dirty="0" smtClean="0"/>
              <a:t>perform</a:t>
            </a:r>
            <a:r>
              <a:rPr kumimoji="1" lang="zh-CN" altLang="en-US" sz="1600" dirty="0" smtClean="0"/>
              <a:t>方法执行对应的</a:t>
            </a:r>
            <a:r>
              <a:rPr kumimoji="1" lang="en-US" altLang="zh-CN" sz="1600" dirty="0" smtClean="0"/>
              <a:t>Segue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performSegueWithIdentifier: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@"login2contacts"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sender: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Segue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必须由来源控制器来执行，也就是说，这个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perform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方法必须由来源控制器来调用</a:t>
            </a:r>
            <a:endParaRPr lang="en-US" altLang="zh-CN" sz="1600" dirty="0" smtClean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>
              <a:solidFill>
                <a:srgbClr val="007400"/>
              </a:solidFill>
              <a:latin typeface="Menlo-Regular"/>
            </a:endParaRPr>
          </a:p>
          <a:p>
            <a:r>
              <a:rPr kumimoji="1" lang="zh-CN" altLang="en-US" sz="1600" dirty="0"/>
              <a:t>如果点击某个控件后</a:t>
            </a:r>
            <a:r>
              <a:rPr kumimoji="1" lang="zh-CN" altLang="en-US" sz="1600" dirty="0" smtClean="0"/>
              <a:t>，需要做一些判断，也就是说：满足一定条件后才跳转</a:t>
            </a:r>
            <a:r>
              <a:rPr kumimoji="1" lang="zh-CN" altLang="en-US" sz="1600" dirty="0"/>
              <a:t>到下一个界面，建议使用</a:t>
            </a:r>
            <a:r>
              <a:rPr kumimoji="1" lang="zh-CN" altLang="en-US" sz="1600" dirty="0" smtClean="0"/>
              <a:t>“手动型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”</a:t>
            </a:r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6" name="图片 5" descr="QQ20140409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3668"/>
            <a:ext cx="3181715" cy="113632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09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95" y="1777667"/>
            <a:ext cx="2311400" cy="529167"/>
          </a:xfrm>
          <a:prstGeom prst="rect">
            <a:avLst/>
          </a:prstGeom>
        </p:spPr>
      </p:pic>
      <p:pic>
        <p:nvPicPr>
          <p:cNvPr id="8" name="图片 7" descr="QQ20140409-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8" y="1777668"/>
            <a:ext cx="1054100" cy="508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409-1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66" y="2707067"/>
            <a:ext cx="2083533" cy="6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performSegueWithIdentifier:sender: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5" y="1240820"/>
            <a:ext cx="8619548" cy="392377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利用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performSegueWithIdentifier:</a:t>
            </a:r>
            <a:r>
              <a:rPr kumimoji="1" lang="zh-CN" altLang="en-US" sz="1600" dirty="0" smtClean="0"/>
              <a:t>方法可以执行某个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，完成界面跳转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接下来研究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performSegueWithIdentifier:sender: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方法的完整执行过程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performSegueWithIdentifier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@“login2contacts”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sender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这个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是来源控制器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根据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identifier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去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中找到对应的线，新建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UIStoryboardSegue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对象的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 smtClean="0"/>
              <a:t>（来源控制器）</a:t>
            </a:r>
            <a:endParaRPr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新建并且设置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对象的</a:t>
            </a:r>
            <a:r>
              <a:rPr lang="en-US" altLang="zh-CN" sz="1600" dirty="0" smtClean="0"/>
              <a:t>destinationViewController</a:t>
            </a:r>
            <a:r>
              <a:rPr lang="zh-CN" altLang="en-US" sz="1600" dirty="0" smtClean="0"/>
              <a:t>（目标控制器）</a:t>
            </a:r>
            <a:endParaRPr lang="en-US" altLang="zh-CN" sz="1600" dirty="0" smtClean="0"/>
          </a:p>
        </p:txBody>
      </p:sp>
      <p:pic>
        <p:nvPicPr>
          <p:cNvPr id="9" name="图片 8" descr="QQ20140409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9" y="3954305"/>
            <a:ext cx="4307106" cy="187225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762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264"/>
            <a:ext cx="8229600" cy="3981673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en-US" sz="1600" dirty="0" smtClean="0">
                <a:latin typeface="Menlo Regular"/>
                <a:cs typeface="Menlo Regular"/>
              </a:rPr>
              <a:t>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以及</a:t>
            </a:r>
            <a:r>
              <a:rPr kumimoji="1" lang="en-US" altLang="en-US" sz="1600" dirty="0" smtClean="0">
                <a:latin typeface="Menlo Regular"/>
                <a:cs typeface="Menlo Regular"/>
              </a:rPr>
              <a:t>view的多种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创建</a:t>
            </a:r>
            <a:r>
              <a:rPr kumimoji="1" lang="en-US" altLang="en-US" sz="1600" dirty="0" smtClean="0">
                <a:latin typeface="Menlo Regular"/>
                <a:cs typeface="Menlo Regular"/>
              </a:rPr>
              <a:t>方式</a:t>
            </a: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UINavigationController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的简单使用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: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添加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\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移除子控制器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UINavigationBar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内容的设置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控制器的生命周期方法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Segue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的使用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控制器之间数据的传递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en-US" sz="1600" dirty="0" smtClean="0">
                <a:latin typeface="Menlo Regular"/>
                <a:cs typeface="Menlo Regular"/>
              </a:rPr>
              <a:t>UITabBarController的简单使用</a:t>
            </a: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en-US" sz="1600" dirty="0" smtClean="0">
                <a:latin typeface="Menlo Regular"/>
                <a:cs typeface="Menlo Regular"/>
              </a:rPr>
              <a:t>UITabBarController和UINavigationController的混合使用</a:t>
            </a: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en-US" sz="1600" dirty="0" smtClean="0">
                <a:latin typeface="Menlo Regular"/>
                <a:cs typeface="Menlo Regular"/>
              </a:rPr>
              <a:t>Modal</a:t>
            </a: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04" y="228865"/>
            <a:ext cx="8229600" cy="952500"/>
          </a:xfrm>
        </p:spPr>
        <p:txBody>
          <a:bodyPr/>
          <a:lstStyle/>
          <a:p>
            <a:r>
              <a:rPr lang="en-US" altLang="zh-CN" dirty="0"/>
              <a:t>performSegueWithIdentifier:sender: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937"/>
            <a:ext cx="8229600" cy="3791421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 startAt="2"/>
            </a:pPr>
            <a:r>
              <a:rPr lang="zh-CN" altLang="en-US" sz="1600" dirty="0" smtClean="0"/>
              <a:t>调</a:t>
            </a:r>
            <a:r>
              <a:rPr lang="zh-CN" altLang="en-US" sz="1600" dirty="0"/>
              <a:t>用</a:t>
            </a:r>
            <a:r>
              <a:rPr lang="en-US" altLang="zh-CN" sz="1600" dirty="0"/>
              <a:t>sourceViewController</a:t>
            </a:r>
            <a:r>
              <a:rPr lang="zh-CN" altLang="en-US" sz="1600" dirty="0"/>
              <a:t>的下面方法，做一些跳转前的准备工作并且传入创建好的</a:t>
            </a:r>
            <a:r>
              <a:rPr lang="en-US" altLang="zh-CN" sz="1600" dirty="0"/>
              <a:t>Segue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)prepareForSegue:(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UIStoryboardSegue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*)segue sender:(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)sender;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这个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sender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是当初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performSegueWithIdentifier:sender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: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中传入的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sender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+mj-lt"/>
              <a:buAutoNum type="arabicPeriod" startAt="3"/>
            </a:pPr>
            <a:r>
              <a:rPr kumimoji="1" lang="zh-CN" altLang="en-US" sz="1600" dirty="0"/>
              <a:t>调用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对象的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)perform;</a:t>
            </a:r>
            <a:r>
              <a:rPr kumimoji="1" lang="zh-CN" altLang="en-US" sz="1600" dirty="0"/>
              <a:t>方法开始执行界面跳转</a:t>
            </a:r>
            <a:r>
              <a:rPr kumimoji="1" lang="zh-CN" altLang="en-US" sz="1600" dirty="0" smtClean="0"/>
              <a:t>操作</a:t>
            </a:r>
            <a:endParaRPr kumimoji="1" lang="en-US" altLang="zh-CN" sz="1600" dirty="0" smtClean="0"/>
          </a:p>
          <a:p>
            <a:pPr>
              <a:buFont typeface="+mj-lt"/>
              <a:buAutoNum type="arabicParenBoth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style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push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取得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/>
              <a:t>所在的</a:t>
            </a:r>
            <a:r>
              <a:rPr lang="en-US" altLang="zh-CN" sz="1600" dirty="0" smtClean="0"/>
              <a:t>UINavigationController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调用</a:t>
            </a:r>
            <a:r>
              <a:rPr lang="en-US" altLang="zh-CN" sz="1600" dirty="0" smtClean="0"/>
              <a:t>UINavigationController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push</a:t>
            </a:r>
            <a:r>
              <a:rPr lang="zh-CN" altLang="en-US" sz="1600" dirty="0" smtClean="0"/>
              <a:t>方法将</a:t>
            </a:r>
            <a:r>
              <a:rPr lang="en-US" altLang="zh-CN" sz="1600" dirty="0"/>
              <a:t>destinationViewController</a:t>
            </a:r>
            <a:r>
              <a:rPr lang="zh-CN" altLang="en-US" sz="1600" dirty="0"/>
              <a:t>压入栈中，</a:t>
            </a:r>
            <a:r>
              <a:rPr lang="zh-CN" altLang="en-US" sz="1600" dirty="0" smtClean="0"/>
              <a:t>完成跳转</a:t>
            </a:r>
            <a:endParaRPr lang="en-US" altLang="zh-CN" sz="1600" dirty="0" smtClean="0"/>
          </a:p>
          <a:p>
            <a:pPr>
              <a:buFont typeface="+mj-lt"/>
              <a:buAutoNum type="arabicParenBoth" startAt="2"/>
            </a:pPr>
            <a:r>
              <a:rPr kumimoji="1" lang="zh-CN" altLang="en-US" sz="1600" dirty="0"/>
              <a:t>如果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style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modal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调用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presentViewController</a:t>
            </a:r>
            <a:r>
              <a:rPr lang="zh-CN" altLang="en-US" sz="1600" dirty="0" smtClean="0"/>
              <a:t>方法将</a:t>
            </a:r>
            <a:r>
              <a:rPr lang="en-US" altLang="zh-CN" sz="1600" dirty="0" smtClean="0"/>
              <a:t>destinationViewController</a:t>
            </a:r>
            <a:r>
              <a:rPr lang="zh-CN" altLang="en-US" sz="1600" dirty="0" smtClean="0"/>
              <a:t>展示出来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67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Sender</a:t>
            </a:r>
            <a:r>
              <a:rPr kumimoji="1" lang="zh-CN" altLang="en-US" dirty="0" smtClean="0"/>
              <a:t>参数的传递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365814"/>
            <a:ext cx="84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performSegueWithIdentifier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@“login2contacts”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sender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“jack”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874" y="2877566"/>
            <a:ext cx="8708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)prepareForSegue:(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UIStoryboardSegue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*)segue sender:(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)sender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77155" y="1647942"/>
            <a:ext cx="214062" cy="1229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控制器的数据传递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1617"/>
            <a:ext cx="8229600" cy="1696513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控制器之间的数据传递主要有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种情况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顺传和逆传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顺传</a:t>
            </a:r>
            <a:endParaRPr kumimoji="1" lang="en-US" altLang="zh-CN" sz="1600" dirty="0"/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/>
              <a:t>控制器的跳转方向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</a:t>
            </a:r>
            <a:r>
              <a:rPr kumimoji="1" lang="zh-CN" altLang="en-US" sz="1600" dirty="0" smtClean="0"/>
              <a:t> </a:t>
            </a:r>
            <a:r>
              <a:rPr kumimoji="1" lang="zh-CN" altLang="en-US" sz="1600" dirty="0" smtClean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  <a:endParaRPr kumimoji="1" lang="en-US" altLang="zh-CN" sz="1600" dirty="0" smtClean="0">
              <a:sym typeface="Wingdings"/>
            </a:endParaRPr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/>
              <a:t>数据的传递方向   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</a:t>
            </a:r>
            <a:r>
              <a:rPr kumimoji="1" lang="zh-CN" altLang="en-US" sz="1600" dirty="0" smtClean="0"/>
              <a:t> </a:t>
            </a:r>
            <a:r>
              <a:rPr kumimoji="1" lang="zh-CN" altLang="en-US" sz="1600" dirty="0" smtClean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>
                <a:sym typeface="Wingdings"/>
              </a:rPr>
              <a:t>数据的传递方式   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 在</a:t>
            </a:r>
            <a:r>
              <a:rPr kumimoji="1" lang="en-US" altLang="zh-CN" sz="1600" dirty="0" smtClean="0">
                <a:sym typeface="Wingdings"/>
              </a:rPr>
              <a:t>A</a:t>
            </a:r>
            <a:r>
              <a:rPr kumimoji="1" lang="zh-CN" altLang="en-US" sz="1600" dirty="0" smtClean="0">
                <a:sym typeface="Wingdings"/>
              </a:rPr>
              <a:t>的</a:t>
            </a:r>
            <a:r>
              <a:rPr lang="en-US" altLang="zh-CN" sz="1600" dirty="0" smtClean="0"/>
              <a:t>prepareForSegue:sender:</a:t>
            </a:r>
            <a:r>
              <a:rPr lang="zh-CN" altLang="en-US" sz="1600" dirty="0" smtClean="0"/>
              <a:t>方法中根据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参数取得</a:t>
            </a:r>
            <a:r>
              <a:rPr lang="en-US" altLang="zh-CN" sz="1600" dirty="0" smtClean="0"/>
              <a:t>destinationViewController,</a:t>
            </a:r>
            <a:r>
              <a:rPr lang="zh-CN" altLang="en-US" sz="1600" dirty="0" smtClean="0"/>
              <a:t> 也就是控制器</a:t>
            </a:r>
            <a:r>
              <a:rPr lang="en-US" altLang="zh-CN" sz="1600" dirty="0" smtClean="0"/>
              <a:t>C,</a:t>
            </a:r>
            <a:r>
              <a:rPr lang="zh-CN" altLang="en-US" sz="1600" dirty="0" smtClean="0"/>
              <a:t> 直接给</a:t>
            </a:r>
            <a:r>
              <a:rPr lang="zh-CN" altLang="en-US" sz="1600" dirty="0"/>
              <a:t>控制器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传递数据</a:t>
            </a:r>
            <a:endParaRPr lang="en-US" altLang="zh-CN" sz="1600" dirty="0" smtClean="0"/>
          </a:p>
          <a:p>
            <a:pPr marL="0" indent="0">
              <a:buNone/>
            </a:pPr>
            <a:r>
              <a:rPr kumimoji="1" lang="zh-CN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要在</a:t>
            </a:r>
            <a:r>
              <a:rPr kumimoji="1" lang="en-US" altLang="zh-CN" sz="1600" dirty="0" smtClean="0">
                <a:sym typeface="Wingdings"/>
              </a:rPr>
              <a:t>C</a:t>
            </a:r>
            <a:r>
              <a:rPr kumimoji="1" lang="zh-CN" altLang="en-US" sz="1600" dirty="0" smtClean="0">
                <a:sym typeface="Wingdings"/>
              </a:rPr>
              <a:t>的</a:t>
            </a:r>
            <a:r>
              <a:rPr kumimoji="1" lang="en-US" altLang="zh-CN" sz="1600" dirty="0" smtClean="0">
                <a:sym typeface="Wingdings"/>
              </a:rPr>
              <a:t>viewDidLoad</a:t>
            </a:r>
            <a:r>
              <a:rPr kumimoji="1" lang="zh-CN" altLang="en-US" sz="1600" dirty="0" smtClean="0">
                <a:sym typeface="Wingdings"/>
              </a:rPr>
              <a:t>方法中取得数据</a:t>
            </a:r>
            <a:r>
              <a:rPr kumimoji="1" lang="en-US" altLang="zh-CN" sz="1600" dirty="0" smtClean="0">
                <a:sym typeface="Wingdings"/>
              </a:rPr>
              <a:t>,</a:t>
            </a:r>
            <a:r>
              <a:rPr kumimoji="1" lang="zh-CN" altLang="en-US" sz="1600" dirty="0" smtClean="0">
                <a:sym typeface="Wingdings"/>
              </a:rPr>
              <a:t>来赋值给界面上的</a:t>
            </a:r>
            <a:r>
              <a:rPr kumimoji="1" lang="en-US" altLang="zh-CN" sz="1600" dirty="0" smtClean="0">
                <a:sym typeface="Wingdings"/>
              </a:rPr>
              <a:t>UI</a:t>
            </a:r>
            <a:r>
              <a:rPr kumimoji="1" lang="zh-CN" altLang="en-US" sz="1600" dirty="0" smtClean="0">
                <a:sym typeface="Wingdings"/>
              </a:rPr>
              <a:t>控件</a:t>
            </a:r>
            <a:r>
              <a:rPr kumimoji="1" lang="en-US" altLang="zh-CN" sz="1600" dirty="0" smtClean="0">
                <a:sym typeface="Wingdings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1855260" y="3081669"/>
            <a:ext cx="1531523" cy="190932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1094" y="3081669"/>
            <a:ext cx="1531523" cy="190932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3386783" y="4142094"/>
            <a:ext cx="1584311" cy="369332"/>
            <a:chOff x="3386782" y="4970508"/>
            <a:chExt cx="1584311" cy="443198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3386782" y="53668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822581" y="4970508"/>
              <a:ext cx="64633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跳转</a:t>
              </a:r>
              <a:endParaRPr kumimoji="1" lang="zh-CN" altLang="en-US" dirty="0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3386783" y="3532343"/>
            <a:ext cx="1584311" cy="369332"/>
            <a:chOff x="3386782" y="4238808"/>
            <a:chExt cx="1584311" cy="443198"/>
          </a:xfrm>
        </p:grpSpPr>
        <p:cxnSp>
          <p:nvCxnSpPr>
            <p:cNvPr id="9" name="直线箭头连接符 8"/>
            <p:cNvCxnSpPr/>
            <p:nvPr/>
          </p:nvCxnSpPr>
          <p:spPr>
            <a:xfrm flipV="1">
              <a:off x="3386782" y="46351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623358" y="4238808"/>
              <a:ext cx="110799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数据传递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控制器的数据传递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25031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逆传</a:t>
            </a:r>
            <a:endParaRPr kumimoji="1" lang="en-US" altLang="zh-CN" sz="1600" dirty="0"/>
          </a:p>
          <a:p>
            <a:pPr>
              <a:buFont typeface="Wingdings" charset="2"/>
              <a:buChar char="n"/>
            </a:pPr>
            <a:r>
              <a:rPr kumimoji="1" lang="zh-CN" altLang="en-US" sz="1600" dirty="0"/>
              <a:t>控制器的跳转方向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zh-CN" altLang="en-US" sz="1600" dirty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/>
              <a:t>数据的传递方向    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</a:t>
            </a:r>
            <a:r>
              <a:rPr kumimoji="1" lang="zh-CN" altLang="en-US" sz="1600" dirty="0"/>
              <a:t> </a:t>
            </a:r>
            <a:r>
              <a:rPr kumimoji="1" lang="zh-CN" altLang="en-US" sz="1600" dirty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A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>
                <a:sym typeface="Wingdings"/>
              </a:rPr>
              <a:t>数据的传递方式    </a:t>
            </a:r>
            <a:r>
              <a:rPr kumimoji="1" lang="en-US" altLang="zh-CN" sz="1600" dirty="0">
                <a:sym typeface="Wingdings"/>
              </a:rPr>
              <a:t>:</a:t>
            </a:r>
            <a:r>
              <a:rPr kumimoji="1" lang="zh-CN" altLang="en-US" sz="1600" dirty="0">
                <a:sym typeface="Wingdings"/>
              </a:rPr>
              <a:t>  让</a:t>
            </a:r>
            <a:r>
              <a:rPr kumimoji="1" lang="en-US" altLang="zh-CN" sz="1600" dirty="0">
                <a:sym typeface="Wingdings"/>
              </a:rPr>
              <a:t>A</a:t>
            </a:r>
            <a:r>
              <a:rPr kumimoji="1" lang="zh-CN" altLang="en-US" sz="1600" dirty="0">
                <a:sym typeface="Wingdings"/>
              </a:rPr>
              <a:t>成为</a:t>
            </a:r>
            <a:r>
              <a:rPr kumimoji="1" lang="en-US" altLang="zh-CN" sz="1600" dirty="0">
                <a:sym typeface="Wingdings"/>
              </a:rPr>
              <a:t>C</a:t>
            </a:r>
            <a:r>
              <a:rPr kumimoji="1" lang="zh-CN" altLang="en-US" sz="1600" dirty="0">
                <a:sym typeface="Wingdings"/>
              </a:rPr>
              <a:t>的代理</a:t>
            </a:r>
            <a:r>
              <a:rPr kumimoji="1" lang="en-US" altLang="zh-CN" sz="1600" dirty="0">
                <a:sym typeface="Wingdings"/>
              </a:rPr>
              <a:t>,</a:t>
            </a:r>
            <a:r>
              <a:rPr kumimoji="1" lang="zh-CN" altLang="en-US" sz="1600" dirty="0">
                <a:sym typeface="Wingdings"/>
              </a:rPr>
              <a:t> 在</a:t>
            </a:r>
            <a:r>
              <a:rPr kumimoji="1" lang="en-US" altLang="zh-CN" sz="1600" dirty="0">
                <a:sym typeface="Wingdings"/>
              </a:rPr>
              <a:t>C</a:t>
            </a:r>
            <a:r>
              <a:rPr kumimoji="1" lang="zh-CN" altLang="en-US" sz="1600" dirty="0">
                <a:sym typeface="Wingdings"/>
              </a:rPr>
              <a:t>中调用</a:t>
            </a:r>
            <a:r>
              <a:rPr kumimoji="1" lang="en-US" altLang="zh-CN" sz="1600" dirty="0">
                <a:sym typeface="Wingdings"/>
              </a:rPr>
              <a:t>A</a:t>
            </a:r>
            <a:r>
              <a:rPr kumimoji="1" lang="zh-CN" altLang="en-US" sz="1600" dirty="0">
                <a:sym typeface="Wingdings"/>
              </a:rPr>
              <a:t>的代理方法</a:t>
            </a:r>
            <a:r>
              <a:rPr kumimoji="1" lang="en-US" altLang="zh-CN" sz="1600" dirty="0">
                <a:sym typeface="Wingdings"/>
              </a:rPr>
              <a:t>,</a:t>
            </a:r>
            <a:r>
              <a:rPr kumimoji="1" lang="zh-CN" altLang="en-US" sz="1600" dirty="0">
                <a:sym typeface="Wingdings"/>
              </a:rPr>
              <a:t>通过代理方法的参数传递数据给</a:t>
            </a:r>
            <a:r>
              <a:rPr kumimoji="1" lang="en-US" altLang="zh-CN" sz="1600" dirty="0">
                <a:sym typeface="Wingdings"/>
              </a:rPr>
              <a:t>A</a:t>
            </a:r>
          </a:p>
          <a:p>
            <a:pPr marL="0" indent="0">
              <a:buNone/>
            </a:pPr>
            <a:endParaRPr kumimoji="1" lang="en-US" altLang="zh-CN" sz="1600" dirty="0" smtClean="0">
              <a:sym typeface="Wingding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5260" y="3081669"/>
            <a:ext cx="1531523" cy="190932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1094" y="3081669"/>
            <a:ext cx="1531523" cy="190932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386783" y="4142094"/>
            <a:ext cx="1584311" cy="369332"/>
            <a:chOff x="3386782" y="4970508"/>
            <a:chExt cx="1584311" cy="443198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3386782" y="53668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822581" y="4970508"/>
              <a:ext cx="64633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跳转</a:t>
              </a:r>
              <a:endParaRPr kumimoji="1" lang="zh-CN" altLang="en-US" dirty="0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386783" y="3532343"/>
            <a:ext cx="1584311" cy="369332"/>
            <a:chOff x="3386782" y="4238808"/>
            <a:chExt cx="1584311" cy="443198"/>
          </a:xfrm>
        </p:grpSpPr>
        <p:cxnSp>
          <p:nvCxnSpPr>
            <p:cNvPr id="10" name="直线箭头连接符 9"/>
            <p:cNvCxnSpPr/>
            <p:nvPr/>
          </p:nvCxnSpPr>
          <p:spPr>
            <a:xfrm flipH="1">
              <a:off x="3386782" y="4647612"/>
              <a:ext cx="15843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623358" y="4238808"/>
              <a:ext cx="110799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数据传递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05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5312"/>
            <a:ext cx="8229600" cy="48068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跟</a:t>
            </a:r>
            <a:r>
              <a:rPr kumimoji="1" lang="en-US" altLang="zh-CN" sz="1600" dirty="0" smtClean="0"/>
              <a:t>UINavigationController</a:t>
            </a:r>
            <a:r>
              <a:rPr kumimoji="1" lang="zh-CN" altLang="en-US" sz="1600" dirty="0" smtClean="0"/>
              <a:t>类似，</a:t>
            </a:r>
            <a:r>
              <a:rPr kumimoji="1" lang="en-US" altLang="zh-CN" sz="1600" dirty="0" smtClean="0"/>
              <a:t>UITabBarController</a:t>
            </a:r>
            <a:r>
              <a:rPr kumimoji="1" lang="zh-CN" altLang="en-US" sz="1600" dirty="0" smtClean="0"/>
              <a:t>也可以轻松地管理多个控制器，轻松完成控制器之间的切换，典型例子就是</a:t>
            </a: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、微信等应用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4" name="图片 3" descr="IMG_039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8" y="1821125"/>
            <a:ext cx="1960372" cy="2899717"/>
          </a:xfrm>
          <a:prstGeom prst="rect">
            <a:avLst/>
          </a:prstGeom>
        </p:spPr>
      </p:pic>
      <p:pic>
        <p:nvPicPr>
          <p:cNvPr id="5" name="图片 4" descr="IMG_039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43" y="1821125"/>
            <a:ext cx="1960372" cy="2899717"/>
          </a:xfrm>
          <a:prstGeom prst="rect">
            <a:avLst/>
          </a:prstGeom>
        </p:spPr>
      </p:pic>
      <p:pic>
        <p:nvPicPr>
          <p:cNvPr id="6" name="图片 5" descr="IMG_039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73" y="1821125"/>
            <a:ext cx="1966045" cy="29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UITabBarController</a:t>
            </a:r>
            <a:r>
              <a:rPr kumimoji="1" lang="zh-CN" altLang="en-US" dirty="0" smtClean="0"/>
              <a:t>的简单使用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3846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的使用步骤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初始化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rootViewController</a:t>
            </a:r>
            <a:r>
              <a:rPr kumimoji="1" lang="zh-CN" altLang="en-US" sz="1600" dirty="0" smtClean="0"/>
              <a:t>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根据具体情况，通过</a:t>
            </a:r>
            <a:r>
              <a:rPr kumimoji="1" lang="en-US" altLang="zh-CN" sz="1600" dirty="0" smtClean="0"/>
              <a:t>addChildViewController</a:t>
            </a:r>
            <a:r>
              <a:rPr kumimoji="1" lang="zh-CN" altLang="en-US" sz="1600" dirty="0" smtClean="0"/>
              <a:t>方法添加对应个数的子控制器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2374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UITabBarController</a:t>
            </a:r>
            <a:r>
              <a:rPr kumimoji="1" lang="zh-CN" altLang="en-US" dirty="0" smtClean="0"/>
              <a:t>的子控制器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3846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添加控制器的方式有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添加单个子控制器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)addChildViewController:(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childController;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设置子控制器数组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*viewControllers;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498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UITabBarController</a:t>
            </a:r>
            <a:r>
              <a:rPr kumimoji="1" lang="en-US" altLang="en-US" dirty="0" smtClean="0"/>
              <a:t>的view结构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3522" y="2021713"/>
            <a:ext cx="2927319" cy="3214083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UITabBarController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0568" y="2021713"/>
            <a:ext cx="2927319" cy="321408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3522" y="1319876"/>
            <a:ext cx="2927319" cy="509422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UITabBar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E-7 -1.80199E-6 L -4.79E-7 0.59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075E-6 -3.06963E-6 L -0.43475 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2156"/>
            <a:ext cx="8229600" cy="110410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如果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N</a:t>
            </a:r>
            <a:r>
              <a:rPr kumimoji="1" lang="zh-CN" altLang="en-US" sz="1600" dirty="0" smtClean="0"/>
              <a:t>个子控制器，那么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</a:t>
            </a:r>
            <a:r>
              <a:rPr kumimoji="1" lang="zh-CN" altLang="en-US" sz="1600" dirty="0" smtClean="0"/>
              <a:t>内部就会有</a:t>
            </a:r>
            <a:r>
              <a:rPr kumimoji="1" lang="en-US" altLang="zh-CN" sz="1600" dirty="0" smtClean="0"/>
              <a:t>N</a:t>
            </a:r>
            <a:r>
              <a:rPr kumimoji="1" lang="zh-CN" altLang="en-US" sz="1600" dirty="0" smtClean="0"/>
              <a:t>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UITabBarButton</a:t>
            </a:r>
            <a:r>
              <a:rPr kumimoji="1" lang="zh-CN" altLang="en-US" sz="1600" dirty="0" smtClean="0"/>
              <a:t>作为子控件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如果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个子控制器，那么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</a:t>
            </a:r>
            <a:r>
              <a:rPr kumimoji="1" lang="zh-CN" altLang="en-US" sz="1600" dirty="0" smtClean="0"/>
              <a:t>的结构大致如下图所示</a:t>
            </a:r>
            <a:endParaRPr kumimoji="1" lang="zh-CN" altLang="en-US" sz="1600" dirty="0"/>
          </a:p>
        </p:txBody>
      </p:sp>
      <p:pic>
        <p:nvPicPr>
          <p:cNvPr id="4" name="图片 3" descr="QQ20140410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82" y="3402409"/>
            <a:ext cx="4064000" cy="5397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组 8"/>
          <p:cNvGrpSpPr/>
          <p:nvPr/>
        </p:nvGrpSpPr>
        <p:grpSpPr>
          <a:xfrm>
            <a:off x="2060878" y="3461864"/>
            <a:ext cx="3848730" cy="451328"/>
            <a:chOff x="1840733" y="2103755"/>
            <a:chExt cx="3848730" cy="541593"/>
          </a:xfrm>
        </p:grpSpPr>
        <p:sp>
          <p:nvSpPr>
            <p:cNvPr id="5" name="框架 4"/>
            <p:cNvSpPr/>
            <p:nvPr/>
          </p:nvSpPr>
          <p:spPr>
            <a:xfrm>
              <a:off x="1840733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框架 5"/>
            <p:cNvSpPr/>
            <p:nvPr/>
          </p:nvSpPr>
          <p:spPr>
            <a:xfrm>
              <a:off x="2878121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框架 6"/>
            <p:cNvSpPr/>
            <p:nvPr/>
          </p:nvSpPr>
          <p:spPr>
            <a:xfrm>
              <a:off x="3848334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框架 7"/>
            <p:cNvSpPr/>
            <p:nvPr/>
          </p:nvSpPr>
          <p:spPr>
            <a:xfrm>
              <a:off x="4875830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2467695" y="3913192"/>
            <a:ext cx="3035097" cy="977375"/>
            <a:chOff x="2247549" y="2288624"/>
            <a:chExt cx="3035097" cy="1172850"/>
          </a:xfrm>
        </p:grpSpPr>
        <p:sp>
          <p:nvSpPr>
            <p:cNvPr id="10" name="文本框 9"/>
            <p:cNvSpPr txBox="1"/>
            <p:nvPr/>
          </p:nvSpPr>
          <p:spPr>
            <a:xfrm>
              <a:off x="2783191" y="3055209"/>
              <a:ext cx="1914106" cy="406265"/>
            </a:xfrm>
            <a:prstGeom prst="rect">
              <a:avLst/>
            </a:prstGeom>
            <a:noFill/>
            <a:ln>
              <a:solidFill>
                <a:srgbClr val="C0504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2699"/>
                  </a:solidFill>
                  <a:latin typeface="Menlo-Regular"/>
                  <a:ea typeface="华文细黑"/>
                  <a:cs typeface="Consolas"/>
                </a:rPr>
                <a:t>UITabBarButton</a:t>
              </a:r>
              <a:endParaRPr lang="zh-CN" altLang="en-US" sz="1600" dirty="0">
                <a:solidFill>
                  <a:srgbClr val="5C2699"/>
                </a:solidFill>
                <a:latin typeface="Menlo-Regular"/>
                <a:ea typeface="华文细黑"/>
                <a:cs typeface="Consolas"/>
              </a:endParaRPr>
            </a:p>
          </p:txBody>
        </p:sp>
        <p:cxnSp>
          <p:nvCxnSpPr>
            <p:cNvPr id="12" name="直线箭头连接符 11"/>
            <p:cNvCxnSpPr>
              <a:stCxn id="5" idx="2"/>
              <a:endCxn id="10" idx="1"/>
            </p:cNvCxnSpPr>
            <p:nvPr/>
          </p:nvCxnSpPr>
          <p:spPr>
            <a:xfrm>
              <a:off x="2247549" y="2288624"/>
              <a:ext cx="535642" cy="96971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stCxn id="6" idx="2"/>
              <a:endCxn id="10" idx="0"/>
            </p:cNvCxnSpPr>
            <p:nvPr/>
          </p:nvCxnSpPr>
          <p:spPr>
            <a:xfrm>
              <a:off x="3284937" y="2288624"/>
              <a:ext cx="455307" cy="76658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7" idx="2"/>
              <a:endCxn id="10" idx="0"/>
            </p:cNvCxnSpPr>
            <p:nvPr/>
          </p:nvCxnSpPr>
          <p:spPr>
            <a:xfrm flipH="1">
              <a:off x="3740244" y="2288624"/>
              <a:ext cx="514906" cy="76658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8" idx="2"/>
              <a:endCxn id="10" idx="3"/>
            </p:cNvCxnSpPr>
            <p:nvPr/>
          </p:nvCxnSpPr>
          <p:spPr>
            <a:xfrm flipH="1">
              <a:off x="4697297" y="2288624"/>
              <a:ext cx="585349" cy="96971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3420255" y="2606851"/>
            <a:ext cx="1172917" cy="795558"/>
            <a:chOff x="3420254" y="2286350"/>
            <a:chExt cx="1172917" cy="954670"/>
          </a:xfrm>
        </p:grpSpPr>
        <p:sp>
          <p:nvSpPr>
            <p:cNvPr id="28" name="文本框 27"/>
            <p:cNvSpPr txBox="1"/>
            <p:nvPr/>
          </p:nvSpPr>
          <p:spPr>
            <a:xfrm>
              <a:off x="3420254" y="2286350"/>
              <a:ext cx="1172917" cy="406265"/>
            </a:xfrm>
            <a:prstGeom prst="rect">
              <a:avLst/>
            </a:prstGeom>
            <a:noFill/>
            <a:ln>
              <a:solidFill>
                <a:srgbClr val="4BACC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2699"/>
                  </a:solidFill>
                  <a:latin typeface="Menlo-Regular"/>
                  <a:ea typeface="华文细黑"/>
                  <a:cs typeface="Consolas"/>
                </a:rPr>
                <a:t>UITabBar</a:t>
              </a:r>
              <a:endParaRPr lang="zh-CN" altLang="en-US" sz="1600" dirty="0">
                <a:solidFill>
                  <a:srgbClr val="5C2699"/>
                </a:solidFill>
                <a:latin typeface="Menlo-Regular"/>
                <a:ea typeface="华文细黑"/>
                <a:cs typeface="Consolas"/>
              </a:endParaRPr>
            </a:p>
          </p:txBody>
        </p:sp>
        <p:cxnSp>
          <p:nvCxnSpPr>
            <p:cNvPr id="29" name="直线箭头连接符 28"/>
            <p:cNvCxnSpPr>
              <a:stCxn id="4" idx="0"/>
              <a:endCxn id="28" idx="2"/>
            </p:cNvCxnSpPr>
            <p:nvPr/>
          </p:nvCxnSpPr>
          <p:spPr>
            <a:xfrm flipV="1">
              <a:off x="3992981" y="2692615"/>
              <a:ext cx="13732" cy="54840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498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UITabBarButton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854" y="1238374"/>
            <a:ext cx="8605278" cy="396978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UITabBarButton</a:t>
            </a:r>
            <a:r>
              <a:rPr kumimoji="1" lang="zh-CN" altLang="en-US" sz="1600" dirty="0" smtClean="0"/>
              <a:t>里面显示什么内容，由对应子控制器的</a:t>
            </a:r>
            <a:r>
              <a:rPr kumimoji="1" lang="en-US" altLang="zh-CN" sz="1600" dirty="0" smtClean="0"/>
              <a:t>tabBarItem</a:t>
            </a:r>
            <a:r>
              <a:rPr kumimoji="1" lang="zh-CN" altLang="en-US" sz="1600" dirty="0" smtClean="0"/>
              <a:t>属性决定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UITabBarItem</a:t>
            </a:r>
            <a:r>
              <a:rPr kumimoji="1" lang="zh-CN" altLang="en-US" sz="1600" dirty="0"/>
              <a:t>有以下</a:t>
            </a:r>
            <a:r>
              <a:rPr kumimoji="1" lang="zh-CN" altLang="en-US" sz="1600" dirty="0" smtClean="0"/>
              <a:t>属性影响着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UITabBarButton</a:t>
            </a:r>
            <a:r>
              <a:rPr kumimoji="1" lang="zh-CN" altLang="en-US" sz="1600" dirty="0" smtClean="0"/>
              <a:t>的内容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标题</a:t>
            </a:r>
            <a:r>
              <a:rPr kumimoji="1" lang="zh-CN" altLang="en-US" sz="1600" dirty="0"/>
              <a:t>文字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title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图标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image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选中时的图标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CN" altLang="en-US" sz="1600" dirty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*selectedImage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提醒数字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*badgeValue;</a:t>
            </a:r>
            <a:endParaRPr kumimoji="1" lang="zh-CN" altLang="en-US" sz="1600" dirty="0"/>
          </a:p>
          <a:p>
            <a:pPr marL="0" indent="0">
              <a:buNone/>
            </a:pPr>
            <a:endParaRPr kumimoji="1" lang="zh-CN" altLang="en-US" sz="1600" dirty="0"/>
          </a:p>
          <a:p>
            <a:endParaRPr lang="zh-CN" altLang="en-US" sz="1600" dirty="0">
              <a:solidFill>
                <a:srgbClr val="5C2699"/>
              </a:solidFill>
              <a:latin typeface="Menlo-Regular"/>
            </a:endParaRPr>
          </a:p>
        </p:txBody>
      </p:sp>
      <p:pic>
        <p:nvPicPr>
          <p:cNvPr id="4" name="图片 3" descr="QQ20140410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71" y="1652817"/>
            <a:ext cx="3656005" cy="499769"/>
          </a:xfrm>
          <a:prstGeom prst="rect">
            <a:avLst/>
          </a:prstGeom>
          <a:ln>
            <a:solidFill>
              <a:srgbClr val="4BACC6"/>
            </a:solidFill>
          </a:ln>
        </p:spPr>
      </p:pic>
      <p:cxnSp>
        <p:nvCxnSpPr>
          <p:cNvPr id="6" name="直线箭头连接符 5"/>
          <p:cNvCxnSpPr/>
          <p:nvPr/>
        </p:nvCxnSpPr>
        <p:spPr>
          <a:xfrm flipV="1">
            <a:off x="5194563" y="2068994"/>
            <a:ext cx="42812" cy="677774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3396446" y="1878741"/>
            <a:ext cx="1798119" cy="161714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 flipV="1">
            <a:off x="4352587" y="1878741"/>
            <a:ext cx="1484162" cy="237815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 flipV="1">
            <a:off x="2768532" y="1795506"/>
            <a:ext cx="2568739" cy="3127272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如何创建一个控制器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5312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控制器常见的创建方式有以下几种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创建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直接创建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指定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xib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文件来创建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initWithNibName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@"MJViewController"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756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主流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框架结构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3959" y="2711098"/>
            <a:ext cx="2468312" cy="87991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enlo Regular"/>
                <a:cs typeface="Menlo Regular"/>
              </a:rPr>
              <a:t>UITabBarController</a:t>
            </a:r>
          </a:p>
          <a:p>
            <a:pPr algn="ctr"/>
            <a:endParaRPr kumimoji="1" lang="en-US" altLang="zh-CN" sz="1600" dirty="0">
              <a:latin typeface="Menlo Regular"/>
              <a:cs typeface="Menlo Regular"/>
            </a:endParaRPr>
          </a:p>
          <a:p>
            <a:pPr algn="ctr"/>
            <a:endParaRPr kumimoji="1" lang="zh-CN" altLang="en-US" sz="1600" dirty="0">
              <a:latin typeface="Menlo Regular"/>
              <a:cs typeface="Menlo 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0298" y="3139165"/>
            <a:ext cx="2026450" cy="3448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6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1226" y="1545800"/>
            <a:ext cx="3013747" cy="290429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36748" y="1672196"/>
            <a:ext cx="2625823" cy="7491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UINavigationController</a:t>
            </a:r>
          </a:p>
          <a:p>
            <a:pPr algn="ctr"/>
            <a:endParaRPr kumimoji="1" lang="en-US" altLang="zh-CN" sz="1400" dirty="0">
              <a:latin typeface="Menlo Regular"/>
              <a:cs typeface="Menlo Regular"/>
            </a:endParaRPr>
          </a:p>
          <a:p>
            <a:pPr algn="ctr"/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6540" y="2040811"/>
            <a:ext cx="2226241" cy="29726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cxnSp>
        <p:nvCxnSpPr>
          <p:cNvPr id="12" name="直线箭头连接符 11"/>
          <p:cNvCxnSpPr>
            <a:stCxn id="5" idx="3"/>
            <a:endCxn id="7" idx="1"/>
          </p:cNvCxnSpPr>
          <p:nvPr/>
        </p:nvCxnSpPr>
        <p:spPr>
          <a:xfrm flipV="1">
            <a:off x="2596749" y="2997947"/>
            <a:ext cx="554477" cy="313634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51019" y="2603662"/>
            <a:ext cx="2625823" cy="7491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UINavigationController</a:t>
            </a:r>
          </a:p>
          <a:p>
            <a:pPr algn="ctr"/>
            <a:endParaRPr kumimoji="1" lang="en-US" altLang="zh-CN" sz="1400" dirty="0">
              <a:latin typeface="Menlo Regular"/>
              <a:cs typeface="Menlo Regular"/>
            </a:endParaRPr>
          </a:p>
          <a:p>
            <a:pPr algn="ctr"/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51019" y="3517165"/>
            <a:ext cx="2625823" cy="7491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UINavigationController</a:t>
            </a:r>
          </a:p>
          <a:p>
            <a:pPr algn="ctr"/>
            <a:endParaRPr kumimoji="1" lang="en-US" altLang="zh-CN" sz="1400" dirty="0">
              <a:latin typeface="Menlo Regular"/>
              <a:cs typeface="Menlo Regular"/>
            </a:endParaRPr>
          </a:p>
          <a:p>
            <a:pPr algn="ctr"/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0811" y="2971133"/>
            <a:ext cx="2226241" cy="29726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50811" y="3873472"/>
            <a:ext cx="2226241" cy="29726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grpSp>
        <p:nvGrpSpPr>
          <p:cNvPr id="40" name="组 39"/>
          <p:cNvGrpSpPr/>
          <p:nvPr/>
        </p:nvGrpSpPr>
        <p:grpSpPr>
          <a:xfrm>
            <a:off x="5762780" y="1684089"/>
            <a:ext cx="3085102" cy="749118"/>
            <a:chOff x="5762780" y="2020906"/>
            <a:chExt cx="3085102" cy="898942"/>
          </a:xfrm>
        </p:grpSpPr>
        <p:grpSp>
          <p:nvGrpSpPr>
            <p:cNvPr id="21" name="组 20"/>
            <p:cNvGrpSpPr/>
            <p:nvPr/>
          </p:nvGrpSpPr>
          <p:grpSpPr>
            <a:xfrm>
              <a:off x="6621641" y="2020906"/>
              <a:ext cx="2226241" cy="898942"/>
              <a:chOff x="6578828" y="2020906"/>
              <a:chExt cx="2226241" cy="898942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6578828" y="2020906"/>
                <a:ext cx="2226241" cy="8989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764349" y="2120787"/>
                <a:ext cx="1922452" cy="61884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latin typeface="Menlo Regular"/>
                    <a:cs typeface="Menlo Regular"/>
                  </a:rPr>
                  <a:t>UIViewController</a:t>
                </a:r>
                <a:endParaRPr kumimoji="1" lang="zh-CN" altLang="en-US" sz="1400" dirty="0">
                  <a:latin typeface="Menlo Regular"/>
                  <a:cs typeface="Menlo Regular"/>
                </a:endParaRPr>
              </a:p>
            </p:txBody>
          </p:sp>
        </p:grpSp>
        <p:cxnSp>
          <p:nvCxnSpPr>
            <p:cNvPr id="32" name="直线箭头连接符 31"/>
            <p:cNvCxnSpPr>
              <a:stCxn id="9" idx="3"/>
              <a:endCxn id="19" idx="1"/>
            </p:cNvCxnSpPr>
            <p:nvPr/>
          </p:nvCxnSpPr>
          <p:spPr>
            <a:xfrm flipV="1">
              <a:off x="5762780" y="2470377"/>
              <a:ext cx="858861" cy="156958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 40"/>
          <p:cNvGrpSpPr/>
          <p:nvPr/>
        </p:nvGrpSpPr>
        <p:grpSpPr>
          <a:xfrm>
            <a:off x="5777052" y="2623388"/>
            <a:ext cx="3070831" cy="749118"/>
            <a:chOff x="5777051" y="3148065"/>
            <a:chExt cx="3070831" cy="898942"/>
          </a:xfrm>
        </p:grpSpPr>
        <p:grpSp>
          <p:nvGrpSpPr>
            <p:cNvPr id="25" name="组 24"/>
            <p:cNvGrpSpPr/>
            <p:nvPr/>
          </p:nvGrpSpPr>
          <p:grpSpPr>
            <a:xfrm>
              <a:off x="6621641" y="3148065"/>
              <a:ext cx="2226241" cy="898942"/>
              <a:chOff x="6578828" y="2020906"/>
              <a:chExt cx="2226241" cy="89894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578828" y="2020906"/>
                <a:ext cx="2226241" cy="8989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764349" y="2120787"/>
                <a:ext cx="1922452" cy="61884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latin typeface="Menlo Regular"/>
                    <a:cs typeface="Menlo Regular"/>
                  </a:rPr>
                  <a:t>UIViewController</a:t>
                </a:r>
                <a:endParaRPr kumimoji="1" lang="zh-CN" altLang="en-US" sz="1400" dirty="0">
                  <a:latin typeface="Menlo Regular"/>
                  <a:cs typeface="Menlo Regular"/>
                </a:endParaRPr>
              </a:p>
            </p:txBody>
          </p:sp>
        </p:grpSp>
        <p:cxnSp>
          <p:nvCxnSpPr>
            <p:cNvPr id="33" name="直线箭头连接符 32"/>
            <p:cNvCxnSpPr>
              <a:stCxn id="17" idx="3"/>
              <a:endCxn id="26" idx="1"/>
            </p:cNvCxnSpPr>
            <p:nvPr/>
          </p:nvCxnSpPr>
          <p:spPr>
            <a:xfrm flipV="1">
              <a:off x="5777051" y="3597536"/>
              <a:ext cx="844590" cy="146185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5777052" y="3517165"/>
            <a:ext cx="3070831" cy="749118"/>
            <a:chOff x="5777051" y="4220598"/>
            <a:chExt cx="3070831" cy="898942"/>
          </a:xfrm>
        </p:grpSpPr>
        <p:grpSp>
          <p:nvGrpSpPr>
            <p:cNvPr id="28" name="组 27"/>
            <p:cNvGrpSpPr/>
            <p:nvPr/>
          </p:nvGrpSpPr>
          <p:grpSpPr>
            <a:xfrm>
              <a:off x="6621641" y="4220598"/>
              <a:ext cx="2226241" cy="898942"/>
              <a:chOff x="6578828" y="2020906"/>
              <a:chExt cx="2226241" cy="89894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578828" y="2020906"/>
                <a:ext cx="2226241" cy="8989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764349" y="2120787"/>
                <a:ext cx="1922452" cy="61884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latin typeface="Menlo Regular"/>
                    <a:cs typeface="Menlo Regular"/>
                  </a:rPr>
                  <a:t>UIViewController</a:t>
                </a:r>
                <a:endParaRPr kumimoji="1" lang="zh-CN" altLang="en-US" sz="1400" dirty="0">
                  <a:latin typeface="Menlo Regular"/>
                  <a:cs typeface="Menlo Regular"/>
                </a:endParaRPr>
              </a:p>
            </p:txBody>
          </p:sp>
        </p:grpSp>
        <p:cxnSp>
          <p:nvCxnSpPr>
            <p:cNvPr id="36" name="直线箭头连接符 35"/>
            <p:cNvCxnSpPr>
              <a:stCxn id="18" idx="3"/>
              <a:endCxn id="29" idx="1"/>
            </p:cNvCxnSpPr>
            <p:nvPr/>
          </p:nvCxnSpPr>
          <p:spPr>
            <a:xfrm flipV="1">
              <a:off x="5777051" y="4670069"/>
              <a:ext cx="844590" cy="156459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399585" y="1569582"/>
            <a:ext cx="2282789" cy="79227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enlo Regular"/>
                <a:cs typeface="Menlo Regular"/>
              </a:rPr>
              <a:t>UIWindow</a:t>
            </a:r>
          </a:p>
          <a:p>
            <a:pPr algn="ctr"/>
            <a:endParaRPr kumimoji="1" lang="en-US" altLang="zh-CN" sz="1600" dirty="0">
              <a:latin typeface="Menlo Regular"/>
              <a:cs typeface="Menlo Regular"/>
            </a:endParaRPr>
          </a:p>
          <a:p>
            <a:pPr algn="ctr"/>
            <a:endParaRPr kumimoji="1" lang="en-US" altLang="zh-CN" sz="1600" dirty="0" smtClean="0">
              <a:latin typeface="Menlo Regular"/>
              <a:cs typeface="Menlo Regular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0401" y="1950085"/>
            <a:ext cx="2140618" cy="31367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rootViewController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cxnSp>
        <p:nvCxnSpPr>
          <p:cNvPr id="47" name="直线箭头连接符 46"/>
          <p:cNvCxnSpPr>
            <a:stCxn id="45" idx="2"/>
            <a:endCxn id="4" idx="0"/>
          </p:cNvCxnSpPr>
          <p:nvPr/>
        </p:nvCxnSpPr>
        <p:spPr>
          <a:xfrm>
            <a:off x="1540711" y="2263763"/>
            <a:ext cx="7405" cy="44733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除了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之外，还有另外一种控制器的切换方式，那就是</a:t>
            </a:r>
            <a:r>
              <a:rPr kumimoji="1" lang="en-US" altLang="zh-CN" sz="1600" dirty="0" smtClean="0"/>
              <a:t>Modal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任何控制器都能通过</a:t>
            </a:r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的形式展示出来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的默认效果：新控制器从屏幕的最底部往上钻，直到盖住之前的控制器为止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以</a:t>
            </a:r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的形式展示控制器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)presentViewController:(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*)viewControllerToPresent animated: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)flag completion:(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))completion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关闭当初</a:t>
            </a:r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出来的控制器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)dismissViewControllerAnimated: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)flag completion: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completion;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20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417"/>
            <a:ext cx="9144000" cy="495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storyboard</a:t>
            </a:r>
            <a:r>
              <a:rPr kumimoji="1" lang="en-US" altLang="en-US" dirty="0" smtClean="0"/>
              <a:t>创建</a:t>
            </a:r>
            <a:r>
              <a:rPr kumimoji="1" lang="zh-CN" altLang="en-US" dirty="0" smtClean="0"/>
              <a:t>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7910"/>
            <a:ext cx="8229600" cy="377163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先加载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文件（</a:t>
            </a:r>
            <a:r>
              <a:rPr kumimoji="1" lang="en-US" altLang="zh-CN" sz="1600" dirty="0" smtClean="0"/>
              <a:t>Test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的文件名）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*storyboard = 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storyboardWithName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@"Test"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接着初始化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中的控制器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初始化“初始控制器”（箭头所指的控制器）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instantiateInitialViewController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通过一个标识初始化对应的控制器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instantiateViewControllerWithIdentifier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@”mj"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55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MJViewController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  <a:r>
              <a:rPr kumimoji="1" lang="en-US" altLang="en-US" dirty="0" smtClean="0"/>
              <a:t>的</a:t>
            </a:r>
            <a:r>
              <a:rPr kumimoji="1" lang="zh-CN" altLang="en-US" dirty="0" smtClean="0"/>
              <a:t>创建</a:t>
            </a:r>
            <a:endParaRPr kumimoji="1" lang="zh-CN" altLang="en-US" dirty="0"/>
          </a:p>
        </p:txBody>
      </p:sp>
      <p:sp>
        <p:nvSpPr>
          <p:cNvPr id="4" name="决策 3"/>
          <p:cNvSpPr/>
          <p:nvPr/>
        </p:nvSpPr>
        <p:spPr>
          <a:xfrm>
            <a:off x="211685" y="1387589"/>
            <a:ext cx="2082491" cy="547568"/>
          </a:xfrm>
          <a:prstGeom prst="flowChartDecision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loadView</a:t>
            </a:r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833" y="1926672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0" name="组 159"/>
          <p:cNvGrpSpPr/>
          <p:nvPr/>
        </p:nvGrpSpPr>
        <p:grpSpPr>
          <a:xfrm>
            <a:off x="332802" y="1935156"/>
            <a:ext cx="1837469" cy="1065976"/>
            <a:chOff x="332802" y="2322187"/>
            <a:chExt cx="1837469" cy="1279171"/>
          </a:xfrm>
        </p:grpSpPr>
        <p:cxnSp>
          <p:nvCxnSpPr>
            <p:cNvPr id="7" name="直线箭头连接符 6"/>
            <p:cNvCxnSpPr>
              <a:stCxn id="4" idx="2"/>
              <a:endCxn id="10" idx="0"/>
            </p:cNvCxnSpPr>
            <p:nvPr/>
          </p:nvCxnSpPr>
          <p:spPr>
            <a:xfrm flipH="1">
              <a:off x="1251537" y="2322187"/>
              <a:ext cx="1393" cy="43255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32802" y="2754738"/>
              <a:ext cx="1837469" cy="84662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loadView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的代码实现去创建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216747" y="1314396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1" name="组 160"/>
          <p:cNvGrpSpPr/>
          <p:nvPr/>
        </p:nvGrpSpPr>
        <p:grpSpPr>
          <a:xfrm>
            <a:off x="2294176" y="1445793"/>
            <a:ext cx="2970325" cy="445818"/>
            <a:chOff x="2294175" y="1734952"/>
            <a:chExt cx="2970325" cy="534981"/>
          </a:xfrm>
        </p:grpSpPr>
        <p:cxnSp>
          <p:nvCxnSpPr>
            <p:cNvPr id="14" name="直线箭头连接符 13"/>
            <p:cNvCxnSpPr>
              <a:stCxn id="4" idx="3"/>
              <a:endCxn id="20" idx="1"/>
            </p:cNvCxnSpPr>
            <p:nvPr/>
          </p:nvCxnSpPr>
          <p:spPr>
            <a:xfrm>
              <a:off x="2294175" y="1993647"/>
              <a:ext cx="422225" cy="879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决策 19"/>
            <p:cNvSpPr/>
            <p:nvPr/>
          </p:nvSpPr>
          <p:spPr>
            <a:xfrm>
              <a:off x="2716400" y="1734952"/>
              <a:ext cx="2548100" cy="534981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storyboard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grpSp>
        <p:nvGrpSpPr>
          <p:cNvPr id="162" name="组 161"/>
          <p:cNvGrpSpPr/>
          <p:nvPr/>
        </p:nvGrpSpPr>
        <p:grpSpPr>
          <a:xfrm>
            <a:off x="5264501" y="1484994"/>
            <a:ext cx="3263348" cy="352758"/>
            <a:chOff x="5264500" y="1781992"/>
            <a:chExt cx="3680049" cy="423310"/>
          </a:xfrm>
        </p:grpSpPr>
        <p:sp>
          <p:nvSpPr>
            <p:cNvPr id="33" name="矩形 32"/>
            <p:cNvSpPr/>
            <p:nvPr/>
          </p:nvSpPr>
          <p:spPr>
            <a:xfrm>
              <a:off x="5915593" y="1781992"/>
              <a:ext cx="3028956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storyboard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35" name="直线箭头连接符 34"/>
            <p:cNvCxnSpPr>
              <a:stCxn id="20" idx="3"/>
              <a:endCxn id="33" idx="1"/>
            </p:cNvCxnSpPr>
            <p:nvPr/>
          </p:nvCxnSpPr>
          <p:spPr>
            <a:xfrm flipV="1">
              <a:off x="5264500" y="1993647"/>
              <a:ext cx="651093" cy="879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5156160" y="1314396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78304" y="1911097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7" name="组 166"/>
          <p:cNvGrpSpPr/>
          <p:nvPr/>
        </p:nvGrpSpPr>
        <p:grpSpPr>
          <a:xfrm>
            <a:off x="1584818" y="3411940"/>
            <a:ext cx="4819947" cy="991501"/>
            <a:chOff x="1584817" y="4094328"/>
            <a:chExt cx="4819947" cy="1189801"/>
          </a:xfrm>
        </p:grpSpPr>
        <p:sp>
          <p:nvSpPr>
            <p:cNvPr id="43" name="决策 42"/>
            <p:cNvSpPr/>
            <p:nvPr/>
          </p:nvSpPr>
          <p:spPr>
            <a:xfrm>
              <a:off x="1584817" y="4510700"/>
              <a:ext cx="4819947" cy="773429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MJViewController.xib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48" name="直线箭头连接符 47"/>
            <p:cNvCxnSpPr>
              <a:stCxn id="40" idx="2"/>
              <a:endCxn id="43" idx="0"/>
            </p:cNvCxnSpPr>
            <p:nvPr/>
          </p:nvCxnSpPr>
          <p:spPr>
            <a:xfrm>
              <a:off x="3987950" y="4094328"/>
              <a:ext cx="6841" cy="41637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 162"/>
          <p:cNvGrpSpPr/>
          <p:nvPr/>
        </p:nvGrpSpPr>
        <p:grpSpPr>
          <a:xfrm>
            <a:off x="2947482" y="1891611"/>
            <a:ext cx="2085937" cy="689084"/>
            <a:chOff x="2947481" y="2269933"/>
            <a:chExt cx="2085937" cy="826901"/>
          </a:xfrm>
        </p:grpSpPr>
        <p:cxnSp>
          <p:nvCxnSpPr>
            <p:cNvPr id="30" name="直线箭头连接符 29"/>
            <p:cNvCxnSpPr>
              <a:stCxn id="20" idx="2"/>
              <a:endCxn id="75" idx="0"/>
            </p:cNvCxnSpPr>
            <p:nvPr/>
          </p:nvCxnSpPr>
          <p:spPr>
            <a:xfrm>
              <a:off x="3990450" y="2269933"/>
              <a:ext cx="0" cy="4114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决策 74"/>
            <p:cNvSpPr/>
            <p:nvPr/>
          </p:nvSpPr>
          <p:spPr>
            <a:xfrm>
              <a:off x="2947481" y="2681339"/>
              <a:ext cx="2085937" cy="415495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enlo Regular"/>
                  <a:cs typeface="Menlo Regular"/>
                </a:rPr>
                <a:t>nibName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grpSp>
        <p:nvGrpSpPr>
          <p:cNvPr id="164" name="组 163"/>
          <p:cNvGrpSpPr/>
          <p:nvPr/>
        </p:nvGrpSpPr>
        <p:grpSpPr>
          <a:xfrm>
            <a:off x="5033418" y="2229010"/>
            <a:ext cx="3766594" cy="352758"/>
            <a:chOff x="5033414" y="2674812"/>
            <a:chExt cx="4895607" cy="423310"/>
          </a:xfrm>
        </p:grpSpPr>
        <p:sp>
          <p:nvSpPr>
            <p:cNvPr id="80" name="矩形 79"/>
            <p:cNvSpPr/>
            <p:nvPr/>
          </p:nvSpPr>
          <p:spPr>
            <a:xfrm>
              <a:off x="5863580" y="2674812"/>
              <a:ext cx="4065441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nibName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对应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81" name="直线箭头连接符 80"/>
            <p:cNvCxnSpPr>
              <a:stCxn id="75" idx="3"/>
              <a:endCxn id="80" idx="1"/>
            </p:cNvCxnSpPr>
            <p:nvPr/>
          </p:nvCxnSpPr>
          <p:spPr>
            <a:xfrm flipV="1">
              <a:off x="5033414" y="2886467"/>
              <a:ext cx="830166" cy="26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5033708" y="2060058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5" name="组 164"/>
          <p:cNvGrpSpPr/>
          <p:nvPr/>
        </p:nvGrpSpPr>
        <p:grpSpPr>
          <a:xfrm>
            <a:off x="2680044" y="2580695"/>
            <a:ext cx="2615812" cy="831245"/>
            <a:chOff x="2680044" y="3096834"/>
            <a:chExt cx="2615812" cy="997494"/>
          </a:xfrm>
        </p:grpSpPr>
        <p:sp>
          <p:nvSpPr>
            <p:cNvPr id="40" name="决策 39"/>
            <p:cNvSpPr/>
            <p:nvPr/>
          </p:nvSpPr>
          <p:spPr>
            <a:xfrm>
              <a:off x="2680044" y="3467454"/>
              <a:ext cx="2615812" cy="626874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MJView.xib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86" name="直线箭头连接符 85"/>
            <p:cNvCxnSpPr>
              <a:stCxn id="75" idx="2"/>
              <a:endCxn id="40" idx="0"/>
            </p:cNvCxnSpPr>
            <p:nvPr/>
          </p:nvCxnSpPr>
          <p:spPr>
            <a:xfrm flipH="1">
              <a:off x="3987950" y="3096834"/>
              <a:ext cx="2500" cy="3706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/>
          <p:cNvSpPr txBox="1"/>
          <p:nvPr/>
        </p:nvSpPr>
        <p:spPr>
          <a:xfrm>
            <a:off x="3462626" y="2581768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214674" y="2794342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6" name="组 165"/>
          <p:cNvGrpSpPr/>
          <p:nvPr/>
        </p:nvGrpSpPr>
        <p:grpSpPr>
          <a:xfrm>
            <a:off x="5295856" y="2974363"/>
            <a:ext cx="3390944" cy="352758"/>
            <a:chOff x="5295856" y="3569236"/>
            <a:chExt cx="3390944" cy="423310"/>
          </a:xfrm>
        </p:grpSpPr>
        <p:cxnSp>
          <p:nvCxnSpPr>
            <p:cNvPr id="44" name="直线箭头连接符 43"/>
            <p:cNvCxnSpPr>
              <a:stCxn id="40" idx="3"/>
              <a:endCxn id="98" idx="1"/>
            </p:cNvCxnSpPr>
            <p:nvPr/>
          </p:nvCxnSpPr>
          <p:spPr>
            <a:xfrm>
              <a:off x="5295856" y="3780891"/>
              <a:ext cx="619738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5915594" y="3569236"/>
              <a:ext cx="2771206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MJView.xib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3478349" y="3411940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311812" y="3725053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8" name="组 167"/>
          <p:cNvGrpSpPr/>
          <p:nvPr/>
        </p:nvGrpSpPr>
        <p:grpSpPr>
          <a:xfrm>
            <a:off x="6404765" y="3721122"/>
            <a:ext cx="2609661" cy="725333"/>
            <a:chOff x="6404764" y="4465346"/>
            <a:chExt cx="2609661" cy="870400"/>
          </a:xfrm>
        </p:grpSpPr>
        <p:cxnSp>
          <p:nvCxnSpPr>
            <p:cNvPr id="144" name="直线箭头连接符 143"/>
            <p:cNvCxnSpPr>
              <a:stCxn id="43" idx="3"/>
              <a:endCxn id="146" idx="1"/>
            </p:cNvCxnSpPr>
            <p:nvPr/>
          </p:nvCxnSpPr>
          <p:spPr>
            <a:xfrm>
              <a:off x="6404764" y="4897415"/>
              <a:ext cx="524310" cy="313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6929074" y="4465346"/>
              <a:ext cx="2085351" cy="87040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MJViewController.xib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49" name="文本框 148"/>
          <p:cNvSpPr txBox="1"/>
          <p:nvPr/>
        </p:nvSpPr>
        <p:spPr>
          <a:xfrm>
            <a:off x="3477833" y="4403441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9" name="组 168"/>
          <p:cNvGrpSpPr/>
          <p:nvPr/>
        </p:nvGrpSpPr>
        <p:grpSpPr>
          <a:xfrm>
            <a:off x="2863833" y="4403441"/>
            <a:ext cx="2248033" cy="689899"/>
            <a:chOff x="2863832" y="5284129"/>
            <a:chExt cx="2248033" cy="827879"/>
          </a:xfrm>
        </p:grpSpPr>
        <p:cxnSp>
          <p:nvCxnSpPr>
            <p:cNvPr id="150" name="直线箭头连接符 149"/>
            <p:cNvCxnSpPr>
              <a:stCxn id="43" idx="2"/>
              <a:endCxn id="153" idx="0"/>
            </p:cNvCxnSpPr>
            <p:nvPr/>
          </p:nvCxnSpPr>
          <p:spPr>
            <a:xfrm flipH="1">
              <a:off x="3987849" y="5284129"/>
              <a:ext cx="6942" cy="40456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矩形 152"/>
            <p:cNvSpPr/>
            <p:nvPr/>
          </p:nvSpPr>
          <p:spPr>
            <a:xfrm>
              <a:off x="2863832" y="5688698"/>
              <a:ext cx="2248033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创建一个空的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view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7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/>
      <p:bldP spid="38" grpId="0"/>
      <p:bldP spid="39" grpId="0"/>
      <p:bldP spid="82" grpId="0"/>
      <p:bldP spid="87" grpId="0"/>
      <p:bldP spid="93" grpId="0"/>
      <p:bldP spid="135" grpId="0"/>
      <p:bldP spid="145" grpId="0"/>
      <p:bldP spid="1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的延迟加载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6955"/>
            <a:ext cx="8229600" cy="392377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是延迟加载的：用到时再加载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可以用</a:t>
            </a:r>
            <a:r>
              <a:rPr kumimoji="1" lang="en-US" altLang="zh-CN" sz="1600" dirty="0"/>
              <a:t>isViewLoaded</a:t>
            </a:r>
            <a:r>
              <a:rPr kumimoji="1" lang="zh-CN" altLang="en-US" sz="1600" dirty="0"/>
              <a:t>方法判断一个</a:t>
            </a:r>
            <a:r>
              <a:rPr kumimoji="1" lang="en-US" altLang="zh-CN" sz="1600" dirty="0"/>
              <a:t>UIViewController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view</a:t>
            </a:r>
            <a:r>
              <a:rPr kumimoji="1" lang="zh-CN" altLang="en-US" sz="1600" dirty="0" smtClean="0"/>
              <a:t>是否已经被加载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加载完毕就会调用</a:t>
            </a:r>
            <a:r>
              <a:rPr kumimoji="1" lang="en-US" altLang="zh-CN" sz="1600" dirty="0" smtClean="0"/>
              <a:t>viewDidLoad</a:t>
            </a:r>
            <a:r>
              <a:rPr kumimoji="1" lang="zh-CN" altLang="en-US" sz="1600" dirty="0" smtClean="0"/>
              <a:t>方法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29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7910"/>
            <a:ext cx="8229600" cy="3945276"/>
          </a:xfrm>
        </p:spPr>
        <p:txBody>
          <a:bodyPr>
            <a:normAutofit fontScale="77500" lnSpcReduction="20000"/>
          </a:bodyPr>
          <a:lstStyle/>
          <a:p>
            <a:r>
              <a:rPr kumimoji="1" lang="zh-TW" altLang="en-US" sz="1600" dirty="0">
                <a:latin typeface="Menlo Regular"/>
                <a:cs typeface="Menlo Regular"/>
              </a:rPr>
              <a:t>一个</a:t>
            </a:r>
            <a:r>
              <a:rPr kumimoji="1" lang="en-US" altLang="zh-TW" sz="1600" dirty="0">
                <a:latin typeface="Menlo Regular"/>
                <a:cs typeface="Menlo Regular"/>
              </a:rPr>
              <a:t>iOS</a:t>
            </a:r>
            <a:r>
              <a:rPr kumimoji="1" lang="zh-TW" altLang="en-US" sz="1600" dirty="0">
                <a:latin typeface="Menlo Regular"/>
                <a:cs typeface="Menlo Regular"/>
              </a:rPr>
              <a:t>的</a:t>
            </a:r>
            <a:r>
              <a:rPr kumimoji="1" lang="en-US" altLang="zh-TW" sz="1600" dirty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很少只由一个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组</a:t>
            </a:r>
            <a:r>
              <a:rPr kumimoji="1" lang="zh-TW" altLang="en-US" sz="1600" dirty="0">
                <a:latin typeface="Menlo Regular"/>
                <a:cs typeface="Menlo Regular"/>
              </a:rPr>
              <a:t>成</a:t>
            </a:r>
            <a:r>
              <a:rPr kumimoji="1" lang="en-US" altLang="zh-TW" sz="1600" dirty="0">
                <a:latin typeface="Menlo Regular"/>
                <a:cs typeface="Menlo Regular"/>
              </a:rPr>
              <a:t>,</a:t>
            </a:r>
            <a:r>
              <a:rPr kumimoji="1" lang="zh-TW" altLang="en-US" sz="1600" dirty="0">
                <a:latin typeface="Menlo Regular"/>
                <a:cs typeface="Menlo Regular"/>
              </a:rPr>
              <a:t>除非这个</a:t>
            </a:r>
            <a:r>
              <a:rPr kumimoji="1" lang="en-US" altLang="zh-TW" sz="1600" dirty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极其简单</a:t>
            </a:r>
            <a:endParaRPr kumimoji="1" lang="en-US" altLang="zh-TW" sz="1600" dirty="0" smtClean="0">
              <a:latin typeface="Menlo Regular"/>
              <a:cs typeface="Menlo Regular"/>
            </a:endParaRPr>
          </a:p>
          <a:p>
            <a:endParaRPr kumimoji="1" lang="en-US" altLang="zh-TW" sz="1600" dirty="0">
              <a:latin typeface="Menlo Regular"/>
              <a:cs typeface="Menlo Regular"/>
            </a:endParaRPr>
          </a:p>
          <a:p>
            <a:r>
              <a:rPr kumimoji="1" lang="zh-TW" altLang="en-US" sz="1600" dirty="0" smtClean="0">
                <a:latin typeface="Menlo Regular"/>
                <a:cs typeface="Menlo Regular"/>
              </a:rPr>
              <a:t>当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中有多个</a:t>
            </a:r>
            <a:r>
              <a:rPr kumimoji="1" lang="zh-CN" altLang="en-US" sz="1600" dirty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的时候</a:t>
            </a:r>
            <a:r>
              <a:rPr kumimoji="1" lang="en-US" altLang="zh-TW" sz="1600" dirty="0">
                <a:latin typeface="Menlo Regular"/>
                <a:cs typeface="Menlo Regular"/>
              </a:rPr>
              <a:t>,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我们就需要对这些</a:t>
            </a:r>
            <a:r>
              <a:rPr kumimoji="1" lang="zh-CN" altLang="en-US" sz="1600" dirty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进</a:t>
            </a:r>
            <a:r>
              <a:rPr kumimoji="1" lang="zh-TW" altLang="en-US" sz="1600" dirty="0">
                <a:latin typeface="Menlo Regular"/>
                <a:cs typeface="Menlo Regular"/>
              </a:rPr>
              <a:t>行管理</a:t>
            </a:r>
          </a:p>
          <a:p>
            <a:endParaRPr kumimoji="1" lang="en-US" altLang="zh-CN" sz="1600" dirty="0" smtClean="0">
              <a:latin typeface="Menlo Regular"/>
              <a:cs typeface="Menlo Regular"/>
            </a:endParaRPr>
          </a:p>
          <a:p>
            <a:r>
              <a:rPr kumimoji="1" lang="zh-CN" altLang="en-US" sz="1600" dirty="0">
                <a:latin typeface="Menlo Regular"/>
                <a:cs typeface="Menlo Regular"/>
              </a:rPr>
              <a:t>有多个</a:t>
            </a:r>
            <a:r>
              <a:rPr kumimoji="1" lang="en-US" altLang="zh-CN" sz="1600" dirty="0">
                <a:latin typeface="Menlo Regular"/>
                <a:cs typeface="Menlo Regular"/>
              </a:rPr>
              <a:t>view</a:t>
            </a:r>
            <a:r>
              <a:rPr kumimoji="1" lang="zh-CN" altLang="en-US" sz="1600" dirty="0">
                <a:latin typeface="Menlo Regular"/>
                <a:cs typeface="Menlo Regular"/>
              </a:rPr>
              <a:t>时，可以用一个大的</a:t>
            </a:r>
            <a:r>
              <a:rPr kumimoji="1" lang="en-US" altLang="zh-CN" sz="1600" dirty="0">
                <a:latin typeface="Menlo Regular"/>
                <a:cs typeface="Menlo Regular"/>
              </a:rPr>
              <a:t>view</a:t>
            </a:r>
            <a:r>
              <a:rPr kumimoji="1" lang="zh-CN" altLang="en-US" sz="1600" dirty="0">
                <a:latin typeface="Menlo Regular"/>
                <a:cs typeface="Menlo Regular"/>
              </a:rPr>
              <a:t>去管理</a:t>
            </a:r>
            <a:r>
              <a:rPr kumimoji="1" lang="en-US" altLang="zh-CN" sz="1600" dirty="0">
                <a:latin typeface="Menlo Regular"/>
                <a:cs typeface="Menlo Regular"/>
              </a:rPr>
              <a:t>1</a:t>
            </a:r>
            <a:r>
              <a:rPr kumimoji="1" lang="zh-CN" altLang="en-US" sz="1600" dirty="0">
                <a:latin typeface="Menlo Regular"/>
                <a:cs typeface="Menlo Regular"/>
              </a:rPr>
              <a:t>个或者多个小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view</a:t>
            </a: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控制器也是如此，用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1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个控制器去管理其他多个控制器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比如，用一个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去管理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3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D</a:t>
            </a:r>
            <a:endParaRPr kumimoji="1" lang="en-US" altLang="zh-CN" sz="16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>
                <a:latin typeface="Menlo Regular"/>
                <a:cs typeface="Menlo Regular"/>
              </a:rPr>
              <a:t>被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称为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D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的“</a:t>
            </a:r>
            <a:r>
              <a:rPr kumimoji="1" lang="zh-CN" altLang="en-US" sz="1600" dirty="0" smtClean="0">
                <a:solidFill>
                  <a:schemeClr val="accent6"/>
                </a:solidFill>
                <a:latin typeface="Menlo Regular"/>
                <a:cs typeface="Menlo Regular"/>
              </a:rPr>
              <a:t>父控制器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”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D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的被称为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的“</a:t>
            </a:r>
            <a:r>
              <a:rPr kumimoji="1" lang="zh-CN" altLang="en-US" sz="1600" dirty="0">
                <a:solidFill>
                  <a:schemeClr val="accent6"/>
                </a:solidFill>
                <a:latin typeface="Menlo Regular"/>
                <a:cs typeface="Menlo Regular"/>
              </a:rPr>
              <a:t>子控制器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”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为了便于管理控制器，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iOS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提供了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2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个比较特殊的控制器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latin typeface="Menlo Regular"/>
                <a:cs typeface="Menlo Regular"/>
              </a:rPr>
              <a:t>UINavigationController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latin typeface="Menlo Regular"/>
                <a:cs typeface="Menlo Regular"/>
              </a:rPr>
              <a:t>UITabBarController</a:t>
            </a:r>
          </a:p>
        </p:txBody>
      </p:sp>
    </p:spTree>
    <p:extLst>
      <p:ext uri="{BB962C8B-B14F-4D97-AF65-F5344CB8AC3E}">
        <p14:creationId xmlns:p14="http://schemas.microsoft.com/office/powerpoint/2010/main" val="30750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5312"/>
            <a:ext cx="8229600" cy="48068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利用</a:t>
            </a:r>
            <a:r>
              <a:rPr kumimoji="1" lang="en-US" altLang="zh-CN" sz="1600" dirty="0" smtClean="0"/>
              <a:t>UINavigationController</a:t>
            </a:r>
            <a:r>
              <a:rPr kumimoji="1" lang="zh-CN" altLang="en-US" sz="1600" dirty="0" smtClean="0"/>
              <a:t>，可以轻松地管理多个控制器，轻松完成控制器之间的切换，典型例子就是系统自带的“设置”应用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4" name="图片 3" descr="iOS 模拟器屏幕快照“2014年3月1日 下午7.16.37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761779"/>
            <a:ext cx="2216439" cy="2770548"/>
          </a:xfrm>
          <a:prstGeom prst="rect">
            <a:avLst/>
          </a:prstGeom>
        </p:spPr>
      </p:pic>
      <p:pic>
        <p:nvPicPr>
          <p:cNvPr id="5" name="图片 4" descr="iOS 模拟器屏幕快照“2014年3月1日 下午7.18.08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22" y="1761779"/>
            <a:ext cx="2216439" cy="2770549"/>
          </a:xfrm>
          <a:prstGeom prst="rect">
            <a:avLst/>
          </a:prstGeom>
        </p:spPr>
      </p:pic>
      <p:pic>
        <p:nvPicPr>
          <p:cNvPr id="6" name="图片 5" descr="iOS 模拟器屏幕快照“2014年3月1日 下午7.16.30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36" y="1761779"/>
            <a:ext cx="2216439" cy="2770548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457201" y="2546570"/>
            <a:ext cx="2216439" cy="20214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4" idx="3"/>
            <a:endCxn id="5" idx="1"/>
          </p:cNvCxnSpPr>
          <p:nvPr/>
        </p:nvCxnSpPr>
        <p:spPr>
          <a:xfrm>
            <a:off x="2673639" y="3147053"/>
            <a:ext cx="7254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框架 8"/>
          <p:cNvSpPr/>
          <p:nvPr/>
        </p:nvSpPr>
        <p:spPr>
          <a:xfrm>
            <a:off x="3399122" y="3517814"/>
            <a:ext cx="2216439" cy="20214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stCxn id="5" idx="3"/>
            <a:endCxn id="6" idx="1"/>
          </p:cNvCxnSpPr>
          <p:nvPr/>
        </p:nvCxnSpPr>
        <p:spPr>
          <a:xfrm flipV="1">
            <a:off x="5615561" y="3147053"/>
            <a:ext cx="6091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框架 10"/>
          <p:cNvSpPr/>
          <p:nvPr/>
        </p:nvSpPr>
        <p:spPr>
          <a:xfrm>
            <a:off x="6267549" y="1920653"/>
            <a:ext cx="710862" cy="20214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5615561" y="1991998"/>
            <a:ext cx="609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2659370" y="1991998"/>
            <a:ext cx="725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框架 13"/>
          <p:cNvSpPr/>
          <p:nvPr/>
        </p:nvSpPr>
        <p:spPr>
          <a:xfrm>
            <a:off x="3441935" y="1902819"/>
            <a:ext cx="511070" cy="20214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1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en-US" altLang="en-US" dirty="0" smtClean="0"/>
              <a:t>的view结构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3522" y="2021713"/>
            <a:ext cx="2927319" cy="3214083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导航控制器的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0568" y="2021713"/>
            <a:ext cx="2927319" cy="321408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栈顶控制器的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3522" y="1416243"/>
            <a:ext cx="2927319" cy="413054"/>
          </a:xfrm>
          <a:prstGeom prst="rect">
            <a:avLst/>
          </a:prstGeom>
          <a:solidFill>
            <a:schemeClr val="accent3">
              <a:alpha val="5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导航条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3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833 " pathEditMode="relative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075E-6 -3.06963E-6 L -0.43475 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8810</TotalTime>
  <Words>1421</Words>
  <Application>Microsoft Macintosh PowerPoint</Application>
  <PresentationFormat>全屏显示(16:10)</PresentationFormat>
  <Paragraphs>285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小码哥2015</vt:lpstr>
      <vt:lpstr>控制器管理</vt:lpstr>
      <vt:lpstr>掌握</vt:lpstr>
      <vt:lpstr>如何创建一个控制器</vt:lpstr>
      <vt:lpstr>通过storyboard创建控制器</vt:lpstr>
      <vt:lpstr>MJViewController的view的创建</vt:lpstr>
      <vt:lpstr>控制器view的延迟加载</vt:lpstr>
      <vt:lpstr>多控制器</vt:lpstr>
      <vt:lpstr>UINavigationController</vt:lpstr>
      <vt:lpstr>UINavigationController的view结构</vt:lpstr>
      <vt:lpstr>UINavigationController的简单使用</vt:lpstr>
      <vt:lpstr>UINavigationController的子控制器</vt:lpstr>
      <vt:lpstr>PowerPoint 演示文稿</vt:lpstr>
      <vt:lpstr>如何修改导航栏的内容</vt:lpstr>
      <vt:lpstr>什么是Segue</vt:lpstr>
      <vt:lpstr>Segue的属性</vt:lpstr>
      <vt:lpstr>Segue的类型</vt:lpstr>
      <vt:lpstr>自动型Segue</vt:lpstr>
      <vt:lpstr>手动型Segue</vt:lpstr>
      <vt:lpstr>performSegueWithIdentifier:sender:</vt:lpstr>
      <vt:lpstr>performSegueWithIdentifier:sender:</vt:lpstr>
      <vt:lpstr>Sender参数的传递</vt:lpstr>
      <vt:lpstr>控制器的数据传递</vt:lpstr>
      <vt:lpstr>控制器的数据传递</vt:lpstr>
      <vt:lpstr>UITabBarController</vt:lpstr>
      <vt:lpstr>UITabBarController的简单使用</vt:lpstr>
      <vt:lpstr>UITabBarController的子控制器</vt:lpstr>
      <vt:lpstr>UITabBarController的view结构</vt:lpstr>
      <vt:lpstr>UITabBar</vt:lpstr>
      <vt:lpstr>UITabBarButton</vt:lpstr>
      <vt:lpstr>App主流UI框架结构</vt:lpstr>
      <vt:lpstr>Modal</vt:lpstr>
      <vt:lpstr>PowerPoint 演示文稿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yuan</cp:lastModifiedBy>
  <cp:revision>2648</cp:revision>
  <dcterms:created xsi:type="dcterms:W3CDTF">2013-07-22T07:36:09Z</dcterms:created>
  <dcterms:modified xsi:type="dcterms:W3CDTF">2015-06-06T12:17:24Z</dcterms:modified>
</cp:coreProperties>
</file>