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5"/>
  </p:notesMasterIdLst>
  <p:sldIdLst>
    <p:sldId id="257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31" r:id="rId12"/>
    <p:sldId id="332" r:id="rId13"/>
    <p:sldId id="343" r:id="rId14"/>
    <p:sldId id="333" r:id="rId15"/>
    <p:sldId id="334" r:id="rId16"/>
    <p:sldId id="336" r:id="rId17"/>
    <p:sldId id="344" r:id="rId18"/>
    <p:sldId id="335" r:id="rId19"/>
    <p:sldId id="338" r:id="rId20"/>
    <p:sldId id="339" r:id="rId21"/>
    <p:sldId id="340" r:id="rId22"/>
    <p:sldId id="341" r:id="rId23"/>
    <p:sldId id="342" r:id="rId2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简介" id="{24838EDE-D604-6B4F-BBC1-39AD061AFFB8}">
          <p14:sldIdLst>
            <p14:sldId id="316"/>
          </p14:sldIdLst>
        </p14:section>
        <p14:section name="view的触摸事件处理" id="{CFE23DD5-BD7C-EC49-81DF-FDBC84D880B0}">
          <p14:sldIdLst>
            <p14:sldId id="318"/>
            <p14:sldId id="319"/>
            <p14:sldId id="320"/>
          </p14:sldIdLst>
        </p14:section>
        <p14:section name="UITouch" id="{ABCAAC13-7B4C-C546-85D3-4681CE3BBC82}">
          <p14:sldIdLst>
            <p14:sldId id="321"/>
            <p14:sldId id="322"/>
            <p14:sldId id="323"/>
          </p14:sldIdLst>
        </p14:section>
        <p14:section name="UIEvent" id="{6657BF08-1963-FA4E-9B4E-E76651DA1C86}">
          <p14:sldIdLst>
            <p14:sldId id="324"/>
          </p14:sldIdLst>
        </p14:section>
        <p14:section name="touches和event参数" id="{101C7853-F1BF-CD4B-92D0-BCDC9F240728}">
          <p14:sldIdLst>
            <p14:sldId id="325"/>
          </p14:sldIdLst>
        </p14:section>
        <p14:section name="事件产生和传递" id="{8E834576-4235-A24B-944F-BD00BF57E703}">
          <p14:sldIdLst>
            <p14:sldId id="331"/>
            <p14:sldId id="332"/>
            <p14:sldId id="343"/>
            <p14:sldId id="333"/>
          </p14:sldIdLst>
        </p14:section>
        <p14:section name="响应者链条" id="{17D99B3B-86A2-B04B-BFA8-33E1E343410E}">
          <p14:sldIdLst>
            <p14:sldId id="334"/>
            <p14:sldId id="336"/>
            <p14:sldId id="344"/>
            <p14:sldId id="335"/>
          </p14:sldIdLst>
        </p14:section>
        <p14:section name="手势识别" id="{8CF7C6CA-5BDE-7748-AE08-B1636789638B}">
          <p14:sldIdLst>
            <p14:sldId id="338"/>
            <p14:sldId id="339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0" autoAdjust="0"/>
    <p:restoredTop sz="91902" autoAdjust="0"/>
  </p:normalViewPr>
  <p:slideViewPr>
    <p:cSldViewPr snapToGrid="0" snapToObjects="1">
      <p:cViewPr varScale="1">
        <p:scale>
          <a:sx n="90" d="100"/>
          <a:sy n="90" d="100"/>
        </p:scale>
        <p:origin x="-736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UITouchPhase</a:t>
            </a:r>
            <a:r>
              <a:rPr kumimoji="1" lang="zh-CN" altLang="en-US" sz="1800" dirty="0" smtClean="0"/>
              <a:t>是一个枚举类型，包含</a:t>
            </a:r>
            <a:r>
              <a:rPr kumimoji="1" lang="zh-CN" altLang="zh-CN" sz="1800" dirty="0" smtClean="0"/>
              <a:t>：</a:t>
            </a:r>
            <a:endParaRPr kumimoji="1" lang="zh-CN" altLang="en-US" sz="1800" dirty="0" smtClean="0"/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UITouchPhaseBegan</a:t>
            </a:r>
            <a:r>
              <a:rPr kumimoji="1" lang="zh-CN" altLang="en-US" sz="1600" dirty="0" smtClean="0"/>
              <a:t>（触摸开始）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UITouchPhaseMoved</a:t>
            </a:r>
            <a:r>
              <a:rPr kumimoji="1" lang="zh-CN" altLang="en-US" sz="1600" dirty="0" smtClean="0"/>
              <a:t>（接触点移动）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UITouchPhaseStationary</a:t>
            </a:r>
            <a:r>
              <a:rPr kumimoji="1" lang="zh-CN" altLang="en-US" sz="1600" dirty="0" smtClean="0"/>
              <a:t>（接触点无移动）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UITouchPhaseEnded</a:t>
            </a:r>
            <a:r>
              <a:rPr kumimoji="1" lang="zh-CN" altLang="en-US" sz="1600" dirty="0" smtClean="0"/>
              <a:t>（触摸结束）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UITouchPhaseCancelled</a:t>
            </a:r>
            <a:r>
              <a:rPr kumimoji="1" lang="zh-CN" altLang="en-US" sz="1600" dirty="0" smtClean="0"/>
              <a:t>（触摸取消）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9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UIEventTypeTouches,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UIEventTypeMotion,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UIEventTypeRemoteControl,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UIEventSubtype)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available in iPhone OS 3.0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UIEventSubtypeNone                              = 0,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UIEventTypeMotion, available in iPhone OS 3.0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UIEventSubtypeMotionShake                       = 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UIEventTypeRemoteControl, available in iOS 4.0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UIEventSubtypeRemoteControlPlay                 = 100,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UIEventSubtypeRemoteControlPause                = 101,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UIEventSubtypeRemoteControlStop                 = 102,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UIEventSubtypeRemoteControlTogglePlayPause      = 103,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UIEventSubtypeRemoteControlNextTrack            = 104,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UIEventSubtypeRemoteControlPreviousTrack        = 105,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UIEventSubtypeRemoteControlBeginSeekingBackward = 106,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UIEventSubtypeRemoteControlEndSeekingBackward   = 107,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UIEventSubtypeRemoteControlBeginSeekingForward  = 108,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UIEventSubtypeRemoteControlEndSeekingForward    = 109,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>
              <a:latin typeface="Menlo"/>
              <a:ea typeface="华文细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F0AD-4513-1E48-85BA-668DE7CF6DA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8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触摸事件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touches和event参数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7" y="1238373"/>
            <a:ext cx="8662361" cy="4005455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一次完整的触摸过程，会经历</a:t>
            </a:r>
            <a:r>
              <a:rPr kumimoji="1" lang="zh-CN" altLang="zh-CN" sz="1600" dirty="0"/>
              <a:t>3</a:t>
            </a:r>
            <a:r>
              <a:rPr kumimoji="1" lang="zh-CN" altLang="en-US" sz="1600" dirty="0" smtClean="0"/>
              <a:t>个状态：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触摸开始：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触摸移动：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touchesMoved: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触摸结束：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touchesEnded: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触摸取消（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可能会经历</a:t>
            </a:r>
            <a:r>
              <a:rPr kumimoji="1" lang="zh-CN" altLang="en-US" sz="1600" dirty="0" smtClean="0"/>
              <a:t>）：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个触摸事件处理方法中，都有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两个参数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一次完整的触摸过程中，只会产生一个事件对象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个触摸方法都是同一个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如果两根手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指同时触摸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只会调用一次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参数中装着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如果这两根手指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一前一后分开触摸同一个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会分别调用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方法，并且每次调用时的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参数中只包含一个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对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kumimoji="1" lang="zh-CN" altLang="en-US" sz="1600" dirty="0" smtClean="0"/>
              <a:t>中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的个数可以判断出是单点触摸还是多点触摸</a:t>
            </a:r>
          </a:p>
          <a:p>
            <a:pPr>
              <a:buFont typeface="Wingdings" charset="2"/>
              <a:buChar char="Ø"/>
            </a:pP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8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事件的产生和传递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274046"/>
            <a:ext cx="8533924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发生触摸事件后，系统会将该事件加入到一个由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/>
              <a:t>管理的事件</a:t>
            </a:r>
            <a:r>
              <a:rPr kumimoji="1" lang="zh-CN" altLang="en-US" sz="1600" dirty="0">
                <a:solidFill>
                  <a:srgbClr val="FF0000"/>
                </a:solidFill>
              </a:rPr>
              <a:t>队列</a:t>
            </a:r>
            <a:r>
              <a:rPr kumimoji="1" lang="zh-CN" altLang="en-US" sz="1600" dirty="0"/>
              <a:t>中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会从事件队列中</a:t>
            </a:r>
            <a:r>
              <a:rPr kumimoji="1" lang="zh-CN" altLang="en-US" sz="1600" dirty="0"/>
              <a:t>取出最前面的</a:t>
            </a:r>
            <a:r>
              <a:rPr kumimoji="1" lang="zh-CN" altLang="en-US" sz="1600" dirty="0" smtClean="0"/>
              <a:t>事件，并将事件分发下去以便处</a:t>
            </a:r>
            <a:r>
              <a:rPr kumimoji="1" lang="zh-CN" altLang="en-US" sz="1600" dirty="0"/>
              <a:t>理，通常，先发送事件给应用程序的主窗</a:t>
            </a:r>
            <a:r>
              <a:rPr kumimoji="1" lang="zh-CN" altLang="en-US" sz="1600" dirty="0" smtClean="0"/>
              <a:t>口（</a:t>
            </a:r>
            <a:r>
              <a:rPr kumimoji="1" lang="en-US" altLang="zh-CN" sz="1600" dirty="0" smtClean="0"/>
              <a:t>keyWindow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主窗口会在视图层次结构中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找到一个最合适的视图来处理触摸事件</a:t>
            </a:r>
            <a:r>
              <a:rPr kumimoji="1" lang="zh-CN" altLang="en-US" sz="1600" dirty="0" smtClean="0"/>
              <a:t>，这也是整个事件处理过程的第一步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找到合适的视图控件后，就会调用视图控件的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方法来作具体的事件处理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touchedEnded…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事件传递示例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311911" y="1375833"/>
            <a:ext cx="3132667" cy="3504260"/>
            <a:chOff x="917222" y="1650999"/>
            <a:chExt cx="3132667" cy="4205112"/>
          </a:xfrm>
        </p:grpSpPr>
        <p:sp>
          <p:nvSpPr>
            <p:cNvPr id="4" name="矩形 3"/>
            <p:cNvSpPr/>
            <p:nvPr/>
          </p:nvSpPr>
          <p:spPr>
            <a:xfrm>
              <a:off x="917222" y="1650999"/>
              <a:ext cx="3132667" cy="420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222" y="1650999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03116" y="1587499"/>
            <a:ext cx="1862666" cy="928983"/>
            <a:chOff x="1538111" y="1904999"/>
            <a:chExt cx="1862666" cy="1114779"/>
          </a:xfrm>
        </p:grpSpPr>
        <p:sp>
          <p:nvSpPr>
            <p:cNvPr id="5" name="矩形 4"/>
            <p:cNvSpPr/>
            <p:nvPr/>
          </p:nvSpPr>
          <p:spPr>
            <a:xfrm>
              <a:off x="1538111" y="1904999"/>
              <a:ext cx="1862666" cy="111477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111" y="1904999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33629" y="2678758"/>
            <a:ext cx="2486155" cy="1683927"/>
            <a:chOff x="1168623" y="3214510"/>
            <a:chExt cx="2486155" cy="2020712"/>
          </a:xfrm>
        </p:grpSpPr>
        <p:sp>
          <p:nvSpPr>
            <p:cNvPr id="6" name="矩形 5"/>
            <p:cNvSpPr/>
            <p:nvPr/>
          </p:nvSpPr>
          <p:spPr>
            <a:xfrm>
              <a:off x="1171221" y="3214510"/>
              <a:ext cx="2483557" cy="202071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623" y="3225800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6673" y="2775186"/>
            <a:ext cx="1763889" cy="858426"/>
            <a:chOff x="1481667" y="3330223"/>
            <a:chExt cx="1763889" cy="1030111"/>
          </a:xfrm>
        </p:grpSpPr>
        <p:sp>
          <p:nvSpPr>
            <p:cNvPr id="3" name="矩形 2"/>
            <p:cNvSpPr/>
            <p:nvPr/>
          </p:nvSpPr>
          <p:spPr>
            <a:xfrm>
              <a:off x="1481667" y="3330223"/>
              <a:ext cx="1763889" cy="1030111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67" y="3330223"/>
              <a:ext cx="30008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39339" y="2833666"/>
            <a:ext cx="1058334" cy="423333"/>
            <a:chOff x="2074334" y="3400399"/>
            <a:chExt cx="1058334" cy="508000"/>
          </a:xfrm>
        </p:grpSpPr>
        <p:sp>
          <p:nvSpPr>
            <p:cNvPr id="7" name="矩形 6"/>
            <p:cNvSpPr/>
            <p:nvPr/>
          </p:nvSpPr>
          <p:spPr>
            <a:xfrm>
              <a:off x="2074334" y="3400399"/>
              <a:ext cx="1058334" cy="508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77156" y="3400399"/>
              <a:ext cx="300082" cy="44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707448" y="3431352"/>
            <a:ext cx="1185335" cy="660870"/>
            <a:chOff x="2342442" y="4117623"/>
            <a:chExt cx="1185335" cy="793044"/>
          </a:xfrm>
        </p:grpSpPr>
        <p:sp>
          <p:nvSpPr>
            <p:cNvPr id="8" name="矩形 7"/>
            <p:cNvSpPr/>
            <p:nvPr/>
          </p:nvSpPr>
          <p:spPr>
            <a:xfrm>
              <a:off x="2342442" y="4117623"/>
              <a:ext cx="1185335" cy="793044"/>
            </a:xfrm>
            <a:prstGeom prst="rect">
              <a:avLst/>
            </a:prstGeom>
            <a:solidFill>
              <a:srgbClr val="FF0000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2442" y="4117623"/>
              <a:ext cx="30008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60878" y="1293518"/>
            <a:ext cx="5229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触摸事件的传递是从父控件传递到子控件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点击了绿色的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view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：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r>
              <a:rPr kumimoji="1" lang="en-US" altLang="zh-CN" sz="14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绿色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点击了蓝色的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点击了黄色的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黄色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</a:rPr>
              <a:t>如果父控件不能接收触摸事件，那么子控件就不可能接收到触摸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事件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400" dirty="0" smtClean="0">
                <a:solidFill>
                  <a:srgbClr val="0000FF"/>
                </a:solidFill>
              </a:rPr>
              <a:t>掌握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如何找到最合适的控件来处理事件？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自己是否能接收触摸事件？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触摸点是否在自己身上？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从后往前遍历子控件，重复前面的两个步骤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如果没有符合条件的子控件，那么就自己最适合处理</a:t>
            </a:r>
            <a:endParaRPr kumimoji="1" lang="en-US" altLang="zh-CN" sz="14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1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1889" y="2921000"/>
            <a:ext cx="1354667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41889" y="1594556"/>
            <a:ext cx="2074333" cy="1326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0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不接收触摸事件的三种情况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12" y="1267650"/>
            <a:ext cx="8342488" cy="37716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1600" dirty="0" smtClean="0"/>
              <a:t>不接收用户交互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kumimoji="1" lang="zh-TW" altLang="en-US" sz="1600" dirty="0" smtClean="0"/>
              <a:t>隐藏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hidden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TW" sz="1600" dirty="0">
                <a:solidFill>
                  <a:srgbClr val="AA0D91"/>
                </a:solidFill>
                <a:latin typeface="Menlo-Regular"/>
              </a:rPr>
              <a:t>YES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kumimoji="1" lang="zh-TW" altLang="en-US" sz="1600" dirty="0" smtClean="0"/>
              <a:t>透明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alpha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kumimoji="1" lang="en-US" altLang="zh-TW" sz="1600" dirty="0" smtClean="0"/>
              <a:t>0</a:t>
            </a:r>
            <a:r>
              <a:rPr kumimoji="1" lang="en-US" altLang="zh-CN" sz="1600" dirty="0" smtClean="0"/>
              <a:t>.0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~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0.01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提示</a:t>
            </a:r>
            <a:r>
              <a:rPr kumimoji="1" lang="zh-CN" altLang="en-US" sz="1600" dirty="0" smtClean="0"/>
              <a:t>：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kumimoji="1" lang="zh-CN" altLang="en-US" sz="1600" dirty="0" smtClean="0"/>
              <a:t>默认就是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kumimoji="1" lang="zh-CN" altLang="en-US" sz="1600" dirty="0" smtClean="0"/>
              <a:t>，因此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以及它的子控件默认是不能接收触摸事件的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3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394859"/>
            <a:ext cx="8128599" cy="689559"/>
          </a:xfrm>
        </p:spPr>
        <p:txBody>
          <a:bodyPr/>
          <a:lstStyle/>
          <a:p>
            <a:r>
              <a:rPr kumimoji="1" lang="zh-CN" altLang="en-US" dirty="0" smtClean="0"/>
              <a:t>触摸事件处理的详细过程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8474" y="1281643"/>
            <a:ext cx="8128599" cy="467518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 smtClean="0"/>
              <a:t>用户点击屏幕后产生的一个触摸事件，经过一系列的传递过程后，会找到最合适</a:t>
            </a:r>
            <a:r>
              <a:rPr kumimoji="1" lang="zh-CN" altLang="en-US" sz="1600" dirty="0"/>
              <a:t>的视图控</a:t>
            </a:r>
            <a:r>
              <a:rPr kumimoji="1" lang="zh-CN" altLang="en-US" sz="1600" dirty="0" smtClean="0"/>
              <a:t>件来处理这个事件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找到最合适的视图控件后，就会调用控</a:t>
            </a:r>
            <a:r>
              <a:rPr kumimoji="1" lang="zh-CN" altLang="en-US" sz="1600" dirty="0"/>
              <a:t>件的</a:t>
            </a:r>
            <a:r>
              <a:rPr kumimoji="1" lang="en-US" altLang="zh-CN" sz="1600" dirty="0"/>
              <a:t>touches</a:t>
            </a:r>
            <a:r>
              <a:rPr kumimoji="1" lang="zh-CN" altLang="en-US" sz="1600" dirty="0"/>
              <a:t>方法来作具体的事件处理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touchedEnded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这些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方法的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默认做法</a:t>
            </a:r>
            <a:r>
              <a:rPr kumimoji="1" lang="zh-CN" altLang="en-US" sz="1600" dirty="0" smtClean="0"/>
              <a:t>是将事件顺</a:t>
            </a:r>
            <a:r>
              <a:rPr kumimoji="1" lang="zh-CN" altLang="en-US" sz="1600" dirty="0"/>
              <a:t>着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响应者链条</a:t>
            </a:r>
            <a:r>
              <a:rPr kumimoji="1" lang="zh-CN" altLang="en-US" sz="1600" dirty="0" smtClean="0"/>
              <a:t>向上传递，将事件交给上一个响应者进行处理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6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70051"/>
            <a:ext cx="8128599" cy="689559"/>
          </a:xfrm>
        </p:spPr>
        <p:txBody>
          <a:bodyPr/>
          <a:lstStyle/>
          <a:p>
            <a:r>
              <a:rPr kumimoji="1" lang="zh-CN" altLang="en-US" dirty="0" smtClean="0"/>
              <a:t>响应者链条示意图</a:t>
            </a:r>
            <a:endParaRPr kumimoji="1" lang="zh-CN" altLang="en-US" dirty="0"/>
          </a:p>
        </p:txBody>
      </p:sp>
      <p:pic>
        <p:nvPicPr>
          <p:cNvPr id="5" name="内容占位符 6" descr="iOS_responder_chain_2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1527968"/>
            <a:ext cx="7660306" cy="4405847"/>
          </a:xfrm>
        </p:spPr>
      </p:pic>
      <p:sp>
        <p:nvSpPr>
          <p:cNvPr id="6" name="文本框 5"/>
          <p:cNvSpPr txBox="1"/>
          <p:nvPr/>
        </p:nvSpPr>
        <p:spPr>
          <a:xfrm>
            <a:off x="381123" y="731640"/>
            <a:ext cx="727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响应者链条：是由多个响应者对象连接起来的链条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作用：能很清楚的看见每个响应者之间的联系，并且可以让一个事件多个对象处理。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响应者对象：能处理事件的对象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2" y="50079"/>
            <a:ext cx="8128599" cy="689559"/>
          </a:xfrm>
        </p:spPr>
        <p:txBody>
          <a:bodyPr/>
          <a:lstStyle/>
          <a:p>
            <a:r>
              <a:rPr kumimoji="1" lang="zh-CN" altLang="en-US"/>
              <a:t>事件传递的完整过程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1210" y="610771"/>
            <a:ext cx="828586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1</a:t>
            </a:r>
            <a:r>
              <a:rPr kumimoji="1" lang="en-US" altLang="zh-CN"/>
              <a:t>&gt;</a:t>
            </a:r>
            <a:r>
              <a:rPr kumimoji="1" lang="zh-CN" altLang="en-US"/>
              <a:t> 先将事件对象由上往下传递</a:t>
            </a:r>
            <a:r>
              <a:rPr kumimoji="1" lang="en-US" altLang="zh-CN"/>
              <a:t>(</a:t>
            </a:r>
            <a:r>
              <a:rPr kumimoji="1" lang="zh-CN" altLang="en-US"/>
              <a:t>由父控件传递给子控件</a:t>
            </a:r>
            <a:r>
              <a:rPr kumimoji="1" lang="en-US" altLang="zh-CN"/>
              <a:t>)</a:t>
            </a:r>
            <a:r>
              <a:rPr kumimoji="1" lang="zh-CN" altLang="en-US"/>
              <a:t>，找到最合适的控件来处理这个事件。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2</a:t>
            </a:r>
            <a:r>
              <a:rPr kumimoji="1" lang="en-US" altLang="zh-CN"/>
              <a:t>&gt;</a:t>
            </a:r>
            <a:r>
              <a:rPr kumimoji="1" lang="zh-CN" altLang="en-US"/>
              <a:t> 调用最合适控件的</a:t>
            </a:r>
            <a:r>
              <a:rPr kumimoji="1" lang="en-US" altLang="zh-CN"/>
              <a:t>touches….</a:t>
            </a:r>
            <a:r>
              <a:rPr kumimoji="1" lang="zh-CN" altLang="en-US"/>
              <a:t>方法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3</a:t>
            </a:r>
            <a:r>
              <a:rPr kumimoji="1" lang="en-US" altLang="zh-CN"/>
              <a:t>&gt;</a:t>
            </a:r>
            <a:r>
              <a:rPr kumimoji="1" lang="zh-CN" altLang="en-US"/>
              <a:t> 如果调用了</a:t>
            </a:r>
            <a:r>
              <a:rPr kumimoji="1" lang="en-US" altLang="zh-CN"/>
              <a:t>[super</a:t>
            </a:r>
            <a:r>
              <a:rPr kumimoji="1" lang="zh-CN" altLang="en-US"/>
              <a:t> </a:t>
            </a:r>
            <a:r>
              <a:rPr kumimoji="1" lang="en-US" altLang="zh-CN"/>
              <a:t>touches….];</a:t>
            </a:r>
            <a:r>
              <a:rPr kumimoji="1" lang="zh-CN" altLang="en-US"/>
              <a:t>就会将事件顺着响应者链条往上传递，传递给上一个响应者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4</a:t>
            </a:r>
            <a:r>
              <a:rPr kumimoji="1" lang="en-US" altLang="zh-CN"/>
              <a:t>&gt;</a:t>
            </a:r>
            <a:r>
              <a:rPr kumimoji="1" lang="zh-CN" altLang="en-US"/>
              <a:t> 接着就会调用上一个响应者的</a:t>
            </a:r>
            <a:r>
              <a:rPr kumimoji="1" lang="en-US" altLang="zh-CN"/>
              <a:t>touches….</a:t>
            </a:r>
            <a:r>
              <a:rPr kumimoji="1" lang="zh-CN" altLang="en-US"/>
              <a:t>方法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1208" y="3331982"/>
            <a:ext cx="82858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CN" altLang="en-US">
                <a:solidFill>
                  <a:srgbClr val="FF0000"/>
                </a:solidFill>
              </a:rPr>
              <a:t>如何判断上一个响应者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1</a:t>
            </a:r>
            <a:r>
              <a:rPr kumimoji="1" lang="en-US" altLang="zh-CN"/>
              <a:t>&gt;</a:t>
            </a:r>
            <a:r>
              <a:rPr kumimoji="1" lang="zh-CN" altLang="en-US"/>
              <a:t> 如果当前这个</a:t>
            </a:r>
            <a:r>
              <a:rPr kumimoji="1" lang="en-US" altLang="zh-CN"/>
              <a:t>view</a:t>
            </a:r>
            <a:r>
              <a:rPr kumimoji="1" lang="zh-CN" altLang="en-US"/>
              <a:t>是控制器的</a:t>
            </a:r>
            <a:r>
              <a:rPr kumimoji="1" lang="en-US" altLang="zh-CN"/>
              <a:t>view,</a:t>
            </a:r>
            <a:r>
              <a:rPr kumimoji="1" lang="zh-CN" altLang="en-US"/>
              <a:t>那么</a:t>
            </a:r>
            <a:r>
              <a:rPr kumimoji="1" lang="zh-CN" altLang="en-US">
                <a:solidFill>
                  <a:srgbClr val="FF0000"/>
                </a:solidFill>
              </a:rPr>
              <a:t>控制器</a:t>
            </a:r>
            <a:r>
              <a:rPr kumimoji="1" lang="zh-CN" altLang="en-US"/>
              <a:t>就是上一个响应者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2</a:t>
            </a:r>
            <a:r>
              <a:rPr kumimoji="1" lang="en-US" altLang="zh-CN"/>
              <a:t>&gt;</a:t>
            </a:r>
            <a:r>
              <a:rPr kumimoji="1" lang="zh-CN" altLang="en-US"/>
              <a:t> 如果当前这个</a:t>
            </a:r>
            <a:r>
              <a:rPr kumimoji="1" lang="en-US" altLang="zh-CN"/>
              <a:t>view</a:t>
            </a:r>
            <a:r>
              <a:rPr kumimoji="1" lang="zh-CN" altLang="en-US"/>
              <a:t>不是控制器的</a:t>
            </a:r>
            <a:r>
              <a:rPr kumimoji="1" lang="en-US" altLang="zh-CN"/>
              <a:t>view,</a:t>
            </a:r>
            <a:r>
              <a:rPr kumimoji="1" lang="zh-CN" altLang="en-US"/>
              <a:t>那么</a:t>
            </a:r>
            <a:r>
              <a:rPr kumimoji="1" lang="zh-CN" altLang="en-US">
                <a:solidFill>
                  <a:srgbClr val="FF0000"/>
                </a:solidFill>
              </a:rPr>
              <a:t>父控件</a:t>
            </a:r>
            <a:r>
              <a:rPr kumimoji="1" lang="zh-CN" altLang="en-US"/>
              <a:t>就是上一个响应者</a:t>
            </a:r>
          </a:p>
        </p:txBody>
      </p:sp>
    </p:spTree>
    <p:extLst>
      <p:ext uri="{BB962C8B-B14F-4D97-AF65-F5344CB8AC3E}">
        <p14:creationId xmlns:p14="http://schemas.microsoft.com/office/powerpoint/2010/main" val="23844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</a:t>
            </a:r>
            <a:r>
              <a:rPr kumimoji="1" lang="zh-CN" altLang="en-US" dirty="0" smtClean="0"/>
              <a:t>者链的事件传递过</a:t>
            </a:r>
            <a:r>
              <a:rPr kumimoji="1" lang="zh-CN" altLang="en-US" dirty="0"/>
              <a:t>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控制器存在，就传递给控制器；如果控制器不存在，则将其传递给它的父视图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在视图层次结构</a:t>
            </a:r>
            <a:r>
              <a:rPr kumimoji="1" lang="zh-CN" altLang="en-US" sz="1600" dirty="0"/>
              <a:t>的最顶级视图，如果也不能处理收到的事件或消息，则其将事件或消息传递给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对象进行处理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对象也不处理，则其将事件或消息传递给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对象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也不能处理该事件或消息，</a:t>
            </a:r>
            <a:r>
              <a:rPr kumimoji="1" lang="zh-CN" altLang="en-US" sz="1600" dirty="0" smtClean="0"/>
              <a:t>则将其丢弃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监听触摸事件的做法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如果想监听一个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上面的触摸事件，之前的做法是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自定义一个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实现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方法，在方法内部实现具体处理代码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通过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触摸事件，有很明显的几个缺点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必须得自定义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由于是在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方法中监听触摸事件，因此默认情况下，无法让其他外界对象监听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的触摸事件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不容易区分用户的具体手势行为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之</a:t>
            </a:r>
            <a:r>
              <a:rPr kumimoji="1" lang="zh-CN" altLang="en-US" sz="1800" dirty="0"/>
              <a:t>后，</a:t>
            </a:r>
            <a:r>
              <a:rPr kumimoji="1" lang="zh-CN" altLang="en-US" sz="1800" dirty="0" smtClean="0"/>
              <a:t>苹果推出了手势识别功能（</a:t>
            </a:r>
            <a:r>
              <a:rPr kumimoji="1" lang="en-US" altLang="zh-CN" sz="1800" dirty="0"/>
              <a:t>Gesture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Recognizer</a:t>
            </a:r>
            <a:r>
              <a:rPr kumimoji="1" lang="zh-CN" altLang="en-US" sz="1800" dirty="0"/>
              <a:t>）</a:t>
            </a:r>
            <a:r>
              <a:rPr kumimoji="1" lang="zh-CN" altLang="en-US" sz="1800" dirty="0" smtClean="0"/>
              <a:t>，在触摸事件处理方面，大大简化了开发者的开发难度</a:t>
            </a:r>
            <a:endParaRPr kumimoji="1" lang="en-US" altLang="zh-CN" sz="18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73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375"/>
            <a:ext cx="8229600" cy="84251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在用户使用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过程中，会产生各种各样的事件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中的事件可以分为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</p:txBody>
      </p:sp>
      <p:pic>
        <p:nvPicPr>
          <p:cNvPr id="6" name="图片 5" descr="events_to_app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1" y="2550305"/>
            <a:ext cx="7144949" cy="23645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350" y="2112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触摸事件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805721" y="21122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加速计事件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160397" y="21122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远程控制事件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为了完成手势识别，必须借助于手势识别器</a:t>
            </a:r>
            <a:r>
              <a:rPr kumimoji="1" lang="en-US" altLang="zh-CN" sz="1600" dirty="0" smtClean="0"/>
              <a:t>----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利用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，能轻松识别用户在某个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上面做的一些常见手势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lang="zh-CN" altLang="en-US" sz="1600" dirty="0" smtClean="0"/>
              <a:t>是一个抽象类，定义了所有手势的基本行为，使用它的子类才能处理具体的手势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敲击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UIPinchGestureRecognizer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捏合，用于缩放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UIPanGestureRecognizer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拖拽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UISwipeGestureRecognizer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轻扫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UIRotationGestureRecognizer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旋转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UILongPressGestureRecognizer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长按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38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UITapGestureRecognizer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每一个手势识别器的用法都差不多，比如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kumimoji="1" lang="zh-CN" altLang="en-US" sz="1600" dirty="0"/>
              <a:t>的使</a:t>
            </a:r>
            <a:r>
              <a:rPr kumimoji="1" lang="zh-CN" altLang="en-US" sz="1600" dirty="0" smtClean="0"/>
              <a:t>用步骤如下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创建手势识别器对象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*tap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设置手势识别器对象的具体属性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连续敲击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次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numberOfTapsRequired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需要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根手指一起敲击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numberOfTouchesRequired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添加手势识别器到对应的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上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addGestureRecognizer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:tap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监听手势的触发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[tap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:)];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4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NS_ENUM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NSInteger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没有触摸事件发生，所有手势识别的默认状态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UIGestureRecognizerStatePossible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一个手势已经开始但尚未改变或者完成时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UIGestureRecognizerStateBegan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手势状态改变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UIGestureRecognizerStateChanged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完成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Menlo-Regular"/>
              </a:rPr>
              <a:t>UIGestureRecognizerStateEnded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手势取消，恢复至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UIGestureRecognizerStateCancelled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手势失败，恢复至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UIGestureRecognizerStateFailed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识别到手势识别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UIGestureRecognizerStateRecognized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 err="1" smtClean="0">
                <a:solidFill>
                  <a:srgbClr val="2E0D6E"/>
                </a:solidFill>
                <a:latin typeface="Menlo-Regular"/>
              </a:rPr>
              <a:t>UIGestureRecognizerStateEnded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55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手势识别状态变化示意图</a:t>
            </a:r>
            <a:endParaRPr kumimoji="1" lang="zh-CN" altLang="en-US" dirty="0"/>
          </a:p>
        </p:txBody>
      </p:sp>
      <p:pic>
        <p:nvPicPr>
          <p:cNvPr id="4" name="内容占位符 3" descr="gr_state_transitions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3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08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响应者对象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6" y="1264601"/>
            <a:ext cx="8548195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iOS</a:t>
            </a:r>
            <a:r>
              <a:rPr kumimoji="1" lang="zh-CN" altLang="en-US" sz="1600" dirty="0"/>
              <a:t>中不是任何对象都能处理事件，只有继承了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的对象才能接收并处理事件。我们称之为“</a:t>
            </a:r>
            <a:r>
              <a:rPr kumimoji="1" lang="zh-CN" altLang="en-US" sz="1600" dirty="0">
                <a:solidFill>
                  <a:srgbClr val="FF0000"/>
                </a:solidFill>
              </a:rPr>
              <a:t>响应者对象</a:t>
            </a:r>
            <a:r>
              <a:rPr kumimoji="1" lang="zh-CN" altLang="en-US" sz="1600" dirty="0"/>
              <a:t>”</a:t>
            </a:r>
            <a:endParaRPr kumimoji="1" lang="en-US" altLang="zh-CN" sz="1600" dirty="0"/>
          </a:p>
          <a:p>
            <a:endParaRPr kumimoji="1" lang="zh-CN" altLang="en-US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zh-CN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都继承自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，因此它们都是响应者对象，</a:t>
            </a:r>
            <a:r>
              <a:rPr kumimoji="1" lang="zh-CN" altLang="en-US" sz="1600" dirty="0">
                <a:solidFill>
                  <a:srgbClr val="FF0000"/>
                </a:solidFill>
              </a:rPr>
              <a:t>都能够接收并处理事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件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UIResponder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6" y="1264601"/>
            <a:ext cx="8548195" cy="39237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 smtClean="0"/>
              <a:t>内部提供了以下方法来处理事件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触摸事件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加速计事件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远程控制事件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)remoteControlReceivedWithEvent:(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58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-14362"/>
            <a:ext cx="8128599" cy="689559"/>
          </a:xfrm>
        </p:spPr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的触摸事件处理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519973"/>
            <a:ext cx="8648090" cy="3923771"/>
          </a:xfrm>
        </p:spPr>
        <p:txBody>
          <a:bodyPr>
            <a:no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的子类，可以覆盖下列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个方法处理</a:t>
            </a:r>
            <a:r>
              <a:rPr kumimoji="1" lang="zh-CN" altLang="en-US" sz="1600" dirty="0" smtClean="0"/>
              <a:t>不同的触摸事件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者多根手指开始触摸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的下面方法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根或者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多根手指在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上移动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方法（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随着手指的移动，会持续调用该方法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者多根手指离开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触摸结束前，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某个系统事件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例如电话呼入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会打断触摸过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程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提示：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中存放的都是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对象</a:t>
            </a:r>
            <a:endParaRPr lang="en-US" altLang="zh-CN" sz="16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6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77163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当用户用一根触摸屏幕时，会创建一个与手指相关联的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一根手指对应一个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的作用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保存着跟手指相关的信息，比如触摸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位置、时间、阶段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/>
              <a:t>当手指移动时，系统会更新同一个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对象，</a:t>
            </a:r>
            <a:r>
              <a:rPr kumimoji="1" lang="zh-CN" altLang="en-US" sz="1600" dirty="0" smtClean="0"/>
              <a:t>使之能够一直保存该手指在的触摸位置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当手指离开屏幕时，系统会销毁相应</a:t>
            </a:r>
            <a:r>
              <a:rPr kumimoji="1" lang="zh-CN" altLang="en-US" sz="1600" dirty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</a:t>
            </a:r>
            <a:r>
              <a:rPr kumimoji="1" lang="zh-CN" altLang="en-US" sz="1600" dirty="0" smtClean="0"/>
              <a:t>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800000"/>
                </a:solidFill>
              </a:rPr>
              <a:t>提示：</a:t>
            </a:r>
            <a:r>
              <a:rPr kumimoji="1" lang="en-US" altLang="zh-CN" sz="1600" dirty="0">
                <a:solidFill>
                  <a:srgbClr val="FF0000"/>
                </a:solidFill>
              </a:rPr>
              <a:t>iPhone</a:t>
            </a:r>
            <a:r>
              <a:rPr kumimoji="1" lang="zh-CN" altLang="en-US" sz="1600" dirty="0">
                <a:solidFill>
                  <a:srgbClr val="FF0000"/>
                </a:solidFill>
              </a:rPr>
              <a:t>开发中，要避免使用双击事件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95789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触摸产生时所处</a:t>
            </a:r>
            <a:r>
              <a:rPr kumimoji="1" lang="zh-CN" altLang="en-US" sz="1600" dirty="0"/>
              <a:t>的窗</a:t>
            </a:r>
            <a:r>
              <a:rPr kumimoji="1" lang="zh-CN" altLang="en-US" sz="1600" dirty="0" smtClean="0"/>
              <a:t>口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*window;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触摸产生时所处的视图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*view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短时间内点按屏幕的次数，可以根据</a:t>
            </a:r>
            <a:r>
              <a:rPr kumimoji="1" lang="en-US" altLang="zh-CN" sz="1600" dirty="0"/>
              <a:t>tapCount</a:t>
            </a:r>
            <a:r>
              <a:rPr kumimoji="1" lang="zh-CN" altLang="en-US" sz="1600" dirty="0"/>
              <a:t>判断单击、双击或更</a:t>
            </a:r>
            <a:r>
              <a:rPr kumimoji="1" lang="zh-CN" altLang="en-US" sz="1600" dirty="0" smtClean="0"/>
              <a:t>多的点击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tapCount;</a:t>
            </a:r>
            <a:endParaRPr kumimoji="1" lang="en-US" altLang="zh-CN" sz="1600" dirty="0" smtClean="0"/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记录了触摸事件产生或变化时的时间</a:t>
            </a:r>
            <a:r>
              <a:rPr kumimoji="1" lang="zh-CN" altLang="en-US" sz="1600" dirty="0"/>
              <a:t>，单位是</a:t>
            </a:r>
            <a:r>
              <a:rPr kumimoji="1" lang="zh-CN" altLang="en-US" sz="1600" dirty="0" smtClean="0"/>
              <a:t>秒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当前触摸事件所处的状态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UITouchPhase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phase;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55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)locationInView:(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返回值表示触摸在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上的位置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这里返</a:t>
            </a:r>
            <a:r>
              <a:rPr kumimoji="1" lang="zh-CN" altLang="en-US" sz="1800" dirty="0"/>
              <a:t>回的位置是针对</a:t>
            </a:r>
            <a:r>
              <a:rPr kumimoji="1" lang="en-US" altLang="zh-CN" sz="1800" dirty="0"/>
              <a:t>view</a:t>
            </a:r>
            <a:r>
              <a:rPr kumimoji="1" lang="zh-CN" altLang="en-US" sz="1800" dirty="0"/>
              <a:t>的坐标</a:t>
            </a:r>
            <a:r>
              <a:rPr kumimoji="1" lang="zh-CN" altLang="en-US" sz="1800" dirty="0" smtClean="0"/>
              <a:t>系的（以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的左上角为原点</a:t>
            </a:r>
            <a:r>
              <a:rPr kumimoji="1" lang="en-US" altLang="zh-CN" sz="1800" dirty="0" smtClean="0"/>
              <a:t>(0,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0)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调用时传入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view</a:t>
            </a:r>
            <a:r>
              <a:rPr kumimoji="1" lang="zh-CN" altLang="en-US" sz="1800" dirty="0" smtClean="0"/>
              <a:t>参数为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nil</a:t>
            </a:r>
            <a:r>
              <a:rPr kumimoji="1" lang="zh-CN" altLang="en-US" sz="1800" dirty="0" smtClean="0"/>
              <a:t>的话</a:t>
            </a:r>
            <a:r>
              <a:rPr kumimoji="1" lang="zh-CN" altLang="en-US" sz="1800" dirty="0"/>
              <a:t>，返</a:t>
            </a:r>
            <a:r>
              <a:rPr kumimoji="1" lang="zh-CN" altLang="en-US" sz="1800" dirty="0" smtClean="0"/>
              <a:t>回的是触摸点在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800" dirty="0" smtClean="0"/>
              <a:t>的位置</a:t>
            </a:r>
            <a:endParaRPr kumimoji="1" lang="en-US" altLang="zh-CN" sz="1800" dirty="0" smtClean="0"/>
          </a:p>
          <a:p>
            <a:pPr marL="285750" lvl="1">
              <a:buFont typeface="Wingdings" charset="2"/>
              <a:buChar char="Ø"/>
            </a:pPr>
            <a:endParaRPr kumimoji="1" lang="en-US" altLang="zh-CN" sz="1800" dirty="0"/>
          </a:p>
          <a:p>
            <a:pPr marL="285750" lvl="1">
              <a:buFont typeface="Arial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)previousLocationInView:(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lvl="1" indent="-342900">
              <a:buFont typeface="Wingdings" charset="2"/>
              <a:buChar char="Ø"/>
            </a:pPr>
            <a:r>
              <a:rPr kumimoji="1" lang="zh-CN" altLang="en-US" sz="1800" dirty="0"/>
              <a:t>该方法记录</a:t>
            </a:r>
            <a:r>
              <a:rPr kumimoji="1" lang="zh-CN" altLang="en-US" sz="1800" dirty="0" smtClean="0"/>
              <a:t>了前一个触摸点的位置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104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274046"/>
            <a:ext cx="8533924" cy="37716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每产生一个</a:t>
            </a:r>
            <a:r>
              <a:rPr kumimoji="1" lang="zh-CN" altLang="en-US" sz="1800" dirty="0"/>
              <a:t>事件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，就会产生一个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800" dirty="0" smtClean="0"/>
              <a:t>：称为事件对象，</a:t>
            </a:r>
            <a:r>
              <a:rPr kumimoji="1" lang="zh-CN" altLang="en-US" sz="1800" dirty="0"/>
              <a:t>记录事件产生的</a:t>
            </a:r>
            <a:r>
              <a:rPr kumimoji="1" lang="zh-CN" altLang="en-US" sz="1800" dirty="0">
                <a:solidFill>
                  <a:srgbClr val="FF0000"/>
                </a:solidFill>
              </a:rPr>
              <a:t>时刻</a:t>
            </a:r>
            <a:r>
              <a:rPr kumimoji="1" lang="zh-CN" altLang="en-US" sz="1800" dirty="0"/>
              <a:t>和</a:t>
            </a:r>
            <a:r>
              <a:rPr kumimoji="1" lang="zh-CN" altLang="en-US" sz="1800" dirty="0">
                <a:solidFill>
                  <a:srgbClr val="FF0000"/>
                </a:solidFill>
              </a:rPr>
              <a:t>类型</a:t>
            </a:r>
          </a:p>
          <a:p>
            <a:endParaRPr kumimoji="1" lang="en-US" altLang="zh-CN" sz="1800" dirty="0"/>
          </a:p>
          <a:p>
            <a:r>
              <a:rPr kumimoji="1" lang="zh-CN" altLang="en-US" sz="1600" dirty="0" smtClean="0"/>
              <a:t>常见属性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事件类型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type;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subtype;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事件产生的时间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还提供了相应的方法可以获得在某个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上面的触摸对象（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7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11328</TotalTime>
  <Words>1646</Words>
  <Application>Microsoft Macintosh PowerPoint</Application>
  <PresentationFormat>全屏显示(16:10)</PresentationFormat>
  <Paragraphs>277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小码哥2015</vt:lpstr>
      <vt:lpstr>触摸事件</vt:lpstr>
      <vt:lpstr>iOS中的事件</vt:lpstr>
      <vt:lpstr>响应者对象</vt:lpstr>
      <vt:lpstr>UIResponder</vt:lpstr>
      <vt:lpstr>UIView的触摸事件处理</vt:lpstr>
      <vt:lpstr>UITouch</vt:lpstr>
      <vt:lpstr>UITouch的属性</vt:lpstr>
      <vt:lpstr>UITouch的方法</vt:lpstr>
      <vt:lpstr>UIEvent</vt:lpstr>
      <vt:lpstr>touches和event参数</vt:lpstr>
      <vt:lpstr>事件的产生和传递</vt:lpstr>
      <vt:lpstr>事件传递示例</vt:lpstr>
      <vt:lpstr>PowerPoint 演示文稿</vt:lpstr>
      <vt:lpstr>UIView不接收触摸事件的三种情况</vt:lpstr>
      <vt:lpstr>触摸事件处理的详细过程</vt:lpstr>
      <vt:lpstr>响应者链条示意图</vt:lpstr>
      <vt:lpstr>事件传递的完整过程</vt:lpstr>
      <vt:lpstr>响应者链的事件传递过程</vt:lpstr>
      <vt:lpstr>监听触摸事件的做法</vt:lpstr>
      <vt:lpstr>UIGestureRecognizer</vt:lpstr>
      <vt:lpstr>UITapGestureRecognizer</vt:lpstr>
      <vt:lpstr>手势识别的状态</vt:lpstr>
      <vt:lpstr>手势识别状态变化示意图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3711</cp:revision>
  <dcterms:created xsi:type="dcterms:W3CDTF">2013-07-22T07:36:09Z</dcterms:created>
  <dcterms:modified xsi:type="dcterms:W3CDTF">2015-06-08T06:44:03Z</dcterms:modified>
</cp:coreProperties>
</file>