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8"/>
  </p:notesMasterIdLst>
  <p:sldIdLst>
    <p:sldId id="329" r:id="rId2"/>
    <p:sldId id="283" r:id="rId3"/>
    <p:sldId id="316" r:id="rId4"/>
    <p:sldId id="317" r:id="rId5"/>
    <p:sldId id="331" r:id="rId6"/>
    <p:sldId id="319" r:id="rId7"/>
    <p:sldId id="318" r:id="rId8"/>
    <p:sldId id="324" r:id="rId9"/>
    <p:sldId id="320" r:id="rId10"/>
    <p:sldId id="321" r:id="rId11"/>
    <p:sldId id="323" r:id="rId12"/>
    <p:sldId id="330" r:id="rId13"/>
    <p:sldId id="325" r:id="rId14"/>
    <p:sldId id="322" r:id="rId15"/>
    <p:sldId id="327" r:id="rId16"/>
    <p:sldId id="328" r:id="rId17"/>
  </p:sldIdLst>
  <p:sldSz cx="9144000" cy="5715000" type="screen16x1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329"/>
          </p14:sldIdLst>
        </p14:section>
        <p14:section name="掌握" id="{B8C3C3ED-3D9B-FE41-9E26-4D7B512F372B}">
          <p14:sldIdLst>
            <p14:sldId id="283"/>
          </p14:sldIdLst>
        </p14:section>
        <p14:section name="简介" id="{24838EDE-D604-6B4F-BBC1-39AD061AFFB8}">
          <p14:sldIdLst>
            <p14:sldId id="316"/>
            <p14:sldId id="317"/>
            <p14:sldId id="331"/>
          </p14:sldIdLst>
        </p14:section>
        <p14:section name="CALayer属性" id="{773AB102-71C3-2345-821D-78190D1FC412}">
          <p14:sldIdLst>
            <p14:sldId id="319"/>
            <p14:sldId id="318"/>
            <p14:sldId id="324"/>
          </p14:sldIdLst>
        </p14:section>
        <p14:section name="CALayer的疑惑" id="{AA652DE4-F1F7-D548-82CA-56CA313BB3C7}">
          <p14:sldIdLst>
            <p14:sldId id="320"/>
            <p14:sldId id="321"/>
          </p14:sldIdLst>
        </p14:section>
        <p14:section name="position和anchorPoint" id="{373333F9-9D92-354E-9661-BD7053A8362C}">
          <p14:sldIdLst>
            <p14:sldId id="323"/>
            <p14:sldId id="330"/>
            <p14:sldId id="325"/>
          </p14:sldIdLst>
        </p14:section>
        <p14:section name="CALayer的隐式动画" id="{83781B5B-40AC-B846-80B9-92C7599D67A4}">
          <p14:sldIdLst>
            <p14:sldId id="322"/>
            <p14:sldId id="327"/>
            <p14:sldId id="32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91" autoAdjust="0"/>
    <p:restoredTop sz="96987" autoAdjust="0"/>
  </p:normalViewPr>
  <p:slideViewPr>
    <p:cSldViewPr snapToGrid="0" snapToObjects="1">
      <p:cViewPr varScale="1">
        <p:scale>
          <a:sx n="104" d="100"/>
          <a:sy n="104" d="100"/>
        </p:scale>
        <p:origin x="-120" y="-24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236DC-B17D-AD48-8300-D643F61CB0FC}" type="datetimeFigureOut">
              <a:rPr kumimoji="1" lang="zh-CN" altLang="en-US" smtClean="0"/>
              <a:t>15/9/16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C97F-311D-EC48-854C-5FD72E8AF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5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084388"/>
            <a:ext cx="9148763" cy="115570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6435" y="511810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49276"/>
            <a:ext cx="7620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00025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03763"/>
            <a:ext cx="1055688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277769"/>
            <a:ext cx="8498454" cy="7778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274821"/>
            <a:ext cx="8498454" cy="6237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7" y="394859"/>
            <a:ext cx="8128599" cy="6895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7" y="1209147"/>
            <a:ext cx="8128599" cy="389599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2603500"/>
            <a:ext cx="4504134" cy="72628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329781"/>
            <a:ext cx="4504134" cy="17899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9" y="157427"/>
            <a:ext cx="8823325" cy="4541573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3382625"/>
            <a:ext cx="6400800" cy="153465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49313"/>
            <a:ext cx="7772400" cy="2533313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3459007"/>
            <a:ext cx="6400800" cy="13639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4" y="287819"/>
            <a:ext cx="1582737" cy="50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5334000"/>
            <a:ext cx="299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277813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849313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15/9/16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2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2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135" y="523240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61" r:id="rId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UI</a:t>
            </a:r>
            <a:r>
              <a:rPr kumimoji="1" lang="zh-CN" altLang="en-US" dirty="0"/>
              <a:t>高级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en-US" dirty="0"/>
              <a:t/>
            </a:r>
            <a:br>
              <a:rPr kumimoji="1" lang="en-US" altLang="en-US" dirty="0"/>
            </a:br>
            <a:r>
              <a:rPr kumimoji="1" lang="en-US" altLang="zh-CN" dirty="0"/>
              <a:t>CALayer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28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UIView</a:t>
            </a:r>
            <a:r>
              <a:rPr kumimoji="1" lang="zh-TW" altLang="en-US" dirty="0"/>
              <a:t>和</a:t>
            </a:r>
            <a:r>
              <a:rPr kumimoji="1" lang="en-US" altLang="zh-TW" dirty="0"/>
              <a:t>CALayer</a:t>
            </a:r>
            <a:r>
              <a:rPr kumimoji="1" lang="zh-TW" altLang="en-US" dirty="0"/>
              <a:t>的选择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通过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CALayer</a:t>
            </a:r>
            <a:r>
              <a:rPr kumimoji="1" lang="zh-CN" altLang="en-US" sz="1600" dirty="0" smtClean="0"/>
              <a:t>，就能做出跟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UIImageView</a:t>
            </a:r>
            <a:r>
              <a:rPr kumimoji="1" lang="zh-CN" altLang="en-US" sz="1600" dirty="0" smtClean="0"/>
              <a:t>一样的界面效果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lang="zh-CN" altLang="en-US" sz="1600" dirty="0"/>
              <a:t>既然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CN" altLang="en-US" sz="1600" dirty="0"/>
              <a:t>和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/>
              <a:t>都能实现相同的显示效果，那究竟该选择谁好呢</a:t>
            </a:r>
            <a:r>
              <a:rPr lang="zh-CN" altLang="en-US" sz="1600" dirty="0" smtClean="0"/>
              <a:t>？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/>
              <a:t>其实，</a:t>
            </a:r>
            <a:r>
              <a:rPr kumimoji="1" lang="zh-CN" altLang="en-US" sz="1600" dirty="0" smtClean="0"/>
              <a:t>对比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kumimoji="1" lang="zh-CN" altLang="en-US" sz="1600" dirty="0" smtClean="0"/>
              <a:t>，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1" lang="zh-CN" altLang="en-US" sz="1600" dirty="0"/>
              <a:t>多</a:t>
            </a:r>
            <a:r>
              <a:rPr kumimoji="1" lang="zh-CN" altLang="en-US" sz="1600" dirty="0" smtClean="0"/>
              <a:t>了一个事件处</a:t>
            </a:r>
            <a:r>
              <a:rPr kumimoji="1" lang="zh-CN" altLang="en-US" sz="1600" dirty="0"/>
              <a:t>理的功能。也就是说</a:t>
            </a:r>
            <a:r>
              <a:rPr kumimoji="1" lang="zh-CN" altLang="en-US" sz="1600" dirty="0" smtClean="0"/>
              <a:t>，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kumimoji="1" lang="zh-CN" altLang="en-US" sz="1600" dirty="0" smtClean="0"/>
              <a:t>不能处理用户</a:t>
            </a:r>
            <a:r>
              <a:rPr kumimoji="1" lang="zh-CN" altLang="en-US" sz="1600" dirty="0"/>
              <a:t>的触摸事件，</a:t>
            </a:r>
            <a:r>
              <a:rPr kumimoji="1" lang="zh-CN" altLang="en-US" sz="1600" dirty="0" smtClean="0"/>
              <a:t>而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1" lang="zh-CN" altLang="en-US" sz="1600" dirty="0" smtClean="0"/>
              <a:t>可以</a:t>
            </a:r>
            <a:endParaRPr kumimoji="1" lang="zh-CN" altLang="en-US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所以</a:t>
            </a:r>
            <a:r>
              <a:rPr kumimoji="1" lang="zh-CN" altLang="en-US" sz="1600" dirty="0"/>
              <a:t>，如果显示出来的东西需要跟用户进行交互的话，</a:t>
            </a:r>
            <a:r>
              <a:rPr kumimoji="1" lang="zh-CN" altLang="en-US" sz="1600" dirty="0" smtClean="0"/>
              <a:t>用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1" lang="zh-CN" altLang="en-US" sz="1600" dirty="0" smtClean="0"/>
              <a:t>；</a:t>
            </a:r>
            <a:r>
              <a:rPr kumimoji="1" lang="zh-CN" altLang="en-US" sz="1600" dirty="0"/>
              <a:t>如果不需要跟用户进行交互，</a:t>
            </a:r>
            <a:r>
              <a:rPr kumimoji="1" lang="zh-CN" altLang="en-US" sz="1600" dirty="0" smtClean="0"/>
              <a:t>用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1" lang="zh-CN" altLang="en-US" sz="1600" dirty="0" smtClean="0"/>
              <a:t>或者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kumimoji="1" lang="zh-CN" altLang="en-US" sz="1600" dirty="0" smtClean="0"/>
              <a:t>都可以</a:t>
            </a:r>
            <a:endParaRPr kumimoji="1" lang="zh-CN" altLang="en-US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当然，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kumimoji="1" lang="zh-CN" altLang="en-US" sz="1600" dirty="0" smtClean="0"/>
              <a:t>的</a:t>
            </a:r>
            <a:r>
              <a:rPr kumimoji="1" lang="zh-CN" altLang="en-US" sz="1600" dirty="0"/>
              <a:t>性能会高一些，因为它少了事件处理的功能，更加轻量级</a:t>
            </a:r>
          </a:p>
        </p:txBody>
      </p:sp>
    </p:spTree>
    <p:extLst>
      <p:ext uri="{BB962C8B-B14F-4D97-AF65-F5344CB8AC3E}">
        <p14:creationId xmlns:p14="http://schemas.microsoft.com/office/powerpoint/2010/main" val="2379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position和anchorPoint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kumimoji="1" lang="zh-CN" altLang="en-US" sz="1600" dirty="0" smtClean="0"/>
              <a:t>有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个非常重要的属性</a:t>
            </a:r>
            <a:r>
              <a:rPr kumimoji="1" lang="zh-CN" altLang="zh-CN" sz="1600" dirty="0" smtClean="0"/>
              <a:t>：</a:t>
            </a:r>
            <a:r>
              <a:rPr kumimoji="1" lang="en-US" altLang="zh-CN" sz="1600" dirty="0" smtClean="0"/>
              <a:t>position</a:t>
            </a:r>
            <a:r>
              <a:rPr kumimoji="1" lang="zh-CN" altLang="en-US" sz="1600" dirty="0" smtClean="0"/>
              <a:t>和</a:t>
            </a:r>
            <a:r>
              <a:rPr kumimoji="1" lang="en-US" altLang="zh-CN" sz="1600" dirty="0" smtClean="0"/>
              <a:t>anchorPoint</a:t>
            </a:r>
          </a:p>
          <a:p>
            <a:endParaRPr kumimoji="1" lang="en-US" altLang="zh-CN" sz="1600" dirty="0" smtClean="0"/>
          </a:p>
          <a:p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position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用来设置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CN" altLang="en-US" sz="1600" dirty="0" smtClean="0"/>
              <a:t>在父层中的位置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以父层的左上角为原点</a:t>
            </a:r>
            <a:r>
              <a:rPr lang="en-US" altLang="zh-CN" sz="1600" dirty="0" smtClean="0"/>
              <a:t>(0, 0)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anchorPoint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称为</a:t>
            </a:r>
            <a:r>
              <a:rPr lang="en-US" altLang="zh-CN" sz="1600" dirty="0" smtClean="0"/>
              <a:t>“</a:t>
            </a:r>
            <a:r>
              <a:rPr lang="zh-CN" altLang="en-US" sz="1600" dirty="0" smtClean="0"/>
              <a:t>定位点</a:t>
            </a:r>
            <a:r>
              <a:rPr lang="en-US" altLang="zh-CN" sz="1600" dirty="0" smtClean="0"/>
              <a:t>”</a:t>
            </a:r>
            <a:r>
              <a:rPr lang="zh-CN" altLang="en-US" sz="1600" dirty="0" smtClean="0"/>
              <a:t>、“锚点”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/>
              <a:t>决</a:t>
            </a:r>
            <a:r>
              <a:rPr lang="zh-CN" altLang="en-US" sz="1600" dirty="0" smtClean="0"/>
              <a:t>定着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CN" altLang="en-US" sz="1600" dirty="0" smtClean="0"/>
              <a:t>身上的哪个点会在</a:t>
            </a:r>
            <a:r>
              <a:rPr lang="en-US" altLang="zh-CN" sz="1600" dirty="0"/>
              <a:t>position</a:t>
            </a:r>
            <a:r>
              <a:rPr lang="zh-CN" altLang="en-US" sz="1600" dirty="0"/>
              <a:t>属性所指的</a:t>
            </a:r>
            <a:r>
              <a:rPr lang="zh-CN" altLang="en-US" sz="1600" dirty="0" smtClean="0"/>
              <a:t>位置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以自己的</a:t>
            </a:r>
            <a:r>
              <a:rPr lang="zh-CN" altLang="en-US" sz="1600" dirty="0"/>
              <a:t>左上角为原点</a:t>
            </a:r>
            <a:r>
              <a:rPr lang="en-US" altLang="zh-CN" sz="1600" dirty="0"/>
              <a:t>(0, 0</a:t>
            </a:r>
            <a:r>
              <a:rPr lang="en-US" altLang="zh-CN" sz="16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lang="zh-TW" altLang="en-US" sz="1600" dirty="0"/>
              <a:t>它的</a:t>
            </a:r>
            <a:r>
              <a:rPr lang="en-US" altLang="zh-TW" sz="1600" dirty="0"/>
              <a:t>x</a:t>
            </a:r>
            <a:r>
              <a:rPr lang="zh-TW" altLang="en-US" sz="1600" dirty="0"/>
              <a:t>、</a:t>
            </a:r>
            <a:r>
              <a:rPr lang="en-US" altLang="zh-TW" sz="1600" dirty="0"/>
              <a:t>y</a:t>
            </a:r>
            <a:r>
              <a:rPr lang="zh-TW" altLang="en-US" sz="1600" dirty="0"/>
              <a:t>取值范围都是</a:t>
            </a:r>
            <a:r>
              <a:rPr lang="en-US" altLang="zh-TW" sz="1600" dirty="0"/>
              <a:t>0~1</a:t>
            </a:r>
            <a:r>
              <a:rPr lang="zh-TW" altLang="en-US" sz="1600" dirty="0"/>
              <a:t>，</a:t>
            </a:r>
            <a:r>
              <a:rPr lang="zh-TW" altLang="en-US" sz="1600" dirty="0" smtClean="0"/>
              <a:t>默认值为</a:t>
            </a:r>
            <a:r>
              <a:rPr lang="zh-CN" altLang="zh-TW" sz="1600" dirty="0"/>
              <a:t>（</a:t>
            </a:r>
            <a:r>
              <a:rPr lang="en-US" altLang="zh-TW" sz="1600" dirty="0" smtClean="0"/>
              <a:t>0.5</a:t>
            </a:r>
            <a:r>
              <a:rPr lang="en-US" altLang="zh-TW" sz="1600" dirty="0"/>
              <a:t>, </a:t>
            </a:r>
            <a:r>
              <a:rPr lang="en-US" altLang="zh-TW" sz="1600" dirty="0" smtClean="0"/>
              <a:t>0.5</a:t>
            </a:r>
            <a:r>
              <a:rPr lang="zh-CN" altLang="zh-TW" sz="1600" dirty="0"/>
              <a:t>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1416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anchorPoint(</a:t>
            </a:r>
            <a:r>
              <a:rPr kumimoji="1" lang="zh-CN" altLang="en-US" dirty="0"/>
              <a:t>示意图</a:t>
            </a:r>
            <a:r>
              <a:rPr kumimoji="1" lang="en-US" altLang="zh-CN" dirty="0"/>
              <a:t>)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84085" y="1913935"/>
            <a:ext cx="1890915" cy="19263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Eurostile"/>
              <a:ea typeface="华文细黑"/>
              <a:cs typeface="Eurostil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0088" y="1544603"/>
            <a:ext cx="69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Eurostile"/>
                <a:ea typeface="华文细黑"/>
                <a:cs typeface="Eurostile"/>
              </a:rPr>
              <a:t>(0,</a:t>
            </a:r>
            <a:r>
              <a:rPr kumimoji="1" lang="zh-CN" altLang="en-US" dirty="0" smtClean="0">
                <a:latin typeface="Eurostile"/>
                <a:ea typeface="华文细黑"/>
                <a:cs typeface="Eurostile"/>
              </a:rPr>
              <a:t> </a:t>
            </a:r>
            <a:r>
              <a:rPr kumimoji="1" lang="en-US" altLang="zh-CN" dirty="0" smtClean="0">
                <a:latin typeface="Eurostile"/>
                <a:ea typeface="华文细黑"/>
                <a:cs typeface="Eurostile"/>
              </a:rPr>
              <a:t>0)</a:t>
            </a:r>
            <a:endParaRPr kumimoji="1" lang="zh-CN" altLang="en-US" dirty="0">
              <a:latin typeface="Eurostile"/>
              <a:ea typeface="华文细黑"/>
              <a:cs typeface="Eurostile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>
            <a:off x="1269974" y="1913935"/>
            <a:ext cx="256824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99556" y="150227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Eurostile"/>
                <a:ea typeface="华文细黑"/>
                <a:cs typeface="Eurostile"/>
              </a:rPr>
              <a:t>x</a:t>
            </a:r>
            <a:endParaRPr kumimoji="1" lang="zh-CN" altLang="en-US" dirty="0">
              <a:latin typeface="Eurostile"/>
              <a:ea typeface="华文细黑"/>
              <a:cs typeface="Eurostile"/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1269974" y="1911113"/>
            <a:ext cx="0" cy="24795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43845" y="385600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Eurostile"/>
                <a:ea typeface="华文细黑"/>
                <a:cs typeface="Eurostile"/>
              </a:rPr>
              <a:t>y</a:t>
            </a:r>
            <a:endParaRPr kumimoji="1" lang="zh-CN" altLang="en-US" dirty="0">
              <a:latin typeface="Eurostile"/>
              <a:ea typeface="华文细黑"/>
              <a:cs typeface="Eurostil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21013" y="3815280"/>
            <a:ext cx="67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Eurostile"/>
                <a:ea typeface="华文细黑"/>
                <a:cs typeface="Eurostile"/>
              </a:rPr>
              <a:t>(</a:t>
            </a:r>
            <a:r>
              <a:rPr kumimoji="1" lang="zh-CN" altLang="zh-CN" dirty="0" smtClean="0">
                <a:latin typeface="Eurostile"/>
                <a:ea typeface="华文细黑"/>
                <a:cs typeface="Eurostile"/>
              </a:rPr>
              <a:t>1</a:t>
            </a:r>
            <a:r>
              <a:rPr kumimoji="1" lang="en-US" altLang="zh-CN" dirty="0" smtClean="0">
                <a:latin typeface="Eurostile"/>
                <a:ea typeface="华文细黑"/>
                <a:cs typeface="Eurostile"/>
              </a:rPr>
              <a:t>,</a:t>
            </a:r>
            <a:r>
              <a:rPr kumimoji="1" lang="zh-CN" altLang="en-US" dirty="0" smtClean="0">
                <a:latin typeface="Eurostile"/>
                <a:ea typeface="华文细黑"/>
                <a:cs typeface="Eurostile"/>
              </a:rPr>
              <a:t> </a:t>
            </a:r>
            <a:r>
              <a:rPr kumimoji="1" lang="zh-CN" altLang="zh-CN" dirty="0">
                <a:latin typeface="Eurostile"/>
                <a:ea typeface="华文细黑"/>
                <a:cs typeface="Eurostile"/>
              </a:rPr>
              <a:t>1</a:t>
            </a:r>
            <a:r>
              <a:rPr kumimoji="1" lang="en-US" altLang="zh-CN" dirty="0">
                <a:latin typeface="Eurostile"/>
                <a:ea typeface="华文细黑"/>
                <a:cs typeface="Eurostile"/>
              </a:rPr>
              <a:t>)</a:t>
            </a:r>
            <a:endParaRPr kumimoji="1" lang="zh-CN" altLang="en-US" dirty="0">
              <a:latin typeface="Eurostile"/>
              <a:ea typeface="华文细黑"/>
              <a:cs typeface="Eurostile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410778" y="1763686"/>
            <a:ext cx="4238978" cy="1581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arenBoth"/>
            </a:pP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红色图层的</a:t>
            </a:r>
            <a:r>
              <a:rPr lang="en-US" altLang="zh-CN" sz="1800" dirty="0" smtClean="0">
                <a:solidFill>
                  <a:srgbClr val="000000"/>
                </a:solidFill>
                <a:latin typeface="Eurostile"/>
                <a:cs typeface="Eurostile"/>
              </a:rPr>
              <a:t>anchorPoint</a:t>
            </a: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是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0,</a:t>
            </a:r>
            <a:r>
              <a:rPr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0)</a:t>
            </a:r>
          </a:p>
          <a:p>
            <a:pPr>
              <a:buFont typeface="+mj-lt"/>
              <a:buAutoNum type="arabicParenBoth"/>
            </a:pP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红色图层的</a:t>
            </a:r>
            <a:r>
              <a:rPr lang="en-US" altLang="zh-CN" sz="1800" dirty="0" smtClean="0">
                <a:solidFill>
                  <a:srgbClr val="000000"/>
                </a:solidFill>
                <a:latin typeface="Eurostile"/>
                <a:cs typeface="Eurostile"/>
              </a:rPr>
              <a:t>anchorPoint</a:t>
            </a: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是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0.5,</a:t>
            </a:r>
            <a:r>
              <a:rPr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0.5)</a:t>
            </a:r>
          </a:p>
          <a:p>
            <a:pPr>
              <a:buFont typeface="+mj-lt"/>
              <a:buAutoNum type="arabicParenBoth"/>
            </a:pP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红色图层的</a:t>
            </a:r>
            <a:r>
              <a:rPr lang="en-US" altLang="zh-CN" sz="1800" dirty="0" smtClean="0">
                <a:solidFill>
                  <a:srgbClr val="000000"/>
                </a:solidFill>
                <a:latin typeface="Eurostile"/>
                <a:cs typeface="Eurostile"/>
              </a:rPr>
              <a:t>anchorPoint</a:t>
            </a: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是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1,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1)</a:t>
            </a:r>
          </a:p>
          <a:p>
            <a:pPr>
              <a:buFont typeface="+mj-lt"/>
              <a:buAutoNum type="arabicParenBoth"/>
            </a:pP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红色图层的</a:t>
            </a:r>
            <a:r>
              <a:rPr lang="en-US" altLang="zh-CN" sz="1800" dirty="0" smtClean="0">
                <a:solidFill>
                  <a:srgbClr val="000000"/>
                </a:solidFill>
                <a:latin typeface="Eurostile"/>
                <a:cs typeface="Eurostile"/>
              </a:rPr>
              <a:t>anchorPoint</a:t>
            </a: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是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0.5,0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)</a:t>
            </a:r>
          </a:p>
          <a:p>
            <a:pPr>
              <a:buFont typeface="+mj-lt"/>
              <a:buAutoNum type="arabicParenBoth"/>
            </a:pP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红色图层的</a:t>
            </a:r>
            <a:r>
              <a:rPr lang="en-US" altLang="zh-CN" sz="1800" dirty="0" smtClean="0">
                <a:solidFill>
                  <a:srgbClr val="000000"/>
                </a:solidFill>
                <a:latin typeface="Eurostile"/>
                <a:cs typeface="Eurostile"/>
              </a:rPr>
              <a:t>anchorPoint</a:t>
            </a: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是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1,</a:t>
            </a:r>
            <a:r>
              <a:rPr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0.5)</a:t>
            </a:r>
          </a:p>
        </p:txBody>
      </p:sp>
      <p:cxnSp>
        <p:nvCxnSpPr>
          <p:cNvPr id="12" name="直线连接符 11"/>
          <p:cNvCxnSpPr>
            <a:stCxn id="4" idx="1"/>
            <a:endCxn id="4" idx="3"/>
          </p:cNvCxnSpPr>
          <p:nvPr/>
        </p:nvCxnSpPr>
        <p:spPr>
          <a:xfrm>
            <a:off x="1284085" y="2877110"/>
            <a:ext cx="1890915" cy="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>
            <a:stCxn id="4" idx="2"/>
            <a:endCxn id="4" idx="0"/>
          </p:cNvCxnSpPr>
          <p:nvPr/>
        </p:nvCxnSpPr>
        <p:spPr>
          <a:xfrm flipV="1">
            <a:off x="2229543" y="1913935"/>
            <a:ext cx="0" cy="1926349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1235302" y="1880042"/>
            <a:ext cx="72000" cy="72000"/>
          </a:xfrm>
          <a:prstGeom prst="round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Eurostile"/>
              <a:ea typeface="华文细黑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380878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80319E-7 2.22222E-6 L 0.10344 0.1686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2" y="8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80319E-7 2.22222E-6 L 0.20705 0.3375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44" y="16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347 0 " pathEditMode="relative" ptsTypes="AA">
                                      <p:cBhvr>
                                        <p:cTn id="8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7053E-6 4.44444E-6 L 0.20687 0.16833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44" y="8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9" grpId="0"/>
      <p:bldP spid="10" grpId="0"/>
      <p:bldP spid="14" grpId="0" animBg="1"/>
      <p:bldP spid="14" grpId="1" animBg="1"/>
      <p:bldP spid="14" grpId="2" animBg="1"/>
      <p:bldP spid="14" grpId="3" animBg="1"/>
      <p:bldP spid="14" grpId="4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position和anchorPoint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238630"/>
            <a:ext cx="8229600" cy="34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添加一个红色图层到绿色图层上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6062" y="1895899"/>
            <a:ext cx="2915356" cy="315148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63864" y="3227765"/>
            <a:ext cx="959555" cy="75259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3502378" y="1775649"/>
            <a:ext cx="5300684" cy="22047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红色图层显示到什么位置，由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position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属性决定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假设红色图层的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position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是（</a:t>
            </a:r>
            <a:r>
              <a:rPr lang="zh-CN" altLang="zh-CN" sz="1600" dirty="0" smtClean="0">
                <a:solidFill>
                  <a:srgbClr val="000000"/>
                </a:solidFill>
                <a:latin typeface="Menlo-Regular"/>
              </a:rPr>
              <a:t>1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00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，</a:t>
            </a:r>
            <a:r>
              <a:rPr lang="zh-CN" altLang="zh-CN" sz="1600" dirty="0" smtClean="0">
                <a:solidFill>
                  <a:srgbClr val="000000"/>
                </a:solidFill>
                <a:latin typeface="Menlo-Regular"/>
              </a:rPr>
              <a:t>1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00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红色图层的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anchorPoint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是（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0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，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0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红色图层的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anchorPoint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是（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0.5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，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0.5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红色图层的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anchorPoint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是（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1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，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1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红色图层的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anchorPoint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是（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0.5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，</a:t>
            </a:r>
            <a:r>
              <a:rPr lang="zh-CN" altLang="zh-CN" sz="1600" dirty="0">
                <a:solidFill>
                  <a:srgbClr val="000000"/>
                </a:solidFill>
                <a:latin typeface="Menlo-Regular"/>
              </a:rPr>
              <a:t>0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红色图层的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anchorPoint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是（</a:t>
            </a:r>
            <a:r>
              <a:rPr lang="zh-CN" altLang="zh-CN" sz="1600" dirty="0" smtClean="0">
                <a:solidFill>
                  <a:srgbClr val="000000"/>
                </a:solidFill>
                <a:latin typeface="Menlo-Regular"/>
              </a:rPr>
              <a:t>1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，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0.5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</p:txBody>
      </p:sp>
      <p:cxnSp>
        <p:nvCxnSpPr>
          <p:cNvPr id="18" name="直线连接符 17"/>
          <p:cNvCxnSpPr/>
          <p:nvPr/>
        </p:nvCxnSpPr>
        <p:spPr>
          <a:xfrm>
            <a:off x="486062" y="2809818"/>
            <a:ext cx="117404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1660106" y="1895898"/>
            <a:ext cx="0" cy="9139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75206" y="1621760"/>
            <a:ext cx="55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100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-130244" y="2655930"/>
            <a:ext cx="55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100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-43293" y="1569172"/>
            <a:ext cx="112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/>
              <a:t>（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1616299" y="2776180"/>
            <a:ext cx="72000" cy="60000"/>
          </a:xfrm>
          <a:prstGeom prst="round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772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266 -0.06948 " pathEditMode="relative" ptsTypes="AA">
                                      <p:cBhvr>
                                        <p:cTn id="10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715 -0.14058 " pathEditMode="relative" ptsTypes="AA">
                                      <p:cBhvr>
                                        <p:cTn id="1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51 -0.20347 " pathEditMode="relative" ptsTypes="AA">
                                      <p:cBhvr>
                                        <p:cTn id="1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736 -0.07106 " pathEditMode="relative" ptsTypes="AA">
                                      <p:cBhvr>
                                        <p:cTn id="1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666 -0.14074 " pathEditMode="relative" ptsTypes="AA">
                                      <p:cBhvr>
                                        <p:cTn id="1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27" grpId="0"/>
      <p:bldP spid="28" grpId="0"/>
      <p:bldP spid="30" grpId="0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隐式动画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648" y="1271246"/>
            <a:ext cx="8516469" cy="3771636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1600" dirty="0"/>
              <a:t>每一个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TW" altLang="en-US" sz="1600" dirty="0" smtClean="0"/>
              <a:t>内部都默认关联着一个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TW" altLang="en-US" sz="1600" dirty="0" smtClean="0"/>
              <a:t>，</a:t>
            </a:r>
            <a:r>
              <a:rPr lang="zh-TW" altLang="en-US" sz="1600" dirty="0"/>
              <a:t>我们可用称这个</a:t>
            </a:r>
            <a:r>
              <a:rPr lang="en-US" altLang="zh-TW" sz="1600" dirty="0"/>
              <a:t>Layer</a:t>
            </a:r>
            <a:r>
              <a:rPr lang="zh-TW" altLang="en-US" sz="1600" dirty="0"/>
              <a:t>为</a:t>
            </a:r>
            <a:r>
              <a:rPr lang="en-US" altLang="zh-TW" sz="1600" dirty="0"/>
              <a:t>Root Layer</a:t>
            </a:r>
            <a:r>
              <a:rPr lang="zh-TW" altLang="en-US" sz="1600" dirty="0"/>
              <a:t>（根层</a:t>
            </a:r>
            <a:r>
              <a:rPr lang="zh-TW" altLang="en-US" sz="1600" dirty="0" smtClean="0"/>
              <a:t>）</a:t>
            </a:r>
            <a:endParaRPr lang="en-US" altLang="zh-TW" sz="1600" dirty="0" smtClean="0"/>
          </a:p>
          <a:p>
            <a:endParaRPr kumimoji="1" lang="en-US" altLang="zh-CN" sz="1600" dirty="0"/>
          </a:p>
          <a:p>
            <a:r>
              <a:rPr lang="zh-CN" altLang="en-US" sz="1600" dirty="0"/>
              <a:t>所有的</a:t>
            </a:r>
            <a:r>
              <a:rPr lang="zh-CN" altLang="en-US" sz="1600" dirty="0">
                <a:solidFill>
                  <a:srgbClr val="0000FF"/>
                </a:solidFill>
              </a:rPr>
              <a:t>非</a:t>
            </a:r>
            <a:r>
              <a:rPr lang="en-US" altLang="zh-CN" sz="1600" dirty="0">
                <a:solidFill>
                  <a:srgbClr val="0000FF"/>
                </a:solidFill>
              </a:rPr>
              <a:t>Root Layer</a:t>
            </a:r>
            <a:r>
              <a:rPr lang="zh-CN" altLang="en-US" sz="1600" dirty="0"/>
              <a:t>，也就是手动创</a:t>
            </a:r>
            <a:r>
              <a:rPr lang="zh-CN" altLang="en-US" sz="1600" dirty="0" smtClean="0"/>
              <a:t>建的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CN" altLang="en-US" sz="1600" dirty="0" smtClean="0"/>
              <a:t>对</a:t>
            </a:r>
            <a:r>
              <a:rPr lang="zh-CN" altLang="en-US" sz="1600" dirty="0"/>
              <a:t>象，</a:t>
            </a:r>
            <a:r>
              <a:rPr lang="zh-CN" altLang="en-US" sz="1600" dirty="0" smtClean="0"/>
              <a:t>都存在着隐式动画</a:t>
            </a:r>
            <a:endParaRPr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什么是隐式动画？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当对</a:t>
            </a:r>
            <a:r>
              <a:rPr lang="zh-CN" altLang="en-US" sz="1600" dirty="0">
                <a:solidFill>
                  <a:srgbClr val="0000FF"/>
                </a:solidFill>
              </a:rPr>
              <a:t>非</a:t>
            </a:r>
            <a:r>
              <a:rPr lang="en-US" altLang="zh-CN" sz="1600" dirty="0">
                <a:solidFill>
                  <a:srgbClr val="0000FF"/>
                </a:solidFill>
              </a:rPr>
              <a:t>Root Layer</a:t>
            </a:r>
            <a:r>
              <a:rPr lang="zh-CN" altLang="en-US" sz="1600" dirty="0" smtClean="0"/>
              <a:t>的</a:t>
            </a:r>
            <a:r>
              <a:rPr lang="zh-CN" altLang="en-US" sz="1600" dirty="0"/>
              <a:t>部分</a:t>
            </a:r>
            <a:r>
              <a:rPr lang="zh-CN" altLang="en-US" sz="1600" dirty="0" smtClean="0"/>
              <a:t>属性进行修改时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默认会自动产生一些动画效果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而这些</a:t>
            </a:r>
            <a:r>
              <a:rPr lang="zh-CN" altLang="en-US" sz="1600" dirty="0"/>
              <a:t>属性称为</a:t>
            </a:r>
            <a:r>
              <a:rPr lang="en-US" altLang="zh-CN" sz="1600" dirty="0"/>
              <a:t>Animatable Properties(</a:t>
            </a:r>
            <a:r>
              <a:rPr lang="zh-CN" altLang="en-US" sz="1600" dirty="0"/>
              <a:t>可动画属性</a:t>
            </a:r>
            <a:r>
              <a:rPr lang="en-US" altLang="zh-CN" sz="1600" dirty="0" smtClean="0"/>
              <a:t>)</a:t>
            </a:r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lang="zh-TW" altLang="en-US" sz="1600" dirty="0"/>
              <a:t>列举几个常见的</a:t>
            </a:r>
            <a:r>
              <a:rPr lang="en-US" altLang="zh-TW" sz="1600" dirty="0"/>
              <a:t>Animatable Properties</a:t>
            </a:r>
            <a:r>
              <a:rPr lang="zh-TW" altLang="en-US" sz="1600" dirty="0"/>
              <a:t>：</a:t>
            </a:r>
          </a:p>
          <a:p>
            <a:pPr>
              <a:buFont typeface="Wingdings" charset="2"/>
              <a:buChar char="Ø"/>
            </a:pPr>
            <a:r>
              <a:rPr lang="en-US" altLang="zh-TW" sz="1600" dirty="0"/>
              <a:t>bounds</a:t>
            </a:r>
            <a:r>
              <a:rPr lang="zh-TW" altLang="en-US" sz="1600" dirty="0"/>
              <a:t>：</a:t>
            </a:r>
            <a:r>
              <a:rPr lang="zh-TW" altLang="en-US" sz="1600" dirty="0" smtClean="0"/>
              <a:t>用于设置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TW" altLang="en-US" sz="1600" dirty="0" smtClean="0"/>
              <a:t>的宽度和</a:t>
            </a:r>
            <a:r>
              <a:rPr lang="zh-TW" altLang="en-US" sz="1600" dirty="0"/>
              <a:t>高度</a:t>
            </a:r>
            <a:r>
              <a:rPr lang="zh-TW" altLang="en-US" sz="1600" dirty="0" smtClean="0"/>
              <a:t>。修改这个属性会产生缩放动画</a:t>
            </a:r>
            <a:endParaRPr lang="zh-TW" altLang="en-US" sz="1600" dirty="0"/>
          </a:p>
          <a:p>
            <a:pPr>
              <a:buFont typeface="Wingdings" charset="2"/>
              <a:buChar char="Ø"/>
            </a:pPr>
            <a:r>
              <a:rPr lang="en-US" altLang="zh-TW" sz="1600" dirty="0"/>
              <a:t>backgroundColor</a:t>
            </a:r>
            <a:r>
              <a:rPr lang="zh-TW" altLang="en-US" sz="1600" dirty="0"/>
              <a:t>：</a:t>
            </a:r>
            <a:r>
              <a:rPr lang="zh-TW" altLang="en-US" sz="1600" dirty="0" smtClean="0"/>
              <a:t>用于设置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TW" altLang="en-US" sz="1600" dirty="0" smtClean="0"/>
              <a:t>的</a:t>
            </a:r>
            <a:r>
              <a:rPr lang="zh-TW" altLang="en-US" sz="1600" dirty="0"/>
              <a:t>背景色。修改这个属性会产生背景色的渐变动画</a:t>
            </a:r>
          </a:p>
          <a:p>
            <a:pPr>
              <a:buFont typeface="Wingdings" charset="2"/>
              <a:buChar char="Ø"/>
            </a:pPr>
            <a:r>
              <a:rPr lang="en-US" altLang="zh-TW" sz="1600" dirty="0"/>
              <a:t>position</a:t>
            </a:r>
            <a:r>
              <a:rPr lang="zh-TW" altLang="en-US" sz="1600" dirty="0"/>
              <a:t>：</a:t>
            </a:r>
            <a:r>
              <a:rPr lang="zh-TW" altLang="en-US" sz="1600" dirty="0" smtClean="0"/>
              <a:t>用于设置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TW" altLang="en-US" sz="1600" dirty="0" smtClean="0"/>
              <a:t>的</a:t>
            </a:r>
            <a:r>
              <a:rPr lang="zh-TW" altLang="en-US" sz="1600" dirty="0"/>
              <a:t>位置。修改这个属性会产生平移动画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4017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隐式动画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1600" dirty="0"/>
              <a:t>可以通过动画事务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CATransaction</a:t>
            </a:r>
            <a:r>
              <a:rPr lang="en-US" altLang="zh-CN" sz="1600" dirty="0"/>
              <a:t>)</a:t>
            </a:r>
            <a:r>
              <a:rPr lang="zh-CN" altLang="en-US" sz="1600" dirty="0"/>
              <a:t>关闭默认</a:t>
            </a:r>
            <a:r>
              <a:rPr lang="zh-CN" altLang="en-US" sz="1600" dirty="0" smtClean="0"/>
              <a:t>的隐式动画效果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CATransaction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begin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CATransaction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setDisableActions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myview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layer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position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CGPointMake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CATransaction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commit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600" dirty="0"/>
          </a:p>
          <a:p>
            <a:pPr marL="0" indent="0">
              <a:buNone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26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/>
              <a:t>Q &amp; A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人生就像卫生纸</a:t>
            </a:r>
            <a:r>
              <a:rPr lang="en-US" altLang="zh-CN" dirty="0"/>
              <a:t>,</a:t>
            </a:r>
            <a:r>
              <a:rPr lang="zh-CN" altLang="en-US" dirty="0"/>
              <a:t>没事的时候</a:t>
            </a:r>
            <a:r>
              <a:rPr lang="en-US" altLang="zh-CN" dirty="0"/>
              <a:t>,</a:t>
            </a:r>
            <a:r>
              <a:rPr lang="zh-CN" altLang="en-US" dirty="0"/>
              <a:t>尽量少扯</a:t>
            </a:r>
            <a:r>
              <a:rPr lang="en-US" altLang="zh-CN" dirty="0"/>
              <a:t>; </a:t>
            </a:r>
            <a:r>
              <a:rPr lang="zh-CN" altLang="en-US" dirty="0"/>
              <a:t>时间就像卫生纸</a:t>
            </a:r>
            <a:r>
              <a:rPr lang="en-US" altLang="zh-CN" dirty="0"/>
              <a:t>,</a:t>
            </a:r>
            <a:r>
              <a:rPr lang="zh-CN" altLang="en-US" dirty="0"/>
              <a:t>看着挺多</a:t>
            </a:r>
            <a:r>
              <a:rPr lang="en-US" altLang="zh-CN" dirty="0"/>
              <a:t>,</a:t>
            </a:r>
            <a:r>
              <a:rPr lang="zh-CN" altLang="en-US" dirty="0"/>
              <a:t>用着用着就没了</a:t>
            </a:r>
            <a:r>
              <a:rPr lang="en-US" altLang="zh-CN" dirty="0"/>
              <a:t>..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/>
              <a:t>			</a:t>
            </a:r>
            <a:r>
              <a:rPr kumimoji="1" lang="en-US" altLang="zh-CN" dirty="0" err="1" smtClean="0"/>
              <a:t>Jonathan_Lee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175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937"/>
            <a:ext cx="8229600" cy="3981673"/>
          </a:xfrm>
        </p:spPr>
        <p:txBody>
          <a:bodyPr>
            <a:normAutofit/>
          </a:bodyPr>
          <a:lstStyle/>
          <a:p>
            <a:r>
              <a:rPr kumimoji="1" lang="en-US" altLang="zh-CN" sz="1600" dirty="0" smtClean="0">
                <a:latin typeface="Menlo Regular"/>
                <a:cs typeface="Menlo Regular"/>
              </a:rPr>
              <a:t>CALayer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的基本属性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CALayer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和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UIView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的关系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position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和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anchorPoint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的作用</a:t>
            </a:r>
            <a:endParaRPr kumimoji="1" lang="en-US" altLang="zh-C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CALayer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766" y="1288179"/>
            <a:ext cx="8576235" cy="381672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600" dirty="0"/>
              <a:t>在</a:t>
            </a:r>
            <a:r>
              <a:rPr lang="en-US" altLang="zh-CN" sz="1600" dirty="0" smtClean="0"/>
              <a:t>iOS</a:t>
            </a:r>
            <a:r>
              <a:rPr lang="zh-CN" altLang="en-US" sz="1600" dirty="0" smtClean="0"/>
              <a:t>中</a:t>
            </a:r>
            <a:r>
              <a:rPr lang="zh-CN" altLang="en-US" sz="1600" dirty="0"/>
              <a:t>，你能看得见摸得着的东西基本上都</a:t>
            </a:r>
            <a:r>
              <a:rPr lang="zh-CN" altLang="en-US" sz="1600" dirty="0" smtClean="0"/>
              <a:t>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比如一个按钮、一个文本标签、一个文本输入框、一个图标等等，这些都</a:t>
            </a:r>
            <a:r>
              <a:rPr lang="zh-CN" altLang="en-US" sz="1600" dirty="0" smtClean="0"/>
              <a:t>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endParaRPr lang="zh-CN" altLang="en-US" sz="1600" dirty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其实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 smtClean="0"/>
              <a:t>之所以能显示在屏幕上</a:t>
            </a:r>
            <a:r>
              <a:rPr lang="zh-CN" altLang="en-US" sz="1600" dirty="0"/>
              <a:t>，完全是因为它</a:t>
            </a:r>
            <a:r>
              <a:rPr lang="zh-CN" altLang="en-US" sz="1600" dirty="0" smtClean="0"/>
              <a:t>内部的一个</a:t>
            </a:r>
            <a:r>
              <a:rPr lang="zh-CN" altLang="en-US" sz="1600" dirty="0" smtClean="0">
                <a:solidFill>
                  <a:srgbClr val="0000FF"/>
                </a:solidFill>
              </a:rPr>
              <a:t>图层</a:t>
            </a:r>
            <a:endParaRPr lang="zh-CN" altLang="en-US" sz="1600" dirty="0">
              <a:solidFill>
                <a:srgbClr val="0000FF"/>
              </a:solidFill>
            </a:endParaRP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在创建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 smtClean="0"/>
              <a:t>对象时，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 smtClean="0"/>
              <a:t>内部会自动创建一个图层</a:t>
            </a:r>
            <a:r>
              <a:rPr lang="en-US" altLang="zh-CN" sz="1600" dirty="0"/>
              <a:t>(</a:t>
            </a:r>
            <a:r>
              <a:rPr lang="zh-CN" altLang="en-US" sz="1600" dirty="0"/>
              <a:t>即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CN" altLang="en-US" sz="1600" dirty="0"/>
              <a:t>对象</a:t>
            </a:r>
            <a:r>
              <a:rPr lang="en-US" altLang="zh-CN" sz="1600" dirty="0"/>
              <a:t>)</a:t>
            </a:r>
            <a:r>
              <a:rPr lang="zh-CN" altLang="en-US" sz="1600" dirty="0"/>
              <a:t>，通过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/>
              <a:t>的</a:t>
            </a:r>
            <a:r>
              <a:rPr lang="en-US" altLang="zh-CN" sz="1600" dirty="0"/>
              <a:t>layer</a:t>
            </a:r>
            <a:r>
              <a:rPr lang="zh-CN" altLang="en-US" sz="1600" dirty="0" smtClean="0"/>
              <a:t>属性可以访问这个层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layer; 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当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/>
              <a:t>需要显示到屏幕上时，会调用</a:t>
            </a:r>
            <a:r>
              <a:rPr lang="en-US" altLang="zh-CN" sz="1600" dirty="0"/>
              <a:t>drawRect:</a:t>
            </a:r>
            <a:r>
              <a:rPr lang="zh-CN" altLang="en-US" sz="1600" dirty="0"/>
              <a:t>方法进行绘图，并且会将所有内容绘制在</a:t>
            </a:r>
            <a:r>
              <a:rPr lang="zh-CN" altLang="en-US" sz="1600" dirty="0" smtClean="0"/>
              <a:t>自己的图层上</a:t>
            </a:r>
            <a:r>
              <a:rPr lang="zh-CN" altLang="en-US" sz="1600" dirty="0"/>
              <a:t>，绘图完毕后，</a:t>
            </a:r>
            <a:r>
              <a:rPr lang="zh-CN" altLang="en-US" sz="1600" dirty="0" smtClean="0"/>
              <a:t>系统会将图层拷贝到屏幕上</a:t>
            </a:r>
            <a:r>
              <a:rPr lang="zh-CN" altLang="en-US" sz="1600" dirty="0"/>
              <a:t>，于是就完成了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 smtClean="0"/>
              <a:t>的显示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zh-CN" altLang="en-US" sz="1600" dirty="0" smtClean="0"/>
              <a:t> </a:t>
            </a:r>
            <a:r>
              <a:rPr lang="zh-CN" altLang="en-US" sz="1600" dirty="0"/>
              <a:t>换句话说，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/>
              <a:t>本身不具备显示的功能，是它内部的层才有显示功能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85315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CALayer</a:t>
            </a:r>
            <a:r>
              <a:rPr kumimoji="1" lang="zh-CN" altLang="en-US" dirty="0" smtClean="0"/>
              <a:t>的基本使用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766" y="1288179"/>
            <a:ext cx="8576235" cy="3816723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通过操作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CN" altLang="en-US" sz="1600" dirty="0" smtClean="0"/>
              <a:t>对</a:t>
            </a:r>
            <a:r>
              <a:rPr lang="zh-CN" altLang="en-US" sz="1600" dirty="0"/>
              <a:t>象，可以很方便地调整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 smtClean="0"/>
              <a:t>的一些外观属性，</a:t>
            </a:r>
            <a:r>
              <a:rPr lang="zh-CN" altLang="en-US" sz="1600" dirty="0"/>
              <a:t>比如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阴影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圆角大小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边框宽度和颜色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…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…</a:t>
            </a:r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还可以给图层添加动画，来实现一些比较炫酷的效果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41469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45115" y="1332459"/>
            <a:ext cx="1821773" cy="18113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UI</a:t>
            </a:r>
            <a:r>
              <a:rPr kumimoji="1" lang="en-US" altLang="zh-CN" dirty="0" err="1" smtClean="0"/>
              <a:t>ImageV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903800" y="379959"/>
            <a:ext cx="2009155" cy="2092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根层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82980" y="379959"/>
            <a:ext cx="2009155" cy="2092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内容层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图片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976672" y="379959"/>
            <a:ext cx="1915463" cy="20923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976672" y="379959"/>
            <a:ext cx="1915463" cy="201950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mask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64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CALayer</a:t>
            </a:r>
            <a:r>
              <a:rPr kumimoji="1" lang="zh-CN" altLang="en-US" dirty="0" smtClean="0"/>
              <a:t>的属性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06" y="1256070"/>
            <a:ext cx="8501529" cy="3923771"/>
          </a:xfrm>
        </p:spPr>
        <p:txBody>
          <a:bodyPr>
            <a:normAutofit fontScale="85000" lnSpcReduction="20000"/>
          </a:bodyPr>
          <a:lstStyle/>
          <a:p>
            <a:r>
              <a:rPr kumimoji="1" lang="zh-TW" altLang="en-US" sz="1600" dirty="0"/>
              <a:t>宽度和</a:t>
            </a:r>
            <a:r>
              <a:rPr kumimoji="1" lang="zh-TW" altLang="en-US" sz="1600" dirty="0" smtClean="0"/>
              <a:t>高度</a:t>
            </a:r>
            <a:endParaRPr kumimoji="1" lang="en-US" altLang="zh-TW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bounds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zh-TW" altLang="en-US" sz="1600" dirty="0"/>
          </a:p>
          <a:p>
            <a:r>
              <a:rPr kumimoji="1" lang="zh-TW" altLang="en-US" sz="1600" dirty="0" smtClean="0"/>
              <a:t>位置</a:t>
            </a:r>
            <a:r>
              <a:rPr kumimoji="1" lang="en-US" altLang="zh-TW" sz="1600" dirty="0"/>
              <a:t>(</a:t>
            </a:r>
            <a:r>
              <a:rPr kumimoji="1" lang="zh-TW" altLang="en-US" sz="1600" dirty="0"/>
              <a:t>默认指中点，具体由</a:t>
            </a:r>
            <a:r>
              <a:rPr kumimoji="1" lang="en-US" altLang="zh-TW" sz="1600" dirty="0"/>
              <a:t>anchorPoint</a:t>
            </a:r>
            <a:r>
              <a:rPr kumimoji="1" lang="zh-TW" altLang="en-US" sz="1600" dirty="0"/>
              <a:t>决定</a:t>
            </a:r>
            <a:r>
              <a:rPr kumimoji="1" lang="en-US" altLang="zh-TW" sz="1600" dirty="0" smtClean="0"/>
              <a:t>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position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TW" sz="1600" dirty="0"/>
          </a:p>
          <a:p>
            <a:r>
              <a:rPr kumimoji="1" lang="zh-TW" altLang="en-US" sz="1600" dirty="0" smtClean="0"/>
              <a:t>锚点</a:t>
            </a:r>
            <a:r>
              <a:rPr kumimoji="1" lang="en-US" altLang="zh-TW" sz="1600" dirty="0"/>
              <a:t>(x,y</a:t>
            </a:r>
            <a:r>
              <a:rPr kumimoji="1" lang="zh-TW" altLang="en-US" sz="1600" dirty="0"/>
              <a:t>的范围都是</a:t>
            </a:r>
            <a:r>
              <a:rPr kumimoji="1" lang="en-US" altLang="zh-TW" sz="1600" dirty="0"/>
              <a:t>0-1)</a:t>
            </a:r>
            <a:r>
              <a:rPr kumimoji="1" lang="zh-TW" altLang="en-US" sz="1600" dirty="0"/>
              <a:t>，决定了</a:t>
            </a:r>
            <a:r>
              <a:rPr kumimoji="1" lang="en-US" altLang="zh-TW" sz="1600" dirty="0"/>
              <a:t>position</a:t>
            </a:r>
            <a:r>
              <a:rPr kumimoji="1" lang="zh-TW" altLang="en-US" sz="1600" dirty="0" smtClean="0"/>
              <a:t>的含义</a:t>
            </a:r>
            <a:endParaRPr kumimoji="1" lang="en-US" altLang="zh-TW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anchorPoint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zh-TW" altLang="en-US" sz="1600" dirty="0"/>
          </a:p>
          <a:p>
            <a:r>
              <a:rPr kumimoji="1" lang="zh-TW" altLang="en-US" sz="1600" dirty="0" smtClean="0"/>
              <a:t>背景颜</a:t>
            </a:r>
            <a:r>
              <a:rPr kumimoji="1" lang="zh-TW" altLang="en-US" sz="1600" dirty="0"/>
              <a:t>色</a:t>
            </a:r>
            <a:r>
              <a:rPr kumimoji="1" lang="en-US" altLang="zh-TW" sz="1600" dirty="0"/>
              <a:t>(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CGColorRef</a:t>
            </a:r>
            <a:r>
              <a:rPr kumimoji="1" lang="zh-TW" altLang="en-US" sz="1600" dirty="0"/>
              <a:t>类型</a:t>
            </a:r>
            <a:r>
              <a:rPr kumimoji="1" lang="en-US" altLang="zh-TW" sz="1600" dirty="0"/>
              <a:t>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CGColorRef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backgroundColor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形变属性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CATransform3D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transform;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0442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CALayer</a:t>
            </a:r>
            <a:r>
              <a:rPr kumimoji="1" lang="zh-CN" altLang="en-US" dirty="0" smtClean="0"/>
              <a:t>的属性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06" y="1256070"/>
            <a:ext cx="8501529" cy="3923771"/>
          </a:xfrm>
        </p:spPr>
        <p:txBody>
          <a:bodyPr>
            <a:normAutofit/>
          </a:bodyPr>
          <a:lstStyle/>
          <a:p>
            <a:r>
              <a:rPr kumimoji="1" lang="zh-TW" altLang="en-US" sz="1600" dirty="0" smtClean="0"/>
              <a:t>边框颜</a:t>
            </a:r>
            <a:r>
              <a:rPr kumimoji="1" lang="zh-TW" altLang="en-US" sz="1600" dirty="0"/>
              <a:t>色</a:t>
            </a:r>
            <a:r>
              <a:rPr kumimoji="1" lang="en-US" altLang="zh-TW" sz="1600" dirty="0"/>
              <a:t>(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CGColorRef</a:t>
            </a:r>
            <a:r>
              <a:rPr kumimoji="1" lang="zh-TW" altLang="en-US" sz="1600" dirty="0"/>
              <a:t>类型</a:t>
            </a:r>
            <a:r>
              <a:rPr kumimoji="1" lang="en-US" altLang="zh-TW" sz="1600" dirty="0" smtClean="0"/>
              <a:t>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CGColorRef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borderColor;</a:t>
            </a:r>
            <a:endParaRPr kumimoji="1" lang="en-US" altLang="zh-TW" sz="1600" dirty="0" smtClean="0"/>
          </a:p>
          <a:p>
            <a:pPr marL="0" indent="0">
              <a:buNone/>
            </a:pPr>
            <a:endParaRPr kumimoji="1" lang="en-US" altLang="zh-TW" sz="1600" dirty="0" smtClean="0"/>
          </a:p>
          <a:p>
            <a:r>
              <a:rPr kumimoji="1" lang="zh-TW" altLang="en-US" sz="1600" dirty="0" smtClean="0"/>
              <a:t>边框宽度</a:t>
            </a:r>
            <a:endParaRPr kumimoji="1" lang="en-US" altLang="zh-TW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borderWidth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zh-TW" altLang="en-US" sz="1600" dirty="0"/>
          </a:p>
          <a:p>
            <a:r>
              <a:rPr kumimoji="1" lang="zh-TW" altLang="en-US" sz="1600" dirty="0" smtClean="0"/>
              <a:t>圆</a:t>
            </a:r>
            <a:r>
              <a:rPr kumimoji="1" lang="zh-TW" altLang="en-US" sz="1600" dirty="0"/>
              <a:t>角</a:t>
            </a:r>
            <a:r>
              <a:rPr kumimoji="1" lang="zh-TW" altLang="en-US" sz="1600" dirty="0" smtClean="0"/>
              <a:t>半径</a:t>
            </a:r>
            <a:endParaRPr kumimoji="1" lang="en-US" altLang="zh-TW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CGColorRef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borderColor;</a:t>
            </a:r>
            <a:endParaRPr kumimoji="1" lang="en-US" altLang="zh-TW" sz="1600" dirty="0" smtClean="0"/>
          </a:p>
          <a:p>
            <a:pPr marL="0" indent="0">
              <a:buNone/>
            </a:pPr>
            <a:endParaRPr kumimoji="1" lang="zh-TW" altLang="en-US" sz="1600" dirty="0"/>
          </a:p>
          <a:p>
            <a:r>
              <a:rPr kumimoji="1" lang="zh-TW" altLang="en-US" sz="1600" dirty="0" smtClean="0"/>
              <a:t>内容</a:t>
            </a:r>
            <a:r>
              <a:rPr kumimoji="1" lang="en-US" altLang="zh-TW" sz="1600" dirty="0"/>
              <a:t>(</a:t>
            </a:r>
            <a:r>
              <a:rPr kumimoji="1" lang="zh-TW" altLang="en-US" sz="1600" dirty="0"/>
              <a:t>比如设置为图片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CGImageRef</a:t>
            </a:r>
            <a:r>
              <a:rPr kumimoji="1" lang="en-US" altLang="zh-TW" sz="1600" dirty="0" smtClean="0"/>
              <a:t>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contents;</a:t>
            </a:r>
            <a:endParaRPr kumimoji="1" lang="en-US" altLang="zh-TW" sz="1600" dirty="0"/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2723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/>
        </p:nvGrpSpPr>
        <p:grpSpPr>
          <a:xfrm>
            <a:off x="1834440" y="1748714"/>
            <a:ext cx="4487334" cy="3320816"/>
            <a:chOff x="6206067" y="2246759"/>
            <a:chExt cx="4487334" cy="3984979"/>
          </a:xfrm>
        </p:grpSpPr>
        <p:cxnSp>
          <p:nvCxnSpPr>
            <p:cNvPr id="32" name="直线箭头连接符 31"/>
            <p:cNvCxnSpPr/>
            <p:nvPr/>
          </p:nvCxnSpPr>
          <p:spPr>
            <a:xfrm>
              <a:off x="6206067" y="4662582"/>
              <a:ext cx="2794000" cy="0"/>
            </a:xfrm>
            <a:prstGeom prst="straightConnector1">
              <a:avLst/>
            </a:prstGeom>
            <a:ln>
              <a:solidFill>
                <a:schemeClr val="tx1">
                  <a:alpha val="54000"/>
                </a:schemeClr>
              </a:solidFill>
              <a:prstDash val="sys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/>
            <p:cNvCxnSpPr/>
            <p:nvPr/>
          </p:nvCxnSpPr>
          <p:spPr>
            <a:xfrm>
              <a:off x="8971845" y="2246759"/>
              <a:ext cx="0" cy="2415823"/>
            </a:xfrm>
            <a:prstGeom prst="straightConnector1">
              <a:avLst/>
            </a:prstGeom>
            <a:ln>
              <a:solidFill>
                <a:schemeClr val="tx1">
                  <a:alpha val="54000"/>
                </a:schemeClr>
              </a:solidFill>
              <a:prstDash val="sys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/>
            <p:cNvCxnSpPr/>
            <p:nvPr/>
          </p:nvCxnSpPr>
          <p:spPr>
            <a:xfrm>
              <a:off x="8971845" y="4662582"/>
              <a:ext cx="1721556" cy="1569156"/>
            </a:xfrm>
            <a:prstGeom prst="straightConnector1">
              <a:avLst/>
            </a:prstGeom>
            <a:ln>
              <a:solidFill>
                <a:schemeClr val="tx1">
                  <a:alpha val="54000"/>
                </a:schemeClr>
              </a:solidFill>
              <a:prstDash val="sys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x\y\z</a:t>
            </a:r>
            <a:r>
              <a:rPr kumimoji="1" lang="zh-CN" altLang="en-US" dirty="0" smtClean="0"/>
              <a:t>轴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1834440" y="1759409"/>
            <a:ext cx="4515556" cy="3333638"/>
            <a:chOff x="1326444" y="1899626"/>
            <a:chExt cx="4515556" cy="4000366"/>
          </a:xfrm>
        </p:grpSpPr>
        <p:cxnSp>
          <p:nvCxnSpPr>
            <p:cNvPr id="19" name="直线箭头连接符 18"/>
            <p:cNvCxnSpPr/>
            <p:nvPr/>
          </p:nvCxnSpPr>
          <p:spPr>
            <a:xfrm>
              <a:off x="3048000" y="3484169"/>
              <a:ext cx="279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/>
            <p:cNvCxnSpPr/>
            <p:nvPr/>
          </p:nvCxnSpPr>
          <p:spPr>
            <a:xfrm>
              <a:off x="4092222" y="1899626"/>
              <a:ext cx="1721556" cy="1569156"/>
            </a:xfrm>
            <a:prstGeom prst="straightConnector1">
              <a:avLst/>
            </a:prstGeom>
            <a:ln>
              <a:solidFill>
                <a:srgbClr val="00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/>
            <p:cNvCxnSpPr/>
            <p:nvPr/>
          </p:nvCxnSpPr>
          <p:spPr>
            <a:xfrm>
              <a:off x="3048000" y="5870494"/>
              <a:ext cx="279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/>
            <p:cNvCxnSpPr/>
            <p:nvPr/>
          </p:nvCxnSpPr>
          <p:spPr>
            <a:xfrm>
              <a:off x="1326444" y="4301338"/>
              <a:ext cx="1721556" cy="1569156"/>
            </a:xfrm>
            <a:prstGeom prst="straightConnector1">
              <a:avLst/>
            </a:prstGeom>
            <a:ln>
              <a:solidFill>
                <a:srgbClr val="00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/>
            <p:nvPr/>
          </p:nvCxnSpPr>
          <p:spPr>
            <a:xfrm>
              <a:off x="3048000" y="3484169"/>
              <a:ext cx="0" cy="2415823"/>
            </a:xfrm>
            <a:prstGeom prst="straightConnector1">
              <a:avLst/>
            </a:prstGeom>
            <a:ln>
              <a:solidFill>
                <a:srgbClr val="00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/>
            <p:cNvCxnSpPr/>
            <p:nvPr/>
          </p:nvCxnSpPr>
          <p:spPr>
            <a:xfrm>
              <a:off x="5813778" y="3454671"/>
              <a:ext cx="0" cy="2415823"/>
            </a:xfrm>
            <a:prstGeom prst="straightConnector1">
              <a:avLst/>
            </a:prstGeom>
            <a:ln>
              <a:solidFill>
                <a:srgbClr val="00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1834440" y="1381271"/>
            <a:ext cx="2794000" cy="369794"/>
            <a:chOff x="1326444" y="1445860"/>
            <a:chExt cx="2794000" cy="443753"/>
          </a:xfrm>
        </p:grpSpPr>
        <p:cxnSp>
          <p:nvCxnSpPr>
            <p:cNvPr id="5" name="直线箭头连接符 4"/>
            <p:cNvCxnSpPr/>
            <p:nvPr/>
          </p:nvCxnSpPr>
          <p:spPr>
            <a:xfrm>
              <a:off x="1326444" y="1889613"/>
              <a:ext cx="2794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511778" y="1445860"/>
              <a:ext cx="312030" cy="443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FF0000"/>
                  </a:solidFill>
                </a:rPr>
                <a:t>x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1210730" y="1772232"/>
            <a:ext cx="623710" cy="2013186"/>
            <a:chOff x="702734" y="1915013"/>
            <a:chExt cx="623710" cy="2415823"/>
          </a:xfrm>
        </p:grpSpPr>
        <p:cxnSp>
          <p:nvCxnSpPr>
            <p:cNvPr id="6" name="直线箭头连接符 5"/>
            <p:cNvCxnSpPr/>
            <p:nvPr/>
          </p:nvCxnSpPr>
          <p:spPr>
            <a:xfrm>
              <a:off x="1326444" y="1915013"/>
              <a:ext cx="0" cy="241582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702734" y="2684815"/>
              <a:ext cx="314622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8000"/>
                  </a:solidFill>
                </a:rPr>
                <a:t>y</a:t>
              </a:r>
              <a:endParaRPr kumimoji="1" lang="zh-CN" altLang="en-US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1834440" y="1772232"/>
            <a:ext cx="1773551" cy="1307630"/>
            <a:chOff x="1326444" y="1915013"/>
            <a:chExt cx="1773551" cy="1569156"/>
          </a:xfrm>
        </p:grpSpPr>
        <p:cxnSp>
          <p:nvCxnSpPr>
            <p:cNvPr id="9" name="直线箭头连接符 8"/>
            <p:cNvCxnSpPr/>
            <p:nvPr/>
          </p:nvCxnSpPr>
          <p:spPr>
            <a:xfrm>
              <a:off x="1326444" y="1915013"/>
              <a:ext cx="1721556" cy="1569156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2811860" y="2728030"/>
              <a:ext cx="288135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00FF"/>
                  </a:solidFill>
                </a:rPr>
                <a:t>z</a:t>
              </a:r>
              <a:endParaRPr kumimoji="1" lang="zh-CN" alt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03316" y="1381271"/>
            <a:ext cx="240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坐标原点（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10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</a:t>
            </a:r>
            <a:r>
              <a:rPr kumimoji="1" lang="en-US" altLang="zh-CN" dirty="0" smtClean="0"/>
              <a:t>CALayer</a:t>
            </a:r>
            <a:r>
              <a:rPr kumimoji="1" lang="zh-CN" altLang="en-US" dirty="0" smtClean="0"/>
              <a:t>的疑惑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648" y="1271246"/>
            <a:ext cx="8516469" cy="3771636"/>
          </a:xfrm>
        </p:spPr>
        <p:txBody>
          <a:bodyPr>
            <a:normAutofit/>
          </a:bodyPr>
          <a:lstStyle/>
          <a:p>
            <a:r>
              <a:rPr lang="zh-TW" altLang="en-US" sz="1600" dirty="0" smtClean="0"/>
              <a:t>首先</a:t>
            </a:r>
            <a:endParaRPr lang="en-US" altLang="zh-TW" sz="1600" dirty="0" smtClean="0"/>
          </a:p>
          <a:p>
            <a:pPr>
              <a:buFont typeface="Wingdings" charset="2"/>
              <a:buChar char="Ø"/>
            </a:pP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TW" altLang="en-US" sz="1600" dirty="0"/>
              <a:t>是定义在</a:t>
            </a:r>
            <a:r>
              <a:rPr lang="en-US" altLang="zh-TW" sz="1600" dirty="0"/>
              <a:t>QuartzCore</a:t>
            </a:r>
            <a:r>
              <a:rPr lang="zh-TW" altLang="en-US" sz="1600" dirty="0" smtClean="0"/>
              <a:t>框架中的</a:t>
            </a:r>
            <a:endParaRPr lang="en-US" altLang="zh-TW" sz="1600" dirty="0" smtClean="0"/>
          </a:p>
          <a:p>
            <a:pPr>
              <a:buFont typeface="Wingdings" charset="2"/>
              <a:buChar char="Ø"/>
            </a:pP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CGImageRef</a:t>
            </a:r>
            <a:r>
              <a:rPr lang="zh-TW" altLang="en-US" sz="1600" dirty="0"/>
              <a:t>、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CGColorRef</a:t>
            </a:r>
            <a:r>
              <a:rPr lang="zh-TW" altLang="en-US" sz="1600" dirty="0"/>
              <a:t>两种数据类型是定义在</a:t>
            </a:r>
            <a:r>
              <a:rPr lang="en-US" altLang="zh-TW" sz="1600" dirty="0"/>
              <a:t>CoreGraphics</a:t>
            </a:r>
            <a:r>
              <a:rPr lang="zh-TW" altLang="en-US" sz="1600" dirty="0" smtClean="0"/>
              <a:t>框架中的</a:t>
            </a:r>
            <a:endParaRPr lang="en-US" altLang="zh-TW" sz="1600" dirty="0" smtClean="0"/>
          </a:p>
          <a:p>
            <a:pPr>
              <a:buFont typeface="Wingdings" charset="2"/>
              <a:buChar char="Ø"/>
            </a:pP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zh-TW" altLang="en-US" sz="1600" dirty="0"/>
              <a:t>、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zh-TW" altLang="en-US" sz="1600" dirty="0"/>
              <a:t>是定义在</a:t>
            </a:r>
            <a:r>
              <a:rPr lang="en-US" altLang="zh-TW" sz="1600" dirty="0"/>
              <a:t>UIKit</a:t>
            </a:r>
            <a:r>
              <a:rPr lang="zh-TW" altLang="en-US" sz="1600" dirty="0" smtClean="0"/>
              <a:t>框架中的</a:t>
            </a:r>
            <a:endParaRPr lang="en-US" altLang="zh-TW" sz="1600" dirty="0" smtClean="0"/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lang="zh-TW" altLang="en-US" sz="1600" dirty="0"/>
              <a:t>其</a:t>
            </a:r>
            <a:r>
              <a:rPr lang="zh-TW" altLang="en-US" sz="1600" dirty="0" smtClean="0"/>
              <a:t>次</a:t>
            </a:r>
            <a:endParaRPr lang="en-US" altLang="zh-TW" sz="1600" dirty="0" smtClean="0"/>
          </a:p>
          <a:p>
            <a:pPr>
              <a:buFont typeface="Wingdings" charset="2"/>
              <a:buChar char="Ø"/>
            </a:pPr>
            <a:r>
              <a:rPr lang="en-US" altLang="zh-TW" sz="1600" dirty="0" smtClean="0"/>
              <a:t>QuartzCore</a:t>
            </a:r>
            <a:r>
              <a:rPr lang="zh-TW" altLang="en-US" sz="1600" dirty="0"/>
              <a:t>框架和</a:t>
            </a:r>
            <a:r>
              <a:rPr lang="en-US" altLang="zh-TW" sz="1600" dirty="0"/>
              <a:t>CoreGraphics</a:t>
            </a:r>
            <a:r>
              <a:rPr lang="zh-TW" altLang="en-US" sz="1600" dirty="0"/>
              <a:t>框架是可以跨平台使用的，在</a:t>
            </a:r>
            <a:r>
              <a:rPr lang="en-US" altLang="zh-TW" sz="1600" dirty="0"/>
              <a:t>iOS</a:t>
            </a:r>
            <a:r>
              <a:rPr lang="zh-TW" altLang="en-US" sz="1600" dirty="0"/>
              <a:t>和</a:t>
            </a:r>
            <a:r>
              <a:rPr lang="en-US" altLang="zh-TW" sz="1600" dirty="0"/>
              <a:t>Mac OS X</a:t>
            </a:r>
            <a:r>
              <a:rPr lang="zh-TW" altLang="en-US" sz="1600" dirty="0" smtClean="0"/>
              <a:t>上都能使用</a:t>
            </a:r>
            <a:endParaRPr lang="en-US" altLang="zh-TW" sz="1600" dirty="0" smtClean="0"/>
          </a:p>
          <a:p>
            <a:pPr>
              <a:buFont typeface="Wingdings" charset="2"/>
              <a:buChar char="Ø"/>
            </a:pPr>
            <a:r>
              <a:rPr lang="zh-TW" altLang="en-US" sz="1600" dirty="0" smtClean="0"/>
              <a:t>但</a:t>
            </a:r>
            <a:r>
              <a:rPr lang="zh-TW" altLang="en-US" sz="1600" dirty="0"/>
              <a:t>是</a:t>
            </a:r>
            <a:r>
              <a:rPr lang="en-US" altLang="zh-TW" sz="1600" dirty="0"/>
              <a:t>UIKit</a:t>
            </a:r>
            <a:r>
              <a:rPr lang="zh-TW" altLang="en-US" sz="1600" dirty="0"/>
              <a:t>只能在</a:t>
            </a:r>
            <a:r>
              <a:rPr lang="en-US" altLang="zh-TW" sz="1600" dirty="0"/>
              <a:t>iOS</a:t>
            </a:r>
            <a:r>
              <a:rPr lang="zh-TW" altLang="en-US" sz="1600" dirty="0"/>
              <a:t>中</a:t>
            </a:r>
            <a:r>
              <a:rPr lang="zh-TW" altLang="en-US" sz="1600" dirty="0" smtClean="0"/>
              <a:t>使用</a:t>
            </a:r>
            <a:endParaRPr lang="en-US" altLang="zh-TW" sz="1600" dirty="0" smtClean="0"/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lang="zh-TW" altLang="en-US" sz="1600" dirty="0"/>
              <a:t>为了保证可移植性，</a:t>
            </a:r>
            <a:r>
              <a:rPr lang="en-US" altLang="zh-TW" sz="1600" dirty="0"/>
              <a:t>QuartzCore</a:t>
            </a:r>
            <a:r>
              <a:rPr lang="zh-TW" altLang="en-US" sz="1600" dirty="0"/>
              <a:t>不能</a:t>
            </a:r>
            <a:r>
              <a:rPr lang="zh-TW" altLang="en-US" sz="1600" dirty="0" smtClean="0"/>
              <a:t>使用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zh-TW" altLang="en-US" sz="1600" dirty="0" smtClean="0"/>
              <a:t>、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zh-TW" altLang="en-US" sz="1600" dirty="0" smtClean="0"/>
              <a:t>，</a:t>
            </a:r>
            <a:r>
              <a:rPr lang="zh-TW" altLang="en-US" sz="1600" dirty="0"/>
              <a:t>只能</a:t>
            </a:r>
            <a:r>
              <a:rPr lang="zh-TW" altLang="en-US" sz="1600" dirty="0" smtClean="0"/>
              <a:t>使用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CGImageRef</a:t>
            </a:r>
            <a:r>
              <a:rPr lang="zh-TW" altLang="en-US" sz="1600" dirty="0" smtClean="0"/>
              <a:t>、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CGColorRef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8415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11638</TotalTime>
  <Words>738</Words>
  <Application>Microsoft Macintosh PowerPoint</Application>
  <PresentationFormat>全屏显示(16:10)</PresentationFormat>
  <Paragraphs>138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小码哥2015</vt:lpstr>
      <vt:lpstr>UI高级  CALayer</vt:lpstr>
      <vt:lpstr>掌握</vt:lpstr>
      <vt:lpstr>CALayer</vt:lpstr>
      <vt:lpstr>CALayer的基本使用</vt:lpstr>
      <vt:lpstr>PowerPoint 演示文稿</vt:lpstr>
      <vt:lpstr>CALayer的属性</vt:lpstr>
      <vt:lpstr>CALayer的属性</vt:lpstr>
      <vt:lpstr>x\y\z轴</vt:lpstr>
      <vt:lpstr>关于CALayer的疑惑</vt:lpstr>
      <vt:lpstr>UIView和CALayer的选择</vt:lpstr>
      <vt:lpstr>position和anchorPoint</vt:lpstr>
      <vt:lpstr>anchorPoint(示意图)</vt:lpstr>
      <vt:lpstr>position和anchorPoint</vt:lpstr>
      <vt:lpstr>隐式动画</vt:lpstr>
      <vt:lpstr>隐式动画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Gavin Gavin   </cp:lastModifiedBy>
  <cp:revision>3906</cp:revision>
  <dcterms:created xsi:type="dcterms:W3CDTF">2013-07-22T07:36:09Z</dcterms:created>
  <dcterms:modified xsi:type="dcterms:W3CDTF">2015-09-16T03:00:22Z</dcterms:modified>
</cp:coreProperties>
</file>