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2"/>
  </p:notesMasterIdLst>
  <p:sldIdLst>
    <p:sldId id="290" r:id="rId2"/>
    <p:sldId id="260" r:id="rId3"/>
    <p:sldId id="296" r:id="rId4"/>
    <p:sldId id="299" r:id="rId5"/>
    <p:sldId id="270" r:id="rId6"/>
    <p:sldId id="272" r:id="rId7"/>
    <p:sldId id="275" r:id="rId8"/>
    <p:sldId id="273" r:id="rId9"/>
    <p:sldId id="274" r:id="rId10"/>
    <p:sldId id="276" r:id="rId11"/>
    <p:sldId id="291" r:id="rId12"/>
    <p:sldId id="277" r:id="rId13"/>
    <p:sldId id="278" r:id="rId14"/>
    <p:sldId id="279" r:id="rId15"/>
    <p:sldId id="280" r:id="rId16"/>
    <p:sldId id="261" r:id="rId17"/>
    <p:sldId id="264" r:id="rId18"/>
    <p:sldId id="266" r:id="rId19"/>
    <p:sldId id="267" r:id="rId20"/>
    <p:sldId id="292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90"/>
            <p14:sldId id="260"/>
            <p14:sldId id="296"/>
          </p14:sldIdLst>
        </p14:section>
        <p14:section name="核心动画" id="{2C59E359-4E71-8942-9CD8-62D43278AAA2}">
          <p14:sldIdLst>
            <p14:sldId id="299"/>
            <p14:sldId id="270"/>
            <p14:sldId id="272"/>
            <p14:sldId id="275"/>
            <p14:sldId id="273"/>
            <p14:sldId id="274"/>
            <p14:sldId id="276"/>
            <p14:sldId id="291"/>
            <p14:sldId id="277"/>
          </p14:sldIdLst>
        </p14:section>
        <p14:section name="基本动画和关键帧动画演练" id="{5BEA8F68-52A6-484C-8D7A-4229EAFE8131}">
          <p14:sldIdLst>
            <p14:sldId id="278"/>
            <p14:sldId id="279"/>
            <p14:sldId id="280"/>
          </p14:sldIdLst>
        </p14:section>
        <p14:section name="转场动画" id="{66B535E6-8315-214B-8B7F-0FE2F67D83F4}">
          <p14:sldIdLst>
            <p14:sldId id="261"/>
            <p14:sldId id="264"/>
            <p14:sldId id="266"/>
            <p14:sldId id="267"/>
          </p14:sldIdLst>
        </p14:section>
        <p14:section name="CADisplayLink" id="{BC83C5C3-FAF8-B940-8E7A-6E9A63900792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5" autoAdjust="0"/>
  </p:normalViewPr>
  <p:slideViewPr>
    <p:cSldViewPr snapToGrid="0" snapToObjects="1">
      <p:cViewPr varScale="1">
        <p:scale>
          <a:sx n="88" d="100"/>
          <a:sy n="88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9B280-62D1-194C-B0C8-AB2A0DAF0524}" type="datetimeFigureOut">
              <a:t>15/9/16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FC893-BD60-2F40-9E1F-0B4C33E326B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22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Core Animation</a:t>
            </a:r>
            <a:r>
              <a:rPr lang="zh-TW" altLang="en-US"/>
              <a:t>是直接作用在</a:t>
            </a:r>
            <a:r>
              <a:rPr lang="en-US" altLang="zh-TW"/>
              <a:t>CALayer</a:t>
            </a:r>
            <a:r>
              <a:rPr lang="zh-TW" altLang="en-US"/>
              <a:t>上的，并非</a:t>
            </a:r>
            <a:r>
              <a:rPr lang="en-US" altLang="zh-TW"/>
              <a:t>UIView</a:t>
            </a:r>
            <a:r>
              <a:rPr lang="zh-CN" altLang="en-US"/>
              <a:t>，这也就是上午为什么先讲图层。</a:t>
            </a:r>
            <a:endParaRPr kumimoji="1" lang="en-US" altLang="zh-CN"/>
          </a:p>
          <a:p>
            <a:r>
              <a:rPr kumimoji="1" lang="zh-CN" altLang="en-US"/>
              <a:t>同时播放</a:t>
            </a:r>
            <a:r>
              <a:rPr kumimoji="1" lang="en-US" altLang="zh-CN"/>
              <a:t>800</a:t>
            </a:r>
            <a:r>
              <a:rPr kumimoji="1" lang="zh-CN" altLang="en-US"/>
              <a:t>个视频，动画还这么流畅，真的牛</a:t>
            </a:r>
            <a:r>
              <a:rPr kumimoji="1" lang="en-US" altLang="zh-CN"/>
              <a:t>B</a:t>
            </a:r>
            <a:r>
              <a:rPr kumimoji="1" lang="zh-CN" altLang="en-US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C893-BD60-2F40-9E1F-0B4C33E326B5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68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核心动画中所有类都遵守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CAMediaTiming</a:t>
            </a:r>
          </a:p>
          <a:p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CAAnaimation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是个抽象类，不具备动画效果，必须用它的子类才有动画效果</a:t>
            </a:r>
            <a:endParaRPr kumimoji="1"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哪几个子类了，</a:t>
            </a:r>
            <a:r>
              <a:rPr kumimoji="1" lang="en-US" altLang="zh-CN" sz="1200" dirty="0">
                <a:solidFill>
                  <a:schemeClr val="tx1"/>
                </a:solidFill>
                <a:latin typeface="Eurostile"/>
                <a:cs typeface="Eurostile"/>
              </a:rPr>
              <a:t>CAAnimationGroup</a:t>
            </a:r>
            <a:r>
              <a:rPr kumimoji="1" lang="zh-CN" altLang="en-US" sz="1200" dirty="0">
                <a:solidFill>
                  <a:schemeClr val="tx1"/>
                </a:solidFill>
                <a:latin typeface="Eurostile"/>
                <a:cs typeface="Eurostile"/>
              </a:rPr>
              <a:t>和</a:t>
            </a:r>
            <a:r>
              <a:rPr kumimoji="1" lang="en-US" altLang="zh-CN" sz="1200" dirty="0">
                <a:solidFill>
                  <a:schemeClr val="tx1"/>
                </a:solidFill>
                <a:latin typeface="Eurostile"/>
                <a:cs typeface="Eurostile"/>
              </a:rPr>
              <a:t>CATransition</a:t>
            </a:r>
            <a:r>
              <a:rPr kumimoji="1" lang="zh-CN" altLang="en-US" sz="1200" dirty="0">
                <a:solidFill>
                  <a:schemeClr val="tx1"/>
                </a:solidFill>
                <a:latin typeface="Eurostile"/>
                <a:cs typeface="Eurostile"/>
              </a:rPr>
              <a:t>才有动画效果，</a:t>
            </a:r>
            <a:r>
              <a:rPr kumimoji="1" lang="en-US" altLang="zh-CN" sz="1200" dirty="0">
                <a:solidFill>
                  <a:schemeClr val="tx1"/>
                </a:solidFill>
                <a:latin typeface="Eurostile"/>
                <a:cs typeface="Eurostile"/>
              </a:rPr>
              <a:t>CAAnimationGroup</a:t>
            </a:r>
            <a:r>
              <a:rPr kumimoji="1" lang="zh-CN" altLang="en-US" sz="1200" dirty="0">
                <a:solidFill>
                  <a:schemeClr val="tx1"/>
                </a:solidFill>
                <a:latin typeface="Eurostile"/>
                <a:cs typeface="Eurostile"/>
              </a:rPr>
              <a:t>是个动画组，可以同时进行缩放，旋转。</a:t>
            </a:r>
            <a:r>
              <a:rPr kumimoji="1" lang="en-US" altLang="zh-CN" sz="1200" dirty="0">
                <a:solidFill>
                  <a:schemeClr val="tx1"/>
                </a:solidFill>
                <a:latin typeface="Eurostile"/>
                <a:cs typeface="Eurostile"/>
              </a:rPr>
              <a:t>CATransition</a:t>
            </a:r>
            <a:r>
              <a:rPr kumimoji="1" lang="zh-CN" altLang="en-US" sz="1200" dirty="0">
                <a:solidFill>
                  <a:schemeClr val="tx1"/>
                </a:solidFill>
                <a:latin typeface="Eurostile"/>
                <a:cs typeface="Eurostile"/>
              </a:rPr>
              <a:t>是转场动画，界面之间跳转都可以用转场动画。</a:t>
            </a:r>
            <a:endParaRPr kumimoji="1"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solidFill>
                  <a:schemeClr val="tx1"/>
                </a:solidFill>
                <a:latin typeface="Eurostile"/>
                <a:cs typeface="Eurostile"/>
              </a:rPr>
              <a:t>CAPropertyAnimation</a:t>
            </a:r>
            <a:r>
              <a:rPr kumimoji="1" lang="zh-CN" altLang="en-US" sz="1200" dirty="0">
                <a:solidFill>
                  <a:schemeClr val="tx1"/>
                </a:solidFill>
                <a:latin typeface="Eurostile"/>
                <a:cs typeface="Eurostile"/>
              </a:rPr>
              <a:t>也是个抽象类，本身不具备动画效果，只有子类才有</a:t>
            </a:r>
            <a:endParaRPr kumimoji="1" lang="en-US" altLang="zh-CN" sz="1200" dirty="0">
              <a:solidFill>
                <a:schemeClr val="tx1"/>
              </a:solidFill>
              <a:latin typeface="Eurostile"/>
              <a:cs typeface="Eurostile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chemeClr val="tx1"/>
                </a:solidFill>
                <a:latin typeface="Eurostile"/>
                <a:cs typeface="Eurostile"/>
              </a:rPr>
              <a:t>哪两个子类了，</a:t>
            </a:r>
            <a:r>
              <a:rPr kumimoji="1" lang="en-US" altLang="zh-CN" sz="1200" dirty="0">
                <a:solidFill>
                  <a:schemeClr val="tx1"/>
                </a:solidFill>
                <a:latin typeface="Eurostile"/>
                <a:cs typeface="Eurostile"/>
              </a:rPr>
              <a:t>CABasicAnimation</a:t>
            </a:r>
            <a:r>
              <a:rPr kumimoji="1" lang="zh-CN" altLang="en-US" sz="1200" dirty="0">
                <a:solidFill>
                  <a:schemeClr val="tx1"/>
                </a:solidFill>
                <a:latin typeface="Eurostile"/>
                <a:cs typeface="Eurostile"/>
              </a:rPr>
              <a:t>和</a:t>
            </a:r>
            <a:r>
              <a:rPr kumimoji="1" lang="en-US" altLang="zh-CN" sz="1200" dirty="0">
                <a:solidFill>
                  <a:schemeClr val="tx1"/>
                </a:solidFill>
                <a:latin typeface="Eurostile"/>
                <a:cs typeface="Eurostile"/>
              </a:rPr>
              <a:t>CAKeyframeAnimation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solidFill>
                  <a:schemeClr val="tx1"/>
                </a:solidFill>
                <a:latin typeface="Eurostile"/>
                <a:cs typeface="Eurostile"/>
              </a:rPr>
              <a:t>CABasicAnimation</a:t>
            </a:r>
            <a:r>
              <a:rPr kumimoji="1" lang="zh-CN" altLang="en-US" sz="1200" dirty="0">
                <a:solidFill>
                  <a:schemeClr val="tx1"/>
                </a:solidFill>
                <a:latin typeface="Eurostile"/>
                <a:cs typeface="Eurostile"/>
              </a:rPr>
              <a:t>基本动画，做一些简单效果</a:t>
            </a:r>
            <a:endParaRPr kumimoji="1" lang="en-US" altLang="zh-CN" sz="1200" dirty="0">
              <a:solidFill>
                <a:schemeClr val="tx1"/>
              </a:solidFill>
              <a:latin typeface="Eurostile"/>
              <a:cs typeface="Eurostile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solidFill>
                  <a:schemeClr val="tx1"/>
                </a:solidFill>
                <a:latin typeface="Eurostile"/>
                <a:cs typeface="Eurostile"/>
              </a:rPr>
              <a:t>CAKeyframeAnimation</a:t>
            </a:r>
            <a:r>
              <a:rPr kumimoji="1" lang="zh-CN" altLang="en-US" sz="1200" dirty="0">
                <a:solidFill>
                  <a:schemeClr val="tx1"/>
                </a:solidFill>
                <a:latin typeface="Eurostile"/>
                <a:cs typeface="Eurostile"/>
              </a:rPr>
              <a:t>帧动画，做一些连续的流畅的动画</a:t>
            </a:r>
          </a:p>
          <a:p>
            <a:endParaRPr kumimoji="1"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C893-BD60-2F40-9E1F-0B4C33E326B5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5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C893-BD60-2F40-9E1F-0B4C33E326B5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50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6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2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2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346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8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8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9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9"/>
            <a:ext cx="4504134" cy="2147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2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4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8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v.youku.com/v_show/id_XMzQ2MTcwNDQ0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51520" y="2585476"/>
            <a:ext cx="8498454" cy="1180832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en-US" altLang="en-US" dirty="0"/>
              <a:t>UI</a:t>
            </a:r>
            <a:r>
              <a:rPr kumimoji="1" lang="zh-CN" altLang="en-US" dirty="0"/>
              <a:t>高级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en-US" dirty="0"/>
              <a:t/>
            </a:r>
            <a:br>
              <a:rPr kumimoji="1" lang="en-US" altLang="en-US" dirty="0"/>
            </a:br>
            <a:r>
              <a:rPr kumimoji="1" lang="zh-CN" altLang="en-US" dirty="0"/>
              <a:t>核心动画</a:t>
            </a:r>
          </a:p>
        </p:txBody>
      </p:sp>
    </p:spTree>
    <p:extLst>
      <p:ext uri="{BB962C8B-B14F-4D97-AF65-F5344CB8AC3E}">
        <p14:creationId xmlns:p14="http://schemas.microsoft.com/office/powerpoint/2010/main" val="4753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CALayer</a:t>
            </a:r>
            <a:r>
              <a:rPr kumimoji="1" lang="zh-CN" altLang="en-US" dirty="0"/>
              <a:t>上动</a:t>
            </a:r>
            <a:r>
              <a:rPr kumimoji="1" lang="zh-CN" altLang="en-US" dirty="0" smtClean="0"/>
              <a:t>画的暂停和恢复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TW" altLang="en-US" sz="1600" dirty="0">
                <a:solidFill>
                  <a:srgbClr val="643820"/>
                </a:solidFill>
                <a:latin typeface="STHeitiSC-Light"/>
              </a:rPr>
              <a:t>暂停</a:t>
            </a:r>
            <a:r>
              <a:rPr lang="en-US" altLang="zh-TW" sz="1600" dirty="0">
                <a:solidFill>
                  <a:srgbClr val="643820"/>
                </a:solidFill>
                <a:latin typeface="Menlo-Regular"/>
              </a:rPr>
              <a:t>CALayer</a:t>
            </a:r>
            <a:r>
              <a:rPr lang="zh-TW" altLang="en-US" sz="1600" dirty="0">
                <a:solidFill>
                  <a:srgbClr val="643820"/>
                </a:solidFill>
                <a:latin typeface="STHeitiSC-Light"/>
              </a:rPr>
              <a:t>的动画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pauseLayer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*)layer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CFTimeInterval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pausedTime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[layer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convertTime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CACurrentMediaTime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()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fromLayer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让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CALayer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的时间停止走动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Menlo-Regular"/>
              </a:rPr>
              <a:t>layer.speed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0.0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让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CALayer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的时间停留在</a:t>
            </a:r>
            <a:r>
              <a:rPr lang="en-US" altLang="zh-CN" sz="1600" dirty="0" err="1">
                <a:solidFill>
                  <a:srgbClr val="007400"/>
                </a:solidFill>
                <a:latin typeface="Menlo-Regular"/>
              </a:rPr>
              <a:t>pausedTime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这个时刻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layer.timeOffset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pausedTime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42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CALayer</a:t>
            </a:r>
            <a:r>
              <a:rPr kumimoji="1" lang="zh-CN" altLang="en-US" dirty="0"/>
              <a:t>上动画的恢复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CN" altLang="en-US" sz="1400" dirty="0">
                <a:solidFill>
                  <a:srgbClr val="643820"/>
                </a:solidFill>
                <a:latin typeface="STHeitiSC-Light"/>
              </a:rPr>
              <a:t>恢复</a:t>
            </a:r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CALayer</a:t>
            </a:r>
            <a:r>
              <a:rPr lang="zh-CN" altLang="en-US" sz="1400" dirty="0">
                <a:solidFill>
                  <a:srgbClr val="643820"/>
                </a:solidFill>
                <a:latin typeface="STHeitiSC-Light"/>
              </a:rPr>
              <a:t>的动画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resumeLayer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:(CALayer*)layer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CFTimeInterval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pausedTime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layer.timeOffset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1.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让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CALayer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的时间继续行走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layer.speed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1.0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2.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取消上次记录的停留时刻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layer.timeOffset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0.0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3.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取消上次设置的时间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layer.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beginTime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0.0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   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4.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计算暂停的时间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这里也可以用</a:t>
            </a:r>
            <a:r>
              <a:rPr lang="en-US" altLang="zh-CN" sz="1400" dirty="0" err="1">
                <a:solidFill>
                  <a:srgbClr val="007400"/>
                </a:solidFill>
                <a:latin typeface="Menlo-Regular"/>
              </a:rPr>
              <a:t>CACurrentMediaTime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()-</a:t>
            </a:r>
            <a:r>
              <a:rPr lang="en-US" altLang="zh-CN" sz="1400" dirty="0" err="1">
                <a:solidFill>
                  <a:srgbClr val="007400"/>
                </a:solidFill>
                <a:latin typeface="Menlo-Regular"/>
              </a:rPr>
              <a:t>pausedTime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CFTimeInterval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timeSincePause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[layer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convertTime:CACurrentMediaTime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()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fromLayer: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-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pausedTime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5.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设置相对于父坐标系的开始时间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往后退</a:t>
            </a:r>
            <a:r>
              <a:rPr lang="en-US" altLang="zh-CN" sz="1400" dirty="0" err="1">
                <a:solidFill>
                  <a:srgbClr val="007400"/>
                </a:solidFill>
                <a:latin typeface="Menlo-Regular"/>
              </a:rPr>
              <a:t>timeSincePause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)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layer.beginTime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timeSincePause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400" dirty="0"/>
          </a:p>
          <a:p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7928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CAPropertyAnimation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是</a:t>
            </a:r>
            <a:r>
              <a:rPr kumimoji="1" lang="en-US" altLang="zh-TW" dirty="0" err="1"/>
              <a:t>CAAnimation</a:t>
            </a:r>
            <a:r>
              <a:rPr kumimoji="1" lang="zh-TW" altLang="en-US" dirty="0"/>
              <a:t>的子类，也是个抽象类，要想创建动画对象，应该使用它的两个子类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solidFill>
                  <a:srgbClr val="FF6600"/>
                </a:solidFill>
              </a:rPr>
              <a:t>CABasicAnimation</a:t>
            </a:r>
          </a:p>
          <a:p>
            <a:pPr lvl="1"/>
            <a:r>
              <a:rPr kumimoji="1" lang="en-US" altLang="zh-TW" dirty="0" err="1" smtClean="0">
                <a:solidFill>
                  <a:srgbClr val="FF6600"/>
                </a:solidFill>
              </a:rPr>
              <a:t>CAKeyframeAnimation</a:t>
            </a:r>
            <a:endParaRPr kumimoji="1" lang="en-US" altLang="zh-TW" dirty="0">
              <a:solidFill>
                <a:srgbClr val="FF6600"/>
              </a:solidFill>
            </a:endParaRPr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属性说明：</a:t>
            </a:r>
            <a:endParaRPr kumimoji="1" lang="zh-TW" altLang="en-US" dirty="0"/>
          </a:p>
          <a:p>
            <a:pPr lvl="1"/>
            <a:r>
              <a:rPr kumimoji="1" lang="en-US" altLang="zh-TW" dirty="0" err="1">
                <a:solidFill>
                  <a:srgbClr val="FF0000"/>
                </a:solidFill>
              </a:rPr>
              <a:t>keyPath</a:t>
            </a:r>
            <a:r>
              <a:rPr kumimoji="1" lang="zh-TW" altLang="en-US" dirty="0"/>
              <a:t>：通过指定</a:t>
            </a:r>
            <a:r>
              <a:rPr kumimoji="1" lang="en-US" altLang="zh-TW" dirty="0"/>
              <a:t>CALayer</a:t>
            </a:r>
            <a:r>
              <a:rPr kumimoji="1" lang="zh-TW" altLang="en-US" dirty="0"/>
              <a:t>的一个属性名称为</a:t>
            </a:r>
            <a:r>
              <a:rPr kumimoji="1" lang="en-US" altLang="zh-TW" dirty="0" err="1" smtClean="0"/>
              <a:t>keyPath</a:t>
            </a:r>
            <a:r>
              <a:rPr kumimoji="1" lang="en-US" altLang="zh-TW" dirty="0" err="1"/>
              <a:t>（</a:t>
            </a:r>
            <a:r>
              <a:rPr kumimoji="1" lang="en-US" altLang="zh-TW" dirty="0" err="1" smtClean="0"/>
              <a:t>NSString</a:t>
            </a:r>
            <a:r>
              <a:rPr kumimoji="1" lang="zh-TW" altLang="en-US" dirty="0" smtClean="0"/>
              <a:t>类型），</a:t>
            </a:r>
            <a:r>
              <a:rPr kumimoji="1" lang="zh-TW" altLang="en-US" dirty="0"/>
              <a:t>并且对</a:t>
            </a:r>
            <a:r>
              <a:rPr kumimoji="1" lang="en-US" altLang="zh-TW" dirty="0"/>
              <a:t>CALayer</a:t>
            </a:r>
            <a:r>
              <a:rPr kumimoji="1" lang="zh-TW" altLang="en-US" dirty="0"/>
              <a:t>的这个属性的值进行修改，达到相应的动画效果。比如，指定</a:t>
            </a:r>
            <a:r>
              <a:rPr kumimoji="1" lang="en-US" altLang="zh-TW" dirty="0" smtClean="0"/>
              <a:t>@“position</a:t>
            </a:r>
            <a:r>
              <a:rPr kumimoji="1" lang="en-US" altLang="zh-TW" dirty="0"/>
              <a:t>”</a:t>
            </a:r>
            <a:r>
              <a:rPr kumimoji="1" lang="zh-TW" altLang="en-US" dirty="0"/>
              <a:t>为</a:t>
            </a:r>
            <a:r>
              <a:rPr kumimoji="1" lang="en-US" altLang="zh-TW" dirty="0" err="1"/>
              <a:t>keyPath</a:t>
            </a:r>
            <a:r>
              <a:rPr kumimoji="1" lang="zh-TW" altLang="en-US" dirty="0"/>
              <a:t>，就修改</a:t>
            </a:r>
            <a:r>
              <a:rPr kumimoji="1" lang="en-US" altLang="zh-TW" dirty="0"/>
              <a:t>CALayer</a:t>
            </a:r>
            <a:r>
              <a:rPr kumimoji="1" lang="zh-TW" altLang="en-US" dirty="0"/>
              <a:t>的</a:t>
            </a:r>
            <a:r>
              <a:rPr kumimoji="1" lang="en-US" altLang="zh-TW" dirty="0"/>
              <a:t>position</a:t>
            </a:r>
            <a:r>
              <a:rPr kumimoji="1" lang="zh-TW" altLang="en-US" dirty="0"/>
              <a:t>属性的值，以达到平</a:t>
            </a:r>
            <a:r>
              <a:rPr kumimoji="1" lang="zh-TW" altLang="en-US" dirty="0" smtClean="0"/>
              <a:t>移的动画效果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35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CABasicAnimation——</a:t>
            </a:r>
            <a:r>
              <a:rPr kumimoji="1" lang="zh-CN" altLang="en-US" dirty="0" smtClean="0"/>
              <a:t>基本动画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基本动画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是</a:t>
            </a:r>
            <a:r>
              <a:rPr kumimoji="1" lang="en-US" altLang="zh-TW" sz="2000" dirty="0" err="1" smtClean="0"/>
              <a:t>CAPropertyAnimation</a:t>
            </a:r>
            <a:r>
              <a:rPr kumimoji="1" lang="zh-TW" altLang="en-US" sz="2000" dirty="0" smtClean="0"/>
              <a:t>的子类</a:t>
            </a:r>
            <a:endParaRPr kumimoji="1" lang="en-US" altLang="zh-TW" sz="2000" dirty="0" smtClean="0"/>
          </a:p>
          <a:p>
            <a:endParaRPr kumimoji="1" lang="zh-TW" altLang="en-US" sz="2000" dirty="0"/>
          </a:p>
          <a:p>
            <a:r>
              <a:rPr kumimoji="1" lang="zh-TW" altLang="en-US" sz="2000" dirty="0" smtClean="0"/>
              <a:t>属性</a:t>
            </a:r>
            <a:r>
              <a:rPr kumimoji="1" lang="zh-CN" altLang="en-US" sz="2000" dirty="0" smtClean="0"/>
              <a:t>说明</a:t>
            </a:r>
            <a:r>
              <a:rPr kumimoji="1" lang="en-US" altLang="zh-TW" sz="2000" dirty="0" smtClean="0"/>
              <a:t>:</a:t>
            </a:r>
            <a:endParaRPr kumimoji="1" lang="en-US" altLang="zh-TW" sz="2000" dirty="0"/>
          </a:p>
          <a:p>
            <a:pPr lvl="1"/>
            <a:r>
              <a:rPr kumimoji="1" lang="en-US" altLang="zh-TW" sz="1800" dirty="0" err="1">
                <a:solidFill>
                  <a:srgbClr val="FF6600"/>
                </a:solidFill>
              </a:rPr>
              <a:t>fromValue</a:t>
            </a:r>
            <a:r>
              <a:rPr kumimoji="1" lang="zh-TW" altLang="en-US" sz="1800" dirty="0"/>
              <a:t>：</a:t>
            </a:r>
            <a:r>
              <a:rPr kumimoji="1" lang="en-US" altLang="zh-TW" sz="1800" dirty="0" err="1"/>
              <a:t>keyPath</a:t>
            </a:r>
            <a:r>
              <a:rPr kumimoji="1" lang="zh-TW" altLang="en-US" sz="1800" dirty="0"/>
              <a:t>相应属性的初始值</a:t>
            </a:r>
          </a:p>
          <a:p>
            <a:pPr lvl="1"/>
            <a:r>
              <a:rPr kumimoji="1" lang="en-US" altLang="zh-TW" sz="1800" dirty="0" err="1">
                <a:solidFill>
                  <a:srgbClr val="FF6600"/>
                </a:solidFill>
              </a:rPr>
              <a:t>toValue</a:t>
            </a:r>
            <a:r>
              <a:rPr kumimoji="1" lang="zh-TW" altLang="en-US" sz="1800" dirty="0"/>
              <a:t>：</a:t>
            </a:r>
            <a:r>
              <a:rPr kumimoji="1" lang="en-US" altLang="zh-TW" sz="1800" dirty="0" err="1"/>
              <a:t>keyPath</a:t>
            </a:r>
            <a:r>
              <a:rPr kumimoji="1" lang="zh-TW" altLang="en-US" sz="1800" dirty="0"/>
              <a:t>相应属性的结束值</a:t>
            </a:r>
          </a:p>
          <a:p>
            <a:endParaRPr kumimoji="1" lang="en-US" altLang="zh-TW" sz="2000" dirty="0" smtClean="0"/>
          </a:p>
          <a:p>
            <a:r>
              <a:rPr kumimoji="1" lang="zh-CN" altLang="en-US" sz="2000" dirty="0" smtClean="0"/>
              <a:t>动画过程说明：</a:t>
            </a:r>
            <a:endParaRPr kumimoji="1" lang="en-US" altLang="zh-CN" sz="2000" dirty="0" smtClean="0"/>
          </a:p>
          <a:p>
            <a:pPr lvl="1"/>
            <a:r>
              <a:rPr kumimoji="1" lang="zh-TW" altLang="en-US" sz="1800" dirty="0" smtClean="0"/>
              <a:t>随着动</a:t>
            </a:r>
            <a:r>
              <a:rPr kumimoji="1" lang="zh-TW" altLang="en-US" sz="1800" dirty="0"/>
              <a:t>画的进行，在长度为</a:t>
            </a:r>
            <a:r>
              <a:rPr kumimoji="1" lang="en-US" altLang="zh-TW" sz="1800" dirty="0">
                <a:solidFill>
                  <a:srgbClr val="FF6600"/>
                </a:solidFill>
              </a:rPr>
              <a:t>duration</a:t>
            </a:r>
            <a:r>
              <a:rPr kumimoji="1" lang="zh-TW" altLang="en-US" sz="1800" dirty="0"/>
              <a:t>的持续时间内，</a:t>
            </a:r>
            <a:r>
              <a:rPr kumimoji="1" lang="en-US" altLang="zh-TW" sz="1800" dirty="0" err="1">
                <a:solidFill>
                  <a:srgbClr val="FF6600"/>
                </a:solidFill>
              </a:rPr>
              <a:t>keyPath</a:t>
            </a:r>
            <a:r>
              <a:rPr kumimoji="1" lang="zh-TW" altLang="en-US" sz="1800" dirty="0"/>
              <a:t>相应属性的值从</a:t>
            </a:r>
            <a:r>
              <a:rPr kumimoji="1" lang="en-US" altLang="zh-TW" sz="1800" dirty="0" err="1">
                <a:solidFill>
                  <a:srgbClr val="FF6600"/>
                </a:solidFill>
              </a:rPr>
              <a:t>fromValue</a:t>
            </a:r>
            <a:r>
              <a:rPr kumimoji="1" lang="zh-TW" altLang="en-US" sz="1800" dirty="0"/>
              <a:t>渐渐地变为</a:t>
            </a:r>
            <a:r>
              <a:rPr kumimoji="1" lang="en-US" altLang="zh-TW" sz="1800" dirty="0" err="1" smtClean="0">
                <a:solidFill>
                  <a:srgbClr val="FF6600"/>
                </a:solidFill>
              </a:rPr>
              <a:t>toValue</a:t>
            </a:r>
            <a:endParaRPr kumimoji="1" lang="en-US" altLang="zh-TW" sz="1800" dirty="0" smtClean="0">
              <a:solidFill>
                <a:srgbClr val="FF6600"/>
              </a:solidFill>
            </a:endParaRPr>
          </a:p>
          <a:p>
            <a:pPr lvl="1"/>
            <a:r>
              <a:rPr kumimoji="1" lang="en-US" altLang="zh-TW" sz="1800" dirty="0" err="1" smtClean="0">
                <a:solidFill>
                  <a:srgbClr val="FF0000"/>
                </a:solidFill>
              </a:rPr>
              <a:t>keyPath</a:t>
            </a:r>
            <a:r>
              <a:rPr kumimoji="1" lang="zh-TW" altLang="en-US" sz="1800" dirty="0" smtClean="0">
                <a:solidFill>
                  <a:srgbClr val="FF0000"/>
                </a:solidFill>
              </a:rPr>
              <a:t>内容是</a:t>
            </a:r>
            <a:r>
              <a:rPr kumimoji="1" lang="en-US" altLang="zh-TW" sz="1800" dirty="0" smtClean="0">
                <a:solidFill>
                  <a:srgbClr val="FF0000"/>
                </a:solidFill>
              </a:rPr>
              <a:t>CALayer</a:t>
            </a:r>
            <a:r>
              <a:rPr kumimoji="1" lang="zh-TW" altLang="en-US" sz="1800" dirty="0" smtClean="0">
                <a:solidFill>
                  <a:srgbClr val="FF0000"/>
                </a:solidFill>
              </a:rPr>
              <a:t>的可动画</a:t>
            </a:r>
            <a:r>
              <a:rPr kumimoji="1" lang="en-US" altLang="zh-TW" sz="1800" dirty="0" err="1">
                <a:solidFill>
                  <a:srgbClr val="FF0000"/>
                </a:solidFill>
              </a:rPr>
              <a:t>Animatable</a:t>
            </a:r>
            <a:r>
              <a:rPr kumimoji="1" lang="zh-TW" altLang="en-US" sz="1800" dirty="0" smtClean="0">
                <a:solidFill>
                  <a:srgbClr val="FF0000"/>
                </a:solidFill>
              </a:rPr>
              <a:t>属性</a:t>
            </a:r>
            <a:endParaRPr kumimoji="1" lang="en-US" altLang="zh-TW" sz="1800" dirty="0">
              <a:solidFill>
                <a:srgbClr val="FF0000"/>
              </a:solidFill>
            </a:endParaRPr>
          </a:p>
          <a:p>
            <a:pPr lvl="1"/>
            <a:r>
              <a:rPr kumimoji="1" lang="zh-TW" altLang="en-US" sz="1800" dirty="0"/>
              <a:t>如果</a:t>
            </a:r>
            <a:r>
              <a:rPr kumimoji="1" lang="en-US" altLang="zh-TW" sz="1800" dirty="0" err="1">
                <a:solidFill>
                  <a:srgbClr val="FF6600"/>
                </a:solidFill>
              </a:rPr>
              <a:t>fillMode</a:t>
            </a:r>
            <a:r>
              <a:rPr kumimoji="1" lang="en-US" altLang="zh-TW" sz="1800" dirty="0">
                <a:solidFill>
                  <a:srgbClr val="FF6600"/>
                </a:solidFill>
              </a:rPr>
              <a:t>=</a:t>
            </a:r>
            <a:r>
              <a:rPr kumimoji="1" lang="en-US" altLang="zh-TW" sz="1800" dirty="0" err="1" smtClean="0">
                <a:solidFill>
                  <a:srgbClr val="FF6600"/>
                </a:solidFill>
              </a:rPr>
              <a:t>kCAFillModeForwards</a:t>
            </a:r>
            <a:r>
              <a:rPr kumimoji="1" lang="zh-CN" altLang="en-US" sz="1800" dirty="0" smtClean="0"/>
              <a:t>同时</a:t>
            </a:r>
            <a:r>
              <a:rPr kumimoji="1" lang="en-US" altLang="zh-TW" sz="1800" dirty="0" err="1" smtClean="0">
                <a:solidFill>
                  <a:srgbClr val="FF6600"/>
                </a:solidFill>
              </a:rPr>
              <a:t>removedOnComletion</a:t>
            </a:r>
            <a:r>
              <a:rPr kumimoji="1" lang="en-US" altLang="zh-TW" sz="1800" dirty="0">
                <a:solidFill>
                  <a:srgbClr val="FF6600"/>
                </a:solidFill>
              </a:rPr>
              <a:t>=NO</a:t>
            </a:r>
            <a:r>
              <a:rPr kumimoji="1" lang="zh-TW" altLang="en-US" sz="1800" dirty="0"/>
              <a:t>，那么在动画执行完毕后，图层会保持显示动画执行后的状态。但在实质上，图层的属性值还是动画执行前的初始值，并没有真正被改变</a:t>
            </a:r>
            <a:r>
              <a:rPr kumimoji="1" lang="zh-TW" altLang="en-US" sz="1800" dirty="0" smtClean="0"/>
              <a:t>。</a:t>
            </a:r>
            <a:endParaRPr kumimoji="1" lang="en-US" altLang="zh-TW" sz="1800" dirty="0" smtClean="0"/>
          </a:p>
          <a:p>
            <a:endParaRPr kumimoji="1"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15878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CAKeyframeAnimation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关键帧动画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 dirty="0" smtClean="0"/>
              <a:t>关键帧动画，也是</a:t>
            </a:r>
            <a:r>
              <a:rPr kumimoji="1" lang="en-US" altLang="zh-TW" sz="1600" dirty="0" err="1" smtClean="0"/>
              <a:t>CAPropertyAnimation</a:t>
            </a:r>
            <a:r>
              <a:rPr kumimoji="1" lang="zh-TW" altLang="en-US" sz="1600" dirty="0" smtClean="0"/>
              <a:t>的子类，与</a:t>
            </a:r>
            <a:r>
              <a:rPr kumimoji="1" lang="en-US" altLang="zh-TW" sz="1600" dirty="0" smtClean="0"/>
              <a:t>CABasicAnimation</a:t>
            </a:r>
            <a:r>
              <a:rPr kumimoji="1" lang="zh-TW" altLang="en-US" sz="1600" dirty="0"/>
              <a:t>的区别是</a:t>
            </a:r>
            <a:r>
              <a:rPr kumimoji="1" lang="zh-TW" altLang="en-US" sz="1600" dirty="0" smtClean="0"/>
              <a:t>：</a:t>
            </a:r>
            <a:endParaRPr kumimoji="1" lang="en-US" altLang="zh-TW" sz="1600" dirty="0" smtClean="0"/>
          </a:p>
          <a:p>
            <a:pPr lvl="1"/>
            <a:r>
              <a:rPr kumimoji="1" lang="en-US" altLang="zh-TW" sz="1600" dirty="0" smtClean="0"/>
              <a:t>CABasicAnimation</a:t>
            </a:r>
            <a:r>
              <a:rPr kumimoji="1" lang="zh-TW" altLang="en-US" sz="1600" dirty="0" smtClean="0"/>
              <a:t>只能从一个数值（</a:t>
            </a:r>
            <a:r>
              <a:rPr kumimoji="1" lang="en-US" altLang="zh-TW" sz="1600" dirty="0" err="1" smtClean="0"/>
              <a:t>fromValue</a:t>
            </a:r>
            <a:r>
              <a:rPr kumimoji="1" lang="zh-TW" altLang="en-US" sz="1600" dirty="0" smtClean="0"/>
              <a:t>）变到另一个数值（</a:t>
            </a:r>
            <a:r>
              <a:rPr kumimoji="1" lang="en-US" altLang="zh-TW" sz="1600" dirty="0" err="1" smtClean="0"/>
              <a:t>toValue</a:t>
            </a:r>
            <a:r>
              <a:rPr kumimoji="1" lang="zh-TW" altLang="en-US" sz="1600" dirty="0" smtClean="0"/>
              <a:t>），</a:t>
            </a:r>
            <a:r>
              <a:rPr kumimoji="1" lang="zh-TW" altLang="en-US" sz="1600" dirty="0"/>
              <a:t>而</a:t>
            </a:r>
            <a:r>
              <a:rPr kumimoji="1" lang="en-US" altLang="zh-TW" sz="1600" dirty="0" err="1"/>
              <a:t>CAKeyframeAnimation</a:t>
            </a:r>
            <a:r>
              <a:rPr kumimoji="1" lang="zh-TW" altLang="en-US" sz="1600" dirty="0">
                <a:solidFill>
                  <a:srgbClr val="FF0000"/>
                </a:solidFill>
              </a:rPr>
              <a:t>会使用一个</a:t>
            </a:r>
            <a:r>
              <a:rPr kumimoji="1" lang="en-US" altLang="zh-TW" sz="1600" dirty="0">
                <a:solidFill>
                  <a:srgbClr val="FF0000"/>
                </a:solidFill>
              </a:rPr>
              <a:t>NSArray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保存这些数值</a:t>
            </a:r>
            <a:endParaRPr kumimoji="1" lang="en-US" altLang="zh-TW" sz="1600" dirty="0">
              <a:solidFill>
                <a:srgbClr val="FF0000"/>
              </a:solidFill>
            </a:endParaRPr>
          </a:p>
          <a:p>
            <a:pPr lvl="1"/>
            <a:endParaRPr kumimoji="1" lang="zh-TW" altLang="en-US" sz="1600" dirty="0"/>
          </a:p>
          <a:p>
            <a:r>
              <a:rPr kumimoji="1" lang="zh-TW" altLang="en-US" sz="1600" dirty="0" smtClean="0"/>
              <a:t>属性说明：</a:t>
            </a:r>
            <a:endParaRPr kumimoji="1" lang="zh-TW" altLang="en-US" sz="1600" dirty="0"/>
          </a:p>
          <a:p>
            <a:pPr lvl="1"/>
            <a:r>
              <a:rPr kumimoji="1" lang="en-US" altLang="zh-TW" sz="1600" dirty="0" smtClean="0">
                <a:solidFill>
                  <a:srgbClr val="FF6600"/>
                </a:solidFill>
              </a:rPr>
              <a:t>values</a:t>
            </a:r>
            <a:r>
              <a:rPr kumimoji="1" lang="zh-TW" altLang="en-US" sz="1600" dirty="0" smtClean="0"/>
              <a:t>：上述的</a:t>
            </a:r>
            <a:r>
              <a:rPr kumimoji="1" lang="en-US" altLang="zh-TW" sz="1600" dirty="0"/>
              <a:t>NSArray</a:t>
            </a:r>
            <a:r>
              <a:rPr kumimoji="1" lang="zh-TW" altLang="en-US" sz="1600" dirty="0"/>
              <a:t>对象。里</a:t>
            </a:r>
            <a:r>
              <a:rPr kumimoji="1" lang="zh-TW" altLang="en-US" sz="1600" dirty="0" smtClean="0"/>
              <a:t>面的元素称为</a:t>
            </a:r>
            <a:r>
              <a:rPr kumimoji="1" lang="en-US" altLang="zh-TW" sz="1600" dirty="0" smtClean="0"/>
              <a:t>“</a:t>
            </a:r>
            <a:r>
              <a:rPr kumimoji="1" lang="zh-TW" altLang="en-US" sz="1600" dirty="0" smtClean="0"/>
              <a:t>关键帧</a:t>
            </a:r>
            <a:r>
              <a:rPr kumimoji="1" lang="zh-TW" altLang="en-US" sz="1600" dirty="0"/>
              <a:t>”</a:t>
            </a:r>
            <a:r>
              <a:rPr kumimoji="1" lang="en-US" altLang="zh-TW" sz="1600" dirty="0"/>
              <a:t>(</a:t>
            </a:r>
            <a:r>
              <a:rPr kumimoji="1" lang="en-US" altLang="zh-TW" sz="1600" dirty="0" err="1"/>
              <a:t>keyframe</a:t>
            </a:r>
            <a:r>
              <a:rPr kumimoji="1" lang="en-US" altLang="zh-TW" sz="1600" dirty="0"/>
              <a:t>)</a:t>
            </a:r>
            <a:r>
              <a:rPr kumimoji="1" lang="zh-TW" altLang="en-US" sz="1600" dirty="0"/>
              <a:t>。动画对象会在</a:t>
            </a:r>
            <a:r>
              <a:rPr kumimoji="1" lang="zh-TW" altLang="en-US" sz="1600" dirty="0" smtClean="0"/>
              <a:t>指定的时间（</a:t>
            </a:r>
            <a:r>
              <a:rPr kumimoji="1" lang="en-US" altLang="zh-TW" sz="1600" dirty="0" smtClean="0"/>
              <a:t>duration</a:t>
            </a:r>
            <a:r>
              <a:rPr kumimoji="1" lang="zh-TW" altLang="en-US" sz="1600" dirty="0" smtClean="0"/>
              <a:t>）内</a:t>
            </a:r>
            <a:r>
              <a:rPr kumimoji="1" lang="zh-TW" altLang="en-US" sz="1600" dirty="0"/>
              <a:t>，依次显示</a:t>
            </a:r>
            <a:r>
              <a:rPr kumimoji="1" lang="en-US" altLang="zh-TW" sz="1600" dirty="0"/>
              <a:t>values</a:t>
            </a:r>
            <a:r>
              <a:rPr kumimoji="1" lang="zh-TW" altLang="en-US" sz="1600" dirty="0"/>
              <a:t>数组中的每一个关键帧</a:t>
            </a:r>
          </a:p>
          <a:p>
            <a:pPr lvl="1"/>
            <a:r>
              <a:rPr kumimoji="1" lang="en-US" altLang="zh-TW" sz="1600" dirty="0">
                <a:solidFill>
                  <a:srgbClr val="FF6600"/>
                </a:solidFill>
              </a:rPr>
              <a:t>path</a:t>
            </a:r>
            <a:r>
              <a:rPr kumimoji="1" lang="zh-TW" altLang="en-US" sz="1600" dirty="0"/>
              <a:t>：可以设置一个</a:t>
            </a:r>
            <a:r>
              <a:rPr kumimoji="1" lang="en-US" altLang="zh-TW" sz="1600" dirty="0" err="1" smtClean="0"/>
              <a:t>CGPathRef、CGMutablePathRef</a:t>
            </a:r>
            <a:r>
              <a:rPr kumimoji="1" lang="zh-TW" altLang="en-US" sz="1600" dirty="0" smtClean="0"/>
              <a:t>，让图层</a:t>
            </a:r>
            <a:r>
              <a:rPr kumimoji="1" lang="en-US" altLang="en-US" sz="1600" dirty="0" smtClean="0"/>
              <a:t>按照</a:t>
            </a:r>
            <a:r>
              <a:rPr kumimoji="1" lang="zh-TW" altLang="en-US" sz="1600" dirty="0" smtClean="0"/>
              <a:t>路径轨迹移动</a:t>
            </a:r>
            <a:r>
              <a:rPr kumimoji="1" lang="zh-TW" altLang="en-US" sz="1600" dirty="0"/>
              <a:t>。</a:t>
            </a:r>
            <a:r>
              <a:rPr kumimoji="1" lang="en-US" altLang="zh-TW" sz="1600" dirty="0"/>
              <a:t>path</a:t>
            </a:r>
            <a:r>
              <a:rPr kumimoji="1" lang="zh-TW" altLang="en-US" sz="1600" dirty="0"/>
              <a:t>只对</a:t>
            </a:r>
            <a:r>
              <a:rPr kumimoji="1" lang="en-US" altLang="zh-TW" sz="1600" dirty="0"/>
              <a:t>CALayer</a:t>
            </a:r>
            <a:r>
              <a:rPr kumimoji="1" lang="zh-TW" altLang="en-US" sz="1600" dirty="0"/>
              <a:t>的</a:t>
            </a:r>
            <a:r>
              <a:rPr kumimoji="1" lang="en-US" altLang="zh-TW" sz="1600" dirty="0" err="1">
                <a:solidFill>
                  <a:srgbClr val="FF6600"/>
                </a:solidFill>
              </a:rPr>
              <a:t>anchorPoint</a:t>
            </a:r>
            <a:r>
              <a:rPr kumimoji="1" lang="zh-TW" altLang="en-US" sz="1600" dirty="0"/>
              <a:t>和</a:t>
            </a:r>
            <a:r>
              <a:rPr kumimoji="1" lang="en-US" altLang="zh-TW" sz="1600" dirty="0">
                <a:solidFill>
                  <a:srgbClr val="FF6600"/>
                </a:solidFill>
              </a:rPr>
              <a:t>position</a:t>
            </a:r>
            <a:r>
              <a:rPr kumimoji="1" lang="zh-TW" altLang="en-US" sz="1600" dirty="0"/>
              <a:t>起作用。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如果设置</a:t>
            </a:r>
            <a:r>
              <a:rPr kumimoji="1" lang="zh-TW" altLang="en-US" sz="1600" dirty="0">
                <a:solidFill>
                  <a:srgbClr val="FF0000"/>
                </a:solidFill>
              </a:rPr>
              <a:t>了</a:t>
            </a:r>
            <a:r>
              <a:rPr kumimoji="1" lang="en-US" altLang="zh-TW" sz="1600" dirty="0">
                <a:solidFill>
                  <a:srgbClr val="FF0000"/>
                </a:solidFill>
              </a:rPr>
              <a:t>path</a:t>
            </a:r>
            <a:r>
              <a:rPr kumimoji="1" lang="zh-TW" altLang="en-US" sz="1600" dirty="0">
                <a:solidFill>
                  <a:srgbClr val="FF0000"/>
                </a:solidFill>
              </a:rPr>
              <a:t>，那么</a:t>
            </a:r>
            <a:r>
              <a:rPr kumimoji="1" lang="en-US" altLang="zh-TW" sz="1600" dirty="0">
                <a:solidFill>
                  <a:srgbClr val="FF0000"/>
                </a:solidFill>
              </a:rPr>
              <a:t>values</a:t>
            </a:r>
            <a:r>
              <a:rPr kumimoji="1" lang="zh-TW" altLang="en-US" sz="1600" dirty="0">
                <a:solidFill>
                  <a:srgbClr val="FF0000"/>
                </a:solidFill>
              </a:rPr>
              <a:t>将被忽略</a:t>
            </a:r>
          </a:p>
          <a:p>
            <a:pPr lvl="1"/>
            <a:r>
              <a:rPr kumimoji="1" lang="en-US" altLang="zh-TW" sz="1600" dirty="0" err="1">
                <a:solidFill>
                  <a:srgbClr val="FF6600"/>
                </a:solidFill>
              </a:rPr>
              <a:t>keyTimes</a:t>
            </a:r>
            <a:r>
              <a:rPr kumimoji="1" lang="zh-TW" altLang="en-US" sz="1600" dirty="0"/>
              <a:t>：可以为对应的关键帧指定对应</a:t>
            </a:r>
            <a:r>
              <a:rPr kumimoji="1" lang="zh-TW" altLang="en-US" sz="1600" dirty="0" smtClean="0"/>
              <a:t>的时间点，其取值范围为</a:t>
            </a:r>
            <a:r>
              <a:rPr kumimoji="1" lang="en-US" altLang="zh-TW" sz="1600" dirty="0"/>
              <a:t>0</a:t>
            </a:r>
            <a:r>
              <a:rPr kumimoji="1" lang="zh-TW" altLang="en-US" sz="1600" dirty="0"/>
              <a:t>到</a:t>
            </a:r>
            <a:r>
              <a:rPr kumimoji="1" lang="en-US" altLang="zh-TW" sz="1600" dirty="0" smtClean="0"/>
              <a:t>1.0</a:t>
            </a:r>
            <a:r>
              <a:rPr kumimoji="1" lang="zh-TW" altLang="en-US" sz="1600" dirty="0" smtClean="0"/>
              <a:t>，</a:t>
            </a:r>
            <a:r>
              <a:rPr kumimoji="1" lang="en-US" altLang="zh-TW" sz="1600" dirty="0" err="1" smtClean="0"/>
              <a:t>keyTimes</a:t>
            </a:r>
            <a:r>
              <a:rPr kumimoji="1" lang="zh-TW" altLang="en-US" sz="1600" dirty="0"/>
              <a:t>中的每一个时间值都对应</a:t>
            </a:r>
            <a:r>
              <a:rPr kumimoji="1" lang="en-US" altLang="zh-TW" sz="1600" dirty="0"/>
              <a:t>values</a:t>
            </a:r>
            <a:r>
              <a:rPr kumimoji="1" lang="zh-TW" altLang="en-US" sz="1600" dirty="0" smtClean="0"/>
              <a:t>中的每一帧。如果没有设置</a:t>
            </a:r>
            <a:r>
              <a:rPr kumimoji="1" lang="en-US" altLang="zh-TW" sz="1600" dirty="0" err="1" smtClean="0"/>
              <a:t>keyTimes</a:t>
            </a:r>
            <a:r>
              <a:rPr kumimoji="1" lang="zh-TW" altLang="en-US" sz="1600" dirty="0" smtClean="0"/>
              <a:t>，各个关键帧</a:t>
            </a:r>
            <a:r>
              <a:rPr kumimoji="1" lang="zh-TW" altLang="en-US" sz="1600" dirty="0"/>
              <a:t>的时间是平分的</a:t>
            </a:r>
          </a:p>
          <a:p>
            <a:endParaRPr kumimoji="1" lang="en-US" altLang="zh-TW" sz="1600" dirty="0" smtClean="0"/>
          </a:p>
          <a:p>
            <a:r>
              <a:rPr kumimoji="1" lang="en-US" altLang="zh-TW" sz="1600" dirty="0" smtClean="0">
                <a:solidFill>
                  <a:srgbClr val="FF6600"/>
                </a:solidFill>
              </a:rPr>
              <a:t>CABasicAnimation</a:t>
            </a:r>
            <a:r>
              <a:rPr kumimoji="1" lang="zh-TW" altLang="en-US" sz="1600" dirty="0">
                <a:solidFill>
                  <a:srgbClr val="FF6600"/>
                </a:solidFill>
              </a:rPr>
              <a:t>可看做</a:t>
            </a:r>
            <a:r>
              <a:rPr kumimoji="1" lang="zh-TW" altLang="en-US" sz="1600" dirty="0" smtClean="0">
                <a:solidFill>
                  <a:srgbClr val="FF6600"/>
                </a:solidFill>
              </a:rPr>
              <a:t>是只</a:t>
            </a:r>
            <a:r>
              <a:rPr kumimoji="1" lang="zh-TW" altLang="en-US" sz="1600" dirty="0">
                <a:solidFill>
                  <a:srgbClr val="FF6600"/>
                </a:solidFill>
              </a:rPr>
              <a:t>有</a:t>
            </a:r>
            <a:r>
              <a:rPr kumimoji="1" lang="en-US" altLang="zh-TW" sz="1600" dirty="0">
                <a:solidFill>
                  <a:srgbClr val="FF6600"/>
                </a:solidFill>
              </a:rPr>
              <a:t>2</a:t>
            </a:r>
            <a:r>
              <a:rPr kumimoji="1" lang="zh-TW" altLang="en-US" sz="1600" dirty="0">
                <a:solidFill>
                  <a:srgbClr val="FF6600"/>
                </a:solidFill>
              </a:rPr>
              <a:t>个关键帧的</a:t>
            </a:r>
            <a:r>
              <a:rPr kumimoji="1" lang="en-US" altLang="zh-TW" sz="1600" dirty="0" err="1" smtClean="0">
                <a:solidFill>
                  <a:srgbClr val="FF6600"/>
                </a:solidFill>
              </a:rPr>
              <a:t>CAKeyframeAnimation</a:t>
            </a:r>
            <a:endParaRPr kumimoji="1" lang="en-US" altLang="zh-TW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CAAnimationGroup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动画组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动画组，是</a:t>
            </a:r>
            <a:r>
              <a:rPr kumimoji="1" lang="en-US" altLang="zh-CN" sz="1800" dirty="0" err="1" smtClean="0"/>
              <a:t>CAAnimation</a:t>
            </a:r>
            <a:r>
              <a:rPr kumimoji="1" lang="zh-CN" altLang="en-US" sz="1800" dirty="0"/>
              <a:t>的子类，可以保存一组动画对象，将</a:t>
            </a:r>
            <a:r>
              <a:rPr kumimoji="1" lang="en-US" altLang="zh-CN" sz="1800" dirty="0" err="1"/>
              <a:t>CAAnimationGroup</a:t>
            </a:r>
            <a:r>
              <a:rPr kumimoji="1" lang="zh-CN" altLang="en-US" sz="1800" dirty="0"/>
              <a:t>对象加入层后，组中所有动画对象可以</a:t>
            </a:r>
            <a:r>
              <a:rPr kumimoji="1" lang="zh-CN" altLang="en-US" sz="1800" dirty="0">
                <a:solidFill>
                  <a:srgbClr val="FF0000"/>
                </a:solidFill>
              </a:rPr>
              <a:t>同时并发运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行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endParaRPr kumimoji="1" lang="zh-CN" altLang="en-US" sz="1800" dirty="0">
              <a:solidFill>
                <a:srgbClr val="FF0000"/>
              </a:solidFill>
            </a:endParaRPr>
          </a:p>
          <a:p>
            <a:r>
              <a:rPr kumimoji="1" lang="zh-CN" altLang="en-US" sz="1800" dirty="0" smtClean="0"/>
              <a:t>属性说明：</a:t>
            </a:r>
            <a:endParaRPr kumimoji="1" lang="zh-CN" altLang="en-US" sz="1800" dirty="0"/>
          </a:p>
          <a:p>
            <a:pPr lvl="1"/>
            <a:r>
              <a:rPr kumimoji="1" lang="en-US" altLang="zh-CN" dirty="0">
                <a:solidFill>
                  <a:srgbClr val="FF6600"/>
                </a:solidFill>
              </a:rPr>
              <a:t>animations</a:t>
            </a:r>
            <a:r>
              <a:rPr kumimoji="1" lang="zh-CN" altLang="en-US" dirty="0"/>
              <a:t>：用来保存一组动画对象的</a:t>
            </a:r>
            <a:r>
              <a:rPr kumimoji="1" lang="en-US" altLang="zh-CN" dirty="0"/>
              <a:t>NSArray</a:t>
            </a:r>
          </a:p>
          <a:p>
            <a:pPr lvl="1"/>
            <a:r>
              <a:rPr kumimoji="1" lang="zh-CN" altLang="en-US" dirty="0"/>
              <a:t>默认情况下，一组动画对象是同时运行的，也</a:t>
            </a:r>
            <a:r>
              <a:rPr kumimoji="1" lang="zh-CN" altLang="en-US" dirty="0">
                <a:solidFill>
                  <a:srgbClr val="FF6600"/>
                </a:solidFill>
              </a:rPr>
              <a:t>可以通过设置动画对象的</a:t>
            </a:r>
            <a:r>
              <a:rPr kumimoji="1" lang="en-US" altLang="zh-CN" dirty="0" err="1">
                <a:solidFill>
                  <a:srgbClr val="FF6600"/>
                </a:solidFill>
              </a:rPr>
              <a:t>beginTime</a:t>
            </a:r>
            <a:r>
              <a:rPr kumimoji="1" lang="zh-CN" altLang="en-US" dirty="0">
                <a:solidFill>
                  <a:srgbClr val="FF6600"/>
                </a:solidFill>
              </a:rPr>
              <a:t>属性来更改动画的开始时间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64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转场动画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CATransition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CATransition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CAAnimation</a:t>
            </a:r>
            <a:r>
              <a:rPr kumimoji="1" lang="zh-CN" altLang="en-US" dirty="0"/>
              <a:t>的子类，用于做转场动画，能够</a:t>
            </a:r>
            <a:r>
              <a:rPr kumimoji="1" lang="zh-CN" altLang="en-US" dirty="0">
                <a:solidFill>
                  <a:srgbClr val="FF0000"/>
                </a:solidFill>
              </a:rPr>
              <a:t>为层提供移出屏幕和移入屏幕的动画效果</a:t>
            </a:r>
            <a:r>
              <a:rPr kumimoji="1" lang="zh-CN" altLang="en-US" dirty="0"/>
              <a:t>。</a:t>
            </a:r>
            <a:r>
              <a:rPr kumimoji="1" lang="en-US" altLang="zh-CN" dirty="0"/>
              <a:t>iOS</a:t>
            </a:r>
            <a:r>
              <a:rPr kumimoji="1" lang="zh-CN" altLang="en-US" dirty="0"/>
              <a:t>比</a:t>
            </a:r>
            <a:r>
              <a:rPr kumimoji="1" lang="en-US" altLang="zh-CN" dirty="0"/>
              <a:t>Mac OS X</a:t>
            </a:r>
            <a:r>
              <a:rPr kumimoji="1" lang="zh-CN" altLang="en-US" dirty="0"/>
              <a:t>的转场动画效果少一点</a:t>
            </a:r>
          </a:p>
          <a:p>
            <a:r>
              <a:rPr kumimoji="1" lang="en-US" altLang="zh-CN" dirty="0" err="1"/>
              <a:t>UINavigationController</a:t>
            </a:r>
            <a:r>
              <a:rPr kumimoji="1" lang="zh-CN" altLang="en-US" dirty="0"/>
              <a:t>就是通过</a:t>
            </a:r>
            <a:r>
              <a:rPr kumimoji="1" lang="en-US" altLang="zh-CN" dirty="0" err="1"/>
              <a:t>CATransition</a:t>
            </a:r>
            <a:r>
              <a:rPr kumimoji="1" lang="zh-CN" altLang="en-US" dirty="0"/>
              <a:t>实现了将控制器的视图推入屏幕的动画效果</a:t>
            </a:r>
          </a:p>
          <a:p>
            <a:r>
              <a:rPr kumimoji="1" lang="zh-CN" altLang="en-US" dirty="0" smtClean="0"/>
              <a:t>动画属性</a:t>
            </a:r>
            <a:r>
              <a:rPr kumimoji="1" lang="en-US" altLang="zh-CN" dirty="0" smtClean="0"/>
              <a:t>:</a:t>
            </a:r>
            <a:endParaRPr kumimoji="1" lang="en-US" altLang="zh-CN" dirty="0"/>
          </a:p>
          <a:p>
            <a:pPr lvl="1"/>
            <a:r>
              <a:rPr kumimoji="1" lang="en-US" altLang="zh-CN" sz="2000" dirty="0">
                <a:solidFill>
                  <a:srgbClr val="FF6600"/>
                </a:solidFill>
              </a:rPr>
              <a:t>type</a:t>
            </a:r>
            <a:r>
              <a:rPr kumimoji="1" lang="zh-CN" altLang="en-US" sz="2000" dirty="0"/>
              <a:t>：动画过渡类型</a:t>
            </a:r>
          </a:p>
          <a:p>
            <a:pPr lvl="1"/>
            <a:r>
              <a:rPr kumimoji="1" lang="en-US" altLang="zh-CN" sz="2000" dirty="0">
                <a:solidFill>
                  <a:srgbClr val="FF6600"/>
                </a:solidFill>
              </a:rPr>
              <a:t>subtype</a:t>
            </a:r>
            <a:r>
              <a:rPr kumimoji="1" lang="zh-CN" altLang="en-US" sz="2000" dirty="0"/>
              <a:t>：动画过渡方向</a:t>
            </a:r>
          </a:p>
          <a:p>
            <a:pPr lvl="1"/>
            <a:r>
              <a:rPr kumimoji="1" lang="en-US" altLang="zh-CN" sz="2000" dirty="0" err="1">
                <a:solidFill>
                  <a:srgbClr val="FF6600"/>
                </a:solidFill>
              </a:rPr>
              <a:t>startProgress</a:t>
            </a:r>
            <a:r>
              <a:rPr kumimoji="1" lang="zh-CN" altLang="en-US" sz="2000" dirty="0"/>
              <a:t>：动画起点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在整体动画的百分比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 err="1">
                <a:solidFill>
                  <a:srgbClr val="FF6600"/>
                </a:solidFill>
              </a:rPr>
              <a:t>endProgress</a:t>
            </a:r>
            <a:r>
              <a:rPr kumimoji="1" lang="zh-CN" altLang="en-US" sz="2000" dirty="0"/>
              <a:t>：动画终点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在整体动画的百分比</a:t>
            </a:r>
            <a:r>
              <a:rPr kumimoji="1" lang="en-US" altLang="zh-CN" sz="2000" dirty="0" smtClean="0"/>
              <a:t>)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996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转场动画过渡效果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998326"/>
              </p:ext>
            </p:extLst>
          </p:nvPr>
        </p:nvGraphicFramePr>
        <p:xfrm>
          <a:off x="457200" y="1247937"/>
          <a:ext cx="8229600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4027"/>
                <a:gridCol w="3593323"/>
                <a:gridCol w="1037727"/>
                <a:gridCol w="10045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类型字符串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效果说明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关键字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方向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fade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交叉淡化过渡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push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新视图把旧视图推出去 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moveIn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新视图移到旧视图上面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reveal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将旧视图移开</a:t>
                      </a:r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,</a:t>
                      </a:r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显示下面的新视图 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cube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立方体翻滚效果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oglFlip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上下左右翻转效果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sz="1600" dirty="0" err="1" smtClean="0">
                          <a:latin typeface="Consolas"/>
                          <a:ea typeface="华文细黑"/>
                          <a:cs typeface="Consolas"/>
                        </a:rPr>
                        <a:t>suckEffect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收缩效果，如一块布被抽走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rippleEffect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水滴效果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pageCurl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zh-TW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向上翻页效果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pageUnCurl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向下翻页效果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cameraIrisHollowOpen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相机镜头打开效果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cameraIrisHollowClose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相机镜头关闭效果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1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动画函数实现转场动画</a:t>
            </a:r>
            <a:r>
              <a:rPr kumimoji="1" lang="en-US" altLang="zh-CN" dirty="0"/>
              <a:t>—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单视图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2000" dirty="0" err="1" smtClean="0">
                <a:solidFill>
                  <a:srgbClr val="000000"/>
                </a:solidFill>
                <a:latin typeface="Menlo-Regular"/>
              </a:rPr>
              <a:t>transitionWithView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:(UIView *)view duration:(</a:t>
            </a:r>
            <a:r>
              <a:rPr lang="en-US" altLang="zh-CN" sz="2000" dirty="0" err="1" smtClean="0">
                <a:solidFill>
                  <a:srgbClr val="000000"/>
                </a:solidFill>
                <a:latin typeface="Menlo-Regular"/>
              </a:rPr>
              <a:t>NSTimeInterval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)duration options:(</a:t>
            </a:r>
            <a:r>
              <a:rPr lang="en-US" altLang="zh-CN" sz="2000" dirty="0" err="1" smtClean="0">
                <a:solidFill>
                  <a:srgbClr val="000000"/>
                </a:solidFill>
                <a:latin typeface="Menlo-Regular"/>
              </a:rPr>
              <a:t>UIViewAnimationOptions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)options animations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))animations completion:(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finished))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completion</a:t>
            </a:r>
            <a:r>
              <a:rPr lang="en-US" altLang="en-US" sz="20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dirty="0" smtClean="0"/>
          </a:p>
          <a:p>
            <a:r>
              <a:rPr kumimoji="1" lang="zh-CN" altLang="en-US" sz="2600" dirty="0" smtClean="0"/>
              <a:t>参数说明：</a:t>
            </a:r>
            <a:endParaRPr kumimoji="1" lang="en-US" altLang="zh-CN" sz="2600" dirty="0" smtClean="0"/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duration</a:t>
            </a:r>
            <a:r>
              <a:rPr kumimoji="1" lang="zh-CN" altLang="en-US" dirty="0"/>
              <a:t>：动画的持续时间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view</a:t>
            </a:r>
            <a:r>
              <a:rPr kumimoji="1" lang="zh-CN" altLang="en-US" dirty="0"/>
              <a:t>：需要进行转场动画的视图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options</a:t>
            </a:r>
            <a:r>
              <a:rPr kumimoji="1" lang="zh-CN" altLang="en-US" dirty="0"/>
              <a:t>：转场动画的类型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animations</a:t>
            </a:r>
            <a:r>
              <a:rPr kumimoji="1" lang="zh-CN" altLang="en-US" dirty="0"/>
              <a:t>：将改变视图属性的代码放在这个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中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completion</a:t>
            </a:r>
            <a:r>
              <a:rPr kumimoji="1" lang="zh-CN" altLang="en-US" dirty="0"/>
              <a:t>：动画结束后，会自动调用这个</a:t>
            </a:r>
            <a:r>
              <a:rPr kumimoji="1" lang="en-US" altLang="zh-CN" dirty="0" smtClean="0"/>
              <a:t>block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9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UIView</a:t>
            </a:r>
            <a:r>
              <a:rPr kumimoji="1" lang="zh-CN" altLang="en-US" dirty="0"/>
              <a:t>动画函数实现转场动画</a:t>
            </a:r>
            <a:r>
              <a:rPr kumimoji="1" lang="en-US" altLang="zh-CN" dirty="0"/>
              <a:t>—</a:t>
            </a:r>
            <a:r>
              <a:rPr kumimoji="1" lang="en-US" altLang="zh-CN" dirty="0" smtClean="0"/>
              <a:t>—</a:t>
            </a:r>
            <a:r>
              <a:rPr kumimoji="1" lang="en-US" altLang="en-US" dirty="0" smtClean="0"/>
              <a:t>双</a:t>
            </a:r>
            <a:r>
              <a:rPr kumimoji="1" lang="zh-CN" altLang="en-US" dirty="0" smtClean="0"/>
              <a:t>视图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transitionFromView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:(UIView *)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fromView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toView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:(UIView *)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toView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duration:(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NSTimeInterval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)duration options:(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UIViewAnimationOptions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)options completion:(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finished))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completion;</a:t>
            </a: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Menlo-Regular"/>
              </a:rPr>
              <a:t>参数说明：</a:t>
            </a:r>
            <a:endParaRPr lang="en-US" altLang="zh-CN" sz="2400" dirty="0" smtClean="0">
              <a:solidFill>
                <a:srgbClr val="000000"/>
              </a:solidFill>
              <a:latin typeface="Menlo-Regular"/>
            </a:endParaRP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duration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：动画的持续时间</a:t>
            </a: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options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：转场动画的类型</a:t>
            </a: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animations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：将改变视图属性的代码放在这个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中</a:t>
            </a: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completion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：动画结束后，会自动调用这个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block</a:t>
            </a:r>
          </a:p>
          <a:p>
            <a:pPr lvl="1"/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99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核心动画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zh-CN" altLang="en-US" dirty="0" smtClean="0"/>
              <a:t>核心动画基本概念</a:t>
            </a:r>
            <a:endParaRPr kumimoji="1" lang="en-US" altLang="zh-CN" dirty="0" smtClean="0"/>
          </a:p>
          <a:p>
            <a:pPr>
              <a:spcAft>
                <a:spcPts val="1200"/>
              </a:spcAft>
            </a:pPr>
            <a:r>
              <a:rPr kumimoji="1" lang="zh-CN" altLang="en-US" dirty="0" smtClean="0"/>
              <a:t>基本动画</a:t>
            </a:r>
            <a:endParaRPr kumimoji="1" lang="en-US" altLang="zh-CN" dirty="0" smtClean="0"/>
          </a:p>
          <a:p>
            <a:pPr>
              <a:spcAft>
                <a:spcPts val="1200"/>
              </a:spcAft>
            </a:pPr>
            <a:r>
              <a:rPr kumimoji="1" lang="zh-CN" altLang="en-US" dirty="0" smtClean="0"/>
              <a:t>关键帧动画</a:t>
            </a:r>
            <a:endParaRPr kumimoji="1" lang="en-US" altLang="zh-CN" dirty="0" smtClean="0"/>
          </a:p>
          <a:p>
            <a:pPr>
              <a:spcAft>
                <a:spcPts val="1200"/>
              </a:spcAft>
            </a:pPr>
            <a:r>
              <a:rPr kumimoji="1" lang="zh-CN" altLang="en-US" dirty="0" smtClean="0"/>
              <a:t>动画组</a:t>
            </a:r>
            <a:endParaRPr kumimoji="1" lang="en-US" altLang="zh-CN" dirty="0" smtClean="0"/>
          </a:p>
          <a:p>
            <a:pPr>
              <a:spcAft>
                <a:spcPts val="1200"/>
              </a:spcAft>
            </a:pPr>
            <a:r>
              <a:rPr kumimoji="1" lang="zh-CN" altLang="en-US" dirty="0" smtClean="0"/>
              <a:t>转场动画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9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CADisplayLink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CADisplayLink</a:t>
            </a:r>
            <a:r>
              <a:rPr kumimoji="1" lang="zh-CN" altLang="en-US" dirty="0" smtClean="0"/>
              <a:t>是一种以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屏幕刷新频率</a:t>
            </a:r>
            <a:r>
              <a:rPr kumimoji="1" lang="zh-CN" altLang="en-US" dirty="0" smtClean="0"/>
              <a:t>触发的时钟机制，每秒钟执行大约</a:t>
            </a:r>
            <a:r>
              <a:rPr kumimoji="1" lang="en-US" altLang="zh-CN" dirty="0" smtClean="0"/>
              <a:t>60</a:t>
            </a:r>
            <a:r>
              <a:rPr kumimoji="1" lang="en-US" altLang="en-US" dirty="0" smtClean="0"/>
              <a:t>次</a:t>
            </a:r>
            <a:r>
              <a:rPr kumimoji="1" lang="zh-CN" altLang="en-US" dirty="0" smtClean="0"/>
              <a:t>左右</a:t>
            </a:r>
            <a:endParaRPr kumimoji="1" lang="en-US" altLang="zh-CN" dirty="0" smtClean="0"/>
          </a:p>
          <a:p>
            <a:r>
              <a:rPr kumimoji="1" lang="en-US" altLang="zh-CN" dirty="0" smtClean="0"/>
              <a:t>CADisplayLink</a:t>
            </a:r>
            <a:r>
              <a:rPr kumimoji="1" lang="zh-CN" altLang="en-US" dirty="0" smtClean="0"/>
              <a:t>是一个计时器，可以使绘图代码与视图的刷新频率保持同步，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而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NSTimer</a:t>
            </a:r>
            <a:r>
              <a:rPr kumimoji="1" lang="en-US" altLang="en-US" dirty="0" err="1" smtClean="0">
                <a:solidFill>
                  <a:srgbClr val="FF0000"/>
                </a:solidFill>
              </a:rPr>
              <a:t>无法确保计时器实际被触发的准确时间</a:t>
            </a:r>
            <a:endParaRPr kumimoji="1" lang="en-US" altLang="en-US" dirty="0" smtClean="0">
              <a:solidFill>
                <a:srgbClr val="FF0000"/>
              </a:solidFill>
            </a:endParaRPr>
          </a:p>
          <a:p>
            <a:r>
              <a:rPr kumimoji="1" lang="en-US" altLang="en-US" dirty="0" smtClean="0"/>
              <a:t>使用方法：</a:t>
            </a:r>
          </a:p>
          <a:p>
            <a:pPr lvl="1"/>
            <a:r>
              <a:rPr kumimoji="1" lang="en-US" altLang="en-US" dirty="0" err="1" smtClean="0"/>
              <a:t>定义CADisplayLink并制定触发调用方法</a:t>
            </a:r>
            <a:endParaRPr kumimoji="1" lang="en-US" altLang="en-US" dirty="0" smtClean="0"/>
          </a:p>
          <a:p>
            <a:pPr lvl="1"/>
            <a:r>
              <a:rPr kumimoji="1" lang="zh-CN" altLang="en-US" dirty="0" smtClean="0"/>
              <a:t>将显示链接添加到主运行循环队列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8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Core Animation</a:t>
            </a:r>
            <a:r>
              <a:rPr kumimoji="1"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Core Animation</a:t>
            </a:r>
            <a:r>
              <a:rPr lang="zh-CN" altLang="en-US"/>
              <a:t>，中文翻译为核心动画，它是一组非常强大的动画处理</a:t>
            </a:r>
            <a:r>
              <a:rPr lang="en-US" altLang="zh-CN"/>
              <a:t>API</a:t>
            </a:r>
            <a:r>
              <a:rPr lang="zh-CN" altLang="en-US"/>
              <a:t>，使用它能做出非常炫丽的动画效果，而且往往是事半功倍。也就是说，使用少量的代码就可以实现非常强大的功能。</a:t>
            </a:r>
          </a:p>
          <a:p>
            <a:r>
              <a:rPr lang="zh-CHT" altLang="en-US"/>
              <a:t> </a:t>
            </a:r>
            <a:r>
              <a:rPr lang="en-US" altLang="zh-CHT"/>
              <a:t>Core Animation</a:t>
            </a:r>
            <a:r>
              <a:rPr lang="zh-CHT" altLang="en-US"/>
              <a:t>可以用在</a:t>
            </a:r>
            <a:r>
              <a:rPr lang="en-US" altLang="zh-CHT"/>
              <a:t>Mac OS X</a:t>
            </a:r>
            <a:r>
              <a:rPr lang="zh-CHT" altLang="en-US"/>
              <a:t>和</a:t>
            </a:r>
            <a:r>
              <a:rPr lang="en-US" altLang="zh-CHT"/>
              <a:t>iOS</a:t>
            </a:r>
            <a:r>
              <a:rPr lang="zh-CHT" altLang="en-US"/>
              <a:t>平台。</a:t>
            </a:r>
            <a:endParaRPr lang="zh-CHT" altLang="en-US">
              <a:hlinkClick r:id="rId3"/>
            </a:endParaRPr>
          </a:p>
          <a:p>
            <a:r>
              <a:rPr lang="zh-CHT" altLang="en-US"/>
              <a:t> </a:t>
            </a:r>
            <a:r>
              <a:rPr lang="en-US" altLang="zh-CHT"/>
              <a:t>Core Animation</a:t>
            </a:r>
            <a:r>
              <a:rPr lang="zh-CHT" altLang="en-US"/>
              <a:t>的动画执行过程都是在后台操作的，不会阻塞主线程。</a:t>
            </a:r>
          </a:p>
          <a:p>
            <a:r>
              <a:rPr lang="zh-TW" altLang="en-US"/>
              <a:t> 要注意的是，</a:t>
            </a:r>
            <a:r>
              <a:rPr lang="en-US" altLang="zh-TW"/>
              <a:t>Core Animation</a:t>
            </a:r>
            <a:r>
              <a:rPr lang="zh-TW" altLang="en-US"/>
              <a:t>是直接作用在</a:t>
            </a:r>
            <a:r>
              <a:rPr lang="en-US" altLang="zh-TW"/>
              <a:t>CALayer</a:t>
            </a:r>
            <a:r>
              <a:rPr lang="zh-TW" altLang="en-US"/>
              <a:t>上的，并非</a:t>
            </a:r>
            <a:r>
              <a:rPr lang="en-US" altLang="zh-TW"/>
              <a:t>UIView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CN" altLang="en-US">
                <a:solidFill>
                  <a:srgbClr val="FB0007"/>
                </a:solidFill>
                <a:latin typeface="CourierNewPSMT"/>
              </a:rPr>
              <a:t>乔帮主在</a:t>
            </a:r>
            <a:r>
              <a:rPr lang="en-US" altLang="zh-CN">
                <a:solidFill>
                  <a:srgbClr val="FB0007"/>
                </a:solidFill>
                <a:latin typeface="CourierNewPSMT"/>
              </a:rPr>
              <a:t>2007</a:t>
            </a:r>
            <a:r>
              <a:rPr lang="zh-CN" altLang="en-US">
                <a:solidFill>
                  <a:srgbClr val="FB0007"/>
                </a:solidFill>
                <a:latin typeface="CourierNewPSMT"/>
              </a:rPr>
              <a:t>年的</a:t>
            </a:r>
            <a:r>
              <a:rPr lang="en-US" altLang="zh-CN">
                <a:solidFill>
                  <a:srgbClr val="FB0007"/>
                </a:solidFill>
                <a:latin typeface="CourierNewPSMT"/>
              </a:rPr>
              <a:t>WWDC</a:t>
            </a:r>
            <a:r>
              <a:rPr lang="zh-CN" altLang="en-US">
                <a:solidFill>
                  <a:srgbClr val="FB0007"/>
                </a:solidFill>
                <a:latin typeface="CourierNewPSMT"/>
              </a:rPr>
              <a:t>大会上亲自为你演示</a:t>
            </a:r>
            <a:r>
              <a:rPr lang="en-US" altLang="zh-CN">
                <a:solidFill>
                  <a:srgbClr val="FB0007"/>
                </a:solidFill>
                <a:latin typeface="CourierNewPSMT"/>
              </a:rPr>
              <a:t>Core Animation</a:t>
            </a:r>
            <a:r>
              <a:rPr lang="zh-CN" altLang="en-US">
                <a:solidFill>
                  <a:srgbClr val="FB0007"/>
                </a:solidFill>
                <a:latin typeface="CourierNewPSMT"/>
              </a:rPr>
              <a:t>的强大：</a:t>
            </a:r>
            <a:r>
              <a:rPr lang="zh-CN" altLang="en-US">
                <a:solidFill>
                  <a:srgbClr val="FB0007"/>
                </a:solidFill>
                <a:latin typeface="CourierNewPSMT"/>
                <a:hlinkClick r:id="rId3"/>
              </a:rPr>
              <a:t>点击查看视频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8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err="1"/>
              <a:t>核心动画</a:t>
            </a:r>
            <a:r>
              <a:rPr kumimoji="1" lang="zh-TW" altLang="en-US" dirty="0"/>
              <a:t>继承结构</a:t>
            </a:r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 bwMode="auto">
          <a:xfrm>
            <a:off x="3240088" y="1916113"/>
            <a:ext cx="2376487" cy="10810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384550" y="2007000"/>
            <a:ext cx="2087563" cy="233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Eurostile"/>
                <a:cs typeface="Eurostile"/>
              </a:rPr>
              <a:t>CAAnimation</a:t>
            </a:r>
            <a:endParaRPr kumimoji="1" lang="zh-CN" altLang="en-US" sz="18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384550" y="2337994"/>
            <a:ext cx="2087563" cy="233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Eurostile"/>
                <a:cs typeface="Eurostile"/>
              </a:rPr>
              <a:t>.timingFunction</a:t>
            </a:r>
            <a:endParaRPr kumimoji="1" lang="zh-CN" alt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384550" y="2668988"/>
            <a:ext cx="2087563" cy="233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Eurostile"/>
                <a:cs typeface="Eurostile"/>
              </a:rPr>
              <a:t>.delegate</a:t>
            </a:r>
            <a:endParaRPr kumimoji="1" lang="zh-CN" alt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751388" y="4940300"/>
            <a:ext cx="2376487" cy="1296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895850" y="5002213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CAKeyframeAnimation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895850" y="5310188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.values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895850" y="5619750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Eurostile"/>
                <a:cs typeface="Eurostile"/>
              </a:rPr>
              <a:t>.path</a:t>
            </a:r>
            <a:endParaRPr kumimoji="1" lang="zh-CN" alt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895850" y="5927725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Eurostile"/>
                <a:cs typeface="Eurostile"/>
              </a:rPr>
              <a:t>.keyTimes</a:t>
            </a:r>
            <a:endParaRPr kumimoji="1" lang="zh-CN" alt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60363" y="3624262"/>
            <a:ext cx="2376487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04825" y="3706813"/>
            <a:ext cx="2087563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CAAnimationGroup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04825" y="4014788"/>
            <a:ext cx="2087563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.animations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3240088" y="3624262"/>
            <a:ext cx="2376487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3384550" y="3706813"/>
            <a:ext cx="2087563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CAPropertyAnimation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3384550" y="4014788"/>
            <a:ext cx="2087563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.keyPath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91250" y="3624262"/>
            <a:ext cx="2376488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335712" y="3706813"/>
            <a:ext cx="2087563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CATransition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335713" y="4014788"/>
            <a:ext cx="2087562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.filter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1871663" y="4940300"/>
            <a:ext cx="2376487" cy="1009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016125" y="5002213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CABasicAnimation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2016125" y="5311775"/>
            <a:ext cx="2087563" cy="246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.fromValue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016125" y="5619750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Eurostile"/>
                <a:cs typeface="Eurostile"/>
              </a:rPr>
              <a:t>.toValue</a:t>
            </a:r>
            <a:endParaRPr kumimoji="1" lang="zh-CN" alt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cxnSp>
        <p:nvCxnSpPr>
          <p:cNvPr id="105" name="直线箭头连接符 104"/>
          <p:cNvCxnSpPr>
            <a:stCxn id="89" idx="0"/>
            <a:endCxn id="78" idx="1"/>
          </p:cNvCxnSpPr>
          <p:nvPr/>
        </p:nvCxnSpPr>
        <p:spPr bwMode="auto">
          <a:xfrm flipV="1">
            <a:off x="1548607" y="2456657"/>
            <a:ext cx="1691481" cy="11676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93" idx="0"/>
            <a:endCxn id="78" idx="2"/>
          </p:cNvCxnSpPr>
          <p:nvPr/>
        </p:nvCxnSpPr>
        <p:spPr bwMode="auto">
          <a:xfrm flipV="1">
            <a:off x="4428332" y="2997200"/>
            <a:ext cx="0" cy="6270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97" idx="0"/>
            <a:endCxn id="78" idx="3"/>
          </p:cNvCxnSpPr>
          <p:nvPr/>
        </p:nvCxnSpPr>
        <p:spPr bwMode="auto">
          <a:xfrm flipH="1" flipV="1">
            <a:off x="5616575" y="2456657"/>
            <a:ext cx="1762919" cy="11676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01" idx="0"/>
            <a:endCxn id="93" idx="2"/>
          </p:cNvCxnSpPr>
          <p:nvPr/>
        </p:nvCxnSpPr>
        <p:spPr bwMode="auto">
          <a:xfrm flipV="1">
            <a:off x="3059907" y="4343400"/>
            <a:ext cx="1368425" cy="596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83" idx="0"/>
            <a:endCxn id="93" idx="2"/>
          </p:cNvCxnSpPr>
          <p:nvPr/>
        </p:nvCxnSpPr>
        <p:spPr bwMode="auto">
          <a:xfrm flipH="1" flipV="1">
            <a:off x="4428332" y="4343400"/>
            <a:ext cx="1511300" cy="596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408738" y="1823243"/>
            <a:ext cx="237490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553200" y="1974850"/>
            <a:ext cx="2073873" cy="1777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CAMediaTiming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553200" y="2214563"/>
            <a:ext cx="2085975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.duration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cxnSp>
        <p:nvCxnSpPr>
          <p:cNvPr id="114" name="直线箭头连接符 113"/>
          <p:cNvCxnSpPr>
            <a:stCxn id="78" idx="3"/>
            <a:endCxn id="111" idx="1"/>
          </p:cNvCxnSpPr>
          <p:nvPr/>
        </p:nvCxnSpPr>
        <p:spPr>
          <a:xfrm flipV="1">
            <a:off x="5616575" y="2183606"/>
            <a:ext cx="792163" cy="2730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440100" y="150248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华文细黑"/>
                <a:ea typeface="华文细黑"/>
                <a:cs typeface="华文细黑"/>
              </a:rPr>
              <a:t>注意</a:t>
            </a:r>
            <a:r>
              <a:rPr kumimoji="1" lang="zh-CN" altLang="en-US" dirty="0" smtClean="0">
                <a:latin typeface="华文细黑"/>
                <a:ea typeface="华文细黑"/>
                <a:cs typeface="华文细黑"/>
              </a:rPr>
              <a:t>：图中的黑色虚线代表“继承</a:t>
            </a:r>
            <a:r>
              <a:rPr kumimoji="1" lang="zh-CN" altLang="en-US" dirty="0">
                <a:latin typeface="华文细黑"/>
                <a:ea typeface="华文细黑"/>
                <a:cs typeface="华文细黑"/>
              </a:rPr>
              <a:t>”某个类，红色虚线代表“遵守”</a:t>
            </a:r>
            <a:r>
              <a:rPr kumimoji="1" lang="zh-CN" altLang="en-US" dirty="0" smtClean="0">
                <a:latin typeface="华文细黑"/>
                <a:ea typeface="华文细黑"/>
                <a:cs typeface="华文细黑"/>
              </a:rPr>
              <a:t>某个协议</a:t>
            </a:r>
            <a:endParaRPr kumimoji="1" lang="zh-CN" alt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2694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Core Animation</a:t>
            </a:r>
            <a:r>
              <a:rPr kumimoji="1" lang="zh-CN" altLang="en-US"/>
              <a:t>的使用步骤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如果不是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xcode5</a:t>
            </a:r>
            <a:r>
              <a:rPr kumimoji="1" lang="zh-CN" altLang="en-US" sz="2000" dirty="0" smtClean="0"/>
              <a:t>之后的版本，</a:t>
            </a:r>
            <a:r>
              <a:rPr kumimoji="1" lang="zh-TW" altLang="en-US" sz="2000" dirty="0" smtClean="0"/>
              <a:t>使用它</a:t>
            </a:r>
            <a:r>
              <a:rPr kumimoji="1" lang="zh-TW" altLang="en-US" sz="2000" dirty="0"/>
              <a:t>需要先添加</a:t>
            </a:r>
            <a:r>
              <a:rPr kumimoji="1" lang="en-US" altLang="zh-TW" sz="2000" dirty="0" err="1">
                <a:solidFill>
                  <a:srgbClr val="FF6600"/>
                </a:solidFill>
              </a:rPr>
              <a:t>QuartzCore.framework</a:t>
            </a:r>
            <a:r>
              <a:rPr kumimoji="1" lang="zh-TW" altLang="en-US" sz="2000" dirty="0"/>
              <a:t>和引入对应的框架</a:t>
            </a:r>
            <a:r>
              <a:rPr kumimoji="1" lang="en-US" altLang="zh-TW" sz="2000" dirty="0">
                <a:solidFill>
                  <a:srgbClr val="FF6600"/>
                </a:solidFill>
              </a:rPr>
              <a:t>&lt;QuartzCore/</a:t>
            </a:r>
            <a:r>
              <a:rPr kumimoji="1" lang="en-US" altLang="zh-TW" sz="2000" dirty="0" err="1">
                <a:solidFill>
                  <a:srgbClr val="FF6600"/>
                </a:solidFill>
              </a:rPr>
              <a:t>QuartzCore.h</a:t>
            </a:r>
            <a:r>
              <a:rPr kumimoji="1" lang="en-US" altLang="zh-TW" sz="2000" dirty="0">
                <a:solidFill>
                  <a:srgbClr val="FF6600"/>
                </a:solidFill>
              </a:rPr>
              <a:t>&gt;</a:t>
            </a:r>
          </a:p>
          <a:p>
            <a:r>
              <a:rPr kumimoji="1" lang="zh-TW" altLang="en-US" sz="2000" dirty="0"/>
              <a:t>开发步骤</a:t>
            </a:r>
            <a:r>
              <a:rPr kumimoji="1" lang="en-US" altLang="zh-TW" sz="2000" dirty="0"/>
              <a:t>:</a:t>
            </a:r>
          </a:p>
          <a:p>
            <a:r>
              <a:rPr kumimoji="1" lang="en-US" altLang="zh-TW" sz="2000" dirty="0"/>
              <a:t>1.</a:t>
            </a:r>
            <a:r>
              <a:rPr kumimoji="1" lang="zh-TW" altLang="en-US" sz="2000" dirty="0"/>
              <a:t>首先</a:t>
            </a:r>
            <a:r>
              <a:rPr kumimoji="1" lang="zh-CN" altLang="en-US" dirty="0"/>
              <a:t>得有</a:t>
            </a:r>
            <a:r>
              <a:rPr lang="en-US" altLang="zh-TW"/>
              <a:t>CALayer</a:t>
            </a:r>
            <a:endParaRPr kumimoji="1" lang="en-US" altLang="zh-TW" sz="2000" dirty="0"/>
          </a:p>
          <a:p>
            <a:r>
              <a:rPr lang="zh-CN" altLang="zh-TW"/>
              <a:t>2</a:t>
            </a:r>
            <a:r>
              <a:rPr lang="en-US" altLang="zh-TW"/>
              <a:t>.</a:t>
            </a:r>
            <a:r>
              <a:rPr lang="zh-TW" altLang="en-US"/>
              <a:t>初始化一个</a:t>
            </a:r>
            <a:r>
              <a:rPr lang="en-US" altLang="zh-TW"/>
              <a:t>CAAnimation</a:t>
            </a:r>
            <a:r>
              <a:rPr lang="zh-TW" altLang="en-US"/>
              <a:t>对象，并设置一些动画相关属性</a:t>
            </a:r>
          </a:p>
          <a:p>
            <a:r>
              <a:rPr lang="zh-CN" altLang="zh-TW"/>
              <a:t>3</a:t>
            </a:r>
            <a:r>
              <a:rPr lang="en-US" altLang="zh-TW"/>
              <a:t>.</a:t>
            </a:r>
            <a:r>
              <a:rPr lang="zh-TW" altLang="en-US"/>
              <a:t>通过调用</a:t>
            </a:r>
            <a:r>
              <a:rPr lang="en-US" altLang="zh-TW"/>
              <a:t>CALayer</a:t>
            </a:r>
            <a:r>
              <a:rPr lang="zh-TW" altLang="en-US"/>
              <a:t>的</a:t>
            </a:r>
            <a:r>
              <a:rPr lang="en-US" altLang="zh-TW"/>
              <a:t>addAnimation:forKey:</a:t>
            </a:r>
            <a:r>
              <a:rPr lang="zh-TW" altLang="en-US"/>
              <a:t>方法</a:t>
            </a:r>
            <a:r>
              <a:rPr lang="zh-CN" altLang="en-US"/>
              <a:t>，</a:t>
            </a:r>
            <a:r>
              <a:rPr lang="zh-TW" altLang="en-US"/>
              <a:t>增加</a:t>
            </a:r>
            <a:r>
              <a:rPr lang="en-US" altLang="zh-TW"/>
              <a:t>CAAnimation</a:t>
            </a:r>
            <a:r>
              <a:rPr lang="zh-TW" altLang="en-US"/>
              <a:t>对象到</a:t>
            </a:r>
            <a:r>
              <a:rPr lang="en-US" altLang="zh-TW"/>
              <a:t>CALayer</a:t>
            </a:r>
            <a:r>
              <a:rPr lang="zh-TW" altLang="en-US"/>
              <a:t>中，这样就能开始执行动画了</a:t>
            </a:r>
          </a:p>
          <a:p>
            <a:r>
              <a:rPr lang="zh-CN" altLang="zh-TW"/>
              <a:t>4</a:t>
            </a:r>
            <a:r>
              <a:rPr lang="en-US" altLang="zh-TW"/>
              <a:t>.</a:t>
            </a:r>
            <a:r>
              <a:rPr lang="zh-TW" altLang="en-US"/>
              <a:t>通过调用</a:t>
            </a:r>
            <a:r>
              <a:rPr lang="en-US" altLang="zh-TW"/>
              <a:t>CALayer</a:t>
            </a:r>
            <a:r>
              <a:rPr lang="zh-TW" altLang="en-US"/>
              <a:t>的</a:t>
            </a:r>
            <a:r>
              <a:rPr lang="en-US" altLang="zh-TW"/>
              <a:t>removeAnimationForKey:</a:t>
            </a:r>
            <a:r>
              <a:rPr lang="zh-TW" altLang="en-US"/>
              <a:t>方法可以停止</a:t>
            </a:r>
            <a:r>
              <a:rPr lang="en-US" altLang="zh-TW"/>
              <a:t>CALayer</a:t>
            </a:r>
            <a:r>
              <a:rPr lang="zh-TW" altLang="en-US"/>
              <a:t>中的动画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997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CAAnimation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 dirty="0" smtClean="0"/>
              <a:t>是所有动画对</a:t>
            </a:r>
            <a:r>
              <a:rPr kumimoji="1" lang="zh-CN" altLang="en-US" sz="1600" dirty="0"/>
              <a:t>象的父类，负责控制动画的持续时间和速度，是个抽象类，</a:t>
            </a:r>
            <a:r>
              <a:rPr kumimoji="1" lang="zh-CN" altLang="en-US" sz="1600" dirty="0">
                <a:solidFill>
                  <a:srgbClr val="800000"/>
                </a:solidFill>
              </a:rPr>
              <a:t>不能直接使用</a:t>
            </a:r>
            <a:r>
              <a:rPr kumimoji="1" lang="zh-CN" altLang="en-US" sz="1600" dirty="0"/>
              <a:t>，应该使用它具体的子类</a:t>
            </a:r>
          </a:p>
          <a:p>
            <a:r>
              <a:rPr kumimoji="1" lang="zh-CN" altLang="en-US" sz="1600" dirty="0" smtClean="0"/>
              <a:t>属性说明：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红色代表来自</a:t>
            </a:r>
            <a:r>
              <a:rPr kumimoji="1" lang="en-US" altLang="zh-CN" sz="1600" dirty="0" err="1"/>
              <a:t>CAMediaTiming</a:t>
            </a:r>
            <a:r>
              <a:rPr kumimoji="1" lang="zh-CN" altLang="en-US" sz="1600" dirty="0"/>
              <a:t>协议的属性</a:t>
            </a:r>
            <a:r>
              <a:rPr kumimoji="1" lang="en-US" altLang="zh-CN" sz="1600" dirty="0"/>
              <a:t>)</a:t>
            </a:r>
          </a:p>
          <a:p>
            <a:pPr lvl="1"/>
            <a:r>
              <a:rPr kumimoji="1" lang="en-US" altLang="zh-CN" sz="1600" dirty="0">
                <a:solidFill>
                  <a:srgbClr val="FF0000"/>
                </a:solidFill>
              </a:rPr>
              <a:t>duration</a:t>
            </a:r>
            <a:r>
              <a:rPr kumimoji="1" lang="zh-CN" altLang="en-US" sz="1600" dirty="0"/>
              <a:t>：动画的持续时间</a:t>
            </a:r>
          </a:p>
          <a:p>
            <a:pPr lvl="1"/>
            <a:r>
              <a:rPr kumimoji="1" lang="en-US" altLang="zh-CN" sz="1600" dirty="0" err="1">
                <a:solidFill>
                  <a:srgbClr val="FF0000"/>
                </a:solidFill>
              </a:rPr>
              <a:t>repeatCount</a:t>
            </a:r>
            <a:r>
              <a:rPr kumimoji="1" lang="zh-CN" altLang="en-US" sz="1600" dirty="0" smtClean="0"/>
              <a:t>：重复次数，无限循环可以设置</a:t>
            </a:r>
            <a:r>
              <a:rPr kumimoji="1" lang="en-US" altLang="zh-CN" sz="1600" dirty="0" smtClean="0">
                <a:solidFill>
                  <a:srgbClr val="800000"/>
                </a:solidFill>
              </a:rPr>
              <a:t>HUGE_VALF</a:t>
            </a:r>
            <a:r>
              <a:rPr kumimoji="1" lang="zh-CN" altLang="en-US" sz="1600" dirty="0" smtClean="0"/>
              <a:t>或者</a:t>
            </a:r>
            <a:r>
              <a:rPr kumimoji="1" lang="en-US" altLang="zh-CN" sz="1600" dirty="0" smtClean="0">
                <a:solidFill>
                  <a:srgbClr val="800000"/>
                </a:solidFill>
              </a:rPr>
              <a:t>MAXFLOAT</a:t>
            </a:r>
            <a:endParaRPr kumimoji="1" lang="zh-CN" altLang="en-US" sz="1600" dirty="0">
              <a:solidFill>
                <a:srgbClr val="800000"/>
              </a:solidFill>
            </a:endParaRPr>
          </a:p>
          <a:p>
            <a:pPr lvl="1"/>
            <a:r>
              <a:rPr kumimoji="1" lang="en-US" altLang="zh-CN" sz="1600" dirty="0" err="1">
                <a:solidFill>
                  <a:srgbClr val="FF0000"/>
                </a:solidFill>
              </a:rPr>
              <a:t>repeatDuration</a:t>
            </a:r>
            <a:r>
              <a:rPr kumimoji="1" lang="zh-CN" altLang="en-US" sz="1600" dirty="0" smtClean="0"/>
              <a:t>：重复时间</a:t>
            </a:r>
            <a:endParaRPr kumimoji="1" lang="zh-CN" altLang="en-US" sz="1600" dirty="0"/>
          </a:p>
          <a:p>
            <a:pPr lvl="1"/>
            <a:r>
              <a:rPr kumimoji="1" lang="en-US" altLang="zh-CN" sz="1600" dirty="0" err="1"/>
              <a:t>removedOnCompletion</a:t>
            </a:r>
            <a:r>
              <a:rPr kumimoji="1" lang="zh-CN" altLang="en-US" sz="1600" dirty="0"/>
              <a:t>：默认为</a:t>
            </a:r>
            <a:r>
              <a:rPr kumimoji="1" lang="en-US" altLang="zh-CN" sz="1600" dirty="0"/>
              <a:t>YES</a:t>
            </a:r>
            <a:r>
              <a:rPr kumimoji="1" lang="zh-CN" altLang="en-US" sz="1600" dirty="0"/>
              <a:t>，代表动画执行完毕后就从图层上移除，图形会恢复到动画执行前的状态。</a:t>
            </a:r>
            <a:r>
              <a:rPr kumimoji="1" lang="zh-CN" altLang="en-US" sz="1600" dirty="0">
                <a:solidFill>
                  <a:srgbClr val="FF0000"/>
                </a:solidFill>
              </a:rPr>
              <a:t>如果想让图层保持显示动画执行后的状态，那就设置为</a:t>
            </a:r>
            <a:r>
              <a:rPr kumimoji="1" lang="en-US" altLang="zh-CN" sz="1600" dirty="0">
                <a:solidFill>
                  <a:srgbClr val="FF0000"/>
                </a:solidFill>
              </a:rPr>
              <a:t>NO</a:t>
            </a:r>
            <a:r>
              <a:rPr kumimoji="1" lang="zh-CN" altLang="en-US" sz="1600" dirty="0">
                <a:solidFill>
                  <a:srgbClr val="FF0000"/>
                </a:solidFill>
              </a:rPr>
              <a:t>，不过还要设置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fillMode</a:t>
            </a:r>
            <a:r>
              <a:rPr kumimoji="1" lang="zh-CN" altLang="en-US" sz="1600" dirty="0">
                <a:solidFill>
                  <a:srgbClr val="FF0000"/>
                </a:solidFill>
              </a:rPr>
              <a:t>为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kCAFillModeForwards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1600" dirty="0" err="1">
                <a:solidFill>
                  <a:srgbClr val="FF0000"/>
                </a:solidFill>
              </a:rPr>
              <a:t>fillMode</a:t>
            </a:r>
            <a:r>
              <a:rPr kumimoji="1" lang="zh-CN" altLang="en-US" sz="1600" dirty="0"/>
              <a:t>：决定当前对象在非</a:t>
            </a:r>
            <a:r>
              <a:rPr kumimoji="1" lang="en-US" altLang="zh-CN" sz="1600" dirty="0"/>
              <a:t>active</a:t>
            </a:r>
            <a:r>
              <a:rPr kumimoji="1" lang="zh-CN" altLang="en-US" sz="1600" dirty="0"/>
              <a:t>时间</a:t>
            </a:r>
            <a:r>
              <a:rPr kumimoji="1" lang="zh-CN" altLang="en-US" sz="1600" dirty="0" smtClean="0"/>
              <a:t>段的行为。比如动画开始之前或者动画结束之</a:t>
            </a:r>
            <a:r>
              <a:rPr kumimoji="1" lang="zh-CN" altLang="en-US" sz="1600" dirty="0"/>
              <a:t>后</a:t>
            </a:r>
          </a:p>
          <a:p>
            <a:pPr lvl="1"/>
            <a:r>
              <a:rPr kumimoji="1" lang="en-US" altLang="zh-CN" sz="1600" dirty="0" err="1">
                <a:solidFill>
                  <a:srgbClr val="FF0000"/>
                </a:solidFill>
              </a:rPr>
              <a:t>beginTime</a:t>
            </a:r>
            <a:r>
              <a:rPr kumimoji="1" lang="zh-CN" altLang="en-US" sz="1600" dirty="0"/>
              <a:t>：可以用来设置动画延迟执行时间，若想延迟</a:t>
            </a:r>
            <a:r>
              <a:rPr kumimoji="1" lang="en-US" altLang="zh-CN" sz="1600" dirty="0"/>
              <a:t>2s</a:t>
            </a:r>
            <a:r>
              <a:rPr kumimoji="1" lang="zh-CN" altLang="en-US" sz="1600" dirty="0"/>
              <a:t>，就设置为</a:t>
            </a:r>
            <a:r>
              <a:rPr kumimoji="1" lang="en-US" altLang="zh-CN" sz="1600" dirty="0" err="1"/>
              <a:t>CACurrentMediaTime</a:t>
            </a:r>
            <a:r>
              <a:rPr kumimoji="1" lang="en-US" altLang="zh-CN" sz="1600" dirty="0"/>
              <a:t>()+2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CACurrentMediaTime</a:t>
            </a:r>
            <a:r>
              <a:rPr kumimoji="1" lang="en-US" altLang="zh-CN" sz="1600" dirty="0">
                <a:solidFill>
                  <a:srgbClr val="FF0000"/>
                </a:solidFill>
              </a:rPr>
              <a:t>()</a:t>
            </a:r>
            <a:r>
              <a:rPr kumimoji="1" lang="zh-CN" altLang="en-US" sz="1600" dirty="0"/>
              <a:t>为图层的当前时间</a:t>
            </a:r>
          </a:p>
          <a:p>
            <a:pPr lvl="1"/>
            <a:r>
              <a:rPr kumimoji="1" lang="en-US" altLang="zh-CN" sz="1600" dirty="0" err="1"/>
              <a:t>timingFunction</a:t>
            </a:r>
            <a:r>
              <a:rPr kumimoji="1" lang="zh-CN" altLang="en-US" sz="1600" dirty="0"/>
              <a:t>：速度控制函数，控制动画运行的节奏</a:t>
            </a:r>
          </a:p>
          <a:p>
            <a:pPr lvl="1"/>
            <a:r>
              <a:rPr kumimoji="1" lang="en-US" altLang="zh-CN" sz="1600" dirty="0"/>
              <a:t>delegate</a:t>
            </a:r>
            <a:r>
              <a:rPr kumimoji="1" lang="zh-CN" altLang="en-US" sz="1600" dirty="0"/>
              <a:t>：动画</a:t>
            </a:r>
            <a:r>
              <a:rPr kumimoji="1" lang="zh-CN" altLang="en-US" sz="1600" dirty="0" smtClean="0"/>
              <a:t>代理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08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zh-CN" dirty="0" smtClean="0"/>
              <a:t>CAAnimation——</a:t>
            </a:r>
            <a:r>
              <a:rPr kumimoji="1" lang="zh-CN" altLang="ro-RO" dirty="0" smtClean="0"/>
              <a:t>动画</a:t>
            </a:r>
            <a:r>
              <a:rPr kumimoji="1" lang="zh-CN" altLang="en-US" dirty="0" smtClean="0"/>
              <a:t>填充模式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err="1"/>
              <a:t>fillMode</a:t>
            </a:r>
            <a:r>
              <a:rPr kumimoji="1" lang="zh-CN" altLang="en-US" sz="1600" dirty="0"/>
              <a:t>属性值（</a:t>
            </a:r>
            <a:r>
              <a:rPr kumimoji="1" lang="zh-CN" altLang="en-US" sz="1600" dirty="0">
                <a:solidFill>
                  <a:srgbClr val="FF0000"/>
                </a:solidFill>
              </a:rPr>
              <a:t>要想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fillMode</a:t>
            </a:r>
            <a:r>
              <a:rPr kumimoji="1" lang="zh-CN" altLang="en-US" sz="1600" dirty="0">
                <a:solidFill>
                  <a:srgbClr val="FF0000"/>
                </a:solidFill>
              </a:rPr>
              <a:t>有效，最好设置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removedOnCompletion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=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NO</a:t>
            </a:r>
            <a:r>
              <a:rPr kumimoji="1" lang="zh-CN" altLang="en-US" sz="1600" dirty="0"/>
              <a:t>）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1600" dirty="0" err="1" smtClean="0">
                <a:solidFill>
                  <a:srgbClr val="FF6600"/>
                </a:solidFill>
              </a:rPr>
              <a:t>kCAFillModeRemoved</a:t>
            </a:r>
            <a:r>
              <a:rPr kumimoji="1" lang="en-US" altLang="zh-CN" sz="1600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sz="1600" dirty="0" smtClean="0"/>
              <a:t>这个是默认值，也就是说当动画开始前和动画结束后，动画对</a:t>
            </a:r>
            <a:r>
              <a:rPr kumimoji="1" lang="en-US" altLang="zh-CN" sz="1600" dirty="0"/>
              <a:t>layer</a:t>
            </a:r>
            <a:r>
              <a:rPr kumimoji="1" lang="zh-CN" altLang="en-US" sz="1600" dirty="0" smtClean="0"/>
              <a:t>都没有影响，动画结束后，</a:t>
            </a:r>
            <a:r>
              <a:rPr kumimoji="1" lang="en-US" altLang="zh-CN" sz="1600" dirty="0" smtClean="0"/>
              <a:t>layer</a:t>
            </a:r>
            <a:r>
              <a:rPr kumimoji="1" lang="zh-CN" altLang="en-US" sz="1600" dirty="0"/>
              <a:t>会恢复到之</a:t>
            </a:r>
            <a:r>
              <a:rPr kumimoji="1" lang="zh-CN" altLang="en-US" sz="1600" dirty="0" smtClean="0"/>
              <a:t>前的状态</a:t>
            </a:r>
            <a:endParaRPr kumimoji="1" lang="en-US" altLang="zh-CN" sz="1600" dirty="0" smtClean="0"/>
          </a:p>
          <a:p>
            <a:r>
              <a:rPr kumimoji="1" lang="en-US" altLang="zh-CN" sz="1600" dirty="0" err="1" smtClean="0">
                <a:solidFill>
                  <a:srgbClr val="FF6600"/>
                </a:solidFill>
              </a:rPr>
              <a:t>kCAFillModeForwards</a:t>
            </a:r>
            <a:r>
              <a:rPr kumimoji="1" lang="en-US" altLang="zh-CN" sz="1600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sz="1600" dirty="0"/>
              <a:t>当动画结束</a:t>
            </a:r>
            <a:r>
              <a:rPr kumimoji="1" lang="zh-CN" altLang="en-US" sz="1600" dirty="0" smtClean="0"/>
              <a:t>后，</a:t>
            </a:r>
            <a:r>
              <a:rPr kumimoji="1" lang="en-US" altLang="zh-CN" sz="1600" dirty="0" smtClean="0"/>
              <a:t>layer</a:t>
            </a:r>
            <a:r>
              <a:rPr kumimoji="1" lang="zh-CN" altLang="en-US" sz="1600" dirty="0"/>
              <a:t>会一直保持着动画最后的状态 </a:t>
            </a:r>
            <a:endParaRPr kumimoji="1" lang="en-US" altLang="zh-CN" sz="1600" dirty="0" smtClean="0"/>
          </a:p>
          <a:p>
            <a:r>
              <a:rPr kumimoji="1" lang="en-US" altLang="zh-CN" sz="1600" dirty="0" err="1" smtClean="0">
                <a:solidFill>
                  <a:srgbClr val="FF6600"/>
                </a:solidFill>
              </a:rPr>
              <a:t>kCAFillModeBackwards</a:t>
            </a:r>
            <a:r>
              <a:rPr kumimoji="1" lang="en-US" altLang="zh-CN" sz="1600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sz="1600" dirty="0"/>
              <a:t>在动画开</a:t>
            </a:r>
            <a:r>
              <a:rPr kumimoji="1" lang="zh-CN" altLang="en-US" sz="1600" dirty="0" smtClean="0"/>
              <a:t>始前，只需要将动画加入了一个</a:t>
            </a:r>
            <a:r>
              <a:rPr kumimoji="1" lang="en-US" altLang="zh-CN" sz="1600" dirty="0" smtClean="0"/>
              <a:t>layer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layer</a:t>
            </a:r>
            <a:r>
              <a:rPr kumimoji="1" lang="zh-CN" altLang="en-US" sz="1600" dirty="0"/>
              <a:t>便立即进入动</a:t>
            </a:r>
            <a:r>
              <a:rPr kumimoji="1" lang="zh-CN" altLang="en-US" sz="1600" dirty="0" smtClean="0"/>
              <a:t>画的初始状态并等待动画开始。</a:t>
            </a:r>
            <a:endParaRPr kumimoji="1" lang="en-US" altLang="zh-CN" sz="1600" dirty="0" smtClean="0"/>
          </a:p>
          <a:p>
            <a:r>
              <a:rPr kumimoji="1" lang="en-US" altLang="zh-CN" sz="1600" dirty="0" err="1" smtClean="0">
                <a:solidFill>
                  <a:srgbClr val="FF6600"/>
                </a:solidFill>
              </a:rPr>
              <a:t>kCAFillModeBoth</a:t>
            </a:r>
            <a:r>
              <a:rPr kumimoji="1" lang="en-US" altLang="zh-CN" sz="1600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sz="1600" dirty="0"/>
              <a:t>这个其实就是上面两个的合成</a:t>
            </a:r>
            <a:r>
              <a:rPr kumimoji="1" lang="en-US" altLang="zh-CN" sz="1600" dirty="0"/>
              <a:t>.</a:t>
            </a:r>
            <a:r>
              <a:rPr kumimoji="1" lang="zh-CN" altLang="en-US" sz="1600" dirty="0"/>
              <a:t>动画加入后开始之</a:t>
            </a:r>
            <a:r>
              <a:rPr kumimoji="1" lang="zh-CN" altLang="en-US" sz="1600" dirty="0" smtClean="0"/>
              <a:t>前，</a:t>
            </a:r>
            <a:r>
              <a:rPr kumimoji="1" lang="en-US" altLang="zh-CN" sz="1600" dirty="0" smtClean="0"/>
              <a:t>layer</a:t>
            </a:r>
            <a:r>
              <a:rPr kumimoji="1" lang="zh-CN" altLang="en-US" sz="1600" dirty="0" smtClean="0"/>
              <a:t>便处于动画初始状态，动画结束</a:t>
            </a:r>
            <a:r>
              <a:rPr kumimoji="1" lang="zh-CN" altLang="en-US" sz="1600" dirty="0"/>
              <a:t>后</a:t>
            </a:r>
            <a:r>
              <a:rPr kumimoji="1" lang="en-US" altLang="zh-CN" sz="1600" dirty="0"/>
              <a:t>layer</a:t>
            </a:r>
            <a:r>
              <a:rPr kumimoji="1" lang="zh-CN" altLang="en-US" sz="1600" dirty="0"/>
              <a:t>保持动画</a:t>
            </a:r>
            <a:r>
              <a:rPr kumimoji="1" lang="zh-CN" altLang="en-US" sz="1600" dirty="0" smtClean="0"/>
              <a:t>最后的状态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04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CAAnimation</a:t>
            </a:r>
            <a:r>
              <a:rPr kumimoji="1" lang="en-US" altLang="zh-CN" dirty="0" smtClean="0"/>
              <a:t>——</a:t>
            </a:r>
            <a:r>
              <a:rPr kumimoji="1" lang="en-US" altLang="en-US" dirty="0" smtClean="0"/>
              <a:t>速度</a:t>
            </a:r>
            <a:r>
              <a:rPr kumimoji="1" lang="zh-CN" altLang="en-US" dirty="0" smtClean="0"/>
              <a:t>控制函数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1600" dirty="0"/>
              <a:t>速度控制函数</a:t>
            </a:r>
            <a:r>
              <a:rPr kumimoji="1" lang="en-US" altLang="zh-TW" sz="1600" dirty="0"/>
              <a:t>(</a:t>
            </a:r>
            <a:r>
              <a:rPr kumimoji="1" lang="en-US" altLang="zh-TW" sz="1600" dirty="0" err="1"/>
              <a:t>CAMediaTimingFunction</a:t>
            </a:r>
            <a:r>
              <a:rPr kumimoji="1" lang="en-US" altLang="zh-TW" sz="1600" dirty="0"/>
              <a:t>) </a:t>
            </a:r>
          </a:p>
          <a:p>
            <a:pPr marL="685800" indent="-514350">
              <a:buFont typeface="+mj-lt"/>
              <a:buAutoNum type="arabicPeriod"/>
            </a:pPr>
            <a:r>
              <a:rPr kumimoji="1" lang="en-US" altLang="zh-TW" sz="1600" dirty="0" err="1" smtClean="0">
                <a:solidFill>
                  <a:srgbClr val="FF6600"/>
                </a:solidFill>
              </a:rPr>
              <a:t>kCAMediaTimingFunctionLinear</a:t>
            </a:r>
            <a:r>
              <a:rPr kumimoji="1" lang="zh-TW" altLang="en-US" sz="1600" dirty="0"/>
              <a:t>（线性）：匀速，给你一个相对静态的感觉</a:t>
            </a:r>
          </a:p>
          <a:p>
            <a:pPr marL="685800" indent="-514350">
              <a:buFont typeface="+mj-lt"/>
              <a:buAutoNum type="arabicPeriod"/>
            </a:pPr>
            <a:r>
              <a:rPr kumimoji="1" lang="en-US" altLang="zh-TW" sz="1600" dirty="0" err="1" smtClean="0">
                <a:solidFill>
                  <a:srgbClr val="FF6600"/>
                </a:solidFill>
              </a:rPr>
              <a:t>kCAMediaTimingFunctionEaseIn</a:t>
            </a:r>
            <a:r>
              <a:rPr kumimoji="1" lang="zh-TW" altLang="en-US" sz="1600" dirty="0"/>
              <a:t>（渐进）：动画缓慢进入，然后加速离开</a:t>
            </a:r>
          </a:p>
          <a:p>
            <a:pPr marL="685800" indent="-514350">
              <a:buFont typeface="+mj-lt"/>
              <a:buAutoNum type="arabicPeriod"/>
            </a:pPr>
            <a:r>
              <a:rPr kumimoji="1" lang="en-US" altLang="zh-TW" sz="1600" dirty="0" err="1" smtClean="0">
                <a:solidFill>
                  <a:srgbClr val="FF6600"/>
                </a:solidFill>
              </a:rPr>
              <a:t>kCAMediaTimingFunctionEaseOut</a:t>
            </a:r>
            <a:r>
              <a:rPr kumimoji="1" lang="zh-TW" altLang="en-US" sz="1600" dirty="0"/>
              <a:t>（渐出）：动画全速进入，然后减速的到达目的地</a:t>
            </a:r>
          </a:p>
          <a:p>
            <a:pPr marL="685800" indent="-514350">
              <a:buFont typeface="+mj-lt"/>
              <a:buAutoNum type="arabicPeriod"/>
            </a:pPr>
            <a:r>
              <a:rPr kumimoji="1" lang="en-US" altLang="zh-TW" sz="1600" dirty="0" err="1" smtClean="0">
                <a:solidFill>
                  <a:srgbClr val="FF6600"/>
                </a:solidFill>
              </a:rPr>
              <a:t>kCAMediaTimingFunctionEaseInEaseOut</a:t>
            </a:r>
            <a:r>
              <a:rPr kumimoji="1" lang="zh-TW" altLang="en-US" sz="1600" dirty="0"/>
              <a:t>（渐进渐出）：动画缓慢的进入，中间加速，然后减速的到达目的地。这个是默认的动画行为</a:t>
            </a:r>
            <a:r>
              <a:rPr kumimoji="1" lang="zh-TW" altLang="en-US" sz="1600" dirty="0" smtClean="0"/>
              <a:t>。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071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zh-CN" dirty="0"/>
              <a:t>CAAnimation—</a:t>
            </a:r>
            <a:r>
              <a:rPr kumimoji="1" lang="ro-RO" altLang="zh-CN" dirty="0" smtClean="0"/>
              <a:t>—</a:t>
            </a:r>
            <a:r>
              <a:rPr kumimoji="1" lang="zh-CN" altLang="en-US" dirty="0" smtClean="0"/>
              <a:t>动画代理方法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sz="4400" dirty="0" err="1"/>
              <a:t>CAAnimation</a:t>
            </a:r>
            <a:r>
              <a:rPr kumimoji="1" lang="zh-CN" altLang="en-US" sz="4400" dirty="0"/>
              <a:t>在分类中定义了代理</a:t>
            </a:r>
            <a:r>
              <a:rPr kumimoji="1" lang="zh-CN" altLang="en-US" sz="4400" dirty="0" smtClean="0"/>
              <a:t>方法</a:t>
            </a:r>
            <a:endParaRPr kumimoji="1" lang="en-US" altLang="zh-CN" sz="4400" dirty="0" smtClean="0"/>
          </a:p>
          <a:p>
            <a:endParaRPr kumimoji="1" lang="zh-CN" altLang="en-US" sz="4400" dirty="0"/>
          </a:p>
          <a:p>
            <a:pPr marL="0" indent="0">
              <a:buNone/>
            </a:pP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NSObject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CAAnimationDelegate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/* Called when the animation begins its active duration. */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animationDidStart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CAAnimation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anim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/* Called when the animation either completes its active duration or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 * is removed from the object it is attached to (i.e. the layer). 'flag'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 * is true if the animation reached the end of its active duration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 * without being removed. */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animationDidStop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CAAnimation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anim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finished:(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)flag;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17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1441</Words>
  <Application>Microsoft Macintosh PowerPoint</Application>
  <PresentationFormat>全屏显示(4:3)</PresentationFormat>
  <Paragraphs>224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小码哥2015</vt:lpstr>
      <vt:lpstr>PowerPoint 演示文稿</vt:lpstr>
      <vt:lpstr>核心动画</vt:lpstr>
      <vt:lpstr>Core Animation简介</vt:lpstr>
      <vt:lpstr>核心动画继承结构</vt:lpstr>
      <vt:lpstr>Core Animation的使用步骤</vt:lpstr>
      <vt:lpstr>CAAnimation——简介</vt:lpstr>
      <vt:lpstr>CAAnimation——动画填充模式</vt:lpstr>
      <vt:lpstr>CAAnimation——速度控制函数</vt:lpstr>
      <vt:lpstr>CAAnimation——动画代理方法</vt:lpstr>
      <vt:lpstr>CALayer上动画的暂停和恢复</vt:lpstr>
      <vt:lpstr>CALayer上动画的恢复</vt:lpstr>
      <vt:lpstr>CAPropertyAnimation</vt:lpstr>
      <vt:lpstr>CABasicAnimation——基本动画</vt:lpstr>
      <vt:lpstr>CAKeyframeAnimation——关键帧动画</vt:lpstr>
      <vt:lpstr>CAAnimationGroup——动画组</vt:lpstr>
      <vt:lpstr>转场动画——CATransition</vt:lpstr>
      <vt:lpstr>转场动画过渡效果</vt:lpstr>
      <vt:lpstr>使用UIView动画函数实现转场动画——单视图</vt:lpstr>
      <vt:lpstr>使用UIView动画函数实现转场动画——双视图</vt:lpstr>
      <vt:lpstr>CADisplayLink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Gavin Gavin   </cp:lastModifiedBy>
  <cp:revision>216</cp:revision>
  <dcterms:created xsi:type="dcterms:W3CDTF">2013-07-22T08:28:31Z</dcterms:created>
  <dcterms:modified xsi:type="dcterms:W3CDTF">2015-09-15T17:15:00Z</dcterms:modified>
</cp:coreProperties>
</file>