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0" r:id="rId3"/>
    <p:sldId id="291" r:id="rId4"/>
    <p:sldId id="292" r:id="rId5"/>
    <p:sldId id="293" r:id="rId6"/>
    <p:sldId id="294" r:id="rId7"/>
    <p:sldId id="257" r:id="rId8"/>
    <p:sldId id="296" r:id="rId9"/>
    <p:sldId id="297" r:id="rId10"/>
    <p:sldId id="298" r:id="rId11"/>
    <p:sldId id="258" r:id="rId12"/>
    <p:sldId id="299" r:id="rId13"/>
    <p:sldId id="300" r:id="rId14"/>
    <p:sldId id="301" r:id="rId15"/>
    <p:sldId id="302" r:id="rId16"/>
    <p:sldId id="259" r:id="rId17"/>
    <p:sldId id="264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DDBCC3-71D4-58C4-8266-8E9731E767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1D87B5-C797-56E4-C2B7-BDF77F5D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FC7B-866B-4BE8-B13F-726DD9F63673}" type="datetimeFigureOut">
              <a:rPr lang="fr-BE" smtClean="0"/>
              <a:t>15-06-22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48992-4F65-6BA1-DDA5-9A1509979E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/>
              <a:t>Youssef Seddiki (5-01070501-26)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F7E05-5E3D-566D-6619-5E3EB20B2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C6B2-6A13-404C-AE9E-509CB5BCE2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0705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4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f78a36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f78a36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623b4f710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623b4f710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03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1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3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32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623101-ABFE-CB4B-8041-5BA543BDF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E6AAF15-D13A-D9C4-9398-023ACC7D35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E20B7BE-E044-BC02-B18F-80ED6218C6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20506B-332F-7D67-2022-AE05F1A8EA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 b="0" i="1"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38393E-897E-1A99-0185-EDD0C315FE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44D82BE-CB51-F357-50BF-4038E71A72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8959D3E-672E-091D-E8BB-60E44637A2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738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A05327-3E61-3E50-67A1-43A5A38A1A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B52181B-AFBD-42C1-0C18-00E9BED133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Fira Sans Extra Condensed Medium" panose="020B060402020202020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EC9375-8FC4-8501-5BAA-CC0C6C9FB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jpeg"/><Relationship Id="rId10" Type="http://schemas.openxmlformats.org/officeDocument/2006/relationships/image" Target="../media/image18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6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8100"/>
            <a:ext cx="8577225" cy="237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atin typeface="Fira Sans Extra Condensed Medium" panose="020B0604020202020204" charset="0"/>
              </a:rPr>
              <a:t>Évaluation d’une expérience </a:t>
            </a:r>
            <a:r>
              <a:rPr lang="fr-FR" sz="4400" dirty="0">
                <a:latin typeface="Fira Sans Extra Condensed Medium" panose="020B0604020202020204" charset="0"/>
              </a:rPr>
              <a:t>utilisateur au moyen de capteurs biométriques</a:t>
            </a:r>
            <a:endParaRPr sz="4800" dirty="0">
              <a:latin typeface="Fira Sans Extra Condensed Medium" panose="020B0604020202020204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JUIN </a:t>
            </a:r>
            <a:endParaRPr lang="fr-BE" sz="1050" b="0" i="0" u="none" strike="noStrike" baseline="0" dirty="0">
              <a:solidFill>
                <a:srgbClr val="000000"/>
              </a:solidFill>
              <a:latin typeface="Fira Sans Extra Condensed Medium" panose="020B0604020202020204" charset="0"/>
            </a:endParaRPr>
          </a:p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Prometteur :  Mr. Jonathan Riggio </a:t>
            </a:r>
            <a:endParaRPr lang="fr-BE" dirty="0">
              <a:latin typeface="Fira Sans Extra Condensed Medium" panose="020B060402020202020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61" name="Google Shape;61;p15"/>
            <p:cNvSpPr/>
            <p:nvPr/>
          </p:nvSpPr>
          <p:spPr>
            <a:xfrm>
              <a:off x="4174125" y="4048325"/>
              <a:ext cx="4860300" cy="1292275"/>
            </a:xfrm>
            <a:custGeom>
              <a:avLst/>
              <a:gdLst/>
              <a:ahLst/>
              <a:cxnLst/>
              <a:rect l="l" t="t" r="r" b="b"/>
              <a:pathLst>
                <a:path w="194412" h="51691" extrusionOk="0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w="28575" cap="flat" cmpd="sng">
              <a:solidFill>
                <a:srgbClr val="EC9B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65" name="Google Shape;65;p15"/>
            <p:cNvSpPr/>
            <p:nvPr/>
          </p:nvSpPr>
          <p:spPr>
            <a:xfrm>
              <a:off x="1841200" y="3019100"/>
              <a:ext cx="7456250" cy="2172825"/>
            </a:xfrm>
            <a:custGeom>
              <a:avLst/>
              <a:gdLst/>
              <a:ahLst/>
              <a:cxnLst/>
              <a:rect l="l" t="t" r="r" b="b"/>
              <a:pathLst>
                <a:path w="298250" h="86913" extrusionOk="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w="28575" cap="flat" cmpd="sng">
              <a:solidFill>
                <a:srgbClr val="0081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72" name="Google Shape;72;p15"/>
            <p:cNvSpPr/>
            <p:nvPr/>
          </p:nvSpPr>
          <p:spPr>
            <a:xfrm>
              <a:off x="-182975" y="1681100"/>
              <a:ext cx="9446100" cy="3339300"/>
            </a:xfrm>
            <a:custGeom>
              <a:avLst/>
              <a:gdLst/>
              <a:ahLst/>
              <a:cxnLst/>
              <a:rect l="l" t="t" r="r" b="b"/>
              <a:pathLst>
                <a:path w="377844" h="133572" extrusionOk="0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w="28575" cap="flat" cmpd="sng">
              <a:solidFill>
                <a:srgbClr val="29346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79" name="Google Shape;79;p15"/>
            <p:cNvSpPr/>
            <p:nvPr/>
          </p:nvSpPr>
          <p:spPr>
            <a:xfrm>
              <a:off x="-34300" y="423125"/>
              <a:ext cx="9343175" cy="4723050"/>
            </a:xfrm>
            <a:custGeom>
              <a:avLst/>
              <a:gdLst/>
              <a:ahLst/>
              <a:cxnLst/>
              <a:rect l="l" t="t" r="r" b="b"/>
              <a:pathLst>
                <a:path w="373727" h="188922" extrusionOk="0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w="28575" cap="flat" cmpd="sng">
              <a:solidFill>
                <a:srgbClr val="F7BE1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Espace réservé du pied de page 2">
            <a:extLst>
              <a:ext uri="{FF2B5EF4-FFF2-40B4-BE49-F238E27FC236}">
                <a16:creationId xmlns:a16="http://schemas.microsoft.com/office/drawing/2014/main" id="{EC3DB1AE-1607-38F7-38A3-041CBED4F1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/>
          <a:p>
            <a:r>
              <a:rPr lang="fr-BE" dirty="0"/>
              <a:t>Youssef Seddiki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sur les utilisateurs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442443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456833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374998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427978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499728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1264512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FC71F9DA-016D-0560-584D-8870DBA5EE8C}"/>
              </a:ext>
            </a:extLst>
          </p:cNvPr>
          <p:cNvSpPr/>
          <p:nvPr/>
        </p:nvSpPr>
        <p:spPr>
          <a:xfrm>
            <a:off x="4109176" y="4515360"/>
            <a:ext cx="1137459" cy="5727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7</a:t>
            </a:r>
            <a:endParaRPr lang="fr-BE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089CE4D8-6FC1-E353-FAC4-ACF58E6D4124}"/>
              </a:ext>
            </a:extLst>
          </p:cNvPr>
          <p:cNvSpPr/>
          <p:nvPr/>
        </p:nvSpPr>
        <p:spPr>
          <a:xfrm>
            <a:off x="6748947" y="4055260"/>
            <a:ext cx="1515347" cy="460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14D9769-8848-D439-0440-AD5B068C2B6E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35035" y="4285310"/>
            <a:ext cx="1574141" cy="51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79E94D7-9626-FA61-CDAB-637D266E2E3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5246635" y="4285311"/>
            <a:ext cx="1502312" cy="516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B8E94BCB-2DAC-541E-15E7-81D6E56813DB}"/>
              </a:ext>
            </a:extLst>
          </p:cNvPr>
          <p:cNvSpPr/>
          <p:nvPr/>
        </p:nvSpPr>
        <p:spPr>
          <a:xfrm>
            <a:off x="1019688" y="4055259"/>
            <a:ext cx="1515347" cy="460101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1026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0A7BE21-F336-D929-48C3-99D046457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7130829" y="3188085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84A4EEE-0A45-5B15-4E7E-6FEE1DF11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1492646" y="3160878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émoin - Icônes divers gratuites">
            <a:extLst>
              <a:ext uri="{FF2B5EF4-FFF2-40B4-BE49-F238E27FC236}">
                <a16:creationId xmlns:a16="http://schemas.microsoft.com/office/drawing/2014/main" id="{B3C800BF-1C41-FCAC-A5D6-FC62E594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76" y="3245370"/>
            <a:ext cx="944800" cy="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95;p16">
            <a:extLst>
              <a:ext uri="{FF2B5EF4-FFF2-40B4-BE49-F238E27FC236}">
                <a16:creationId xmlns:a16="http://schemas.microsoft.com/office/drawing/2014/main" id="{F3EAFC3D-7D53-17A4-45C6-0928D2C1FBE3}"/>
              </a:ext>
            </a:extLst>
          </p:cNvPr>
          <p:cNvSpPr txBox="1">
            <a:spLocks/>
          </p:cNvSpPr>
          <p:nvPr/>
        </p:nvSpPr>
        <p:spPr>
          <a:xfrm>
            <a:off x="4033575" y="4112883"/>
            <a:ext cx="1321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Utilisateurs</a:t>
            </a:r>
          </a:p>
        </p:txBody>
      </p:sp>
      <p:sp>
        <p:nvSpPr>
          <p:cNvPr id="61" name="Google Shape;95;p16">
            <a:extLst>
              <a:ext uri="{FF2B5EF4-FFF2-40B4-BE49-F238E27FC236}">
                <a16:creationId xmlns:a16="http://schemas.microsoft.com/office/drawing/2014/main" id="{EFBA6129-C162-7133-660D-87B86C7114BF}"/>
              </a:ext>
            </a:extLst>
          </p:cNvPr>
          <p:cNvSpPr txBox="1">
            <a:spLocks/>
          </p:cNvSpPr>
          <p:nvPr/>
        </p:nvSpPr>
        <p:spPr>
          <a:xfrm>
            <a:off x="1294705" y="3615973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62" name="Google Shape;95;p16">
            <a:extLst>
              <a:ext uri="{FF2B5EF4-FFF2-40B4-BE49-F238E27FC236}">
                <a16:creationId xmlns:a16="http://schemas.microsoft.com/office/drawing/2014/main" id="{5611B2A8-B291-DF63-3DB0-B81202CB7624}"/>
              </a:ext>
            </a:extLst>
          </p:cNvPr>
          <p:cNvSpPr txBox="1">
            <a:spLocks/>
          </p:cNvSpPr>
          <p:nvPr/>
        </p:nvSpPr>
        <p:spPr>
          <a:xfrm>
            <a:off x="6983324" y="3685878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2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14F8385F-2159-4A7A-5770-453030069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734738CE-733F-FA91-CE74-DD123E7756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40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9" grpId="0" animBg="1"/>
      <p:bldP spid="52" grpId="0" animBg="1"/>
      <p:bldP spid="53" grpId="0" animBg="1"/>
      <p:bldP spid="56" grpId="0" animBg="1"/>
      <p:bldP spid="60" grpId="0"/>
      <p:bldP spid="61" grpId="0"/>
      <p:bldP spid="6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C5F7186-72D1-5055-EDD5-6348C0296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9" t="13882" r="9735" b="11231"/>
          <a:stretch/>
        </p:blipFill>
        <p:spPr>
          <a:xfrm>
            <a:off x="8290006" y="2162589"/>
            <a:ext cx="350044" cy="332049"/>
          </a:xfrm>
          <a:prstGeom prst="rect">
            <a:avLst/>
          </a:prstGeom>
          <a:ln>
            <a:noFill/>
          </a:ln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9B4F401-46FF-B999-A6D5-EFDAA8B2F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31"/>
          <a:stretch/>
        </p:blipFill>
        <p:spPr>
          <a:xfrm>
            <a:off x="448202" y="1141329"/>
            <a:ext cx="6901964" cy="3256458"/>
          </a:xfrm>
          <a:prstGeom prst="rect">
            <a:avLst/>
          </a:prstGeom>
        </p:spPr>
      </p:pic>
      <p:sp>
        <p:nvSpPr>
          <p:cNvPr id="141" name="Google Shape;141;p17"/>
          <p:cNvSpPr/>
          <p:nvPr/>
        </p:nvSpPr>
        <p:spPr>
          <a:xfrm>
            <a:off x="8243400" y="2103667"/>
            <a:ext cx="443400" cy="443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7"/>
          <p:cNvCxnSpPr>
            <a:cxnSpLocks/>
            <a:stCxn id="141" idx="2"/>
          </p:cNvCxnSpPr>
          <p:nvPr/>
        </p:nvCxnSpPr>
        <p:spPr>
          <a:xfrm flipH="1" flipV="1">
            <a:off x="6827982" y="1317997"/>
            <a:ext cx="1415418" cy="10073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cxnSp>
        <p:nvCxnSpPr>
          <p:cNvPr id="54" name="Google Shape;165;p17">
            <a:extLst>
              <a:ext uri="{FF2B5EF4-FFF2-40B4-BE49-F238E27FC236}">
                <a16:creationId xmlns:a16="http://schemas.microsoft.com/office/drawing/2014/main" id="{2C93F22E-C948-BFCF-48DD-CE508D8AEF2E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6703308" y="2325367"/>
            <a:ext cx="1540092" cy="137515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" name="Google Shape;165;p17">
            <a:extLst>
              <a:ext uri="{FF2B5EF4-FFF2-40B4-BE49-F238E27FC236}">
                <a16:creationId xmlns:a16="http://schemas.microsoft.com/office/drawing/2014/main" id="{006648D5-8464-EBCE-5434-286980CFD12A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1416289" y="2325367"/>
            <a:ext cx="6827111" cy="75721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des résultats avant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6784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23"/>
          <a:stretch/>
        </p:blipFill>
        <p:spPr>
          <a:xfrm>
            <a:off x="4572000" y="313688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351853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346074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88" name="Google Shape;95;p16">
            <a:extLst>
              <a:ext uri="{FF2B5EF4-FFF2-40B4-BE49-F238E27FC236}">
                <a16:creationId xmlns:a16="http://schemas.microsoft.com/office/drawing/2014/main" id="{EA21DCE7-DCB8-9B71-7DDE-6119CA4E377B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" name="Google Shape;95;p16">
            <a:extLst>
              <a:ext uri="{FF2B5EF4-FFF2-40B4-BE49-F238E27FC236}">
                <a16:creationId xmlns:a16="http://schemas.microsoft.com/office/drawing/2014/main" id="{ECB1C706-9D09-D58F-4771-9535E34419B3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46" grpId="0" animBg="1"/>
      <p:bldP spid="47" grpId="0"/>
      <p:bldP spid="66" grpId="0"/>
      <p:bldP spid="86" grpId="0"/>
      <p:bldP spid="87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5CE60182-49AF-E73F-1F20-57FB8324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" y="1081295"/>
            <a:ext cx="7023243" cy="336402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Affichage des résultats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3"/>
          <a:stretch/>
        </p:blipFill>
        <p:spPr>
          <a:xfrm>
            <a:off x="4572000" y="426254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46441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458640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32" name="Google Shape;141;p17">
            <a:extLst>
              <a:ext uri="{FF2B5EF4-FFF2-40B4-BE49-F238E27FC236}">
                <a16:creationId xmlns:a16="http://schemas.microsoft.com/office/drawing/2014/main" id="{AF81958C-F29B-7AA3-875D-E9F8A3E49116}"/>
              </a:ext>
            </a:extLst>
          </p:cNvPr>
          <p:cNvSpPr/>
          <p:nvPr/>
        </p:nvSpPr>
        <p:spPr>
          <a:xfrm>
            <a:off x="7898741" y="2065803"/>
            <a:ext cx="1034243" cy="101189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5;p17">
            <a:extLst>
              <a:ext uri="{FF2B5EF4-FFF2-40B4-BE49-F238E27FC236}">
                <a16:creationId xmlns:a16="http://schemas.microsoft.com/office/drawing/2014/main" id="{FC6074D7-F62D-2E94-8955-EDE75D04DD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1730326" y="1200598"/>
            <a:ext cx="6168415" cy="1371152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  <p:pic>
        <p:nvPicPr>
          <p:cNvPr id="34" name="Picture 4">
            <a:extLst>
              <a:ext uri="{FF2B5EF4-FFF2-40B4-BE49-F238E27FC236}">
                <a16:creationId xmlns:a16="http://schemas.microsoft.com/office/drawing/2014/main" id="{058F8E9E-1235-6C93-A246-E9CF45FA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51" y="2205555"/>
            <a:ext cx="71700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oogle Shape;165;p17">
            <a:extLst>
              <a:ext uri="{FF2B5EF4-FFF2-40B4-BE49-F238E27FC236}">
                <a16:creationId xmlns:a16="http://schemas.microsoft.com/office/drawing/2014/main" id="{799B90C5-7D2A-714C-FE54-9BEDFBB6DE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864498" y="2571750"/>
            <a:ext cx="1034243" cy="11350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655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87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d’un résultat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2B2437-21D0-4FA2-EC29-9C1A30F8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"/>
          <a:stretch/>
        </p:blipFill>
        <p:spPr>
          <a:xfrm>
            <a:off x="551269" y="1174652"/>
            <a:ext cx="7049681" cy="32081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5199D9C-E646-B444-1229-1C8E773812DB}"/>
              </a:ext>
            </a:extLst>
          </p:cNvPr>
          <p:cNvCxnSpPr>
            <a:cxnSpLocks/>
          </p:cNvCxnSpPr>
          <p:nvPr/>
        </p:nvCxnSpPr>
        <p:spPr>
          <a:xfrm>
            <a:off x="4287319" y="764679"/>
            <a:ext cx="1631852" cy="0"/>
          </a:xfrm>
          <a:prstGeom prst="line">
            <a:avLst/>
          </a:prstGeom>
          <a:ln w="222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E7D2184-3A33-D8C6-9EAE-DAE147E856C9}"/>
              </a:ext>
            </a:extLst>
          </p:cNvPr>
          <p:cNvCxnSpPr>
            <a:cxnSpLocks/>
          </p:cNvCxnSpPr>
          <p:nvPr/>
        </p:nvCxnSpPr>
        <p:spPr>
          <a:xfrm>
            <a:off x="4287319" y="205499"/>
            <a:ext cx="1631852" cy="0"/>
          </a:xfrm>
          <a:prstGeom prst="line">
            <a:avLst/>
          </a:prstGeom>
          <a:ln w="2222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B205E7-C482-21DA-7B82-30B4AFF43256}"/>
              </a:ext>
            </a:extLst>
          </p:cNvPr>
          <p:cNvCxnSpPr>
            <a:cxnSpLocks/>
          </p:cNvCxnSpPr>
          <p:nvPr/>
        </p:nvCxnSpPr>
        <p:spPr>
          <a:xfrm>
            <a:off x="4287319" y="501136"/>
            <a:ext cx="1631852" cy="0"/>
          </a:xfrm>
          <a:prstGeom prst="line">
            <a:avLst/>
          </a:prstGeom>
          <a:ln w="22225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95A8832-2BC1-3B65-1487-0ADDCE64A3A5}"/>
              </a:ext>
            </a:extLst>
          </p:cNvPr>
          <p:cNvSpPr txBox="1"/>
          <p:nvPr/>
        </p:nvSpPr>
        <p:spPr>
          <a:xfrm>
            <a:off x="6057901" y="270304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54C46AB9-B28A-E276-37CD-1C8AC792EAD5}"/>
              </a:ext>
            </a:extLst>
          </p:cNvPr>
          <p:cNvSpPr txBox="1">
            <a:spLocks/>
          </p:cNvSpPr>
          <p:nvPr/>
        </p:nvSpPr>
        <p:spPr>
          <a:xfrm>
            <a:off x="6546503" y="24930"/>
            <a:ext cx="1628582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générale</a:t>
            </a:r>
          </a:p>
        </p:txBody>
      </p:sp>
      <p:sp>
        <p:nvSpPr>
          <p:cNvPr id="28" name="Google Shape;95;p16">
            <a:extLst>
              <a:ext uri="{FF2B5EF4-FFF2-40B4-BE49-F238E27FC236}">
                <a16:creationId xmlns:a16="http://schemas.microsoft.com/office/drawing/2014/main" id="{F6EC488C-F01B-1FB8-F054-192D4AD62C21}"/>
              </a:ext>
            </a:extLst>
          </p:cNvPr>
          <p:cNvSpPr txBox="1">
            <a:spLocks/>
          </p:cNvSpPr>
          <p:nvPr/>
        </p:nvSpPr>
        <p:spPr>
          <a:xfrm>
            <a:off x="6546502" y="565104"/>
            <a:ext cx="180970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2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ème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177597-47AA-5AC5-F264-3F80ACCFE178}"/>
              </a:ext>
            </a:extLst>
          </p:cNvPr>
          <p:cNvSpPr txBox="1"/>
          <p:nvPr/>
        </p:nvSpPr>
        <p:spPr>
          <a:xfrm>
            <a:off x="6057900" y="-3167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0527A7-AC2D-6860-E573-6D3D868A273C}"/>
              </a:ext>
            </a:extLst>
          </p:cNvPr>
          <p:cNvSpPr txBox="1"/>
          <p:nvPr/>
        </p:nvSpPr>
        <p:spPr>
          <a:xfrm>
            <a:off x="6058989" y="533847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5" name="Google Shape;95;p16">
            <a:extLst>
              <a:ext uri="{FF2B5EF4-FFF2-40B4-BE49-F238E27FC236}">
                <a16:creationId xmlns:a16="http://schemas.microsoft.com/office/drawing/2014/main" id="{EE043AE9-3AB2-560C-D112-E93DB306E551}"/>
              </a:ext>
            </a:extLst>
          </p:cNvPr>
          <p:cNvSpPr txBox="1">
            <a:spLocks/>
          </p:cNvSpPr>
          <p:nvPr/>
        </p:nvSpPr>
        <p:spPr>
          <a:xfrm>
            <a:off x="6546502" y="304616"/>
            <a:ext cx="1725301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1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ére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D82E1-5B1E-64BD-C2F8-EEDDAE54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10" y="9480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95;p16">
            <a:extLst>
              <a:ext uri="{FF2B5EF4-FFF2-40B4-BE49-F238E27FC236}">
                <a16:creationId xmlns:a16="http://schemas.microsoft.com/office/drawing/2014/main" id="{1C864351-D82A-8232-67B7-367BF4D0645F}"/>
              </a:ext>
            </a:extLst>
          </p:cNvPr>
          <p:cNvSpPr txBox="1">
            <a:spLocks/>
          </p:cNvSpPr>
          <p:nvPr/>
        </p:nvSpPr>
        <p:spPr>
          <a:xfrm>
            <a:off x="8562237" y="764679"/>
            <a:ext cx="255998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</a:p>
        </p:txBody>
      </p:sp>
      <p:pic>
        <p:nvPicPr>
          <p:cNvPr id="40" name="Picture 14" descr="Changement - Icônes flèches gratuites">
            <a:extLst>
              <a:ext uri="{FF2B5EF4-FFF2-40B4-BE49-F238E27FC236}">
                <a16:creationId xmlns:a16="http://schemas.microsoft.com/office/drawing/2014/main" id="{79199E55-D404-13CD-3A6D-73DE6827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00" y="2102823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umour - Icônes éducation gratuites">
            <a:extLst>
              <a:ext uri="{FF2B5EF4-FFF2-40B4-BE49-F238E27FC236}">
                <a16:creationId xmlns:a16="http://schemas.microsoft.com/office/drawing/2014/main" id="{CDE9C047-C4CC-107E-9308-5E53E61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019" y="2880552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13EFF88E-2832-C5EB-B285-1805BDB1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63" y="2202721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04C73FF-5E42-01D6-6460-A8A15527B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3414" y="3147174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69487F-24AA-B410-6B16-48B92425F46A}"/>
              </a:ext>
            </a:extLst>
          </p:cNvPr>
          <p:cNvSpPr/>
          <p:nvPr/>
        </p:nvSpPr>
        <p:spPr>
          <a:xfrm>
            <a:off x="8468735" y="2039370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8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26" grpId="0"/>
      <p:bldP spid="27" grpId="0"/>
      <p:bldP spid="28" grpId="0"/>
      <p:bldP spid="29" grpId="0"/>
      <p:bldP spid="30" grpId="0"/>
      <p:bldP spid="35" grpId="0"/>
      <p:bldP spid="39" grpId="0"/>
      <p:bldP spid="44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6732A06-E7B2-536D-15D1-B56C2A7E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1" y="1228408"/>
            <a:ext cx="5958474" cy="3500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51" name="Picture 14" descr="Changement - Icônes flèches gratuites">
            <a:extLst>
              <a:ext uri="{FF2B5EF4-FFF2-40B4-BE49-F238E27FC236}">
                <a16:creationId xmlns:a16="http://schemas.microsoft.com/office/drawing/2014/main" id="{19E7A329-8D29-6878-F775-A9883DA9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1" y="2328365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umour - Icônes éducation gratuites">
            <a:extLst>
              <a:ext uri="{FF2B5EF4-FFF2-40B4-BE49-F238E27FC236}">
                <a16:creationId xmlns:a16="http://schemas.microsoft.com/office/drawing/2014/main" id="{FE9662EB-E01D-411B-9496-FC63D4C8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0" y="3106094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ilm d'horreur - Icônes cinéma gratuites">
            <a:extLst>
              <a:ext uri="{FF2B5EF4-FFF2-40B4-BE49-F238E27FC236}">
                <a16:creationId xmlns:a16="http://schemas.microsoft.com/office/drawing/2014/main" id="{3308A880-C380-973B-9B77-AEFD04CB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" y="2428263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064308-34AC-D2A2-9AE2-F5E1D24265DD}"/>
              </a:ext>
            </a:extLst>
          </p:cNvPr>
          <p:cNvSpPr/>
          <p:nvPr/>
        </p:nvSpPr>
        <p:spPr>
          <a:xfrm>
            <a:off x="1044506" y="2264912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3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2" grpId="0"/>
      <p:bldP spid="33" grpId="0"/>
      <p:bldP spid="37" grpId="0"/>
      <p:bldP spid="38" grpId="0"/>
      <p:bldP spid="50" grpId="0"/>
      <p:bldP spid="54" grpId="0"/>
      <p:bldP spid="55" grpId="0" animBg="1"/>
      <p:bldP spid="5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88137B0-88B4-7733-2E13-0FFCBD7E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8" y="1913699"/>
            <a:ext cx="4198068" cy="21389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83F4F8C-3F0B-5B59-DE08-4D1DBC6DB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621" y="1914148"/>
            <a:ext cx="4342500" cy="2138900"/>
          </a:xfrm>
          <a:prstGeom prst="rect">
            <a:avLst/>
          </a:prstGeom>
        </p:spPr>
      </p:pic>
      <p:pic>
        <p:nvPicPr>
          <p:cNvPr id="25" name="Picture 2" descr="Film d'horreur - Icônes cinéma gratuites">
            <a:extLst>
              <a:ext uri="{FF2B5EF4-FFF2-40B4-BE49-F238E27FC236}">
                <a16:creationId xmlns:a16="http://schemas.microsoft.com/office/drawing/2014/main" id="{6F212A37-5AC4-B32D-3A31-94EF47DC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61" y="4094798"/>
            <a:ext cx="770982" cy="77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umour - Icônes éducation gratuites">
            <a:extLst>
              <a:ext uri="{FF2B5EF4-FFF2-40B4-BE49-F238E27FC236}">
                <a16:creationId xmlns:a16="http://schemas.microsoft.com/office/drawing/2014/main" id="{214BF74C-960A-7AED-A4D0-9BF98BF8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24" y="4158664"/>
            <a:ext cx="707116" cy="7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C304A8-486E-730B-EEA3-0AB18821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7" y="1914148"/>
            <a:ext cx="4198068" cy="2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6A961-C7B0-8DFE-5D19-6584513C55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8" name="Google Shape;96;p16">
            <a:extLst>
              <a:ext uri="{FF2B5EF4-FFF2-40B4-BE49-F238E27FC236}">
                <a16:creationId xmlns:a16="http://schemas.microsoft.com/office/drawing/2014/main" id="{069DB769-3DDB-6AA3-D37A-22130F131D71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9" name="Google Shape;126;p16">
            <a:extLst>
              <a:ext uri="{FF2B5EF4-FFF2-40B4-BE49-F238E27FC236}">
                <a16:creationId xmlns:a16="http://schemas.microsoft.com/office/drawing/2014/main" id="{B1F38EDF-A485-1459-6544-B1A03FC01AB3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pic>
        <p:nvPicPr>
          <p:cNvPr id="3074" name="Picture 2" descr="Fiabilité - Icônes sécurité gratuites">
            <a:extLst>
              <a:ext uri="{FF2B5EF4-FFF2-40B4-BE49-F238E27FC236}">
                <a16:creationId xmlns:a16="http://schemas.microsoft.com/office/drawing/2014/main" id="{C91588CC-0C37-88B0-C5D9-06418FD4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88" y="611653"/>
            <a:ext cx="1701492" cy="17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95;p16">
            <a:extLst>
              <a:ext uri="{FF2B5EF4-FFF2-40B4-BE49-F238E27FC236}">
                <a16:creationId xmlns:a16="http://schemas.microsoft.com/office/drawing/2014/main" id="{F570AD14-B3C8-CA67-AC8C-6FF65DBACECD}"/>
              </a:ext>
            </a:extLst>
          </p:cNvPr>
          <p:cNvSpPr txBox="1">
            <a:spLocks/>
          </p:cNvSpPr>
          <p:nvPr/>
        </p:nvSpPr>
        <p:spPr>
          <a:xfrm>
            <a:off x="1672047" y="2203080"/>
            <a:ext cx="1035984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Fiabilité </a:t>
            </a:r>
          </a:p>
        </p:txBody>
      </p:sp>
      <p:pic>
        <p:nvPicPr>
          <p:cNvPr id="3078" name="Picture 6" descr="Communication bidirectionnelle - Icônes gens gratuites">
            <a:extLst>
              <a:ext uri="{FF2B5EF4-FFF2-40B4-BE49-F238E27FC236}">
                <a16:creationId xmlns:a16="http://schemas.microsoft.com/office/drawing/2014/main" id="{0929A927-CCC6-DC63-6897-8699021F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59" y="476470"/>
            <a:ext cx="1836675" cy="18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95;p16">
            <a:extLst>
              <a:ext uri="{FF2B5EF4-FFF2-40B4-BE49-F238E27FC236}">
                <a16:creationId xmlns:a16="http://schemas.microsoft.com/office/drawing/2014/main" id="{25BBE213-04A0-89A0-CD4A-2DA1510460A8}"/>
              </a:ext>
            </a:extLst>
          </p:cNvPr>
          <p:cNvSpPr txBox="1">
            <a:spLocks/>
          </p:cNvSpPr>
          <p:nvPr/>
        </p:nvSpPr>
        <p:spPr>
          <a:xfrm>
            <a:off x="5398906" y="2305121"/>
            <a:ext cx="2904979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Maitrise du protocol de test</a:t>
            </a:r>
          </a:p>
        </p:txBody>
      </p:sp>
      <p:pic>
        <p:nvPicPr>
          <p:cNvPr id="56" name="Picture 2" descr="Heart rate - Free medical icons">
            <a:extLst>
              <a:ext uri="{FF2B5EF4-FFF2-40B4-BE49-F238E27FC236}">
                <a16:creationId xmlns:a16="http://schemas.microsoft.com/office/drawing/2014/main" id="{4C46BC0B-FFCB-D93B-B2E4-D8C0BFF8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21" y="2953819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5;p16">
            <a:extLst>
              <a:ext uri="{FF2B5EF4-FFF2-40B4-BE49-F238E27FC236}">
                <a16:creationId xmlns:a16="http://schemas.microsoft.com/office/drawing/2014/main" id="{DEE25CCC-7E89-A485-5325-F55C0D9EAD78}"/>
              </a:ext>
            </a:extLst>
          </p:cNvPr>
          <p:cNvSpPr txBox="1">
            <a:spLocks/>
          </p:cNvSpPr>
          <p:nvPr/>
        </p:nvSpPr>
        <p:spPr>
          <a:xfrm>
            <a:off x="4267976" y="4101977"/>
            <a:ext cx="60804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BCCE916-D3DA-8EC9-4A6F-29231485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026"/>
          <a:stretch/>
        </p:blipFill>
        <p:spPr>
          <a:xfrm>
            <a:off x="448202" y="1735370"/>
            <a:ext cx="4844773" cy="2278417"/>
          </a:xfrm>
          <a:prstGeom prst="rect">
            <a:avLst/>
          </a:prstGeom>
        </p:spPr>
      </p:pic>
      <p:sp>
        <p:nvSpPr>
          <p:cNvPr id="561" name="Google Shape;561;p23"/>
          <p:cNvSpPr/>
          <p:nvPr/>
        </p:nvSpPr>
        <p:spPr>
          <a:xfrm>
            <a:off x="707066" y="386912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2648554" y="202707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3765076" y="3310749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2153517" y="357796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4525261" y="213542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3"/>
          <p:cNvSpPr/>
          <p:nvPr/>
        </p:nvSpPr>
        <p:spPr>
          <a:xfrm>
            <a:off x="5193319" y="1817046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1636125" y="1185370"/>
            <a:ext cx="6475730" cy="2375822"/>
            <a:chOff x="1707758" y="1189054"/>
            <a:chExt cx="6475730" cy="2375822"/>
          </a:xfrm>
        </p:grpSpPr>
        <p:grpSp>
          <p:nvGrpSpPr>
            <p:cNvPr id="573" name="Google Shape;573;p23"/>
            <p:cNvGrpSpPr/>
            <p:nvPr/>
          </p:nvGrpSpPr>
          <p:grpSpPr>
            <a:xfrm rot="2087494" flipH="1">
              <a:off x="1707758" y="2834049"/>
              <a:ext cx="143770" cy="500321"/>
              <a:chOff x="2687900" y="2818400"/>
              <a:chExt cx="160725" cy="559325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469" fill="none" extrusionOk="0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23"/>
            <p:cNvGrpSpPr/>
            <p:nvPr/>
          </p:nvGrpSpPr>
          <p:grpSpPr>
            <a:xfrm rot="-5479765" flipH="1">
              <a:off x="3258940" y="1481006"/>
              <a:ext cx="180358" cy="568979"/>
              <a:chOff x="2690125" y="2825050"/>
              <a:chExt cx="158500" cy="552675"/>
            </a:xfrm>
          </p:grpSpPr>
          <p:sp>
            <p:nvSpPr>
              <p:cNvPr id="580" name="Google Shape;580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7" name="Google Shape;587;p23"/>
            <p:cNvSpPr/>
            <p:nvPr/>
          </p:nvSpPr>
          <p:spPr>
            <a:xfrm rot="20526594" flipH="1">
              <a:off x="6601723" y="1658393"/>
              <a:ext cx="44169" cy="26904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3"/>
            <p:cNvGrpSpPr/>
            <p:nvPr/>
          </p:nvGrpSpPr>
          <p:grpSpPr>
            <a:xfrm rot="291288" flipH="1">
              <a:off x="5708637" y="2989001"/>
              <a:ext cx="182886" cy="575875"/>
              <a:chOff x="2687900" y="2818400"/>
              <a:chExt cx="160725" cy="559325"/>
            </a:xfrm>
          </p:grpSpPr>
          <p:sp>
            <p:nvSpPr>
              <p:cNvPr id="589" name="Google Shape;589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9" name="Google Shape;599;p23"/>
            <p:cNvSpPr/>
            <p:nvPr/>
          </p:nvSpPr>
          <p:spPr>
            <a:xfrm rot="13920322" flipH="1">
              <a:off x="8147951" y="1197686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3920322" flipH="1">
              <a:off x="4772652" y="1450839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B6D4-B41A-E3F6-4913-5842E6B778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240" name="Google Shape;96;p16">
            <a:extLst>
              <a:ext uri="{FF2B5EF4-FFF2-40B4-BE49-F238E27FC236}">
                <a16:creationId xmlns:a16="http://schemas.microsoft.com/office/drawing/2014/main" id="{77A3B587-2DAC-1E4A-E194-1EDD51EA2F27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41" name="Google Shape;126;p16">
            <a:extLst>
              <a:ext uri="{FF2B5EF4-FFF2-40B4-BE49-F238E27FC236}">
                <a16:creationId xmlns:a16="http://schemas.microsoft.com/office/drawing/2014/main" id="{2384774D-65F5-7E44-024A-74072C16CCA5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pic>
        <p:nvPicPr>
          <p:cNvPr id="6146" name="Picture 2" descr="Histoire - Icônes éducation gratuites">
            <a:extLst>
              <a:ext uri="{FF2B5EF4-FFF2-40B4-BE49-F238E27FC236}">
                <a16:creationId xmlns:a16="http://schemas.microsoft.com/office/drawing/2014/main" id="{9BA40D52-134D-9D42-9FD3-3277DA41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777">
            <a:off x="351564" y="2851418"/>
            <a:ext cx="851691" cy="8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tocole : images, photos et images vectorielles de stock | Shutterstock">
            <a:extLst>
              <a:ext uri="{FF2B5EF4-FFF2-40B4-BE49-F238E27FC236}">
                <a16:creationId xmlns:a16="http://schemas.microsoft.com/office/drawing/2014/main" id="{EFB6609D-F2C1-962E-596C-F506D58E6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t="25842" r="17092" b="25167"/>
          <a:stretch/>
        </p:blipFill>
        <p:spPr bwMode="auto">
          <a:xfrm rot="21126770">
            <a:off x="2369677" y="3299336"/>
            <a:ext cx="963019" cy="7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ône Problème, résolution, main, l'outil dans Business">
            <a:extLst>
              <a:ext uri="{FF2B5EF4-FFF2-40B4-BE49-F238E27FC236}">
                <a16:creationId xmlns:a16="http://schemas.microsoft.com/office/drawing/2014/main" id="{D3739F54-38DC-586D-F270-8CE6E1FA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99" y="1036580"/>
            <a:ext cx="849288" cy="8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ésultats - Icônes commercialisation gratuites">
            <a:extLst>
              <a:ext uri="{FF2B5EF4-FFF2-40B4-BE49-F238E27FC236}">
                <a16:creationId xmlns:a16="http://schemas.microsoft.com/office/drawing/2014/main" id="{5DF62860-488E-A50B-F0E8-5E243B0F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25">
            <a:off x="4072393" y="3328059"/>
            <a:ext cx="923420" cy="9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4" descr="Changement - Icônes flèches gratuites">
            <a:extLst>
              <a:ext uri="{FF2B5EF4-FFF2-40B4-BE49-F238E27FC236}">
                <a16:creationId xmlns:a16="http://schemas.microsoft.com/office/drawing/2014/main" id="{78B73049-81AB-D635-DDF2-F098E837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67" y="664366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8" descr="Humour - Icônes éducation gratuites">
            <a:extLst>
              <a:ext uri="{FF2B5EF4-FFF2-40B4-BE49-F238E27FC236}">
                <a16:creationId xmlns:a16="http://schemas.microsoft.com/office/drawing/2014/main" id="{A78904CD-78EE-3F06-4844-9D87AC3D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86" y="1442095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 descr="Film d'horreur - Icônes cinéma gratuites">
            <a:extLst>
              <a:ext uri="{FF2B5EF4-FFF2-40B4-BE49-F238E27FC236}">
                <a16:creationId xmlns:a16="http://schemas.microsoft.com/office/drawing/2014/main" id="{93F501C5-DBAE-9B2C-0307-8D146D2D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30" y="764264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67F21D2-5B98-4577-2172-117442F52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1581" y="1708717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814DE82-AA0E-3ADD-0312-D0C6B4A6DD9A}"/>
              </a:ext>
            </a:extLst>
          </p:cNvPr>
          <p:cNvSpPr/>
          <p:nvPr/>
        </p:nvSpPr>
        <p:spPr>
          <a:xfrm>
            <a:off x="4236902" y="600913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B61E4E2-4221-5634-D0DD-EACABC8D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77" y="375051"/>
            <a:ext cx="3149564" cy="31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240" grpId="0" animBg="1"/>
      <p:bldP spid="241" grpId="0"/>
      <p:bldP spid="2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D7C7E3C-C556-2025-8621-7248E2FC9B0E}"/>
              </a:ext>
            </a:extLst>
          </p:cNvPr>
          <p:cNvCxnSpPr>
            <a:cxnSpLocks/>
          </p:cNvCxnSpPr>
          <p:nvPr/>
        </p:nvCxnSpPr>
        <p:spPr>
          <a:xfrm>
            <a:off x="440752" y="4118238"/>
            <a:ext cx="257745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 dirty="0"/>
              <a:t>Youssef Seddiki </a:t>
            </a:r>
          </a:p>
        </p:txBody>
      </p:sp>
      <p:sp>
        <p:nvSpPr>
          <p:cNvPr id="4" name="Google Shape;96;p16">
            <a:extLst>
              <a:ext uri="{FF2B5EF4-FFF2-40B4-BE49-F238E27FC236}">
                <a16:creationId xmlns:a16="http://schemas.microsoft.com/office/drawing/2014/main" id="{52C5D85C-6561-6741-16F4-43E89C28932D}"/>
              </a:ext>
            </a:extLst>
          </p:cNvPr>
          <p:cNvSpPr/>
          <p:nvPr/>
        </p:nvSpPr>
        <p:spPr>
          <a:xfrm>
            <a:off x="301472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7" name="Google Shape;99;p16">
            <a:extLst>
              <a:ext uri="{FF2B5EF4-FFF2-40B4-BE49-F238E27FC236}">
                <a16:creationId xmlns:a16="http://schemas.microsoft.com/office/drawing/2014/main" id="{DC48A537-2179-699A-F800-A1D1D10E3BF0}"/>
              </a:ext>
            </a:extLst>
          </p:cNvPr>
          <p:cNvSpPr txBox="1">
            <a:spLocks/>
          </p:cNvSpPr>
          <p:nvPr/>
        </p:nvSpPr>
        <p:spPr>
          <a:xfrm>
            <a:off x="683994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9" name="Google Shape;124;p16">
            <a:extLst>
              <a:ext uri="{FF2B5EF4-FFF2-40B4-BE49-F238E27FC236}">
                <a16:creationId xmlns:a16="http://schemas.microsoft.com/office/drawing/2014/main" id="{2297209A-D0FF-071A-273D-9C3BA628F088}"/>
              </a:ext>
            </a:extLst>
          </p:cNvPr>
          <p:cNvSpPr txBox="1">
            <a:spLocks/>
          </p:cNvSpPr>
          <p:nvPr/>
        </p:nvSpPr>
        <p:spPr>
          <a:xfrm>
            <a:off x="683995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sp>
        <p:nvSpPr>
          <p:cNvPr id="11" name="Google Shape;126;p16">
            <a:extLst>
              <a:ext uri="{FF2B5EF4-FFF2-40B4-BE49-F238E27FC236}">
                <a16:creationId xmlns:a16="http://schemas.microsoft.com/office/drawing/2014/main" id="{5927BA2E-7857-831E-8CCE-08F7ECF20DAE}"/>
              </a:ext>
            </a:extLst>
          </p:cNvPr>
          <p:cNvSpPr txBox="1">
            <a:spLocks/>
          </p:cNvSpPr>
          <p:nvPr/>
        </p:nvSpPr>
        <p:spPr>
          <a:xfrm>
            <a:off x="683995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13" name="Google Shape;96;p16">
            <a:extLst>
              <a:ext uri="{FF2B5EF4-FFF2-40B4-BE49-F238E27FC236}">
                <a16:creationId xmlns:a16="http://schemas.microsoft.com/office/drawing/2014/main" id="{9315FA33-4B1D-6A20-75A9-6B1CB3FBD92F}"/>
              </a:ext>
            </a:extLst>
          </p:cNvPr>
          <p:cNvSpPr/>
          <p:nvPr/>
        </p:nvSpPr>
        <p:spPr>
          <a:xfrm>
            <a:off x="307695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4" name="Google Shape;96;p16">
            <a:extLst>
              <a:ext uri="{FF2B5EF4-FFF2-40B4-BE49-F238E27FC236}">
                <a16:creationId xmlns:a16="http://schemas.microsoft.com/office/drawing/2014/main" id="{0508BD6D-5000-4667-05A8-C80D5EF527E2}"/>
              </a:ext>
            </a:extLst>
          </p:cNvPr>
          <p:cNvSpPr/>
          <p:nvPr/>
        </p:nvSpPr>
        <p:spPr>
          <a:xfrm>
            <a:off x="301472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5" name="Google Shape;96;p16">
            <a:extLst>
              <a:ext uri="{FF2B5EF4-FFF2-40B4-BE49-F238E27FC236}">
                <a16:creationId xmlns:a16="http://schemas.microsoft.com/office/drawing/2014/main" id="{2DD30712-9392-1EEE-5173-C42E12E70E90}"/>
              </a:ext>
            </a:extLst>
          </p:cNvPr>
          <p:cNvSpPr/>
          <p:nvPr/>
        </p:nvSpPr>
        <p:spPr>
          <a:xfrm>
            <a:off x="3353644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6" name="Google Shape;99;p16">
            <a:extLst>
              <a:ext uri="{FF2B5EF4-FFF2-40B4-BE49-F238E27FC236}">
                <a16:creationId xmlns:a16="http://schemas.microsoft.com/office/drawing/2014/main" id="{029A3EFA-D518-13D5-DE1C-DD0C8CFC78A8}"/>
              </a:ext>
            </a:extLst>
          </p:cNvPr>
          <p:cNvSpPr txBox="1">
            <a:spLocks/>
          </p:cNvSpPr>
          <p:nvPr/>
        </p:nvSpPr>
        <p:spPr>
          <a:xfrm>
            <a:off x="3736166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7CDEE0E3-61B5-DE7F-3232-B7E6164A8728}"/>
              </a:ext>
            </a:extLst>
          </p:cNvPr>
          <p:cNvSpPr txBox="1">
            <a:spLocks/>
          </p:cNvSpPr>
          <p:nvPr/>
        </p:nvSpPr>
        <p:spPr>
          <a:xfrm>
            <a:off x="3736167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34A0868C-67E3-EEF0-6E16-C2DE9287C9E7}"/>
              </a:ext>
            </a:extLst>
          </p:cNvPr>
          <p:cNvSpPr txBox="1">
            <a:spLocks/>
          </p:cNvSpPr>
          <p:nvPr/>
        </p:nvSpPr>
        <p:spPr>
          <a:xfrm>
            <a:off x="3736167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19" name="Google Shape;96;p16">
            <a:extLst>
              <a:ext uri="{FF2B5EF4-FFF2-40B4-BE49-F238E27FC236}">
                <a16:creationId xmlns:a16="http://schemas.microsoft.com/office/drawing/2014/main" id="{A0FB2488-CFC3-6E5D-A852-A6E60587B030}"/>
              </a:ext>
            </a:extLst>
          </p:cNvPr>
          <p:cNvSpPr/>
          <p:nvPr/>
        </p:nvSpPr>
        <p:spPr>
          <a:xfrm>
            <a:off x="3359867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0" name="Google Shape;96;p16">
            <a:extLst>
              <a:ext uri="{FF2B5EF4-FFF2-40B4-BE49-F238E27FC236}">
                <a16:creationId xmlns:a16="http://schemas.microsoft.com/office/drawing/2014/main" id="{2C13DC77-D246-FAE3-3382-4148E026FD78}"/>
              </a:ext>
            </a:extLst>
          </p:cNvPr>
          <p:cNvSpPr/>
          <p:nvPr/>
        </p:nvSpPr>
        <p:spPr>
          <a:xfrm>
            <a:off x="3353644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3" name="Google Shape;124;p16">
            <a:extLst>
              <a:ext uri="{FF2B5EF4-FFF2-40B4-BE49-F238E27FC236}">
                <a16:creationId xmlns:a16="http://schemas.microsoft.com/office/drawing/2014/main" id="{31DF40D6-EBE5-8AA4-9955-45D01483C488}"/>
              </a:ext>
            </a:extLst>
          </p:cNvPr>
          <p:cNvSpPr txBox="1">
            <a:spLocks/>
          </p:cNvSpPr>
          <p:nvPr/>
        </p:nvSpPr>
        <p:spPr>
          <a:xfrm>
            <a:off x="6782116" y="233429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sp>
        <p:nvSpPr>
          <p:cNvPr id="25" name="Google Shape;96;p16">
            <a:extLst>
              <a:ext uri="{FF2B5EF4-FFF2-40B4-BE49-F238E27FC236}">
                <a16:creationId xmlns:a16="http://schemas.microsoft.com/office/drawing/2014/main" id="{569BD253-8CA8-065A-8DF0-A9B66379E4F2}"/>
              </a:ext>
            </a:extLst>
          </p:cNvPr>
          <p:cNvSpPr/>
          <p:nvPr/>
        </p:nvSpPr>
        <p:spPr>
          <a:xfrm>
            <a:off x="6405816" y="2367522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9320C09D-17D4-874A-0279-969719614212}"/>
              </a:ext>
            </a:extLst>
          </p:cNvPr>
          <p:cNvSpPr txBox="1">
            <a:spLocks/>
          </p:cNvSpPr>
          <p:nvPr/>
        </p:nvSpPr>
        <p:spPr>
          <a:xfrm>
            <a:off x="301472" y="39106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Table des matières 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59928BC-5071-787C-FF8A-66BFD601362F}"/>
              </a:ext>
            </a:extLst>
          </p:cNvPr>
          <p:cNvCxnSpPr>
            <a:stCxn id="14" idx="2"/>
          </p:cNvCxnSpPr>
          <p:nvPr/>
        </p:nvCxnSpPr>
        <p:spPr>
          <a:xfrm flipH="1">
            <a:off x="440752" y="3664362"/>
            <a:ext cx="1" cy="4538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96361F2-191A-4199-01D4-11B1E98D24DB}"/>
              </a:ext>
            </a:extLst>
          </p:cNvPr>
          <p:cNvCxnSpPr>
            <a:cxnSpLocks/>
          </p:cNvCxnSpPr>
          <p:nvPr/>
        </p:nvCxnSpPr>
        <p:spPr>
          <a:xfrm>
            <a:off x="3005955" y="1409419"/>
            <a:ext cx="12253" cy="27088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3816862-4BC1-B019-1752-6D196E3200F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05955" y="1415456"/>
            <a:ext cx="347689" cy="18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B547F6C-859D-D4D0-5846-B0F76C8B105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40753" y="1531624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B6CE3E-CFF3-2ED4-F61E-A94DBAF4873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40753" y="2597993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1F2EFC8-3D4C-EDA8-C8DF-7A443ABA514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492925" y="1531624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4337B46-5509-3618-E994-BFB10F9F7BC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492925" y="2597993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BE24157-AA4C-6DE7-3C57-DF9B1BE6B168}"/>
              </a:ext>
            </a:extLst>
          </p:cNvPr>
          <p:cNvCxnSpPr>
            <a:cxnSpLocks/>
          </p:cNvCxnSpPr>
          <p:nvPr/>
        </p:nvCxnSpPr>
        <p:spPr>
          <a:xfrm>
            <a:off x="3492924" y="4057507"/>
            <a:ext cx="257745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6215333-40AC-8D92-4E07-B35E0EA6C5B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492923" y="3664362"/>
            <a:ext cx="2" cy="3931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2523C55-0BE0-6172-D188-5B9AFB79ADFB}"/>
              </a:ext>
            </a:extLst>
          </p:cNvPr>
          <p:cNvCxnSpPr>
            <a:cxnSpLocks/>
          </p:cNvCxnSpPr>
          <p:nvPr/>
        </p:nvCxnSpPr>
        <p:spPr>
          <a:xfrm flipV="1">
            <a:off x="6038386" y="2480899"/>
            <a:ext cx="347689" cy="18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60037AD-4754-B8EF-15E9-A1F59DDD63E3}"/>
              </a:ext>
            </a:extLst>
          </p:cNvPr>
          <p:cNvCxnSpPr>
            <a:cxnSpLocks/>
          </p:cNvCxnSpPr>
          <p:nvPr/>
        </p:nvCxnSpPr>
        <p:spPr>
          <a:xfrm>
            <a:off x="6053304" y="2481825"/>
            <a:ext cx="4823" cy="15756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3" grpId="0"/>
      <p:bldP spid="25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1BA52A-D662-42B3-B887-8DEB0C1BF641}"/>
              </a:ext>
            </a:extLst>
          </p:cNvPr>
          <p:cNvSpPr txBox="1"/>
          <p:nvPr/>
        </p:nvSpPr>
        <p:spPr>
          <a:xfrm>
            <a:off x="552165" y="1760047"/>
            <a:ext cx="54631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Domaine de la biométrie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L’experience utilisateur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Les Frameworks de développement web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1760047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2377275"/>
            <a:ext cx="446890" cy="4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3005929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95;p16">
            <a:extLst>
              <a:ext uri="{FF2B5EF4-FFF2-40B4-BE49-F238E27FC236}">
                <a16:creationId xmlns:a16="http://schemas.microsoft.com/office/drawing/2014/main" id="{544299C2-8805-6B10-9186-05A3DEED711C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domaine d’étude</a:t>
            </a:r>
          </a:p>
        </p:txBody>
      </p:sp>
    </p:spTree>
    <p:extLst>
      <p:ext uri="{BB962C8B-B14F-4D97-AF65-F5344CB8AC3E}">
        <p14:creationId xmlns:p14="http://schemas.microsoft.com/office/powerpoint/2010/main" val="26239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96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83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38" y="1970146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E6A80376-D13A-B195-6B63-D412E0DA35F8}"/>
              </a:ext>
            </a:extLst>
          </p:cNvPr>
          <p:cNvSpPr/>
          <p:nvPr/>
        </p:nvSpPr>
        <p:spPr>
          <a:xfrm>
            <a:off x="1722128" y="1784870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BBB771D4-5237-E622-86CF-9380170CA831}"/>
              </a:ext>
            </a:extLst>
          </p:cNvPr>
          <p:cNvSpPr/>
          <p:nvPr/>
        </p:nvSpPr>
        <p:spPr>
          <a:xfrm>
            <a:off x="3881615" y="1784869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CE0EAE3F-FE5E-B44E-2A99-C4785551F2E2}"/>
              </a:ext>
            </a:extLst>
          </p:cNvPr>
          <p:cNvSpPr/>
          <p:nvPr/>
        </p:nvSpPr>
        <p:spPr>
          <a:xfrm>
            <a:off x="6162256" y="1784868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EEB2F7-2319-9E02-B4FA-505F96272F5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3160822" y="2520110"/>
            <a:ext cx="72079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41A1902-CBB5-F9F4-200B-1EED993146B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320309" y="2520109"/>
            <a:ext cx="84194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question de recherche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F51F1A-2DF4-2416-B0CA-046DCB7480BB}"/>
              </a:ext>
            </a:extLst>
          </p:cNvPr>
          <p:cNvSpPr txBox="1"/>
          <p:nvPr/>
        </p:nvSpPr>
        <p:spPr>
          <a:xfrm>
            <a:off x="308921" y="3539493"/>
            <a:ext cx="8642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L'expérience utilisateur peut-elle être évaluée à l'aide d'un capteur biométrique et quels sont les défis à relever pour y parvenir ? </a:t>
            </a:r>
            <a:endParaRPr lang="fr-BE" sz="2800" b="1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" grpId="0" animBg="1"/>
      <p:bldP spid="12" grpId="0" animBg="1"/>
      <p:bldP spid="13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d’une architecture d’une évaluation « classique » 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997365" cy="99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1838648" y="2533419"/>
            <a:ext cx="81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5" y="1460427"/>
            <a:ext cx="979666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3947401" y="2533419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997365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5736164" y="2533419"/>
            <a:ext cx="120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>
            <a:off x="2621179" y="1959109"/>
            <a:ext cx="140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593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5100695" y="167118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552164" y="3114460"/>
            <a:ext cx="1874777" cy="523220"/>
          </a:xfrm>
          <a:custGeom>
            <a:avLst/>
            <a:gdLst>
              <a:gd name="connsiteX0" fmla="*/ 0 w 1874777"/>
              <a:gd name="connsiteY0" fmla="*/ 0 h 523220"/>
              <a:gd name="connsiteX1" fmla="*/ 568682 w 1874777"/>
              <a:gd name="connsiteY1" fmla="*/ 0 h 523220"/>
              <a:gd name="connsiteX2" fmla="*/ 1231104 w 1874777"/>
              <a:gd name="connsiteY2" fmla="*/ 0 h 523220"/>
              <a:gd name="connsiteX3" fmla="*/ 1874777 w 1874777"/>
              <a:gd name="connsiteY3" fmla="*/ 0 h 523220"/>
              <a:gd name="connsiteX4" fmla="*/ 1874777 w 1874777"/>
              <a:gd name="connsiteY4" fmla="*/ 523220 h 523220"/>
              <a:gd name="connsiteX5" fmla="*/ 1287347 w 1874777"/>
              <a:gd name="connsiteY5" fmla="*/ 523220 h 523220"/>
              <a:gd name="connsiteX6" fmla="*/ 624926 w 1874777"/>
              <a:gd name="connsiteY6" fmla="*/ 523220 h 523220"/>
              <a:gd name="connsiteX7" fmla="*/ 0 w 1874777"/>
              <a:gd name="connsiteY7" fmla="*/ 523220 h 523220"/>
              <a:gd name="connsiteX8" fmla="*/ 0 w 187477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4777" h="523220" extrusionOk="0">
                <a:moveTo>
                  <a:pt x="0" y="0"/>
                </a:moveTo>
                <a:cubicBezTo>
                  <a:pt x="202656" y="-15740"/>
                  <a:pt x="439451" y="12987"/>
                  <a:pt x="568682" y="0"/>
                </a:cubicBezTo>
                <a:cubicBezTo>
                  <a:pt x="697913" y="-12987"/>
                  <a:pt x="1014916" y="-14943"/>
                  <a:pt x="1231104" y="0"/>
                </a:cubicBezTo>
                <a:cubicBezTo>
                  <a:pt x="1447292" y="14943"/>
                  <a:pt x="1607687" y="1417"/>
                  <a:pt x="1874777" y="0"/>
                </a:cubicBezTo>
                <a:cubicBezTo>
                  <a:pt x="1877417" y="219543"/>
                  <a:pt x="1872180" y="321808"/>
                  <a:pt x="1874777" y="523220"/>
                </a:cubicBezTo>
                <a:cubicBezTo>
                  <a:pt x="1630639" y="545341"/>
                  <a:pt x="1476567" y="538409"/>
                  <a:pt x="1287347" y="523220"/>
                </a:cubicBezTo>
                <a:cubicBezTo>
                  <a:pt x="1098127" y="508032"/>
                  <a:pt x="932468" y="497233"/>
                  <a:pt x="624926" y="523220"/>
                </a:cubicBezTo>
                <a:cubicBezTo>
                  <a:pt x="317384" y="549207"/>
                  <a:pt x="243398" y="492787"/>
                  <a:pt x="0" y="523220"/>
                </a:cubicBezTo>
                <a:cubicBezTo>
                  <a:pt x="-318" y="411248"/>
                  <a:pt x="2527" y="1465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</p:txBody>
      </p:sp>
    </p:spTree>
    <p:extLst>
      <p:ext uri="{BB962C8B-B14F-4D97-AF65-F5344CB8AC3E}">
        <p14:creationId xmlns:p14="http://schemas.microsoft.com/office/powerpoint/2010/main" val="29915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1" grpId="0"/>
      <p:bldP spid="5" grpId="0"/>
      <p:bldP spid="19" grpId="0"/>
      <p:bldP spid="22" grpId="0"/>
      <p:bldP spid="17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l’architecture d’une évaluation dans mon étude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1458261" cy="145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2102270" y="2965322"/>
            <a:ext cx="89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4" y="1460427"/>
            <a:ext cx="1432383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4183517" y="2918688"/>
            <a:ext cx="54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6008617" y="2918688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 flipV="1">
            <a:off x="2735451" y="1959109"/>
            <a:ext cx="1428561" cy="1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641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3827861" y="305508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226596" y="3232818"/>
            <a:ext cx="2082423" cy="1815882"/>
          </a:xfrm>
          <a:custGeom>
            <a:avLst/>
            <a:gdLst>
              <a:gd name="connsiteX0" fmla="*/ 0 w 2082423"/>
              <a:gd name="connsiteY0" fmla="*/ 0 h 1815882"/>
              <a:gd name="connsiteX1" fmla="*/ 631668 w 2082423"/>
              <a:gd name="connsiteY1" fmla="*/ 0 h 1815882"/>
              <a:gd name="connsiteX2" fmla="*/ 1367458 w 2082423"/>
              <a:gd name="connsiteY2" fmla="*/ 0 h 1815882"/>
              <a:gd name="connsiteX3" fmla="*/ 2082423 w 2082423"/>
              <a:gd name="connsiteY3" fmla="*/ 0 h 1815882"/>
              <a:gd name="connsiteX4" fmla="*/ 2082423 w 2082423"/>
              <a:gd name="connsiteY4" fmla="*/ 587135 h 1815882"/>
              <a:gd name="connsiteX5" fmla="*/ 2082423 w 2082423"/>
              <a:gd name="connsiteY5" fmla="*/ 1156112 h 1815882"/>
              <a:gd name="connsiteX6" fmla="*/ 2082423 w 2082423"/>
              <a:gd name="connsiteY6" fmla="*/ 1815882 h 1815882"/>
              <a:gd name="connsiteX7" fmla="*/ 1367458 w 2082423"/>
              <a:gd name="connsiteY7" fmla="*/ 1815882 h 1815882"/>
              <a:gd name="connsiteX8" fmla="*/ 652493 w 2082423"/>
              <a:gd name="connsiteY8" fmla="*/ 1815882 h 1815882"/>
              <a:gd name="connsiteX9" fmla="*/ 0 w 2082423"/>
              <a:gd name="connsiteY9" fmla="*/ 1815882 h 1815882"/>
              <a:gd name="connsiteX10" fmla="*/ 0 w 2082423"/>
              <a:gd name="connsiteY10" fmla="*/ 1228747 h 1815882"/>
              <a:gd name="connsiteX11" fmla="*/ 0 w 2082423"/>
              <a:gd name="connsiteY11" fmla="*/ 587135 h 1815882"/>
              <a:gd name="connsiteX12" fmla="*/ 0 w 2082423"/>
              <a:gd name="connsiteY1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2423" h="1815882" extrusionOk="0">
                <a:moveTo>
                  <a:pt x="0" y="0"/>
                </a:moveTo>
                <a:cubicBezTo>
                  <a:pt x="170391" y="-21090"/>
                  <a:pt x="496999" y="-13700"/>
                  <a:pt x="631668" y="0"/>
                </a:cubicBezTo>
                <a:cubicBezTo>
                  <a:pt x="766337" y="13700"/>
                  <a:pt x="1025729" y="-35039"/>
                  <a:pt x="1367458" y="0"/>
                </a:cubicBezTo>
                <a:cubicBezTo>
                  <a:pt x="1709187" y="35039"/>
                  <a:pt x="1854161" y="2628"/>
                  <a:pt x="2082423" y="0"/>
                </a:cubicBezTo>
                <a:cubicBezTo>
                  <a:pt x="2105940" y="293357"/>
                  <a:pt x="2060108" y="333866"/>
                  <a:pt x="2082423" y="587135"/>
                </a:cubicBezTo>
                <a:cubicBezTo>
                  <a:pt x="2104738" y="840404"/>
                  <a:pt x="2069675" y="1005911"/>
                  <a:pt x="2082423" y="1156112"/>
                </a:cubicBezTo>
                <a:cubicBezTo>
                  <a:pt x="2095171" y="1306313"/>
                  <a:pt x="2098614" y="1530786"/>
                  <a:pt x="2082423" y="1815882"/>
                </a:cubicBezTo>
                <a:cubicBezTo>
                  <a:pt x="1928430" y="1798723"/>
                  <a:pt x="1527754" y="1827780"/>
                  <a:pt x="1367458" y="1815882"/>
                </a:cubicBezTo>
                <a:cubicBezTo>
                  <a:pt x="1207162" y="1803984"/>
                  <a:pt x="824696" y="1794065"/>
                  <a:pt x="652493" y="1815882"/>
                </a:cubicBezTo>
                <a:cubicBezTo>
                  <a:pt x="480290" y="1837699"/>
                  <a:pt x="243663" y="1846360"/>
                  <a:pt x="0" y="1815882"/>
                </a:cubicBezTo>
                <a:cubicBezTo>
                  <a:pt x="17905" y="1607901"/>
                  <a:pt x="13449" y="1450814"/>
                  <a:pt x="0" y="1228747"/>
                </a:cubicBezTo>
                <a:cubicBezTo>
                  <a:pt x="-13449" y="1006680"/>
                  <a:pt x="25187" y="888098"/>
                  <a:pt x="0" y="587135"/>
                </a:cubicBezTo>
                <a:cubicBezTo>
                  <a:pt x="-25187" y="286172"/>
                  <a:pt x="5010" y="2830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Enregistrement du rythme cardiaque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des données sur l’ordinateur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sur l’application web(UI)</a:t>
            </a:r>
          </a:p>
        </p:txBody>
      </p:sp>
      <p:pic>
        <p:nvPicPr>
          <p:cNvPr id="4100" name="Picture 4" descr="Heart Icon | Small &amp; Flat Iconset | paomedia">
            <a:extLst>
              <a:ext uri="{FF2B5EF4-FFF2-40B4-BE49-F238E27FC236}">
                <a16:creationId xmlns:a16="http://schemas.microsoft.com/office/drawing/2014/main" id="{50BFBCA1-7403-C655-2847-EE3EA4C8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78" y="1878829"/>
            <a:ext cx="244097" cy="2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apteur - Icônes la technologie gratuites">
            <a:extLst>
              <a:ext uri="{FF2B5EF4-FFF2-40B4-BE49-F238E27FC236}">
                <a16:creationId xmlns:a16="http://schemas.microsoft.com/office/drawing/2014/main" id="{F5524AEB-0613-306B-62E7-EAD93FC86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3" t="-5902" r="-5561" b="-3947"/>
          <a:stretch/>
        </p:blipFill>
        <p:spPr bwMode="auto">
          <a:xfrm>
            <a:off x="3996642" y="2074569"/>
            <a:ext cx="420238" cy="417860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00CAA8C-D557-BEFE-333C-056EBB23CCD5}"/>
              </a:ext>
            </a:extLst>
          </p:cNvPr>
          <p:cNvCxnSpPr>
            <a:cxnSpLocks/>
          </p:cNvCxnSpPr>
          <p:nvPr/>
        </p:nvCxnSpPr>
        <p:spPr>
          <a:xfrm>
            <a:off x="4196181" y="2472576"/>
            <a:ext cx="0" cy="139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0DDF0AD-C0E3-7DA3-B3C9-29AD6E67122D}"/>
              </a:ext>
            </a:extLst>
          </p:cNvPr>
          <p:cNvSpPr txBox="1"/>
          <p:nvPr/>
        </p:nvSpPr>
        <p:spPr>
          <a:xfrm>
            <a:off x="5142995" y="1668234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4110" name="Picture 14" descr="arduino Icon - Download arduino Icon 34403 | Noun Project">
            <a:extLst>
              <a:ext uri="{FF2B5EF4-FFF2-40B4-BE49-F238E27FC236}">
                <a16:creationId xmlns:a16="http://schemas.microsoft.com/office/drawing/2014/main" id="{0D23A792-74F1-8A71-C3AA-ED074525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9" y="3716631"/>
            <a:ext cx="896701" cy="8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A9519F7-1FB1-690B-5D47-2C4A24B55062}"/>
              </a:ext>
            </a:extLst>
          </p:cNvPr>
          <p:cNvSpPr txBox="1"/>
          <p:nvPr/>
        </p:nvSpPr>
        <p:spPr>
          <a:xfrm>
            <a:off x="3897177" y="4685323"/>
            <a:ext cx="7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Arduino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ABBE6BF-76F2-9D8B-B7C7-8AE4D84190B5}"/>
              </a:ext>
            </a:extLst>
          </p:cNvPr>
          <p:cNvCxnSpPr>
            <a:cxnSpLocks/>
          </p:cNvCxnSpPr>
          <p:nvPr/>
        </p:nvCxnSpPr>
        <p:spPr>
          <a:xfrm>
            <a:off x="4625775" y="4022227"/>
            <a:ext cx="143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12" name="Picture 16" descr="Laptop Icon | Minimal Outline Iconset | Praveen S.">
            <a:extLst>
              <a:ext uri="{FF2B5EF4-FFF2-40B4-BE49-F238E27FC236}">
                <a16:creationId xmlns:a16="http://schemas.microsoft.com/office/drawing/2014/main" id="{3916D2E0-3E5F-48CF-60E3-A3F859AA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49" y="3713898"/>
            <a:ext cx="1003967" cy="10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1BE45BA-76EE-38DE-76D3-75295854B8BF}"/>
              </a:ext>
            </a:extLst>
          </p:cNvPr>
          <p:cNvSpPr txBox="1"/>
          <p:nvPr/>
        </p:nvSpPr>
        <p:spPr>
          <a:xfrm>
            <a:off x="5943161" y="4684726"/>
            <a:ext cx="95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Ordinateur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51D547D-1CE7-0AA6-F358-283CC8C8F877}"/>
              </a:ext>
            </a:extLst>
          </p:cNvPr>
          <p:cNvSpPr txBox="1"/>
          <p:nvPr/>
        </p:nvSpPr>
        <p:spPr>
          <a:xfrm>
            <a:off x="5140223" y="3692583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4</a:t>
            </a:r>
          </a:p>
        </p:txBody>
      </p:sp>
      <p:pic>
        <p:nvPicPr>
          <p:cNvPr id="47" name="Picture 6" descr="Internet - Icônes la toile gratuites">
            <a:extLst>
              <a:ext uri="{FF2B5EF4-FFF2-40B4-BE49-F238E27FC236}">
                <a16:creationId xmlns:a16="http://schemas.microsoft.com/office/drawing/2014/main" id="{C132705D-AF5B-B96C-91F0-446E265D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38" y="3497699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39FB90D-3955-B069-9724-FE8127885AD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726264" y="4047664"/>
            <a:ext cx="97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33D53EC5-456F-1956-5707-3C88344435EF}"/>
              </a:ext>
            </a:extLst>
          </p:cNvPr>
          <p:cNvSpPr txBox="1"/>
          <p:nvPr/>
        </p:nvSpPr>
        <p:spPr>
          <a:xfrm>
            <a:off x="8096295" y="4639476"/>
            <a:ext cx="449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UI</a:t>
            </a:r>
            <a:endParaRPr lang="fr-BE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CC021A0-B736-4164-7CEA-5526348CACD0}"/>
              </a:ext>
            </a:extLst>
          </p:cNvPr>
          <p:cNvSpPr txBox="1"/>
          <p:nvPr/>
        </p:nvSpPr>
        <p:spPr>
          <a:xfrm>
            <a:off x="7095305" y="3647818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9" grpId="0"/>
      <p:bldP spid="22" grpId="0"/>
      <p:bldP spid="33" grpId="0"/>
      <p:bldP spid="30" grpId="0"/>
      <p:bldP spid="35" grpId="0"/>
      <p:bldP spid="44" grpId="0"/>
      <p:bldP spid="46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Explication de l’objectif d’un protocol de test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549A8D29-F561-4A01-7DCD-C0D25578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3" y="1490735"/>
            <a:ext cx="1245640" cy="13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C80490D4-5510-B1A6-B374-2CFBAAEA2E9A}"/>
              </a:ext>
            </a:extLst>
          </p:cNvPr>
          <p:cNvSpPr txBox="1"/>
          <p:nvPr/>
        </p:nvSpPr>
        <p:spPr>
          <a:xfrm>
            <a:off x="1553028" y="1232413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5122" name="Picture 2" descr="Femme | Icons Gratuite">
            <a:extLst>
              <a:ext uri="{FF2B5EF4-FFF2-40B4-BE49-F238E27FC236}">
                <a16:creationId xmlns:a16="http://schemas.microsoft.com/office/drawing/2014/main" id="{D5B8F60B-0E3A-434F-A0D8-76FCD34B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84" y="1547712"/>
            <a:ext cx="1312250" cy="12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9AC97297-A7E6-1757-66A4-5F97195F5157}"/>
              </a:ext>
            </a:extLst>
          </p:cNvPr>
          <p:cNvSpPr txBox="1"/>
          <p:nvPr/>
        </p:nvSpPr>
        <p:spPr>
          <a:xfrm>
            <a:off x="7106386" y="1232413"/>
            <a:ext cx="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ALICE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AE680E-1CA9-70AD-013B-5B9B60B4F064}"/>
              </a:ext>
            </a:extLst>
          </p:cNvPr>
          <p:cNvSpPr/>
          <p:nvPr/>
        </p:nvSpPr>
        <p:spPr>
          <a:xfrm>
            <a:off x="695607" y="2906432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OSTENDE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52E289C-A753-62D1-C1D5-C81833315907}"/>
              </a:ext>
            </a:extLst>
          </p:cNvPr>
          <p:cNvSpPr/>
          <p:nvPr/>
        </p:nvSpPr>
        <p:spPr>
          <a:xfrm>
            <a:off x="6305503" y="2986274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HAWAI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75EC687-6889-84A4-3D09-BDC903E29DED}"/>
              </a:ext>
            </a:extLst>
          </p:cNvPr>
          <p:cNvSpPr txBox="1"/>
          <p:nvPr/>
        </p:nvSpPr>
        <p:spPr>
          <a:xfrm>
            <a:off x="3863124" y="1228347"/>
            <a:ext cx="14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Fira Sans Extra Condensed Medium" panose="020B0604020202020204" charset="0"/>
              </a:rPr>
              <a:t>PLANCHE DE SURF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4A409A3-FD4B-8C58-2005-A324407FE5D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999281" y="2231756"/>
            <a:ext cx="1915586" cy="151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One Surfboard - Free sports icons">
            <a:extLst>
              <a:ext uri="{FF2B5EF4-FFF2-40B4-BE49-F238E27FC236}">
                <a16:creationId xmlns:a16="http://schemas.microsoft.com/office/drawing/2014/main" id="{8FF10077-1002-9A96-D874-0D6DB94B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7" y="1503729"/>
            <a:ext cx="1402703" cy="14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8AD6BBB5-906E-119C-94A8-50625BECF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3914867" y="2986274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EE7D3FB5-856F-02A9-0715-6E055A812635}"/>
              </a:ext>
            </a:extLst>
          </p:cNvPr>
          <p:cNvSpPr txBox="1"/>
          <p:nvPr/>
        </p:nvSpPr>
        <p:spPr>
          <a:xfrm>
            <a:off x="4148667" y="4444535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D1961C7-6713-1646-15FB-3805997BE859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373128" y="2240104"/>
            <a:ext cx="1733258" cy="150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CF6AA068-C2FC-7EFA-8A78-B4363288837A}"/>
              </a:ext>
            </a:extLst>
          </p:cNvPr>
          <p:cNvSpPr txBox="1"/>
          <p:nvPr/>
        </p:nvSpPr>
        <p:spPr>
          <a:xfrm>
            <a:off x="2928546" y="4807261"/>
            <a:ext cx="34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rgbClr val="FF0000"/>
                </a:solidFill>
                <a:latin typeface="Fira Sans Extra Condensed Medium" panose="020B0604020202020204" charset="0"/>
              </a:rPr>
              <a:t>Eviter les éléments externes</a:t>
            </a:r>
          </a:p>
        </p:txBody>
      </p:sp>
      <p:pic>
        <p:nvPicPr>
          <p:cNvPr id="5128" name="Picture 8" descr="Vague - Icônes météo gratuites">
            <a:extLst>
              <a:ext uri="{FF2B5EF4-FFF2-40B4-BE49-F238E27FC236}">
                <a16:creationId xmlns:a16="http://schemas.microsoft.com/office/drawing/2014/main" id="{08F7D62A-53C0-B8E0-9102-5F5A67E98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50520"/>
          <a:stretch/>
        </p:blipFill>
        <p:spPr bwMode="auto">
          <a:xfrm>
            <a:off x="541020" y="3569344"/>
            <a:ext cx="977642" cy="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cône Vague dans Material Design">
            <a:extLst>
              <a:ext uri="{FF2B5EF4-FFF2-40B4-BE49-F238E27FC236}">
                <a16:creationId xmlns:a16="http://schemas.microsoft.com/office/drawing/2014/main" id="{37CF14C0-B9BB-5066-9E31-9EA80539C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0" b="21148"/>
          <a:stretch/>
        </p:blipFill>
        <p:spPr bwMode="auto">
          <a:xfrm>
            <a:off x="6239757" y="3599340"/>
            <a:ext cx="977642" cy="5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C865EFB3-55E2-14F3-45D5-AC02A9A50E45}"/>
              </a:ext>
            </a:extLst>
          </p:cNvPr>
          <p:cNvSpPr txBox="1"/>
          <p:nvPr/>
        </p:nvSpPr>
        <p:spPr>
          <a:xfrm>
            <a:off x="1187284" y="4300702"/>
            <a:ext cx="123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Forte agitation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0B0EABC-2A3A-5F6A-2358-8A7E7C6BA3E2}"/>
              </a:ext>
            </a:extLst>
          </p:cNvPr>
          <p:cNvSpPr txBox="1"/>
          <p:nvPr/>
        </p:nvSpPr>
        <p:spPr>
          <a:xfrm>
            <a:off x="6780411" y="4254504"/>
            <a:ext cx="129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Faible agitation</a:t>
            </a:r>
          </a:p>
        </p:txBody>
      </p:sp>
      <p:pic>
        <p:nvPicPr>
          <p:cNvPr id="86" name="Picture 12" descr="group-of-people - Office de tourisme Aumale blangy sur bresle">
            <a:extLst>
              <a:ext uri="{FF2B5EF4-FFF2-40B4-BE49-F238E27FC236}">
                <a16:creationId xmlns:a16="http://schemas.microsoft.com/office/drawing/2014/main" id="{9989A767-1E59-8425-0F43-795E9D54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2" y="3424567"/>
            <a:ext cx="747502" cy="7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cône de groupe de personnes 643326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D8C7DED4-550D-DB2E-55FF-0FE9D7D4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8686" b="13583"/>
          <a:stretch/>
        </p:blipFill>
        <p:spPr bwMode="auto">
          <a:xfrm>
            <a:off x="7856325" y="3578729"/>
            <a:ext cx="708322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51" grpId="0"/>
      <p:bldP spid="61" grpId="0"/>
      <p:bldP spid="6" grpId="0" animBg="1"/>
      <p:bldP spid="64" grpId="0" animBg="1"/>
      <p:bldP spid="65" grpId="0"/>
      <p:bldP spid="70" grpId="0"/>
      <p:bldP spid="79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protocol de test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F4701C-7C01-0A97-5F77-15FC04E147D6}"/>
              </a:ext>
            </a:extLst>
          </p:cNvPr>
          <p:cNvSpPr txBox="1"/>
          <p:nvPr/>
        </p:nvSpPr>
        <p:spPr>
          <a:xfrm>
            <a:off x="612183" y="1456841"/>
            <a:ext cx="32236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Anonyme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Silence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Aucune interaction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Explication de l’évaluation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CC6200D-59B7-2A9C-45EB-943351BA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50" y="986957"/>
            <a:ext cx="2541778" cy="295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F46DD9-6781-7A2A-8868-3BC067D575EB}"/>
              </a:ext>
            </a:extLst>
          </p:cNvPr>
          <p:cNvSpPr txBox="1"/>
          <p:nvPr/>
        </p:nvSpPr>
        <p:spPr>
          <a:xfrm>
            <a:off x="4974956" y="4035622"/>
            <a:ext cx="3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BE" sz="1800" b="1" i="1" dirty="0">
                <a:latin typeface="Fira Sans Extra Condensed Medium" panose="020B0604020202020204" charset="0"/>
              </a:rPr>
              <a:t>Reconstitution du protocol de test</a:t>
            </a:r>
          </a:p>
        </p:txBody>
      </p:sp>
    </p:spTree>
    <p:extLst>
      <p:ext uri="{BB962C8B-B14F-4D97-AF65-F5344CB8AC3E}">
        <p14:creationId xmlns:p14="http://schemas.microsoft.com/office/powerpoint/2010/main" val="4093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de l’évaluation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115406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5;p16">
            <a:extLst>
              <a:ext uri="{FF2B5EF4-FFF2-40B4-BE49-F238E27FC236}">
                <a16:creationId xmlns:a16="http://schemas.microsoft.com/office/drawing/2014/main" id="{255E41DE-CF5A-C9A9-0DFB-6ADA422654D5}"/>
              </a:ext>
            </a:extLst>
          </p:cNvPr>
          <p:cNvSpPr txBox="1">
            <a:spLocks/>
          </p:cNvSpPr>
          <p:nvPr/>
        </p:nvSpPr>
        <p:spPr>
          <a:xfrm>
            <a:off x="7025595" y="2746978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Horreur</a:t>
            </a:r>
          </a:p>
        </p:txBody>
      </p:sp>
      <p:pic>
        <p:nvPicPr>
          <p:cNvPr id="6148" name="Picture 4" descr="Yeux Endoloris, Ligne Icône De Douleur Illustration de Vecteur -  Illustration du yeux, pictogramme: 155478921">
            <a:extLst>
              <a:ext uri="{FF2B5EF4-FFF2-40B4-BE49-F238E27FC236}">
                <a16:creationId xmlns:a16="http://schemas.microsoft.com/office/drawing/2014/main" id="{483D07A0-F7EF-D4EF-AC03-E3FF6319E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23620" r="26971" b="22592"/>
          <a:stretch/>
        </p:blipFill>
        <p:spPr bwMode="auto">
          <a:xfrm>
            <a:off x="6289259" y="4022870"/>
            <a:ext cx="612098" cy="7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ditif - Icônes soins de santé et médical gratuites">
            <a:extLst>
              <a:ext uri="{FF2B5EF4-FFF2-40B4-BE49-F238E27FC236}">
                <a16:creationId xmlns:a16="http://schemas.microsoft.com/office/drawing/2014/main" id="{F361BFD1-DCDD-C01A-D0C1-72F595BE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85" y="4119361"/>
            <a:ext cx="612098" cy="6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E9E633-739B-B089-E16B-87BDAFA8D11F}"/>
              </a:ext>
            </a:extLst>
          </p:cNvPr>
          <p:cNvCxnSpPr/>
          <p:nvPr/>
        </p:nvCxnSpPr>
        <p:spPr>
          <a:xfrm>
            <a:off x="6289259" y="3614503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3925DA-24E3-2097-AB29-B455B2FA8BF7}"/>
              </a:ext>
            </a:extLst>
          </p:cNvPr>
          <p:cNvCxnSpPr>
            <a:cxnSpLocks/>
          </p:cNvCxnSpPr>
          <p:nvPr/>
        </p:nvCxnSpPr>
        <p:spPr>
          <a:xfrm flipV="1">
            <a:off x="7506621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Google Shape;95;p16">
            <a:extLst>
              <a:ext uri="{FF2B5EF4-FFF2-40B4-BE49-F238E27FC236}">
                <a16:creationId xmlns:a16="http://schemas.microsoft.com/office/drawing/2014/main" id="{5385EA5A-7D69-42CB-589F-F12F964AEB70}"/>
              </a:ext>
            </a:extLst>
          </p:cNvPr>
          <p:cNvSpPr txBox="1">
            <a:spLocks/>
          </p:cNvSpPr>
          <p:nvPr/>
        </p:nvSpPr>
        <p:spPr>
          <a:xfrm>
            <a:off x="6100611" y="3601154"/>
            <a:ext cx="985993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Slender</a:t>
            </a:r>
          </a:p>
        </p:txBody>
      </p:sp>
      <p:sp>
        <p:nvSpPr>
          <p:cNvPr id="23" name="Google Shape;95;p16">
            <a:extLst>
              <a:ext uri="{FF2B5EF4-FFF2-40B4-BE49-F238E27FC236}">
                <a16:creationId xmlns:a16="http://schemas.microsoft.com/office/drawing/2014/main" id="{6B3014F1-4006-4CF3-EFAC-8C49C242D9CF}"/>
              </a:ext>
            </a:extLst>
          </p:cNvPr>
          <p:cNvSpPr txBox="1">
            <a:spLocks/>
          </p:cNvSpPr>
          <p:nvPr/>
        </p:nvSpPr>
        <p:spPr>
          <a:xfrm>
            <a:off x="7882568" y="3605478"/>
            <a:ext cx="1261432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Backroom</a:t>
            </a:r>
          </a:p>
        </p:txBody>
      </p:sp>
      <p:sp>
        <p:nvSpPr>
          <p:cNvPr id="25" name="Google Shape;95;p16">
            <a:extLst>
              <a:ext uri="{FF2B5EF4-FFF2-40B4-BE49-F238E27FC236}">
                <a16:creationId xmlns:a16="http://schemas.microsoft.com/office/drawing/2014/main" id="{C8476D2D-6086-3E80-E1C5-57A6329A7721}"/>
              </a:ext>
            </a:extLst>
          </p:cNvPr>
          <p:cNvSpPr txBox="1">
            <a:spLocks/>
          </p:cNvSpPr>
          <p:nvPr/>
        </p:nvSpPr>
        <p:spPr>
          <a:xfrm>
            <a:off x="1203287" y="2752202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Humour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26A0B6-1583-06F8-8C08-5C4BEF48B5D7}"/>
              </a:ext>
            </a:extLst>
          </p:cNvPr>
          <p:cNvCxnSpPr/>
          <p:nvPr/>
        </p:nvCxnSpPr>
        <p:spPr>
          <a:xfrm>
            <a:off x="466951" y="3619727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Google Shape;95;p16">
            <a:extLst>
              <a:ext uri="{FF2B5EF4-FFF2-40B4-BE49-F238E27FC236}">
                <a16:creationId xmlns:a16="http://schemas.microsoft.com/office/drawing/2014/main" id="{8C7AFC73-B1DF-618D-882D-7635D207AA3A}"/>
              </a:ext>
            </a:extLst>
          </p:cNvPr>
          <p:cNvSpPr txBox="1">
            <a:spLocks/>
          </p:cNvSpPr>
          <p:nvPr/>
        </p:nvSpPr>
        <p:spPr>
          <a:xfrm>
            <a:off x="7277304" y="332556"/>
            <a:ext cx="1210528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Minutes</a:t>
            </a:r>
          </a:p>
        </p:txBody>
      </p:sp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129796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umour - Icônes affaires et finances gratuites">
            <a:extLst>
              <a:ext uri="{FF2B5EF4-FFF2-40B4-BE49-F238E27FC236}">
                <a16:creationId xmlns:a16="http://schemas.microsoft.com/office/drawing/2014/main" id="{83FB9600-F0ED-A443-935B-1ECE7F9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54" y="4094224"/>
            <a:ext cx="703256" cy="7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95;p16">
            <a:extLst>
              <a:ext uri="{FF2B5EF4-FFF2-40B4-BE49-F238E27FC236}">
                <a16:creationId xmlns:a16="http://schemas.microsoft.com/office/drawing/2014/main" id="{B0F4C5E6-A4B6-C9A7-0917-615CE65EAC71}"/>
              </a:ext>
            </a:extLst>
          </p:cNvPr>
          <p:cNvSpPr txBox="1">
            <a:spLocks/>
          </p:cNvSpPr>
          <p:nvPr/>
        </p:nvSpPr>
        <p:spPr>
          <a:xfrm>
            <a:off x="1079049" y="3674166"/>
            <a:ext cx="1059265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Simpson</a:t>
            </a:r>
          </a:p>
        </p:txBody>
      </p:sp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047961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100941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172691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937475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CB416BA-D064-E2DD-06E8-26ECCA3EBA88}"/>
              </a:ext>
            </a:extLst>
          </p:cNvPr>
          <p:cNvCxnSpPr/>
          <p:nvPr/>
        </p:nvCxnSpPr>
        <p:spPr>
          <a:xfrm>
            <a:off x="3378104" y="3602045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780B4C0-EDB4-0CE8-B7BD-2A21EA7A171D}"/>
              </a:ext>
            </a:extLst>
          </p:cNvPr>
          <p:cNvCxnSpPr>
            <a:cxnSpLocks/>
          </p:cNvCxnSpPr>
          <p:nvPr/>
        </p:nvCxnSpPr>
        <p:spPr>
          <a:xfrm flipV="1">
            <a:off x="4572000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7D97EEEF-BFA2-5955-AEB9-FA3236FF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72" y="3730383"/>
            <a:ext cx="985992" cy="9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umour - Icônes éducation gratuites">
            <a:extLst>
              <a:ext uri="{FF2B5EF4-FFF2-40B4-BE49-F238E27FC236}">
                <a16:creationId xmlns:a16="http://schemas.microsoft.com/office/drawing/2014/main" id="{3D73B95B-57A4-8E82-5D03-081874FC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79" y="3811304"/>
            <a:ext cx="899741" cy="8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95;p16">
            <a:extLst>
              <a:ext uri="{FF2B5EF4-FFF2-40B4-BE49-F238E27FC236}">
                <a16:creationId xmlns:a16="http://schemas.microsoft.com/office/drawing/2014/main" id="{623B8B17-55DD-5336-3397-CC1A9C27BD03}"/>
              </a:ext>
            </a:extLst>
          </p:cNvPr>
          <p:cNvSpPr txBox="1">
            <a:spLocks/>
          </p:cNvSpPr>
          <p:nvPr/>
        </p:nvSpPr>
        <p:spPr>
          <a:xfrm>
            <a:off x="3456507" y="2828552"/>
            <a:ext cx="2356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Changement de thème </a:t>
            </a:r>
          </a:p>
        </p:txBody>
      </p:sp>
      <p:pic>
        <p:nvPicPr>
          <p:cNvPr id="6160" name="Picture 16" descr="Chronometer - Free Tools and utensils icons">
            <a:extLst>
              <a:ext uri="{FF2B5EF4-FFF2-40B4-BE49-F238E27FC236}">
                <a16:creationId xmlns:a16="http://schemas.microsoft.com/office/drawing/2014/main" id="{7558FA57-0E92-D38C-ADE6-2C7A911E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59" y="110899"/>
            <a:ext cx="826576" cy="8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Chronometer - Free Tools and utensils icons">
            <a:extLst>
              <a:ext uri="{FF2B5EF4-FFF2-40B4-BE49-F238E27FC236}">
                <a16:creationId xmlns:a16="http://schemas.microsoft.com/office/drawing/2014/main" id="{2EA66FCA-67C9-B6ED-C495-D0A91CF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65" y="3177252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hronometer - Free Tools and utensils icons">
            <a:extLst>
              <a:ext uri="{FF2B5EF4-FFF2-40B4-BE49-F238E27FC236}">
                <a16:creationId xmlns:a16="http://schemas.microsoft.com/office/drawing/2014/main" id="{7EBCA713-CEFE-C884-9E97-4619958D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5" y="3191645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 descr="Chronometer - Free Tools and utensils icons">
            <a:extLst>
              <a:ext uri="{FF2B5EF4-FFF2-40B4-BE49-F238E27FC236}">
                <a16:creationId xmlns:a16="http://schemas.microsoft.com/office/drawing/2014/main" id="{ACD383D5-040F-7DAF-21E1-27731EEE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05" y="3203098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/>
      <p:bldP spid="22" grpId="0"/>
      <p:bldP spid="23" grpId="0"/>
      <p:bldP spid="25" grpId="0"/>
      <p:bldP spid="30" grpId="0"/>
      <p:bldP spid="34" grpId="0"/>
      <p:bldP spid="9" grpId="0" animBg="1"/>
      <p:bldP spid="44" grpId="0"/>
    </p:bldLst>
  </p:timing>
</p:sld>
</file>

<file path=ppt/theme/theme1.xml><?xml version="1.0" encoding="utf-8"?>
<a:theme xmlns:a="http://schemas.openxmlformats.org/drawingml/2006/main" name="Line Cha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363</Words>
  <Application>Microsoft Office PowerPoint</Application>
  <PresentationFormat>Affichage à l'écran (16:9)</PresentationFormat>
  <Paragraphs>162</Paragraphs>
  <Slides>17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Fira Sans Extra Condensed Medium</vt:lpstr>
      <vt:lpstr>Line Chart Infographics by Slidesgo</vt:lpstr>
      <vt:lpstr>Évaluation d’une expérience utilisateur au moyen de capteurs biométriques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d’une expérience utilisateur au moyen de capteurs biométriques</dc:title>
  <cp:lastModifiedBy>Youssef Seddiki</cp:lastModifiedBy>
  <cp:revision>23</cp:revision>
  <dcterms:modified xsi:type="dcterms:W3CDTF">2022-06-15T15:54:34Z</dcterms:modified>
</cp:coreProperties>
</file>