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88" r:id="rId2"/>
    <p:sldId id="256" r:id="rId3"/>
    <p:sldId id="259" r:id="rId4"/>
    <p:sldId id="258" r:id="rId5"/>
    <p:sldId id="264" r:id="rId6"/>
    <p:sldId id="268" r:id="rId7"/>
    <p:sldId id="272" r:id="rId8"/>
    <p:sldId id="276" r:id="rId9"/>
    <p:sldId id="277" r:id="rId10"/>
    <p:sldId id="312" r:id="rId11"/>
    <p:sldId id="313" r:id="rId12"/>
    <p:sldId id="314" r:id="rId13"/>
    <p:sldId id="280" r:id="rId14"/>
  </p:sldIdLst>
  <p:sldSz cx="9144000" cy="5143500" type="screen16x9"/>
  <p:notesSz cx="6858000" cy="9144000"/>
  <p:embeddedFontLst>
    <p:embeddedFont>
      <p:font typeface="Palanquin" panose="020B0004020203020204" pitchFamily="34" charset="0"/>
      <p:regular r:id="rId16"/>
      <p:bold r:id="rId17"/>
    </p:embeddedFont>
    <p:embeddedFont>
      <p:font typeface="Signik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55C3D-96D3-45D4-BE84-290C125B1C5C}">
  <a:tblStyle styleId="{71055C3D-96D3-45D4-BE84-290C125B1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700d4d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700d4d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8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700d4d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700d4d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13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3fb04b94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3fb04b94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3ee93297a_0_2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3ee93297a_0_2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40964485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40964485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3fb04b9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3fb04b9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700d4d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700d4d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 hasCustomPrompt="1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2" hasCustomPrompt="1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3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 hasCustomPrompt="1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2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2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2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3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3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3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en ligne</a:t>
            </a:r>
            <a:endParaRPr dirty="0"/>
          </a:p>
        </p:txBody>
      </p:sp>
      <p:grpSp>
        <p:nvGrpSpPr>
          <p:cNvPr id="915" name="Google Shape;915;p62"/>
          <p:cNvGrpSpPr/>
          <p:nvPr/>
        </p:nvGrpSpPr>
        <p:grpSpPr>
          <a:xfrm>
            <a:off x="4412769" y="1593028"/>
            <a:ext cx="3732337" cy="2970710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62"/>
          <p:cNvSpPr/>
          <p:nvPr/>
        </p:nvSpPr>
        <p:spPr>
          <a:xfrm rot="5400000">
            <a:off x="963072" y="2205209"/>
            <a:ext cx="2130232" cy="1754673"/>
          </a:xfrm>
          <a:custGeom>
            <a:avLst/>
            <a:gdLst/>
            <a:ahLst/>
            <a:cxnLst/>
            <a:rect l="l" t="t" r="r" b="b"/>
            <a:pathLst>
              <a:path w="48616" h="37469" fill="none" extrusionOk="0">
                <a:moveTo>
                  <a:pt x="1961" y="21"/>
                </a:moveTo>
                <a:cubicBezTo>
                  <a:pt x="888" y="21"/>
                  <a:pt x="0" y="888"/>
                  <a:pt x="0" y="1982"/>
                </a:cubicBezTo>
                <a:lnTo>
                  <a:pt x="0" y="35508"/>
                </a:lnTo>
                <a:cubicBezTo>
                  <a:pt x="0" y="36581"/>
                  <a:pt x="888" y="37469"/>
                  <a:pt x="1961" y="37469"/>
                </a:cubicBezTo>
                <a:lnTo>
                  <a:pt x="46655" y="37469"/>
                </a:lnTo>
                <a:cubicBezTo>
                  <a:pt x="47728" y="37469"/>
                  <a:pt x="48616" y="36581"/>
                  <a:pt x="48616" y="35508"/>
                </a:cubicBezTo>
                <a:lnTo>
                  <a:pt x="48616" y="1982"/>
                </a:lnTo>
                <a:cubicBezTo>
                  <a:pt x="48616" y="888"/>
                  <a:pt x="47728" y="1"/>
                  <a:pt x="46655" y="1"/>
                </a:cubicBezTo>
                <a:close/>
                <a:moveTo>
                  <a:pt x="44487" y="3861"/>
                </a:moveTo>
                <a:lnTo>
                  <a:pt x="44487" y="33753"/>
                </a:lnTo>
                <a:lnTo>
                  <a:pt x="4273" y="33753"/>
                </a:lnTo>
                <a:lnTo>
                  <a:pt x="4273" y="3861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064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189FB8-432C-9AB3-B5CD-A7B6DA88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98" y="1759493"/>
            <a:ext cx="3418077" cy="1898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6B0385-236C-7BB4-2EF6-3BA3B9A1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44" y="2206821"/>
            <a:ext cx="1362587" cy="17673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CB86D70-AC95-7433-CBE6-3F0C85B9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5" y="120691"/>
            <a:ext cx="7717500" cy="572700"/>
          </a:xfrm>
        </p:spPr>
        <p:txBody>
          <a:bodyPr/>
          <a:lstStyle/>
          <a:p>
            <a:r>
              <a:rPr lang="fr-BE" dirty="0"/>
              <a:t>Résultat Après le filtrage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0113BAE-68E9-51E8-2E88-ADF45B46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84" y="925357"/>
            <a:ext cx="6758231" cy="3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CB86D70-AC95-7433-CBE6-3F0C85B9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5" y="120691"/>
            <a:ext cx="7717500" cy="572700"/>
          </a:xfrm>
        </p:spPr>
        <p:txBody>
          <a:bodyPr/>
          <a:lstStyle/>
          <a:p>
            <a:r>
              <a:rPr lang="fr-BE" dirty="0"/>
              <a:t>Résultat par utilisateur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10FA3B-EA12-86FF-20A8-8CFC9483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" y="817145"/>
            <a:ext cx="7737043" cy="4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2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B611C-6419-E852-E2D1-9C4E64D1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6" y="71987"/>
            <a:ext cx="7717500" cy="572700"/>
          </a:xfrm>
        </p:spPr>
        <p:txBody>
          <a:bodyPr/>
          <a:lstStyle/>
          <a:p>
            <a:r>
              <a:rPr lang="fr-BE" dirty="0"/>
              <a:t>Comparaison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7960E6-4227-B849-51E0-26CD4EF8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98" y="644687"/>
            <a:ext cx="3721271" cy="21863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AF5AB6-A3A6-67D7-9C4A-183178C6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3" y="2879806"/>
            <a:ext cx="4025421" cy="213934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0AA0E7-3C74-96D6-A18D-998C127D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80255"/>
            <a:ext cx="4342500" cy="2138900"/>
          </a:xfrm>
          <a:prstGeom prst="rect">
            <a:avLst/>
          </a:prstGeom>
        </p:spPr>
      </p:pic>
      <p:sp>
        <p:nvSpPr>
          <p:cNvPr id="11" name="Google Shape;669;p51">
            <a:extLst>
              <a:ext uri="{FF2B5EF4-FFF2-40B4-BE49-F238E27FC236}">
                <a16:creationId xmlns:a16="http://schemas.microsoft.com/office/drawing/2014/main" id="{9430EA69-3E29-684B-BE3A-7380E8CB3069}"/>
              </a:ext>
            </a:extLst>
          </p:cNvPr>
          <p:cNvSpPr txBox="1"/>
          <p:nvPr/>
        </p:nvSpPr>
        <p:spPr>
          <a:xfrm>
            <a:off x="3456391" y="172487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Émotionnelle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2" name="Google Shape;669;p51">
            <a:extLst>
              <a:ext uri="{FF2B5EF4-FFF2-40B4-BE49-F238E27FC236}">
                <a16:creationId xmlns:a16="http://schemas.microsoft.com/office/drawing/2014/main" id="{41B61527-0A0C-EDDE-176C-A932610A798A}"/>
              </a:ext>
            </a:extLst>
          </p:cNvPr>
          <p:cNvSpPr txBox="1"/>
          <p:nvPr/>
        </p:nvSpPr>
        <p:spPr>
          <a:xfrm>
            <a:off x="308699" y="245929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Humour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" name="Google Shape;669;p51">
            <a:extLst>
              <a:ext uri="{FF2B5EF4-FFF2-40B4-BE49-F238E27FC236}">
                <a16:creationId xmlns:a16="http://schemas.microsoft.com/office/drawing/2014/main" id="{69027A1D-A621-F237-80BF-57D10E551C82}"/>
              </a:ext>
            </a:extLst>
          </p:cNvPr>
          <p:cNvSpPr txBox="1"/>
          <p:nvPr/>
        </p:nvSpPr>
        <p:spPr>
          <a:xfrm>
            <a:off x="6948301" y="248392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Creepy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1697F0C-3032-9AEF-92E4-849BBC366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699" y="2779306"/>
            <a:ext cx="4342500" cy="2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4"/>
          <p:cNvSpPr txBox="1">
            <a:spLocks noGrp="1"/>
          </p:cNvSpPr>
          <p:nvPr>
            <p:ph type="title"/>
          </p:nvPr>
        </p:nvSpPr>
        <p:spPr>
          <a:xfrm>
            <a:off x="1523204" y="167750"/>
            <a:ext cx="3433683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36" name="Google Shape;736;p54"/>
          <p:cNvSpPr txBox="1">
            <a:spLocks noGrp="1"/>
          </p:cNvSpPr>
          <p:nvPr>
            <p:ph type="title" idx="2"/>
          </p:nvPr>
        </p:nvSpPr>
        <p:spPr>
          <a:xfrm>
            <a:off x="-1223875" y="0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39" name="Google Shape;739;p54"/>
          <p:cNvSpPr/>
          <p:nvPr/>
        </p:nvSpPr>
        <p:spPr>
          <a:xfrm>
            <a:off x="7915522" y="2070911"/>
            <a:ext cx="1503486" cy="3236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4"/>
          <p:cNvSpPr/>
          <p:nvPr/>
        </p:nvSpPr>
        <p:spPr>
          <a:xfrm>
            <a:off x="7263450" y="229150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>
            <a:off x="546925" y="3244450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3BE177-486D-6500-E834-C8665ABDF44B}"/>
              </a:ext>
            </a:extLst>
          </p:cNvPr>
          <p:cNvSpPr txBox="1"/>
          <p:nvPr/>
        </p:nvSpPr>
        <p:spPr>
          <a:xfrm>
            <a:off x="672475" y="1243377"/>
            <a:ext cx="5321394" cy="13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Fiabilité 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Silence	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Valeurs incohérentes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Difficultés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71880" y="1471997"/>
            <a:ext cx="170153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0" y="562650"/>
            <a:ext cx="8967215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Evaluation d’une expérience utilisateur </a:t>
            </a:r>
            <a:br>
              <a:rPr lang="fr-FR" sz="3600" dirty="0"/>
            </a:br>
            <a:r>
              <a:rPr lang="fr-FR" sz="3600" dirty="0"/>
              <a:t>au moyen de capteurs biométrique</a:t>
            </a:r>
            <a:endParaRPr lang="fr-BE" sz="3600"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427867" y="3123483"/>
            <a:ext cx="4539348" cy="635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JUIN </a:t>
            </a:r>
            <a:endParaRPr lang="fr-BE" sz="11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</a:rPr>
              <a:t>Prometteur :  Mr. Jonathan Riggio </a:t>
            </a:r>
            <a:endParaRPr lang="fr-BE"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138196" y="3457776"/>
            <a:ext cx="2614778" cy="1481012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hlinkClick r:id="rId6" action="ppaction://hlinksldjump"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7" action="ppaction://hlinksldjump"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hlinkClick r:id="rId3" action="ppaction://hlinksldjump"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matiéres </a:t>
            </a:r>
            <a:endParaRPr dirty="0"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3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2" name="Google Shape;232;p33">
            <a:hlinkClick r:id="rId6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" name="Google Shape;233;p3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636487" y="3443825"/>
            <a:ext cx="1684500" cy="93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protocol d’étude</a:t>
            </a:r>
            <a:endParaRPr dirty="0"/>
          </a:p>
        </p:txBody>
      </p:sp>
      <p:sp>
        <p:nvSpPr>
          <p:cNvPr id="235" name="Google Shape;235;p33">
            <a:hlinkClick r:id="rId3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238" name="Google Shape;238;p33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9" name="Google Shape;239;p33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4191432" y="3667563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</a:t>
            </a:r>
            <a:endParaRPr dirty="0"/>
          </a:p>
        </p:txBody>
      </p:sp>
      <p:sp>
        <p:nvSpPr>
          <p:cNvPr id="241" name="Google Shape;241;p33">
            <a:hlinkClick r:id="rId7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2" name="Google Shape;242;p33">
            <a:hlinkClick r:id="rId7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08471"/>
            <a:ext cx="1684500" cy="669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Générale</a:t>
            </a:r>
            <a:endParaRPr dirty="0"/>
          </a:p>
        </p:txBody>
      </p:sp>
      <p:sp>
        <p:nvSpPr>
          <p:cNvPr id="244" name="Google Shape;244;p33">
            <a:hlinkClick r:id="rId4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45" name="Google Shape;245;p33">
            <a:hlinkClick r:id="rId4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6852450" y="3695088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385294" y="491650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Introduction</a:t>
            </a:r>
            <a:endParaRPr sz="5200" dirty="0"/>
          </a:p>
        </p:txBody>
      </p: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2;p32">
            <a:extLst>
              <a:ext uri="{FF2B5EF4-FFF2-40B4-BE49-F238E27FC236}">
                <a16:creationId xmlns:a16="http://schemas.microsoft.com/office/drawing/2014/main" id="{F44F14AE-82D0-1B9D-98F7-53BBE389297D}"/>
              </a:ext>
            </a:extLst>
          </p:cNvPr>
          <p:cNvSpPr/>
          <p:nvPr/>
        </p:nvSpPr>
        <p:spPr>
          <a:xfrm>
            <a:off x="8569700" y="3774868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4;p32">
            <a:extLst>
              <a:ext uri="{FF2B5EF4-FFF2-40B4-BE49-F238E27FC236}">
                <a16:creationId xmlns:a16="http://schemas.microsoft.com/office/drawing/2014/main" id="{B515190A-3E29-20E2-E222-B0A23A3B1351}"/>
              </a:ext>
            </a:extLst>
          </p:cNvPr>
          <p:cNvSpPr/>
          <p:nvPr/>
        </p:nvSpPr>
        <p:spPr>
          <a:xfrm>
            <a:off x="2276253" y="4466068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09;p37">
            <a:extLst>
              <a:ext uri="{FF2B5EF4-FFF2-40B4-BE49-F238E27FC236}">
                <a16:creationId xmlns:a16="http://schemas.microsoft.com/office/drawing/2014/main" id="{5ED3DC63-BD93-16E5-1765-D497468D7886}"/>
              </a:ext>
            </a:extLst>
          </p:cNvPr>
          <p:cNvSpPr/>
          <p:nvPr/>
        </p:nvSpPr>
        <p:spPr>
          <a:xfrm>
            <a:off x="2920160" y="1301100"/>
            <a:ext cx="2751300" cy="18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Internet of things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La biométrie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L’experience utilisateur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0C974B-EB6F-48FB-5E0E-4F84C961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701" y="-558538"/>
            <a:ext cx="2895851" cy="2676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320" name="Google Shape;320;p38"/>
          <p:cNvSpPr txBox="1">
            <a:spLocks noGrp="1"/>
          </p:cNvSpPr>
          <p:nvPr>
            <p:ph type="title" idx="2"/>
          </p:nvPr>
        </p:nvSpPr>
        <p:spPr>
          <a:xfrm>
            <a:off x="0" y="-316258"/>
            <a:ext cx="1617464" cy="1457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4" name="Google Shape;324;p38"/>
          <p:cNvGrpSpPr/>
          <p:nvPr/>
        </p:nvGrpSpPr>
        <p:grpSpPr>
          <a:xfrm rot="3084075">
            <a:off x="6855957" y="-320289"/>
            <a:ext cx="529617" cy="4237948"/>
            <a:chOff x="3419800" y="255950"/>
            <a:chExt cx="762550" cy="5161525"/>
          </a:xfrm>
        </p:grpSpPr>
        <p:sp>
          <p:nvSpPr>
            <p:cNvPr id="325" name="Google Shape;325;p38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1837408" y="242125"/>
            <a:ext cx="6660324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générale </a:t>
            </a:r>
            <a:endParaRPr dirty="0"/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1724337" cy="1045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endParaRPr dirty="0"/>
          </a:p>
        </p:txBody>
      </p:sp>
      <p:sp>
        <p:nvSpPr>
          <p:cNvPr id="439" name="Google Shape;439;p42"/>
          <p:cNvSpPr/>
          <p:nvPr/>
        </p:nvSpPr>
        <p:spPr>
          <a:xfrm>
            <a:off x="8309657" y="638125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115543" y="412259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7EDDFF-31C8-C598-AF92-2890DD8D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7" y="891859"/>
            <a:ext cx="8793366" cy="4179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1655145" y="183381"/>
            <a:ext cx="5226917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Protocole du test</a:t>
            </a:r>
            <a:endParaRPr dirty="0"/>
          </a:p>
        </p:txBody>
      </p:sp>
      <p:sp>
        <p:nvSpPr>
          <p:cNvPr id="501" name="Google Shape;501;p46"/>
          <p:cNvSpPr txBox="1">
            <a:spLocks noGrp="1"/>
          </p:cNvSpPr>
          <p:nvPr>
            <p:ph type="title" idx="2"/>
          </p:nvPr>
        </p:nvSpPr>
        <p:spPr>
          <a:xfrm>
            <a:off x="3237" y="0"/>
            <a:ext cx="1651909" cy="1090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21" name="Google Shape;521;p46"/>
          <p:cNvSpPr/>
          <p:nvPr/>
        </p:nvSpPr>
        <p:spPr>
          <a:xfrm>
            <a:off x="8630601" y="131181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8447672" y="4543705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07;p37">
            <a:extLst>
              <a:ext uri="{FF2B5EF4-FFF2-40B4-BE49-F238E27FC236}">
                <a16:creationId xmlns:a16="http://schemas.microsoft.com/office/drawing/2014/main" id="{8247B4C4-CB8F-6A88-BFBF-F1D726AFD0E1}"/>
              </a:ext>
            </a:extLst>
          </p:cNvPr>
          <p:cNvSpPr txBox="1"/>
          <p:nvPr/>
        </p:nvSpPr>
        <p:spPr>
          <a:xfrm>
            <a:off x="59952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Utilisateur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5" name="Google Shape;308;p37">
            <a:extLst>
              <a:ext uri="{FF2B5EF4-FFF2-40B4-BE49-F238E27FC236}">
                <a16:creationId xmlns:a16="http://schemas.microsoft.com/office/drawing/2014/main" id="{EA6E7629-74A8-BA88-12DE-7A94BAD42FBE}"/>
              </a:ext>
            </a:extLst>
          </p:cNvPr>
          <p:cNvSpPr txBox="1"/>
          <p:nvPr/>
        </p:nvSpPr>
        <p:spPr>
          <a:xfrm>
            <a:off x="6261847" y="17433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Évaluation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4C43B1-AB3D-D6D9-B078-AA1601C1E2F9}"/>
              </a:ext>
            </a:extLst>
          </p:cNvPr>
          <p:cNvSpPr txBox="1"/>
          <p:nvPr/>
        </p:nvSpPr>
        <p:spPr>
          <a:xfrm>
            <a:off x="60277" y="2340706"/>
            <a:ext cx="2990706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Anonyme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Silence	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Explication de l’évaluation</a:t>
            </a:r>
          </a:p>
          <a:p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C9038B-A6BC-5263-D844-8BAB3F403C0B}"/>
              </a:ext>
            </a:extLst>
          </p:cNvPr>
          <p:cNvSpPr txBox="1"/>
          <p:nvPr/>
        </p:nvSpPr>
        <p:spPr>
          <a:xfrm>
            <a:off x="6050683" y="2310362"/>
            <a:ext cx="3009818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>
              <a:lnSpc>
                <a:spcPct val="115000"/>
              </a:lnSpc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3 Types (Creepy , Humour, Emotionnelle)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Enregistrement des données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fr-FR" sz="18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Formulaire</a:t>
            </a:r>
          </a:p>
          <a:p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81C9BD-909C-7146-7CF5-91052C6E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83" y="1072198"/>
            <a:ext cx="2541778" cy="295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1693072" y="207233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Résultat</a:t>
            </a:r>
          </a:p>
        </p:txBody>
      </p:sp>
      <p:sp>
        <p:nvSpPr>
          <p:cNvPr id="583" name="Google Shape;583;p50"/>
          <p:cNvSpPr txBox="1">
            <a:spLocks noGrp="1"/>
          </p:cNvSpPr>
          <p:nvPr>
            <p:ph type="title" idx="2"/>
          </p:nvPr>
        </p:nvSpPr>
        <p:spPr>
          <a:xfrm>
            <a:off x="-1075925" y="7098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0"/>
          <p:cNvSpPr/>
          <p:nvPr/>
        </p:nvSpPr>
        <p:spPr>
          <a:xfrm>
            <a:off x="7508808" y="346782"/>
            <a:ext cx="3301500" cy="330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50"/>
          <p:cNvGrpSpPr/>
          <p:nvPr/>
        </p:nvGrpSpPr>
        <p:grpSpPr>
          <a:xfrm rot="-5400000">
            <a:off x="6749068" y="1717468"/>
            <a:ext cx="3401006" cy="659633"/>
            <a:chOff x="243000" y="1891600"/>
            <a:chExt cx="1858575" cy="360475"/>
          </a:xfrm>
        </p:grpSpPr>
        <p:sp>
          <p:nvSpPr>
            <p:cNvPr id="588" name="Google Shape;588;p50"/>
            <p:cNvSpPr/>
            <p:nvPr/>
          </p:nvSpPr>
          <p:spPr>
            <a:xfrm>
              <a:off x="243000" y="1891600"/>
              <a:ext cx="1858575" cy="360475"/>
            </a:xfrm>
            <a:custGeom>
              <a:avLst/>
              <a:gdLst/>
              <a:ahLst/>
              <a:cxnLst/>
              <a:rect l="l" t="t" r="r" b="b"/>
              <a:pathLst>
                <a:path w="74343" h="14419" fill="none" extrusionOk="0">
                  <a:moveTo>
                    <a:pt x="74343" y="1"/>
                  </a:moveTo>
                  <a:lnTo>
                    <a:pt x="74343" y="14418"/>
                  </a:lnTo>
                  <a:lnTo>
                    <a:pt x="0" y="144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20327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2006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1980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1954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1928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19021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1876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18495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1823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1797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17709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1744925" y="1895400"/>
              <a:ext cx="0" cy="75375"/>
            </a:xfrm>
            <a:custGeom>
              <a:avLst/>
              <a:gdLst/>
              <a:ahLst/>
              <a:cxnLst/>
              <a:rect l="l" t="t" r="r" b="b"/>
              <a:pathLst>
                <a:path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17189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1692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16663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16403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1614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1588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61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1535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150967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1483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1457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1431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1405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13790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1353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3264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300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274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12484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1221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1958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169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143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1172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0912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065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0386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012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9866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960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934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908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882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8560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829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803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777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7514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7248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698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672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646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620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5942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5682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5421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515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4896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4636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4375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411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3850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589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666;p51">
            <a:extLst>
              <a:ext uri="{FF2B5EF4-FFF2-40B4-BE49-F238E27FC236}">
                <a16:creationId xmlns:a16="http://schemas.microsoft.com/office/drawing/2014/main" id="{9A28EAEE-7E99-FD0B-7D59-44960BDA2EE9}"/>
              </a:ext>
            </a:extLst>
          </p:cNvPr>
          <p:cNvSpPr/>
          <p:nvPr/>
        </p:nvSpPr>
        <p:spPr>
          <a:xfrm>
            <a:off x="6131475" y="1422444"/>
            <a:ext cx="833700" cy="83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3</a:t>
            </a:r>
            <a:endParaRPr sz="2800" dirty="0"/>
          </a:p>
        </p:txBody>
      </p:sp>
      <p:sp>
        <p:nvSpPr>
          <p:cNvPr id="86" name="Google Shape;669;p51">
            <a:extLst>
              <a:ext uri="{FF2B5EF4-FFF2-40B4-BE49-F238E27FC236}">
                <a16:creationId xmlns:a16="http://schemas.microsoft.com/office/drawing/2014/main" id="{13063F99-3FFD-B4C1-8370-EEFBF9CDC9A9}"/>
              </a:ext>
            </a:extLst>
          </p:cNvPr>
          <p:cNvSpPr txBox="1"/>
          <p:nvPr/>
        </p:nvSpPr>
        <p:spPr>
          <a:xfrm>
            <a:off x="3387638" y="328855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Émotionnelle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87" name="Google Shape;670;p51">
            <a:extLst>
              <a:ext uri="{FF2B5EF4-FFF2-40B4-BE49-F238E27FC236}">
                <a16:creationId xmlns:a16="http://schemas.microsoft.com/office/drawing/2014/main" id="{D01D67F4-3629-F766-2CB2-AA2F3B738A81}"/>
              </a:ext>
            </a:extLst>
          </p:cNvPr>
          <p:cNvSpPr txBox="1"/>
          <p:nvPr/>
        </p:nvSpPr>
        <p:spPr>
          <a:xfrm>
            <a:off x="5602088" y="3288557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Humour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88" name="Google Shape;688;p51">
            <a:extLst>
              <a:ext uri="{FF2B5EF4-FFF2-40B4-BE49-F238E27FC236}">
                <a16:creationId xmlns:a16="http://schemas.microsoft.com/office/drawing/2014/main" id="{2BDBCEA3-B0A3-4542-2243-E71246128941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4331138" y="2159950"/>
            <a:ext cx="0" cy="11286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690;p51">
            <a:extLst>
              <a:ext uri="{FF2B5EF4-FFF2-40B4-BE49-F238E27FC236}">
                <a16:creationId xmlns:a16="http://schemas.microsoft.com/office/drawing/2014/main" id="{6419E98F-A57C-2B97-AB98-57FB19D863D5}"/>
              </a:ext>
            </a:extLst>
          </p:cNvPr>
          <p:cNvCxnSpPr>
            <a:cxnSpLocks/>
            <a:stCxn id="85" idx="4"/>
            <a:endCxn id="87" idx="0"/>
          </p:cNvCxnSpPr>
          <p:nvPr/>
        </p:nvCxnSpPr>
        <p:spPr>
          <a:xfrm flipH="1">
            <a:off x="6545588" y="2256144"/>
            <a:ext cx="2737" cy="10324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666;p51">
            <a:extLst>
              <a:ext uri="{FF2B5EF4-FFF2-40B4-BE49-F238E27FC236}">
                <a16:creationId xmlns:a16="http://schemas.microsoft.com/office/drawing/2014/main" id="{BD3791EF-3085-96AC-45BC-8B142FA417A2}"/>
              </a:ext>
            </a:extLst>
          </p:cNvPr>
          <p:cNvSpPr/>
          <p:nvPr/>
        </p:nvSpPr>
        <p:spPr>
          <a:xfrm>
            <a:off x="3914288" y="1326250"/>
            <a:ext cx="833700" cy="833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7</a:t>
            </a:r>
            <a:endParaRPr sz="2800" dirty="0"/>
          </a:p>
        </p:txBody>
      </p:sp>
      <p:sp>
        <p:nvSpPr>
          <p:cNvPr id="91" name="Google Shape;666;p51">
            <a:extLst>
              <a:ext uri="{FF2B5EF4-FFF2-40B4-BE49-F238E27FC236}">
                <a16:creationId xmlns:a16="http://schemas.microsoft.com/office/drawing/2014/main" id="{FBD10751-1C1E-A534-DB6B-46133E74CAB0}"/>
              </a:ext>
            </a:extLst>
          </p:cNvPr>
          <p:cNvSpPr/>
          <p:nvPr/>
        </p:nvSpPr>
        <p:spPr>
          <a:xfrm>
            <a:off x="1643675" y="1422444"/>
            <a:ext cx="833700" cy="83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3</a:t>
            </a:r>
            <a:endParaRPr sz="2800" dirty="0"/>
          </a:p>
        </p:txBody>
      </p:sp>
      <p:sp>
        <p:nvSpPr>
          <p:cNvPr id="92" name="Google Shape;670;p51">
            <a:extLst>
              <a:ext uri="{FF2B5EF4-FFF2-40B4-BE49-F238E27FC236}">
                <a16:creationId xmlns:a16="http://schemas.microsoft.com/office/drawing/2014/main" id="{F6A4A99D-6970-3C12-DACB-55DE840825C7}"/>
              </a:ext>
            </a:extLst>
          </p:cNvPr>
          <p:cNvSpPr txBox="1"/>
          <p:nvPr/>
        </p:nvSpPr>
        <p:spPr>
          <a:xfrm>
            <a:off x="1119762" y="328855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Creepy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93" name="Google Shape;690;p51">
            <a:extLst>
              <a:ext uri="{FF2B5EF4-FFF2-40B4-BE49-F238E27FC236}">
                <a16:creationId xmlns:a16="http://schemas.microsoft.com/office/drawing/2014/main" id="{26B0AFE7-B865-F50F-F473-8942880CFD30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060525" y="2256144"/>
            <a:ext cx="2737" cy="103240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CB86D70-AC95-7433-CBE6-3F0C85B9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5" y="120691"/>
            <a:ext cx="7717500" cy="572700"/>
          </a:xfrm>
        </p:spPr>
        <p:txBody>
          <a:bodyPr/>
          <a:lstStyle/>
          <a:p>
            <a:r>
              <a:rPr lang="fr-BE" dirty="0"/>
              <a:t>Résultat Avant le filtrage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DC6C65F-1564-A8BF-D514-42DF44EF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74" y="782670"/>
            <a:ext cx="6444852" cy="3468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108</Words>
  <Application>Microsoft Office PowerPoint</Application>
  <PresentationFormat>Affichage à l'écran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Signika</vt:lpstr>
      <vt:lpstr>Times New Roman</vt:lpstr>
      <vt:lpstr>Arial</vt:lpstr>
      <vt:lpstr>Palanquin</vt:lpstr>
      <vt:lpstr>University Digital Choice Boards by Slidesgo</vt:lpstr>
      <vt:lpstr>Support en ligne</vt:lpstr>
      <vt:lpstr>Evaluation d’une expérience utilisateur  au moyen de capteurs biométrique</vt:lpstr>
      <vt:lpstr>Table des matiéres </vt:lpstr>
      <vt:lpstr>Introduction</vt:lpstr>
      <vt:lpstr>Problématique</vt:lpstr>
      <vt:lpstr>Architecture générale </vt:lpstr>
      <vt:lpstr>Protocole du test</vt:lpstr>
      <vt:lpstr>Résultat</vt:lpstr>
      <vt:lpstr>Résultat Avant le filtrage </vt:lpstr>
      <vt:lpstr>Résultat Après le filtrage </vt:lpstr>
      <vt:lpstr>Résultat par utilisateur</vt:lpstr>
      <vt:lpstr>Comparaison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en ligne</dc:title>
  <cp:lastModifiedBy>Youssef Seddiki</cp:lastModifiedBy>
  <cp:revision>4</cp:revision>
  <dcterms:modified xsi:type="dcterms:W3CDTF">2022-06-15T15:56:01Z</dcterms:modified>
</cp:coreProperties>
</file>