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B031-246D-4A93-BF5E-3E586C277011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7556E-01B9-41E6-BC4A-B211DCF4E5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6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5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8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0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74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0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7E90-1565-4689-8754-EF1E412747D9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989C-6D8B-47DB-937E-ED34B4B5D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GB" b="1" dirty="0"/>
              <a:t>Apps Rating </a:t>
            </a:r>
            <a:r>
              <a:rPr lang="en-GB" b="1" dirty="0" smtClean="0"/>
              <a:t>Comparison:</a:t>
            </a:r>
            <a:br>
              <a:rPr lang="en-GB" b="1" dirty="0" smtClean="0"/>
            </a:br>
            <a:r>
              <a:rPr lang="en-GB" sz="3200" b="1" dirty="0" smtClean="0"/>
              <a:t>Google vs Apple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Problem:</a:t>
            </a:r>
            <a:r>
              <a:rPr lang="en-US" sz="3200" dirty="0" smtClean="0"/>
              <a:t> Did Apple Store apps receive better reviews than Google Play apps?</a:t>
            </a:r>
          </a:p>
          <a:p>
            <a:r>
              <a:rPr lang="en-US" sz="3200" b="1" dirty="0" smtClean="0"/>
              <a:t>Plan: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Source data on Kaggle.com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Select relevant fields and records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Clean (fix data types), transform (join two datasets, filter), visualize (rating histograms)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Hypothesis testing (non-parametric)</a:t>
            </a:r>
          </a:p>
          <a:p>
            <a:pPr marL="514350" indent="-514350">
              <a:buAutoNum type="arabicParenR"/>
            </a:pPr>
            <a:r>
              <a:rPr lang="en-US" sz="3200" dirty="0" smtClean="0"/>
              <a:t>Conclusion and decision (choose Google Play)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646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92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Data Selection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92" y="1066800"/>
            <a:ext cx="8229600" cy="4525963"/>
          </a:xfrm>
        </p:spPr>
        <p:txBody>
          <a:bodyPr/>
          <a:lstStyle/>
          <a:p>
            <a:r>
              <a:rPr lang="en-US" dirty="0" smtClean="0"/>
              <a:t>Google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7" y="1752600"/>
            <a:ext cx="78676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7" y="4038600"/>
            <a:ext cx="7950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7400" y="1782778"/>
            <a:ext cx="1752600" cy="1504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9200" y="1782778"/>
            <a:ext cx="333092" cy="1504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924801" y="4038600"/>
            <a:ext cx="653766" cy="172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38800" y="4038600"/>
            <a:ext cx="609600" cy="172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81400" y="4038600"/>
            <a:ext cx="1219200" cy="172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9219" y="5867400"/>
            <a:ext cx="795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Google = Google[['Category', 'Rating', 'Reviews', 'Price']]</a:t>
            </a:r>
          </a:p>
          <a:p>
            <a:r>
              <a:rPr lang="en-US" dirty="0" smtClean="0"/>
              <a:t>Apple = Apple[['</a:t>
            </a:r>
            <a:r>
              <a:rPr lang="en-US" dirty="0" err="1" smtClean="0"/>
              <a:t>prime_genre</a:t>
            </a:r>
            <a:r>
              <a:rPr lang="en-US" dirty="0" smtClean="0"/>
              <a:t>', '</a:t>
            </a:r>
            <a:r>
              <a:rPr lang="en-US" dirty="0" err="1" smtClean="0"/>
              <a:t>user_rating</a:t>
            </a:r>
            <a:r>
              <a:rPr lang="en-US" dirty="0" smtClean="0"/>
              <a:t>', '</a:t>
            </a:r>
            <a:r>
              <a:rPr lang="en-US" dirty="0" err="1" smtClean="0"/>
              <a:t>rating_count_tot</a:t>
            </a:r>
            <a:r>
              <a:rPr lang="en-US" dirty="0" smtClean="0"/>
              <a:t>', 'price']]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22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GB" dirty="0" smtClean="0"/>
              <a:t>Check and fix the data types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Data Cleaning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2" y="1981200"/>
            <a:ext cx="35909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14537"/>
            <a:ext cx="27813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10400" y="2743200"/>
            <a:ext cx="72390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0" y="3505200"/>
            <a:ext cx="8839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854890" y="4419600"/>
            <a:ext cx="117431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86000" y="4210050"/>
            <a:ext cx="15240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4400" y="4876800"/>
            <a:ext cx="793012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Google = Google[Google['Price']!='Everyone'] # remove non-numeric value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nosymb = Google['Price'].str.replace('$','')        # remove ‘$’</a:t>
            </a:r>
          </a:p>
          <a:p>
            <a:r>
              <a:rPr lang="en-GB" sz="2000" dirty="0" smtClean="0"/>
              <a:t>Google['Price'] = pd.to_numeric(nosymb)         # make column numeric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Google['Reviews'] = pd.to_numeric(Google['Reviews'])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493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Prepare to join: </a:t>
            </a:r>
            <a:r>
              <a:rPr lang="en-US" sz="2800" dirty="0" smtClean="0"/>
              <a:t>Add a “platform” column to both frames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200" dirty="0" smtClean="0"/>
              <a:t>Apple</a:t>
            </a:r>
            <a:r>
              <a:rPr lang="en-GB" sz="2200" dirty="0"/>
              <a:t>['platform'] = </a:t>
            </a:r>
            <a:r>
              <a:rPr lang="en-GB" sz="2200" dirty="0" smtClean="0"/>
              <a:t>'apple‘;   Google</a:t>
            </a:r>
            <a:r>
              <a:rPr lang="en-GB" sz="2200" dirty="0"/>
              <a:t>['platform'] = 'google'</a:t>
            </a:r>
          </a:p>
          <a:p>
            <a:pPr marL="0" indent="0">
              <a:buNone/>
            </a:pPr>
            <a:r>
              <a:rPr lang="en-US" sz="2800" dirty="0" smtClean="0"/>
              <a:t>    Make </a:t>
            </a:r>
            <a:r>
              <a:rPr lang="en-US" sz="2800" dirty="0"/>
              <a:t>column names same in the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200" dirty="0" err="1"/>
              <a:t>new_names</a:t>
            </a:r>
            <a:r>
              <a:rPr lang="en-US" sz="2200" dirty="0"/>
              <a:t> = </a:t>
            </a:r>
            <a:r>
              <a:rPr lang="en-US" sz="2200" dirty="0" err="1"/>
              <a:t>Google.columns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Apple = </a:t>
            </a:r>
            <a:r>
              <a:rPr lang="en-US" sz="2200" dirty="0" err="1"/>
              <a:t>Apple.rename</a:t>
            </a:r>
            <a:r>
              <a:rPr lang="en-US" sz="2200" dirty="0"/>
              <a:t>(columns = </a:t>
            </a:r>
            <a:r>
              <a:rPr lang="en-US" sz="2200" dirty="0" err="1"/>
              <a:t>dict</a:t>
            </a:r>
            <a:r>
              <a:rPr lang="en-US" sz="2200" dirty="0"/>
              <a:t>(zip(</a:t>
            </a:r>
            <a:r>
              <a:rPr lang="en-US" sz="2200" dirty="0" err="1"/>
              <a:t>old_names,new_names</a:t>
            </a:r>
            <a:r>
              <a:rPr lang="en-US" sz="2200" dirty="0"/>
              <a:t>)))</a:t>
            </a:r>
          </a:p>
          <a:p>
            <a:r>
              <a:rPr lang="en-US" dirty="0" smtClean="0"/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	</a:t>
            </a:r>
            <a:r>
              <a:rPr lang="en-US" sz="2200" dirty="0" err="1"/>
              <a:t>df</a:t>
            </a:r>
            <a:r>
              <a:rPr lang="en-US" sz="2200" dirty="0"/>
              <a:t> = </a:t>
            </a:r>
            <a:r>
              <a:rPr lang="en-US" sz="2200" dirty="0" err="1"/>
              <a:t>Google.append</a:t>
            </a:r>
            <a:r>
              <a:rPr lang="en-US" sz="2200" dirty="0"/>
              <a:t>(Apple, </a:t>
            </a:r>
            <a:r>
              <a:rPr lang="en-US" sz="2200" dirty="0" err="1"/>
              <a:t>ignore_index</a:t>
            </a:r>
            <a:r>
              <a:rPr lang="en-US" sz="2200" dirty="0"/>
              <a:t>= True)</a:t>
            </a:r>
          </a:p>
          <a:p>
            <a:r>
              <a:rPr lang="en-US" dirty="0" smtClean="0"/>
              <a:t>Filter: </a:t>
            </a:r>
            <a:r>
              <a:rPr lang="en-GB" dirty="0" smtClean="0"/>
              <a:t>Eliminate </a:t>
            </a:r>
            <a:r>
              <a:rPr lang="en-GB" dirty="0" err="1" smtClean="0"/>
              <a:t>NaN</a:t>
            </a:r>
            <a:r>
              <a:rPr lang="en-GB" dirty="0" smtClean="0"/>
              <a:t>; </a:t>
            </a:r>
            <a:r>
              <a:rPr lang="en-US" dirty="0" smtClean="0"/>
              <a:t>apps </a:t>
            </a:r>
            <a:r>
              <a:rPr lang="en-GB" dirty="0" smtClean="0"/>
              <a:t>reviewed </a:t>
            </a:r>
            <a:r>
              <a:rPr lang="en-GB" dirty="0"/>
              <a:t>at least </a:t>
            </a:r>
            <a:r>
              <a:rPr lang="en-GB" dirty="0" smtClean="0"/>
              <a:t>once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2200" dirty="0" err="1"/>
              <a:t>df</a:t>
            </a:r>
            <a:r>
              <a:rPr lang="en-US" sz="2200" dirty="0"/>
              <a:t> = </a:t>
            </a:r>
            <a:r>
              <a:rPr lang="en-US" sz="2200" dirty="0" err="1"/>
              <a:t>df.dropna</a:t>
            </a:r>
            <a:r>
              <a:rPr lang="en-US" sz="2200" dirty="0" smtClean="0"/>
              <a:t>();    </a:t>
            </a:r>
            <a:r>
              <a:rPr lang="en-GB" sz="2200" dirty="0" err="1" smtClean="0"/>
              <a:t>df</a:t>
            </a:r>
            <a:r>
              <a:rPr lang="en-GB" sz="2200" dirty="0" smtClean="0"/>
              <a:t> </a:t>
            </a:r>
            <a:r>
              <a:rPr lang="en-GB" sz="2200" dirty="0"/>
              <a:t>= </a:t>
            </a:r>
            <a:r>
              <a:rPr lang="en-GB" sz="2200" dirty="0" err="1"/>
              <a:t>df</a:t>
            </a:r>
            <a:r>
              <a:rPr lang="en-GB" sz="2200" dirty="0"/>
              <a:t>[</a:t>
            </a:r>
            <a:r>
              <a:rPr lang="en-GB" sz="2200" dirty="0" err="1"/>
              <a:t>df</a:t>
            </a:r>
            <a:r>
              <a:rPr lang="en-GB" sz="2200" dirty="0"/>
              <a:t>['Reviews'] != 0]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545"/>
            <a:ext cx="8229600" cy="1143000"/>
          </a:xfrm>
        </p:spPr>
        <p:txBody>
          <a:bodyPr/>
          <a:lstStyle/>
          <a:p>
            <a:r>
              <a:rPr lang="en-US" b="1" dirty="0" smtClean="0"/>
              <a:t>Data Transformation</a:t>
            </a:r>
            <a:endParaRPr lang="en-GB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44632"/>
            <a:ext cx="48958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86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57912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Descriptive Statistic</a:t>
            </a:r>
            <a:r>
              <a:rPr lang="en-US" dirty="0" smtClean="0"/>
              <a:t>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Data are not normal: use non-parametric statistics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54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 and Visualization</a:t>
            </a:r>
            <a:endParaRPr lang="en-GB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1600200"/>
            <a:ext cx="4876800" cy="1552575"/>
            <a:chOff x="685800" y="1676399"/>
            <a:chExt cx="4876800" cy="155257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76399"/>
              <a:ext cx="48768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2057400" y="2666998"/>
              <a:ext cx="685800" cy="56197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78108"/>
            <a:ext cx="2944368" cy="272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6605"/>
            <a:ext cx="3672840" cy="258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19" y="4252356"/>
            <a:ext cx="2817495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7730"/>
            <a:ext cx="8458200" cy="5791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Ho: mean ratings are same for Google and Apple apps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Ha: Google has a higher mean rating than Apple</a:t>
            </a:r>
            <a:endParaRPr lang="en-US" sz="3000" dirty="0" smtClean="0"/>
          </a:p>
          <a:p>
            <a:pPr>
              <a:spcBef>
                <a:spcPts val="0"/>
              </a:spcBef>
            </a:pPr>
            <a:r>
              <a:rPr lang="en-US" sz="3000" dirty="0" smtClean="0"/>
              <a:t>Permutation test</a:t>
            </a:r>
          </a:p>
          <a:p>
            <a:pPr marL="0" indent="0">
              <a:spcBef>
                <a:spcPts val="0"/>
              </a:spcBef>
              <a:buNone/>
            </a:pPr>
            <a:endParaRPr lang="en-US" sz="3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/>
              <a:t>			</a:t>
            </a:r>
          </a:p>
          <a:p>
            <a:pPr marL="0" indent="0">
              <a:spcBef>
                <a:spcPts val="0"/>
              </a:spcBef>
              <a:buNone/>
            </a:pPr>
            <a:endParaRPr lang="en-US" sz="3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 smtClean="0"/>
              <a:t>Differences of mean ratings are normally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/>
              <a:t>distributed and never reach observed 0.14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Conclusion: Google apps have</a:t>
            </a:r>
            <a:br>
              <a:rPr lang="en-US" sz="3000" dirty="0" smtClean="0"/>
            </a:br>
            <a:r>
              <a:rPr lang="en-US" sz="3000" dirty="0" smtClean="0"/>
              <a:t>higher ratings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Decision: Sign contract with Google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545"/>
            <a:ext cx="8229600" cy="1059255"/>
          </a:xfrm>
        </p:spPr>
        <p:txBody>
          <a:bodyPr>
            <a:normAutofit/>
          </a:bodyPr>
          <a:lstStyle/>
          <a:p>
            <a:r>
              <a:rPr lang="en-US" b="1" dirty="0" smtClean="0"/>
              <a:t>Hypothesis Testing and Decision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19400"/>
            <a:ext cx="798853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98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Apps Rating Comparison: Google vs Apple</vt:lpstr>
      <vt:lpstr>Data Selection</vt:lpstr>
      <vt:lpstr>Data Cleaning</vt:lpstr>
      <vt:lpstr>Data Transformation</vt:lpstr>
      <vt:lpstr>Summary and Visualization</vt:lpstr>
      <vt:lpstr>Hypothesis Testing and Decision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Rating Comparison: Google vs Apple</dc:title>
  <dc:creator>Author</dc:creator>
  <cp:lastModifiedBy>Author</cp:lastModifiedBy>
  <cp:revision>52</cp:revision>
  <dcterms:created xsi:type="dcterms:W3CDTF">2021-05-29T17:09:31Z</dcterms:created>
  <dcterms:modified xsi:type="dcterms:W3CDTF">2021-05-29T19:15:00Z</dcterms:modified>
</cp:coreProperties>
</file>