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284000-8921-4309-8E89-5DFF7E4740D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78805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84000-8921-4309-8E89-5DFF7E4740D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2243428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84000-8921-4309-8E89-5DFF7E4740D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246245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284000-8921-4309-8E89-5DFF7E4740D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86255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284000-8921-4309-8E89-5DFF7E4740DF}" type="datetimeFigureOut">
              <a:rPr lang="en-US" smtClean="0"/>
              <a:t>8/6/2021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130568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284000-8921-4309-8E89-5DFF7E4740DF}"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201465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284000-8921-4309-8E89-5DFF7E4740DF}" type="datetimeFigureOut">
              <a:rPr lang="en-US" smtClean="0"/>
              <a:t>8/6/2021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2934342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284000-8921-4309-8E89-5DFF7E4740DF}" type="datetimeFigureOut">
              <a:rPr lang="en-US" smtClean="0"/>
              <a:t>8/6/2021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271763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84000-8921-4309-8E89-5DFF7E4740DF}" type="datetimeFigureOut">
              <a:rPr lang="en-US" smtClean="0"/>
              <a:t>8/6/2021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404359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84000-8921-4309-8E89-5DFF7E4740DF}"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28404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284000-8921-4309-8E89-5DFF7E4740DF}" type="datetimeFigureOut">
              <a:rPr lang="en-US" smtClean="0"/>
              <a:t>8/6/2021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090462-BA7A-4023-9FFE-8AB36329B35A}" type="slidenum">
              <a:rPr lang="en-US" smtClean="0"/>
              <a:t>‹#›</a:t>
            </a:fld>
            <a:endParaRPr lang="en-US"/>
          </a:p>
        </p:txBody>
      </p:sp>
    </p:spTree>
    <p:extLst>
      <p:ext uri="{BB962C8B-B14F-4D97-AF65-F5344CB8AC3E}">
        <p14:creationId xmlns:p14="http://schemas.microsoft.com/office/powerpoint/2010/main" val="154134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84000-8921-4309-8E89-5DFF7E4740DF}" type="datetimeFigureOut">
              <a:rPr lang="en-US" smtClean="0"/>
              <a:t>8/6/2021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90462-BA7A-4023-9FFE-8AB36329B35A}" type="slidenum">
              <a:rPr lang="en-US" smtClean="0"/>
              <a:t>‹#›</a:t>
            </a:fld>
            <a:endParaRPr lang="en-US"/>
          </a:p>
        </p:txBody>
      </p:sp>
    </p:spTree>
    <p:extLst>
      <p:ext uri="{BB962C8B-B14F-4D97-AF65-F5344CB8AC3E}">
        <p14:creationId xmlns:p14="http://schemas.microsoft.com/office/powerpoint/2010/main" val="336421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p1"/>
          <p:cNvSpPr txBox="1">
            <a:spLocks/>
          </p:cNvSpPr>
          <p:nvPr/>
        </p:nvSpPr>
        <p:spPr>
          <a:xfrm>
            <a:off x="685801" y="2076417"/>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smtClean="0">
                <a:solidFill>
                  <a:srgbClr val="29748D"/>
                </a:solidFill>
                <a:latin typeface="Quattrocento Sans"/>
                <a:ea typeface="Quattrocento Sans"/>
                <a:cs typeface="Quattrocento Sans"/>
                <a:sym typeface="Quattrocento Sans"/>
              </a:rPr>
              <a:t>Problem Statement</a:t>
            </a:r>
            <a:endParaRPr lang="en-US" sz="3200" b="1" dirty="0"/>
          </a:p>
        </p:txBody>
      </p:sp>
      <p:sp>
        <p:nvSpPr>
          <p:cNvPr id="5" name="Rectangle 4"/>
          <p:cNvSpPr/>
          <p:nvPr/>
        </p:nvSpPr>
        <p:spPr>
          <a:xfrm>
            <a:off x="859924" y="163690"/>
            <a:ext cx="7469737" cy="1631216"/>
          </a:xfrm>
          <a:prstGeom prst="rect">
            <a:avLst/>
          </a:prstGeom>
        </p:spPr>
        <p:txBody>
          <a:bodyPr wrap="none">
            <a:spAutoFit/>
          </a:bodyPr>
          <a:lstStyle/>
          <a:p>
            <a:r>
              <a:rPr lang="en-US" sz="3600" b="1" dirty="0"/>
              <a:t>Guided Capstone </a:t>
            </a:r>
            <a:r>
              <a:rPr lang="en-US" sz="3600" b="1" dirty="0" smtClean="0"/>
              <a:t>Project Presentation</a:t>
            </a:r>
          </a:p>
          <a:p>
            <a:pPr algn="ctr"/>
            <a:r>
              <a:rPr lang="en-US" sz="3200" b="1" dirty="0" smtClean="0"/>
              <a:t>“Big Mountain ski resort”</a:t>
            </a:r>
          </a:p>
          <a:p>
            <a:pPr algn="ctr"/>
            <a:r>
              <a:rPr lang="en-US" sz="3200" dirty="0" smtClean="0"/>
              <a:t>by </a:t>
            </a:r>
            <a:r>
              <a:rPr lang="en-US" sz="3200" dirty="0" err="1" smtClean="0"/>
              <a:t>Yuriy</a:t>
            </a:r>
            <a:r>
              <a:rPr lang="en-US" sz="3200" dirty="0" smtClean="0"/>
              <a:t> </a:t>
            </a:r>
            <a:r>
              <a:rPr lang="en-US" sz="3200" dirty="0" err="1" smtClean="0"/>
              <a:t>Sereda</a:t>
            </a:r>
            <a:endParaRPr lang="en-US" sz="3200" dirty="0"/>
          </a:p>
        </p:txBody>
      </p:sp>
      <p:sp>
        <p:nvSpPr>
          <p:cNvPr id="6" name="Rectangle 5"/>
          <p:cNvSpPr/>
          <p:nvPr/>
        </p:nvSpPr>
        <p:spPr>
          <a:xfrm>
            <a:off x="685800" y="2590800"/>
            <a:ext cx="7924800" cy="2031325"/>
          </a:xfrm>
          <a:prstGeom prst="rect">
            <a:avLst/>
          </a:prstGeom>
        </p:spPr>
        <p:txBody>
          <a:bodyPr wrap="square">
            <a:spAutoFit/>
          </a:bodyPr>
          <a:lstStyle/>
          <a:p>
            <a:r>
              <a:rPr lang="en-US" sz="2100" b="1" dirty="0" smtClean="0"/>
              <a:t>Big Mountain ski resort in Montana recently installed an additional chair lift to help increase the distribution of visitors across the mountain at the expense of increasing their operating costs by $1,540,000 this season. The company suspects they are not getting the most out of their facilities and needs some guidance on how to adjust their pricing and investment into existing and new facilities.</a:t>
            </a:r>
            <a:endParaRPr lang="en-US" sz="2100" dirty="0"/>
          </a:p>
        </p:txBody>
      </p:sp>
      <p:pic>
        <p:nvPicPr>
          <p:cNvPr id="1026" name="Picture 2" descr="https://skiwhitefish.com/" title="Big Mountain ski res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00" y="4622125"/>
            <a:ext cx="8927783"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394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p1"/>
          <p:cNvSpPr txBox="1">
            <a:spLocks/>
          </p:cNvSpPr>
          <p:nvPr/>
        </p:nvSpPr>
        <p:spPr>
          <a:xfrm>
            <a:off x="685801" y="152400"/>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smtClean="0">
                <a:solidFill>
                  <a:srgbClr val="29748D"/>
                </a:solidFill>
                <a:latin typeface="Quattrocento Sans"/>
                <a:ea typeface="Quattrocento Sans"/>
                <a:cs typeface="Quattrocento Sans"/>
                <a:sym typeface="Quattrocento Sans"/>
              </a:rPr>
              <a:t>Recommendation and key findings</a:t>
            </a:r>
            <a:endParaRPr lang="en-US" sz="3200" b="1" dirty="0"/>
          </a:p>
        </p:txBody>
      </p:sp>
      <p:sp>
        <p:nvSpPr>
          <p:cNvPr id="6" name="Rectangle 5"/>
          <p:cNvSpPr/>
          <p:nvPr/>
        </p:nvSpPr>
        <p:spPr>
          <a:xfrm>
            <a:off x="685801" y="838200"/>
            <a:ext cx="7924800" cy="5724644"/>
          </a:xfrm>
          <a:prstGeom prst="rect">
            <a:avLst/>
          </a:prstGeom>
        </p:spPr>
        <p:txBody>
          <a:bodyPr wrap="square">
            <a:spAutoFit/>
          </a:bodyPr>
          <a:lstStyle/>
          <a:p>
            <a:pPr marL="342900" indent="-342900">
              <a:buFont typeface="Wingdings" pitchFamily="2" charset="2"/>
              <a:buChar char="§"/>
            </a:pPr>
            <a:r>
              <a:rPr lang="en-US" sz="2400" dirty="0" smtClean="0"/>
              <a:t>Proceed </a:t>
            </a:r>
            <a:r>
              <a:rPr lang="en-US" sz="2400" dirty="0"/>
              <a:t>with </a:t>
            </a:r>
            <a:r>
              <a:rPr lang="en-US" sz="2400" dirty="0" smtClean="0"/>
              <a:t>the most profitable </a:t>
            </a:r>
            <a:r>
              <a:rPr lang="en-US" sz="2400" dirty="0" smtClean="0"/>
              <a:t>Scenario 2:</a:t>
            </a:r>
          </a:p>
          <a:p>
            <a:pPr marL="800100" lvl="1" indent="-342900">
              <a:buFont typeface="Wingdings" pitchFamily="2" charset="2"/>
              <a:buChar char="ü"/>
            </a:pPr>
            <a:r>
              <a:rPr lang="en-US" sz="2400" dirty="0" smtClean="0"/>
              <a:t>Add 1 run.</a:t>
            </a:r>
          </a:p>
          <a:p>
            <a:pPr marL="800100" lvl="1" indent="-342900">
              <a:buFont typeface="Wingdings" pitchFamily="2" charset="2"/>
              <a:buChar char="ü"/>
            </a:pPr>
            <a:r>
              <a:rPr lang="en-US" sz="2400" dirty="0" smtClean="0"/>
              <a:t>Add 150 </a:t>
            </a:r>
            <a:r>
              <a:rPr lang="en-US" sz="2400" dirty="0" err="1" smtClean="0"/>
              <a:t>ft</a:t>
            </a:r>
            <a:r>
              <a:rPr lang="en-US" sz="2400" dirty="0" smtClean="0"/>
              <a:t> to the vertical drop.</a:t>
            </a:r>
          </a:p>
          <a:p>
            <a:pPr marL="800100" lvl="1" indent="-342900">
              <a:buFont typeface="Wingdings" pitchFamily="2" charset="2"/>
              <a:buChar char="ü"/>
            </a:pPr>
            <a:r>
              <a:rPr lang="en-US" sz="2400" dirty="0" smtClean="0"/>
              <a:t>Add one chair lift.</a:t>
            </a:r>
          </a:p>
          <a:p>
            <a:pPr marL="800100" lvl="1" indent="-342900">
              <a:buFont typeface="Arial" pitchFamily="34" charset="0"/>
              <a:buChar char="•"/>
            </a:pPr>
            <a:r>
              <a:rPr lang="en-US" sz="2400" dirty="0" smtClean="0"/>
              <a:t>Expected increase in daily ticket price is $1.99 and</a:t>
            </a:r>
            <a:br>
              <a:rPr lang="en-US" sz="2400" dirty="0" smtClean="0"/>
            </a:br>
            <a:r>
              <a:rPr lang="en-US" sz="2400" dirty="0" smtClean="0"/>
              <a:t>extra $1.93M in seasonal </a:t>
            </a:r>
            <a:r>
              <a:rPr lang="en-US" sz="2400" dirty="0" smtClean="0"/>
              <a:t>revenue.</a:t>
            </a:r>
            <a:endParaRPr lang="en-US" sz="2400" dirty="0" smtClean="0"/>
          </a:p>
          <a:p>
            <a:pPr marL="342900" indent="-342900">
              <a:spcBef>
                <a:spcPts val="600"/>
              </a:spcBef>
              <a:buFont typeface="Wingdings" pitchFamily="2" charset="2"/>
              <a:buChar char="§"/>
            </a:pPr>
            <a:r>
              <a:rPr lang="en-US" sz="2400" dirty="0" smtClean="0"/>
              <a:t>Do not close runs as in Scenario 1:</a:t>
            </a:r>
          </a:p>
          <a:p>
            <a:pPr marL="800100" lvl="1" indent="-342900">
              <a:spcBef>
                <a:spcPts val="600"/>
              </a:spcBef>
              <a:buFont typeface="Arial" pitchFamily="34" charset="0"/>
              <a:buChar char="•"/>
            </a:pPr>
            <a:r>
              <a:rPr lang="en-US" sz="2400" dirty="0" smtClean="0"/>
              <a:t>Loss of up to $1.81M in profit.</a:t>
            </a:r>
          </a:p>
          <a:p>
            <a:pPr marL="800100" lvl="1" indent="-342900">
              <a:spcBef>
                <a:spcPts val="600"/>
              </a:spcBef>
              <a:buFont typeface="Arial" pitchFamily="34" charset="0"/>
              <a:buChar char="•"/>
            </a:pPr>
            <a:r>
              <a:rPr lang="en-US" sz="2400" dirty="0" smtClean="0"/>
              <a:t>Potential loss in vertical drop, night skiing area, etc.</a:t>
            </a:r>
          </a:p>
          <a:p>
            <a:pPr marL="342900" indent="-342900">
              <a:spcBef>
                <a:spcPts val="600"/>
              </a:spcBef>
              <a:buFont typeface="Wingdings" pitchFamily="2" charset="2"/>
              <a:buChar char="§"/>
            </a:pPr>
            <a:r>
              <a:rPr lang="en-US" sz="2400" dirty="0" smtClean="0"/>
              <a:t>Scenario 3 only adds expenses for 2 acres of artificial snow compared to the best scenario.</a:t>
            </a:r>
          </a:p>
          <a:p>
            <a:pPr marL="342900" indent="-342900">
              <a:spcBef>
                <a:spcPts val="600"/>
              </a:spcBef>
              <a:buFont typeface="Wingdings" pitchFamily="2" charset="2"/>
              <a:buChar char="§"/>
            </a:pPr>
            <a:r>
              <a:rPr lang="en-US" sz="2400" dirty="0" smtClean="0"/>
              <a:t>Scenario 4 does not lead to a change in ticket price,</a:t>
            </a:r>
            <a:br>
              <a:rPr lang="en-US" sz="2400" dirty="0" smtClean="0"/>
            </a:br>
            <a:r>
              <a:rPr lang="en-US" sz="2400" dirty="0" smtClean="0"/>
              <a:t>while adding the </a:t>
            </a:r>
            <a:r>
              <a:rPr lang="en-US" sz="2400" dirty="0" smtClean="0"/>
              <a:t>cost of 4 acres of artificial snow.</a:t>
            </a:r>
            <a:endParaRPr lang="en-US" sz="2400" dirty="0" smtClean="0"/>
          </a:p>
          <a:p>
            <a:pPr marL="342900" indent="-342900">
              <a:spcBef>
                <a:spcPts val="600"/>
              </a:spcBef>
              <a:buFont typeface="Wingdings" pitchFamily="2" charset="2"/>
              <a:buChar char="§"/>
            </a:pPr>
            <a:r>
              <a:rPr lang="en-US" sz="2400" dirty="0" smtClean="0"/>
              <a:t>S</a:t>
            </a:r>
            <a:r>
              <a:rPr lang="en-US" sz="2400" dirty="0" smtClean="0"/>
              <a:t>tart collecting visitor and operating cost data.</a:t>
            </a:r>
            <a:endParaRPr lang="en-US" sz="2400" dirty="0"/>
          </a:p>
        </p:txBody>
      </p:sp>
    </p:spTree>
    <p:extLst>
      <p:ext uri="{BB962C8B-B14F-4D97-AF65-F5344CB8AC3E}">
        <p14:creationId xmlns:p14="http://schemas.microsoft.com/office/powerpoint/2010/main" val="60784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p1"/>
          <p:cNvSpPr txBox="1">
            <a:spLocks/>
          </p:cNvSpPr>
          <p:nvPr/>
        </p:nvSpPr>
        <p:spPr>
          <a:xfrm>
            <a:off x="685801" y="152400"/>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smtClean="0">
                <a:solidFill>
                  <a:srgbClr val="29748D"/>
                </a:solidFill>
                <a:latin typeface="Quattrocento Sans"/>
                <a:ea typeface="Quattrocento Sans"/>
                <a:cs typeface="Quattrocento Sans"/>
                <a:sym typeface="Quattrocento Sans"/>
              </a:rPr>
              <a:t>Modeling results and analysis</a:t>
            </a:r>
            <a:endParaRPr lang="en-US" sz="3200" b="1" dirty="0"/>
          </a:p>
        </p:txBody>
      </p:sp>
      <p:sp>
        <p:nvSpPr>
          <p:cNvPr id="6" name="Rectangle 5"/>
          <p:cNvSpPr/>
          <p:nvPr/>
        </p:nvSpPr>
        <p:spPr>
          <a:xfrm>
            <a:off x="685801" y="686682"/>
            <a:ext cx="7924800" cy="2308324"/>
          </a:xfrm>
          <a:prstGeom prst="rect">
            <a:avLst/>
          </a:prstGeom>
        </p:spPr>
        <p:txBody>
          <a:bodyPr wrap="square">
            <a:spAutoFit/>
          </a:bodyPr>
          <a:lstStyle/>
          <a:p>
            <a:pPr marL="342900" indent="-342900">
              <a:buFont typeface="Wingdings" pitchFamily="2" charset="2"/>
              <a:buChar char="§"/>
            </a:pPr>
            <a:r>
              <a:rPr lang="en-US" sz="2400" dirty="0" smtClean="0"/>
              <a:t>Explanatory variables: 29 features of US resorts.</a:t>
            </a:r>
          </a:p>
          <a:p>
            <a:pPr marL="342900" indent="-342900">
              <a:buFont typeface="Wingdings" pitchFamily="2" charset="2"/>
              <a:buChar char="§"/>
            </a:pPr>
            <a:r>
              <a:rPr lang="en-US" sz="2400" dirty="0" smtClean="0"/>
              <a:t>Dependent variable: weekend ticket prices in US resorts.</a:t>
            </a:r>
          </a:p>
          <a:p>
            <a:pPr marL="342900" indent="-342900">
              <a:buFont typeface="Wingdings" pitchFamily="2" charset="2"/>
              <a:buChar char="§"/>
            </a:pPr>
            <a:r>
              <a:rPr lang="en-US" sz="2400" dirty="0" smtClean="0"/>
              <a:t>Montana has a moderate state-wide average price; weekday and weekend prices </a:t>
            </a:r>
            <a:r>
              <a:rPr lang="en-US" sz="2400" dirty="0" smtClean="0"/>
              <a:t>coincide</a:t>
            </a:r>
            <a:r>
              <a:rPr lang="en-US" sz="2400" dirty="0" smtClean="0"/>
              <a:t>.</a:t>
            </a:r>
          </a:p>
          <a:p>
            <a:pPr marL="342900" indent="-342900">
              <a:buFont typeface="Wingdings" pitchFamily="2" charset="2"/>
              <a:buChar char="§"/>
            </a:pPr>
            <a:r>
              <a:rPr lang="en-US" sz="2400" dirty="0" smtClean="0"/>
              <a:t>Daily ticket price at Big Mountain Resort is at 80.4 percentile across 276 US resorts with given weekend prices.</a:t>
            </a:r>
          </a:p>
        </p:txBody>
      </p:sp>
      <p:pic>
        <p:nvPicPr>
          <p:cNvPr id="8" name="Picture 2" descr="C:\Sereda\Lectures\Springboard\DataScienceGuidedCapstone\images\price_h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022715"/>
            <a:ext cx="6156191" cy="3382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6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descr="C:\Sereda\Lectures\Springboard\DataScienceGuidedCapstone\images\PC1-PC2_sta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461402"/>
            <a:ext cx="6524445" cy="5368889"/>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46;p1"/>
          <p:cNvSpPr txBox="1">
            <a:spLocks/>
          </p:cNvSpPr>
          <p:nvPr/>
        </p:nvSpPr>
        <p:spPr>
          <a:xfrm>
            <a:off x="685801" y="152400"/>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smtClean="0">
                <a:solidFill>
                  <a:srgbClr val="29748D"/>
                </a:solidFill>
                <a:latin typeface="Quattrocento Sans"/>
                <a:ea typeface="Quattrocento Sans"/>
                <a:cs typeface="Quattrocento Sans"/>
                <a:sym typeface="Quattrocento Sans"/>
              </a:rPr>
              <a:t>PCA analysis</a:t>
            </a:r>
            <a:endParaRPr lang="en-US" sz="3200" b="1" dirty="0"/>
          </a:p>
        </p:txBody>
      </p:sp>
      <p:sp>
        <p:nvSpPr>
          <p:cNvPr id="6" name="Rectangle 5"/>
          <p:cNvSpPr/>
          <p:nvPr/>
        </p:nvSpPr>
        <p:spPr>
          <a:xfrm>
            <a:off x="685801" y="687564"/>
            <a:ext cx="7924800" cy="830997"/>
          </a:xfrm>
          <a:prstGeom prst="rect">
            <a:avLst/>
          </a:prstGeom>
        </p:spPr>
        <p:txBody>
          <a:bodyPr wrap="square">
            <a:spAutoFit/>
          </a:bodyPr>
          <a:lstStyle/>
          <a:p>
            <a:pPr marL="342900" indent="-342900">
              <a:buFont typeface="Wingdings" pitchFamily="2" charset="2"/>
              <a:buChar char="§"/>
            </a:pPr>
            <a:r>
              <a:rPr lang="en-US" sz="2400" dirty="0" smtClean="0"/>
              <a:t>No clear pattern in PCA coordinates of state-wide average prices. Need to apply another regression technique.</a:t>
            </a:r>
            <a:endParaRPr lang="en-US" sz="2400" dirty="0"/>
          </a:p>
        </p:txBody>
      </p:sp>
    </p:spTree>
    <p:extLst>
      <p:ext uri="{BB962C8B-B14F-4D97-AF65-F5344CB8AC3E}">
        <p14:creationId xmlns:p14="http://schemas.microsoft.com/office/powerpoint/2010/main" val="276152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p1"/>
          <p:cNvSpPr txBox="1">
            <a:spLocks/>
          </p:cNvSpPr>
          <p:nvPr/>
        </p:nvSpPr>
        <p:spPr>
          <a:xfrm>
            <a:off x="685801" y="152400"/>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a:solidFill>
                  <a:srgbClr val="29748D"/>
                </a:solidFill>
                <a:latin typeface="Quattrocento Sans"/>
                <a:ea typeface="Quattrocento Sans"/>
                <a:cs typeface="Quattrocento Sans"/>
              </a:rPr>
              <a:t>Key factors determining ticket </a:t>
            </a:r>
            <a:r>
              <a:rPr lang="en-US" sz="3200" b="1" dirty="0" smtClean="0">
                <a:solidFill>
                  <a:srgbClr val="29748D"/>
                </a:solidFill>
                <a:latin typeface="Quattrocento Sans"/>
                <a:ea typeface="Quattrocento Sans"/>
                <a:cs typeface="Quattrocento Sans"/>
              </a:rPr>
              <a:t>price</a:t>
            </a:r>
            <a:endParaRPr lang="en-US" sz="3200" b="1" dirty="0">
              <a:solidFill>
                <a:srgbClr val="29748D"/>
              </a:solidFill>
              <a:latin typeface="Quattrocento Sans"/>
              <a:ea typeface="Quattrocento Sans"/>
              <a:cs typeface="Quattrocento Sans"/>
            </a:endParaRPr>
          </a:p>
        </p:txBody>
      </p:sp>
      <p:graphicFrame>
        <p:nvGraphicFramePr>
          <p:cNvPr id="2" name="Table 1"/>
          <p:cNvGraphicFramePr>
            <a:graphicFrameLocks noGrp="1"/>
          </p:cNvGraphicFramePr>
          <p:nvPr>
            <p:extLst>
              <p:ext uri="{D42A27DB-BD31-4B8C-83A1-F6EECF244321}">
                <p14:modId xmlns:p14="http://schemas.microsoft.com/office/powerpoint/2010/main" val="3878836402"/>
              </p:ext>
            </p:extLst>
          </p:nvPr>
        </p:nvGraphicFramePr>
        <p:xfrm>
          <a:off x="1349954" y="5186065"/>
          <a:ext cx="6305548" cy="960120"/>
        </p:xfrm>
        <a:graphic>
          <a:graphicData uri="http://schemas.openxmlformats.org/drawingml/2006/table">
            <a:tbl>
              <a:tblPr firstRow="1" firstCol="1" bandRow="1">
                <a:tableStyleId>{5C22544A-7EE6-4342-B048-85BDC9FD1C3A}</a:tableStyleId>
              </a:tblPr>
              <a:tblGrid>
                <a:gridCol w="1035694"/>
                <a:gridCol w="500712"/>
                <a:gridCol w="585751"/>
                <a:gridCol w="687924"/>
                <a:gridCol w="583847"/>
                <a:gridCol w="577501"/>
                <a:gridCol w="552116"/>
                <a:gridCol w="628270"/>
                <a:gridCol w="571155"/>
                <a:gridCol w="582578"/>
              </a:tblGrid>
              <a:tr h="30480">
                <a:tc>
                  <a:txBody>
                    <a:bodyPr/>
                    <a:lstStyle/>
                    <a:p>
                      <a:pPr marL="0" marR="0" algn="ctr">
                        <a:spcBef>
                          <a:spcPts val="1200"/>
                        </a:spcBef>
                        <a:spcAft>
                          <a:spcPts val="0"/>
                        </a:spcAft>
                      </a:pPr>
                      <a:r>
                        <a:rPr lang="en-US" sz="1050" dirty="0">
                          <a:effectLst/>
                        </a:rPr>
                        <a:t>Features</a:t>
                      </a:r>
                      <a:endParaRPr lang="en-US" sz="1100" dirty="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Price,</a:t>
                      </a:r>
                      <a:br>
                        <a:rPr lang="en-US" sz="1050">
                          <a:effectLst/>
                        </a:rPr>
                      </a:br>
                      <a:r>
                        <a:rPr lang="en-US" sz="1050">
                          <a:effectLst/>
                        </a:rPr>
                        <a:t>$</a:t>
                      </a:r>
                      <a:endParaRPr lang="en-US" sz="110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Vertical Drop,</a:t>
                      </a:r>
                      <a:br>
                        <a:rPr lang="en-US" sz="1050">
                          <a:effectLst/>
                        </a:rPr>
                      </a:br>
                      <a:r>
                        <a:rPr lang="en-US" sz="1050">
                          <a:effectLst/>
                        </a:rPr>
                        <a:t>ft</a:t>
                      </a:r>
                      <a:endParaRPr lang="en-US" sz="110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dirty="0">
                          <a:effectLst/>
                        </a:rPr>
                        <a:t>Snow Making Area,</a:t>
                      </a:r>
                      <a:br>
                        <a:rPr lang="en-US" sz="1050" dirty="0">
                          <a:effectLst/>
                        </a:rPr>
                      </a:br>
                      <a:r>
                        <a:rPr lang="en-US" sz="1050" dirty="0">
                          <a:effectLst/>
                        </a:rPr>
                        <a:t>acres</a:t>
                      </a:r>
                      <a:endParaRPr lang="en-US" sz="1100" dirty="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dirty="0">
                          <a:effectLst/>
                        </a:rPr>
                        <a:t>Total Chairs</a:t>
                      </a:r>
                      <a:endParaRPr lang="en-US" sz="1100" dirty="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Fast Quads</a:t>
                      </a:r>
                      <a:endParaRPr lang="en-US" sz="110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Runs</a:t>
                      </a:r>
                      <a:endParaRPr lang="en-US" sz="110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Longest Run,</a:t>
                      </a:r>
                      <a:br>
                        <a:rPr lang="en-US" sz="1050">
                          <a:effectLst/>
                        </a:rPr>
                      </a:br>
                      <a:r>
                        <a:rPr lang="en-US" sz="1050">
                          <a:effectLst/>
                        </a:rPr>
                        <a:t>mi</a:t>
                      </a:r>
                      <a:endParaRPr lang="en-US" sz="110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Trams</a:t>
                      </a:r>
                      <a:endParaRPr lang="en-US" sz="1100">
                        <a:effectLst/>
                        <a:latin typeface="Calibri"/>
                        <a:ea typeface="Times New Roman"/>
                        <a:cs typeface="Times New Roman"/>
                      </a:endParaRPr>
                    </a:p>
                  </a:txBody>
                  <a:tcPr marL="68580" marR="68580" marT="0" marB="0"/>
                </a:tc>
                <a:tc>
                  <a:txBody>
                    <a:bodyPr/>
                    <a:lstStyle/>
                    <a:p>
                      <a:pPr marL="0" marR="0" algn="ctr">
                        <a:spcBef>
                          <a:spcPts val="1200"/>
                        </a:spcBef>
                        <a:spcAft>
                          <a:spcPts val="0"/>
                        </a:spcAft>
                      </a:pPr>
                      <a:r>
                        <a:rPr lang="en-US" sz="1050">
                          <a:effectLst/>
                        </a:rPr>
                        <a:t>Skiable Area,</a:t>
                      </a:r>
                      <a:br>
                        <a:rPr lang="en-US" sz="1050">
                          <a:effectLst/>
                        </a:rPr>
                      </a:br>
                      <a:r>
                        <a:rPr lang="en-US" sz="1050">
                          <a:effectLst/>
                        </a:rPr>
                        <a:t>acres</a:t>
                      </a:r>
                      <a:endParaRPr lang="en-US" sz="1100">
                        <a:effectLst/>
                        <a:latin typeface="Calibri"/>
                        <a:ea typeface="Times New Roman"/>
                        <a:cs typeface="Times New Roman"/>
                      </a:endParaRPr>
                    </a:p>
                  </a:txBody>
                  <a:tcPr marL="68580" marR="68580" marT="0" marB="0"/>
                </a:tc>
              </a:tr>
              <a:tr h="0">
                <a:tc>
                  <a:txBody>
                    <a:bodyPr/>
                    <a:lstStyle/>
                    <a:p>
                      <a:pPr marL="0" marR="0" algn="ctr">
                        <a:spcBef>
                          <a:spcPts val="600"/>
                        </a:spcBef>
                        <a:spcAft>
                          <a:spcPts val="0"/>
                        </a:spcAft>
                      </a:pPr>
                      <a:r>
                        <a:rPr lang="en-US" sz="1050">
                          <a:effectLst/>
                        </a:rPr>
                        <a:t>Current Value</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81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2353</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600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14</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3</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105</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3.3</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3000</a:t>
                      </a:r>
                      <a:endParaRPr lang="en-US" sz="1100">
                        <a:effectLst/>
                        <a:latin typeface="Calibri"/>
                        <a:ea typeface="Times New Roman"/>
                        <a:cs typeface="Times New Roman"/>
                      </a:endParaRPr>
                    </a:p>
                  </a:txBody>
                  <a:tcPr marL="68580" marR="68580" marT="0" marB="0"/>
                </a:tc>
              </a:tr>
              <a:tr h="0">
                <a:tc>
                  <a:txBody>
                    <a:bodyPr/>
                    <a:lstStyle/>
                    <a:p>
                      <a:pPr marL="0" marR="0" algn="ctr">
                        <a:spcBef>
                          <a:spcPts val="600"/>
                        </a:spcBef>
                        <a:spcAft>
                          <a:spcPts val="0"/>
                        </a:spcAft>
                      </a:pPr>
                      <a:r>
                        <a:rPr lang="en-US" sz="1050">
                          <a:effectLst/>
                        </a:rPr>
                        <a:t>Percentile</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80.4</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89.9</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84.4</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95.3</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95.3</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92.4</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94.2</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92.0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dirty="0">
                          <a:effectLst/>
                        </a:rPr>
                        <a:t>97.8</a:t>
                      </a:r>
                      <a:endParaRPr lang="en-US" sz="1100" dirty="0">
                        <a:effectLst/>
                        <a:latin typeface="Calibri"/>
                        <a:ea typeface="Times New Roman"/>
                        <a:cs typeface="Times New Roman"/>
                      </a:endParaRPr>
                    </a:p>
                  </a:txBody>
                  <a:tcPr marL="68580" marR="68580" marT="0" marB="0"/>
                </a:tc>
              </a:tr>
            </a:tbl>
          </a:graphicData>
        </a:graphic>
      </p:graphicFrame>
      <p:sp>
        <p:nvSpPr>
          <p:cNvPr id="7" name="Rectangle 6"/>
          <p:cNvSpPr/>
          <p:nvPr/>
        </p:nvSpPr>
        <p:spPr>
          <a:xfrm>
            <a:off x="692726" y="4724400"/>
            <a:ext cx="7924800" cy="461665"/>
          </a:xfrm>
          <a:prstGeom prst="rect">
            <a:avLst/>
          </a:prstGeom>
        </p:spPr>
        <p:txBody>
          <a:bodyPr wrap="square">
            <a:spAutoFit/>
          </a:bodyPr>
          <a:lstStyle/>
          <a:p>
            <a:pPr marL="342900" indent="-342900">
              <a:buFont typeface="Wingdings" pitchFamily="2" charset="2"/>
              <a:buChar char="§"/>
            </a:pPr>
            <a:r>
              <a:rPr lang="en-US" sz="2400" dirty="0" smtClean="0"/>
              <a:t>Percentiles for important features are considerably higher</a:t>
            </a:r>
          </a:p>
        </p:txBody>
      </p:sp>
      <p:sp>
        <p:nvSpPr>
          <p:cNvPr id="8" name="Rectangle 7"/>
          <p:cNvSpPr/>
          <p:nvPr/>
        </p:nvSpPr>
        <p:spPr>
          <a:xfrm>
            <a:off x="540327" y="6248400"/>
            <a:ext cx="8229599" cy="461665"/>
          </a:xfrm>
          <a:prstGeom prst="rect">
            <a:avLst/>
          </a:prstGeom>
        </p:spPr>
        <p:txBody>
          <a:bodyPr wrap="square">
            <a:spAutoFit/>
          </a:bodyPr>
          <a:lstStyle/>
          <a:p>
            <a:pPr marL="342900" indent="-342900">
              <a:buFont typeface="Wingdings" pitchFamily="2" charset="2"/>
              <a:buChar char="Ø"/>
            </a:pPr>
            <a:r>
              <a:rPr lang="en-US" sz="2400" dirty="0" smtClean="0"/>
              <a:t>Tickets are underpriced, there is a potential for price increase</a:t>
            </a:r>
          </a:p>
        </p:txBody>
      </p:sp>
      <p:pic>
        <p:nvPicPr>
          <p:cNvPr id="3075" name="Picture 3" descr="C:\Sereda\Lectures\Springboard\DataScienceGuidedCapstone\images\cross-valid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92109"/>
            <a:ext cx="5466667" cy="2960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92726" y="702652"/>
            <a:ext cx="7924800" cy="1200329"/>
          </a:xfrm>
          <a:prstGeom prst="rect">
            <a:avLst/>
          </a:prstGeom>
        </p:spPr>
        <p:txBody>
          <a:bodyPr wrap="square">
            <a:spAutoFit/>
          </a:bodyPr>
          <a:lstStyle/>
          <a:p>
            <a:pPr marL="342900" indent="-342900">
              <a:buFont typeface="Wingdings" pitchFamily="2" charset="2"/>
              <a:buChar char="§"/>
            </a:pPr>
            <a:r>
              <a:rPr lang="en-US" sz="2400" dirty="0" smtClean="0"/>
              <a:t>Random Forest model is more consistent than Linear Regression model in predicting daily ticket prices.</a:t>
            </a:r>
          </a:p>
          <a:p>
            <a:pPr marL="342900" indent="-342900">
              <a:buFont typeface="Wingdings" pitchFamily="2" charset="2"/>
              <a:buChar char="§"/>
            </a:pPr>
            <a:r>
              <a:rPr lang="en-US" sz="2400" dirty="0" smtClean="0"/>
              <a:t>Optimal number of features in RF model is eight.</a:t>
            </a:r>
          </a:p>
        </p:txBody>
      </p:sp>
    </p:spTree>
    <p:extLst>
      <p:ext uri="{BB962C8B-B14F-4D97-AF65-F5344CB8AC3E}">
        <p14:creationId xmlns:p14="http://schemas.microsoft.com/office/powerpoint/2010/main" val="276152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p1"/>
          <p:cNvSpPr txBox="1">
            <a:spLocks/>
          </p:cNvSpPr>
          <p:nvPr/>
        </p:nvSpPr>
        <p:spPr>
          <a:xfrm>
            <a:off x="685801" y="152400"/>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smtClean="0">
                <a:solidFill>
                  <a:srgbClr val="29748D"/>
                </a:solidFill>
                <a:latin typeface="Quattrocento Sans"/>
                <a:ea typeface="Quattrocento Sans"/>
                <a:cs typeface="Quattrocento Sans"/>
                <a:sym typeface="Quattrocento Sans"/>
              </a:rPr>
              <a:t>Random Forest model predictions</a:t>
            </a:r>
            <a:endParaRPr lang="en-US" sz="3200" b="1" dirty="0"/>
          </a:p>
        </p:txBody>
      </p:sp>
      <p:sp>
        <p:nvSpPr>
          <p:cNvPr id="6" name="Rectangle 5"/>
          <p:cNvSpPr/>
          <p:nvPr/>
        </p:nvSpPr>
        <p:spPr>
          <a:xfrm>
            <a:off x="685801" y="686682"/>
            <a:ext cx="7924800" cy="461665"/>
          </a:xfrm>
          <a:prstGeom prst="rect">
            <a:avLst/>
          </a:prstGeom>
        </p:spPr>
        <p:txBody>
          <a:bodyPr wrap="square">
            <a:spAutoFit/>
          </a:bodyPr>
          <a:lstStyle/>
          <a:p>
            <a:pPr marL="342900" indent="-342900">
              <a:buFont typeface="Wingdings" pitchFamily="2" charset="2"/>
              <a:buChar char="§"/>
            </a:pPr>
            <a:r>
              <a:rPr lang="en-US" sz="2400" dirty="0" smtClean="0"/>
              <a:t>Ranking of business scenarios</a:t>
            </a:r>
            <a:r>
              <a:rPr lang="en-US" sz="2400" dirty="0" smtClean="0"/>
              <a:t>: </a:t>
            </a:r>
            <a:r>
              <a:rPr lang="en-US" sz="2400" dirty="0" smtClean="0"/>
              <a:t>2 (best), </a:t>
            </a:r>
            <a:r>
              <a:rPr lang="en-US" sz="2400" dirty="0"/>
              <a:t>3, 4, and </a:t>
            </a:r>
            <a:r>
              <a:rPr lang="en-US" sz="2400" dirty="0" smtClean="0"/>
              <a:t>1 (worst).</a:t>
            </a:r>
          </a:p>
        </p:txBody>
      </p:sp>
      <p:pic>
        <p:nvPicPr>
          <p:cNvPr id="4097" name="Picture 1" descr="C:\Sereda\Lectures\Springboard\DataScienceGuidedCapstone\images\revenue_runs_cl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237" y="1066800"/>
            <a:ext cx="5546667" cy="2960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983995773"/>
              </p:ext>
            </p:extLst>
          </p:nvPr>
        </p:nvGraphicFramePr>
        <p:xfrm>
          <a:off x="1447800" y="5181600"/>
          <a:ext cx="6010275" cy="1536700"/>
        </p:xfrm>
        <a:graphic>
          <a:graphicData uri="http://schemas.openxmlformats.org/drawingml/2006/table">
            <a:tbl>
              <a:tblPr firstRow="1" firstCol="1" bandRow="1">
                <a:tableStyleId>{5C22544A-7EE6-4342-B048-85BDC9FD1C3A}</a:tableStyleId>
              </a:tblPr>
              <a:tblGrid>
                <a:gridCol w="754141"/>
                <a:gridCol w="628451"/>
                <a:gridCol w="571319"/>
                <a:gridCol w="514187"/>
                <a:gridCol w="628451"/>
                <a:gridCol w="685583"/>
                <a:gridCol w="571319"/>
                <a:gridCol w="799846"/>
                <a:gridCol w="856978"/>
              </a:tblGrid>
              <a:tr h="576580">
                <a:tc>
                  <a:txBody>
                    <a:bodyPr/>
                    <a:lstStyle/>
                    <a:p>
                      <a:pPr marL="0" marR="0" algn="ctr">
                        <a:spcBef>
                          <a:spcPts val="600"/>
                        </a:spcBef>
                        <a:spcAft>
                          <a:spcPts val="0"/>
                        </a:spcAft>
                      </a:pPr>
                      <a:r>
                        <a:rPr lang="en-US" sz="1050" dirty="0">
                          <a:effectLst/>
                        </a:rPr>
                        <a:t>Features</a:t>
                      </a:r>
                      <a:endParaRPr lang="en-US" sz="1100" dirty="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Vertical drop</a:t>
                      </a:r>
                      <a:br>
                        <a:rPr lang="en-US" sz="1050">
                          <a:effectLst/>
                        </a:rPr>
                      </a:br>
                      <a:r>
                        <a:rPr lang="en-US" sz="1050">
                          <a:effectLst/>
                        </a:rPr>
                        <a:t>(ft)</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Snow making</a:t>
                      </a:r>
                      <a:br>
                        <a:rPr lang="en-US" sz="1050">
                          <a:effectLst/>
                        </a:rPr>
                      </a:br>
                      <a:r>
                        <a:rPr lang="en-US" sz="1050">
                          <a:effectLst/>
                        </a:rPr>
                        <a:t>(acres)</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Total chairs</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Runs</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Longest run</a:t>
                      </a:r>
                      <a:br>
                        <a:rPr lang="en-US" sz="1050">
                          <a:effectLst/>
                        </a:rPr>
                      </a:br>
                      <a:r>
                        <a:rPr lang="en-US" sz="1050">
                          <a:effectLst/>
                        </a:rPr>
                        <a:t>(mi)</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Price</a:t>
                      </a:r>
                      <a:br>
                        <a:rPr lang="en-US" sz="1050">
                          <a:effectLst/>
                        </a:rPr>
                      </a:br>
                      <a:r>
                        <a:rPr lang="en-US" sz="1050">
                          <a:effectLst/>
                        </a:rPr>
                        <a:t>($)</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Revenue</a:t>
                      </a:r>
                      <a:br>
                        <a:rPr lang="en-US" sz="1050">
                          <a:effectLst/>
                        </a:rPr>
                      </a:br>
                      <a:r>
                        <a:rPr lang="en-US" sz="1050">
                          <a:effectLst/>
                        </a:rPr>
                        <a:t>($)</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Profit</a:t>
                      </a:r>
                      <a:br>
                        <a:rPr lang="en-US" sz="1050">
                          <a:effectLst/>
                        </a:rPr>
                      </a:br>
                      <a:r>
                        <a:rPr lang="en-US" sz="1050">
                          <a:effectLst/>
                        </a:rPr>
                        <a:t>($)</a:t>
                      </a:r>
                      <a:endParaRPr lang="en-US" sz="1100">
                        <a:effectLst/>
                        <a:latin typeface="Calibri"/>
                        <a:ea typeface="Times New Roman"/>
                        <a:cs typeface="Times New Roman"/>
                      </a:endParaRPr>
                    </a:p>
                  </a:txBody>
                  <a:tcPr marL="68580" marR="68580" marT="0" marB="0"/>
                </a:tc>
              </a:tr>
              <a:tr h="0">
                <a:tc>
                  <a:txBody>
                    <a:bodyPr/>
                    <a:lstStyle/>
                    <a:p>
                      <a:pPr marL="0" marR="0" algn="ctr">
                        <a:spcBef>
                          <a:spcPts val="600"/>
                        </a:spcBef>
                        <a:spcAft>
                          <a:spcPts val="0"/>
                        </a:spcAft>
                      </a:pPr>
                      <a:r>
                        <a:rPr lang="en-US" sz="1050">
                          <a:effectLst/>
                        </a:rPr>
                        <a:t>Scenario 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[-10, -1]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[-1.81, 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[-1.8M, 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[-10, 0] × RC**</a:t>
                      </a:r>
                      <a:endParaRPr lang="en-US" sz="1100">
                        <a:effectLst/>
                        <a:latin typeface="Calibri"/>
                        <a:ea typeface="Times New Roman"/>
                        <a:cs typeface="Times New Roman"/>
                      </a:endParaRPr>
                    </a:p>
                  </a:txBody>
                  <a:tcPr marL="68580" marR="68580" marT="0" marB="0"/>
                </a:tc>
              </a:tr>
              <a:tr h="0">
                <a:tc>
                  <a:txBody>
                    <a:bodyPr/>
                    <a:lstStyle/>
                    <a:p>
                      <a:pPr marL="0" marR="0" algn="ctr">
                        <a:spcBef>
                          <a:spcPts val="600"/>
                        </a:spcBef>
                        <a:spcAft>
                          <a:spcPts val="0"/>
                        </a:spcAft>
                      </a:pPr>
                      <a:r>
                        <a:rPr lang="en-US" sz="1050">
                          <a:effectLst/>
                        </a:rPr>
                        <a:t>2</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150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1.99</a:t>
                      </a:r>
                      <a:endParaRPr lang="en-US" sz="1100">
                        <a:effectLst/>
                        <a:latin typeface="Calibri"/>
                        <a:ea typeface="Times New Roman"/>
                        <a:cs typeface="Times New Roman"/>
                      </a:endParaRPr>
                    </a:p>
                  </a:txBody>
                  <a:tcPr marL="68580" marR="68580" marT="0" marB="0"/>
                </a:tc>
                <a:tc>
                  <a:txBody>
                    <a:bodyPr/>
                    <a:lstStyle/>
                    <a:p>
                      <a:r>
                        <a:rPr lang="en-US" sz="1050">
                          <a:effectLst/>
                        </a:rPr>
                        <a:t>3474638</a:t>
                      </a:r>
                      <a:endParaRPr lang="en-US" sz="1100">
                        <a:effectLst/>
                        <a:latin typeface="Calibri"/>
                        <a:cs typeface="Times New Roman"/>
                      </a:endParaRPr>
                    </a:p>
                  </a:txBody>
                  <a:tcPr marL="68580" marR="68580" marT="0" marB="0"/>
                </a:tc>
                <a:tc>
                  <a:txBody>
                    <a:bodyPr/>
                    <a:lstStyle/>
                    <a:p>
                      <a:pPr marL="0" marR="0" algn="ctr">
                        <a:spcBef>
                          <a:spcPts val="600"/>
                        </a:spcBef>
                        <a:spcAft>
                          <a:spcPts val="0"/>
                        </a:spcAft>
                      </a:pPr>
                      <a:r>
                        <a:rPr lang="en-US" sz="1050">
                          <a:effectLst/>
                        </a:rPr>
                        <a:t>1934638</a:t>
                      </a:r>
                      <a:endParaRPr lang="en-US" sz="1100">
                        <a:effectLst/>
                        <a:latin typeface="Calibri"/>
                        <a:ea typeface="Times New Roman"/>
                        <a:cs typeface="Times New Roman"/>
                      </a:endParaRPr>
                    </a:p>
                  </a:txBody>
                  <a:tcPr marL="68580" marR="68580" marT="0" marB="0"/>
                </a:tc>
              </a:tr>
              <a:tr h="0">
                <a:tc>
                  <a:txBody>
                    <a:bodyPr/>
                    <a:lstStyle/>
                    <a:p>
                      <a:pPr marL="0" marR="0" algn="ctr">
                        <a:spcBef>
                          <a:spcPts val="600"/>
                        </a:spcBef>
                        <a:spcAft>
                          <a:spcPts val="0"/>
                        </a:spcAft>
                      </a:pPr>
                      <a:r>
                        <a:rPr lang="en-US" sz="1050">
                          <a:effectLst/>
                        </a:rPr>
                        <a:t>3</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150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2</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1.99</a:t>
                      </a:r>
                      <a:endParaRPr lang="en-US" sz="1100">
                        <a:effectLst/>
                        <a:latin typeface="Calibri"/>
                        <a:ea typeface="Times New Roman"/>
                        <a:cs typeface="Times New Roman"/>
                      </a:endParaRPr>
                    </a:p>
                  </a:txBody>
                  <a:tcPr marL="68580" marR="68580" marT="0" marB="0"/>
                </a:tc>
                <a:tc>
                  <a:txBody>
                    <a:bodyPr/>
                    <a:lstStyle/>
                    <a:p>
                      <a:r>
                        <a:rPr lang="en-US" sz="1050">
                          <a:effectLst/>
                        </a:rPr>
                        <a:t>3474638</a:t>
                      </a:r>
                      <a:endParaRPr lang="en-US" sz="1100">
                        <a:effectLst/>
                        <a:latin typeface="Calibri"/>
                        <a:cs typeface="Times New Roman"/>
                      </a:endParaRPr>
                    </a:p>
                  </a:txBody>
                  <a:tcPr marL="68580" marR="68580" marT="0" marB="0"/>
                </a:tc>
                <a:tc>
                  <a:txBody>
                    <a:bodyPr/>
                    <a:lstStyle/>
                    <a:p>
                      <a:pPr marL="0" marR="0" algn="ctr">
                        <a:spcBef>
                          <a:spcPts val="600"/>
                        </a:spcBef>
                        <a:spcAft>
                          <a:spcPts val="0"/>
                        </a:spcAft>
                      </a:pPr>
                      <a:r>
                        <a:rPr lang="en-US" sz="1050">
                          <a:effectLst/>
                        </a:rPr>
                        <a:t>1934638 -</a:t>
                      </a:r>
                      <a:br>
                        <a:rPr lang="en-US" sz="1050">
                          <a:effectLst/>
                        </a:rPr>
                      </a:br>
                      <a:r>
                        <a:rPr lang="en-US" sz="1050">
                          <a:effectLst/>
                        </a:rPr>
                        <a:t>2×SMOC***</a:t>
                      </a:r>
                      <a:endParaRPr lang="en-US" sz="1100">
                        <a:effectLst/>
                        <a:latin typeface="Calibri"/>
                        <a:ea typeface="Times New Roman"/>
                        <a:cs typeface="Times New Roman"/>
                      </a:endParaRPr>
                    </a:p>
                  </a:txBody>
                  <a:tcPr marL="68580" marR="68580" marT="0" marB="0"/>
                </a:tc>
              </a:tr>
              <a:tr h="0">
                <a:tc>
                  <a:txBody>
                    <a:bodyPr/>
                    <a:lstStyle/>
                    <a:p>
                      <a:pPr marL="0" marR="0" algn="ctr">
                        <a:spcBef>
                          <a:spcPts val="600"/>
                        </a:spcBef>
                        <a:spcAft>
                          <a:spcPts val="0"/>
                        </a:spcAft>
                      </a:pPr>
                      <a:r>
                        <a:rPr lang="en-US" sz="1050">
                          <a:effectLst/>
                        </a:rPr>
                        <a:t>4</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4</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0.2</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dirty="0">
                          <a:effectLst/>
                        </a:rPr>
                        <a:t>0</a:t>
                      </a:r>
                      <a:endParaRPr lang="en-US" sz="1100" dirty="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a:effectLst/>
                        </a:rPr>
                        <a:t>0</a:t>
                      </a:r>
                      <a:endParaRPr lang="en-US" sz="1100">
                        <a:effectLst/>
                        <a:latin typeface="Calibri"/>
                        <a:ea typeface="Times New Roman"/>
                        <a:cs typeface="Times New Roman"/>
                      </a:endParaRPr>
                    </a:p>
                  </a:txBody>
                  <a:tcPr marL="68580" marR="68580" marT="0" marB="0"/>
                </a:tc>
                <a:tc>
                  <a:txBody>
                    <a:bodyPr/>
                    <a:lstStyle/>
                    <a:p>
                      <a:pPr marL="0" marR="0" algn="ctr">
                        <a:spcBef>
                          <a:spcPts val="600"/>
                        </a:spcBef>
                        <a:spcAft>
                          <a:spcPts val="0"/>
                        </a:spcAft>
                      </a:pPr>
                      <a:r>
                        <a:rPr lang="en-US" sz="1050" dirty="0">
                          <a:effectLst/>
                        </a:rPr>
                        <a:t>-4×SMOC</a:t>
                      </a:r>
                      <a:endParaRPr lang="en-US" sz="1100" dirty="0">
                        <a:effectLst/>
                        <a:latin typeface="Calibri"/>
                        <a:ea typeface="Times New Roman"/>
                        <a:cs typeface="Times New Roman"/>
                      </a:endParaRPr>
                    </a:p>
                  </a:txBody>
                  <a:tcPr marL="68580" marR="68580" marT="0" marB="0"/>
                </a:tc>
              </a:tr>
            </a:tbl>
          </a:graphicData>
        </a:graphic>
      </p:graphicFrame>
      <p:sp>
        <p:nvSpPr>
          <p:cNvPr id="9" name="Rectangle 8"/>
          <p:cNvSpPr/>
          <p:nvPr/>
        </p:nvSpPr>
        <p:spPr>
          <a:xfrm>
            <a:off x="685801" y="4041129"/>
            <a:ext cx="7924800" cy="1200329"/>
          </a:xfrm>
          <a:prstGeom prst="rect">
            <a:avLst/>
          </a:prstGeom>
        </p:spPr>
        <p:txBody>
          <a:bodyPr wrap="square">
            <a:spAutoFit/>
          </a:bodyPr>
          <a:lstStyle/>
          <a:p>
            <a:pPr marL="342900" indent="-342900">
              <a:buFont typeface="Wingdings" pitchFamily="2" charset="2"/>
              <a:buChar char="§"/>
            </a:pPr>
            <a:r>
              <a:rPr lang="en-US" sz="2400" dirty="0" smtClean="0"/>
              <a:t>Extra 2 and 4 acres of artificial snow in Scenarios 3 and 4, and stretching the longest run by 0.2 miles in Scenario 4 are not </a:t>
            </a:r>
            <a:r>
              <a:rPr lang="en-US" sz="2400" dirty="0" smtClean="0"/>
              <a:t>sufficient to make tickets grow in price. Only adds costs.</a:t>
            </a:r>
            <a:endParaRPr lang="en-US" sz="2400" dirty="0"/>
          </a:p>
        </p:txBody>
      </p:sp>
      <p:sp>
        <p:nvSpPr>
          <p:cNvPr id="10" name="Rectangle 9"/>
          <p:cNvSpPr/>
          <p:nvPr/>
        </p:nvSpPr>
        <p:spPr>
          <a:xfrm>
            <a:off x="6621730" y="1295400"/>
            <a:ext cx="2217469" cy="1569660"/>
          </a:xfrm>
          <a:prstGeom prst="rect">
            <a:avLst/>
          </a:prstGeom>
        </p:spPr>
        <p:txBody>
          <a:bodyPr wrap="square">
            <a:spAutoFit/>
          </a:bodyPr>
          <a:lstStyle/>
          <a:p>
            <a:pPr marL="342900" indent="-342900">
              <a:buFont typeface="Wingdings" pitchFamily="2" charset="2"/>
              <a:buChar char="§"/>
            </a:pPr>
            <a:r>
              <a:rPr lang="en-US" sz="2400" dirty="0" smtClean="0"/>
              <a:t>Scenario 1:</a:t>
            </a:r>
            <a:br>
              <a:rPr lang="en-US" sz="2400" dirty="0" smtClean="0"/>
            </a:br>
            <a:r>
              <a:rPr lang="en-US" sz="2400" dirty="0" smtClean="0"/>
              <a:t>Closing some runs leads to a lost profit.</a:t>
            </a:r>
            <a:endParaRPr lang="en-US" sz="2400" dirty="0"/>
          </a:p>
        </p:txBody>
      </p:sp>
    </p:spTree>
    <p:extLst>
      <p:ext uri="{BB962C8B-B14F-4D97-AF65-F5344CB8AC3E}">
        <p14:creationId xmlns:p14="http://schemas.microsoft.com/office/powerpoint/2010/main" val="276152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p1"/>
          <p:cNvSpPr txBox="1">
            <a:spLocks/>
          </p:cNvSpPr>
          <p:nvPr/>
        </p:nvSpPr>
        <p:spPr>
          <a:xfrm>
            <a:off x="685801" y="152400"/>
            <a:ext cx="7924799" cy="527355"/>
          </a:xfrm>
          <a:prstGeom prst="rect">
            <a:avLst/>
          </a:prstGeom>
          <a:noFill/>
          <a:ln>
            <a:noFill/>
          </a:ln>
        </p:spPr>
        <p:txBody>
          <a:bodyPr spcFirstLastPara="1" vert="horz" wrap="square" lIns="0" tIns="0" rIns="0" bIns="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spcBef>
                <a:spcPts val="0"/>
              </a:spcBef>
              <a:buSzPts val="1400"/>
            </a:pPr>
            <a:r>
              <a:rPr lang="en-US" sz="3200" b="1" dirty="0" smtClean="0">
                <a:solidFill>
                  <a:srgbClr val="29748D"/>
                </a:solidFill>
                <a:latin typeface="Quattrocento Sans"/>
                <a:ea typeface="Quattrocento Sans"/>
                <a:cs typeface="Quattrocento Sans"/>
                <a:sym typeface="Quattrocento Sans"/>
              </a:rPr>
              <a:t>Summary and conclusion</a:t>
            </a:r>
            <a:endParaRPr lang="en-US" sz="3200" b="1" dirty="0"/>
          </a:p>
        </p:txBody>
      </p:sp>
      <p:sp>
        <p:nvSpPr>
          <p:cNvPr id="6" name="Rectangle 5"/>
          <p:cNvSpPr/>
          <p:nvPr/>
        </p:nvSpPr>
        <p:spPr>
          <a:xfrm>
            <a:off x="685801" y="686682"/>
            <a:ext cx="7924800" cy="5632311"/>
          </a:xfrm>
          <a:prstGeom prst="rect">
            <a:avLst/>
          </a:prstGeom>
        </p:spPr>
        <p:txBody>
          <a:bodyPr wrap="square">
            <a:spAutoFit/>
          </a:bodyPr>
          <a:lstStyle/>
          <a:p>
            <a:pPr marL="342900" indent="-342900">
              <a:buFont typeface="Wingdings" pitchFamily="2" charset="2"/>
              <a:buChar char="§"/>
            </a:pPr>
            <a:r>
              <a:rPr lang="en-US" sz="2400" dirty="0" smtClean="0"/>
              <a:t>In absence of changes to facilities, RF regression model predicts the justified weekend ticket price of $95.87 with standard deviation of $10.39.</a:t>
            </a:r>
          </a:p>
          <a:p>
            <a:pPr marL="342900" indent="-342900">
              <a:buFont typeface="Wingdings" pitchFamily="2" charset="2"/>
              <a:buChar char="§"/>
            </a:pPr>
            <a:r>
              <a:rPr lang="en-US" sz="2400" dirty="0" smtClean="0"/>
              <a:t>The best strategy is to invest in extra chair lifts to add runs and increase vertical drop. Additional $1.93M in seasonal </a:t>
            </a:r>
            <a:r>
              <a:rPr lang="en-US" sz="2400" dirty="0" smtClean="0"/>
              <a:t>profit is predicted in Scenario 2.</a:t>
            </a:r>
          </a:p>
          <a:p>
            <a:pPr marL="342900" indent="-342900">
              <a:buFont typeface="Wingdings" pitchFamily="2" charset="2"/>
              <a:buChar char="§"/>
            </a:pPr>
            <a:r>
              <a:rPr lang="en-US" sz="2400" dirty="0" smtClean="0"/>
              <a:t>To improve the accuracy of price predictions:</a:t>
            </a:r>
          </a:p>
          <a:p>
            <a:pPr marL="800100" lvl="1" indent="-342900">
              <a:buFont typeface="Wingdings" pitchFamily="2" charset="2"/>
              <a:buChar char="ü"/>
            </a:pPr>
            <a:r>
              <a:rPr lang="en-US" sz="2400" dirty="0" smtClean="0"/>
              <a:t>collect missing price data for some resorts,</a:t>
            </a:r>
          </a:p>
          <a:p>
            <a:pPr marL="800100" lvl="1" indent="-342900">
              <a:buFont typeface="Wingdings" pitchFamily="2" charset="2"/>
              <a:buChar char="ü"/>
            </a:pPr>
            <a:r>
              <a:rPr lang="en-US" sz="2400" dirty="0" smtClean="0"/>
              <a:t>build a complementary model for weekday prices,</a:t>
            </a:r>
          </a:p>
          <a:p>
            <a:pPr marL="800100" lvl="1" indent="-342900">
              <a:buFont typeface="Wingdings" pitchFamily="2" charset="2"/>
              <a:buChar char="ü"/>
            </a:pPr>
            <a:r>
              <a:rPr lang="en-US" sz="2400" dirty="0" smtClean="0"/>
              <a:t>c</a:t>
            </a:r>
            <a:r>
              <a:rPr lang="en-US" sz="2400" dirty="0" smtClean="0"/>
              <a:t>ollect customer count data for all resorts.</a:t>
            </a:r>
          </a:p>
          <a:p>
            <a:pPr marL="342900" indent="-342900">
              <a:buFont typeface="Wingdings" pitchFamily="2" charset="2"/>
              <a:buChar char="§"/>
            </a:pPr>
            <a:r>
              <a:rPr lang="en-US" sz="2400" dirty="0" smtClean="0"/>
              <a:t>Estimate operating costs:</a:t>
            </a:r>
          </a:p>
          <a:p>
            <a:pPr marL="800100" lvl="1" indent="-342900">
              <a:buFont typeface="Wingdings" pitchFamily="2" charset="2"/>
              <a:buChar char="ü"/>
            </a:pPr>
            <a:r>
              <a:rPr lang="en-US" sz="2400" dirty="0" smtClean="0"/>
              <a:t>collect resource usage data for all types of equipment,</a:t>
            </a:r>
          </a:p>
          <a:p>
            <a:pPr marL="800100" lvl="1" indent="-342900">
              <a:buFont typeface="Wingdings" pitchFamily="2" charset="2"/>
              <a:buChar char="ü"/>
            </a:pPr>
            <a:r>
              <a:rPr lang="en-US" sz="2400" dirty="0" smtClean="0"/>
              <a:t>collect data</a:t>
            </a:r>
            <a:r>
              <a:rPr lang="en-US" sz="2400" dirty="0" smtClean="0"/>
              <a:t> on resource cost (electricity, gas, water, and labor) for each resort location.</a:t>
            </a:r>
          </a:p>
          <a:p>
            <a:pPr marL="342900" indent="-342900">
              <a:buFont typeface="Wingdings" pitchFamily="2" charset="2"/>
              <a:buChar char="§"/>
            </a:pPr>
            <a:r>
              <a:rPr lang="en-US" sz="2400" dirty="0" smtClean="0"/>
              <a:t>Evaluate scenarios involving other influential factors.</a:t>
            </a:r>
          </a:p>
        </p:txBody>
      </p:sp>
    </p:spTree>
    <p:extLst>
      <p:ext uri="{BB962C8B-B14F-4D97-AF65-F5344CB8AC3E}">
        <p14:creationId xmlns:p14="http://schemas.microsoft.com/office/powerpoint/2010/main" val="1317044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565</Words>
  <Application>Microsoft Office PowerPoint</Application>
  <PresentationFormat>On-screen Show (4:3)</PresentationFormat>
  <Paragraphs>119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ofis</dc:creator>
  <cp:lastModifiedBy>ofis</cp:lastModifiedBy>
  <cp:revision>43</cp:revision>
  <dcterms:created xsi:type="dcterms:W3CDTF">2021-08-06T20:06:00Z</dcterms:created>
  <dcterms:modified xsi:type="dcterms:W3CDTF">2021-08-07T05:02:09Z</dcterms:modified>
</cp:coreProperties>
</file>