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8" r:id="rId4"/>
    <p:sldId id="266" r:id="rId5"/>
    <p:sldId id="259" r:id="rId6"/>
    <p:sldId id="261" r:id="rId7"/>
    <p:sldId id="262" r:id="rId8"/>
    <p:sldId id="258" r:id="rId9"/>
    <p:sldId id="269" r:id="rId10"/>
    <p:sldId id="267" r:id="rId11"/>
    <p:sldId id="263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614C5-EF21-F390-989C-3C51A556F57E}" v="475" dt="2022-02-14T19:17:52.717"/>
    <p1510:client id="{58EC15E5-E891-914C-0D37-0D200AF36F0E}" v="5034" dt="2022-02-16T06:25:51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9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1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3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7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FFAF-2492-4762-9083-78661546F36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8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kkbox-churn-prediction-challeng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46" y="3258472"/>
            <a:ext cx="3568254" cy="32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9" y="987515"/>
            <a:ext cx="3124471" cy="2270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400" y="76200"/>
            <a:ext cx="6393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Customer Churn Prediction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6324600"/>
            <a:ext cx="834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Kaggle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competition: </a:t>
            </a:r>
            <a:r>
              <a:rPr lang="en-US" u="sng" dirty="0">
                <a:hlinkClick r:id="rId4"/>
              </a:rPr>
              <a:t>https://www.kaggle.com/c/kkbox-churn-prediction-challenge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839156"/>
            <a:ext cx="88392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Problem: </a:t>
            </a:r>
            <a:r>
              <a:rPr lang="en-US" sz="3000" dirty="0"/>
              <a:t>accurately predict churn</a:t>
            </a:r>
          </a:p>
          <a:p>
            <a:r>
              <a:rPr lang="en-US" sz="3000" dirty="0"/>
              <a:t>of KKBOX music streaming service.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Churn:</a:t>
            </a:r>
            <a:r>
              <a:rPr lang="en-US" sz="3000" dirty="0"/>
              <a:t> no new subscription within</a:t>
            </a:r>
            <a:br>
              <a:rPr lang="en-US" sz="3000" dirty="0"/>
            </a:br>
            <a:r>
              <a:rPr lang="en-US" sz="3000" dirty="0"/>
              <a:t>30 days after membership expires.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Success criterion: </a:t>
            </a:r>
            <a:r>
              <a:rPr lang="en-US" sz="3000" dirty="0"/>
              <a:t>Accuracy of</a:t>
            </a:r>
            <a:br>
              <a:rPr lang="en-US" sz="3000" dirty="0"/>
            </a:br>
            <a:r>
              <a:rPr lang="en-US" sz="3000" dirty="0"/>
              <a:t>prediction stays high for new data.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Data:</a:t>
            </a:r>
            <a:r>
              <a:rPr lang="en-US" sz="3000" dirty="0"/>
              <a:t> customers, transaction</a:t>
            </a:r>
            <a:br>
              <a:rPr lang="en-US" sz="3000" dirty="0"/>
            </a:br>
            <a:r>
              <a:rPr lang="en-US" sz="3000" dirty="0"/>
              <a:t>	details, usage statistics.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Cleaning:</a:t>
            </a:r>
            <a:r>
              <a:rPr lang="en-US" sz="3000" dirty="0"/>
              <a:t> missing and incorrect.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Filtering:</a:t>
            </a:r>
            <a:r>
              <a:rPr lang="en-US" sz="3000" dirty="0"/>
              <a:t> no future data,</a:t>
            </a:r>
            <a:br>
              <a:rPr lang="en-US" sz="3000" dirty="0"/>
            </a:br>
            <a:r>
              <a:rPr lang="en-US" sz="3000" dirty="0"/>
              <a:t>	 transactions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8376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812B38C-39C0-4121-B1A9-F0349D72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3" y="34277"/>
            <a:ext cx="7854752" cy="6775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78483-4988-4B77-BC91-902DB402685F}"/>
              </a:ext>
            </a:extLst>
          </p:cNvPr>
          <p:cNvSpPr txBox="1"/>
          <p:nvPr/>
        </p:nvSpPr>
        <p:spPr>
          <a:xfrm>
            <a:off x="5770375" y="1255171"/>
            <a:ext cx="2729002" cy="369331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Number of songs played &lt; ¼ length last 3 months.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Longer wait time before 1st transaction.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Number of songs played 75-98.5% last 3 months.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4. Number of fully played songs last week.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Short 7-day subscription.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B43FAEE-5CB4-422E-9144-4241FB3DDEA5}"/>
              </a:ext>
            </a:extLst>
          </p:cNvPr>
          <p:cNvCxnSpPr/>
          <p:nvPr/>
        </p:nvCxnSpPr>
        <p:spPr>
          <a:xfrm flipH="1" flipV="1">
            <a:off x="8254092" y="309889"/>
            <a:ext cx="335091" cy="959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5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6213"/>
            <a:ext cx="86106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Insights: </a:t>
            </a:r>
            <a:r>
              <a:rPr lang="en-US" sz="4100" dirty="0" err="1"/>
              <a:t>SHapley</a:t>
            </a:r>
            <a:r>
              <a:rPr lang="en-US" sz="4100" dirty="0"/>
              <a:t> Additive </a:t>
            </a:r>
            <a:r>
              <a:rPr lang="en-US" sz="4100" dirty="0" err="1"/>
              <a:t>exPlanations</a:t>
            </a:r>
            <a:endParaRPr lang="en-GB" sz="4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7581"/>
            <a:ext cx="6958730" cy="61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0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A26B3-5B14-4EF5-A07F-4C355E756C65}"/>
              </a:ext>
            </a:extLst>
          </p:cNvPr>
          <p:cNvSpPr txBox="1"/>
          <p:nvPr/>
        </p:nvSpPr>
        <p:spPr>
          <a:xfrm>
            <a:off x="1794722" y="5680"/>
            <a:ext cx="661945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Suggestions &amp;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1D346-F534-4E20-A38B-BA9EC6A09D8B}"/>
              </a:ext>
            </a:extLst>
          </p:cNvPr>
          <p:cNvSpPr txBox="1"/>
          <p:nvPr/>
        </p:nvSpPr>
        <p:spPr>
          <a:xfrm>
            <a:off x="559431" y="843406"/>
            <a:ext cx="822391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b="1" dirty="0">
                <a:ea typeface="+mn-lt"/>
                <a:cs typeface="+mn-lt"/>
              </a:rPr>
              <a:t>Improve data collection: </a:t>
            </a:r>
            <a:r>
              <a:rPr lang="en-US" sz="2400" b="1" dirty="0">
                <a:cs typeface="Calibri"/>
              </a:rPr>
              <a:t>enforce completeness</a:t>
            </a:r>
            <a:br>
              <a:rPr lang="en-US" sz="2400" b="1" dirty="0">
                <a:cs typeface="Calibri"/>
              </a:rPr>
            </a:br>
            <a:r>
              <a:rPr lang="en-US" sz="2400" dirty="0">
                <a:ea typeface="+mn-lt"/>
                <a:cs typeface="+mn-lt"/>
              </a:rPr>
              <a:t>23.48% of members have missing transactions and usage logs;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21.69% of members do not have usage logs;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19.15% of members with transactions have no membership;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66.93% of missing gender in membership information, especially many in data collection channels 3, 4, 7, and 9.</a:t>
            </a:r>
          </a:p>
          <a:p>
            <a:pPr marL="342900" indent="-342900">
              <a:buFont typeface="Wingdings"/>
              <a:buChar char="q"/>
            </a:pPr>
            <a:r>
              <a:rPr lang="en-US" sz="2400" b="1" dirty="0">
                <a:cs typeface="Calibri"/>
              </a:rPr>
              <a:t>Factors responsible for most churn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Payment plan is only for 7 days: proportion of churn grows from 7.89% in all transactions to 69.06%.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Number of songs played in full last week: churn increases to 84.8% in a subgroup with 5 or less songs and 7-day plan.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Payment method ID 38: churn increases to 88.03%.</a:t>
            </a:r>
            <a:endParaRPr lang="en-US" sz="2400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0086BF-ABAA-4420-A71C-918C09980066}"/>
              </a:ext>
            </a:extLst>
          </p:cNvPr>
          <p:cNvSpPr/>
          <p:nvPr/>
        </p:nvSpPr>
        <p:spPr>
          <a:xfrm>
            <a:off x="508314" y="5456584"/>
            <a:ext cx="1774844" cy="1093302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/>
                <a:cs typeface="Calibri"/>
              </a:rPr>
              <a:t>Jan 1,2015 -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solidFill>
                  <a:schemeClr val="tx1"/>
                </a:solidFill>
                <a:latin typeface="Consolas"/>
                <a:cs typeface="Calibri"/>
              </a:rPr>
              <a:t>Oct 22, 2016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cs typeface="Calibri"/>
              </a:rPr>
              <a:t>7.89%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426C21-7005-432B-A42F-40BAD0A3F230}"/>
              </a:ext>
            </a:extLst>
          </p:cNvPr>
          <p:cNvCxnSpPr/>
          <p:nvPr/>
        </p:nvCxnSpPr>
        <p:spPr>
          <a:xfrm>
            <a:off x="2284936" y="6040507"/>
            <a:ext cx="1468153" cy="568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B307AE-85DA-40FF-8F42-95CCEAEF8079}"/>
              </a:ext>
            </a:extLst>
          </p:cNvPr>
          <p:cNvSpPr txBox="1"/>
          <p:nvPr/>
        </p:nvSpPr>
        <p:spPr>
          <a:xfrm>
            <a:off x="2393735" y="5560056"/>
            <a:ext cx="125233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Plan 7 days</a:t>
            </a:r>
            <a:endParaRPr lang="en-US" b="1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354F1-A80D-4043-A6DF-27ADFC4B435F}"/>
              </a:ext>
            </a:extLst>
          </p:cNvPr>
          <p:cNvSpPr/>
          <p:nvPr/>
        </p:nvSpPr>
        <p:spPr>
          <a:xfrm>
            <a:off x="3745631" y="5499177"/>
            <a:ext cx="1703851" cy="1093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Short subscription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ea typeface="+mn-lt"/>
                <a:cs typeface="+mn-lt"/>
              </a:rPr>
              <a:t>69.06%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04366-06C7-4285-A3DC-130714A10C94}"/>
              </a:ext>
            </a:extLst>
          </p:cNvPr>
          <p:cNvSpPr txBox="1"/>
          <p:nvPr/>
        </p:nvSpPr>
        <p:spPr>
          <a:xfrm>
            <a:off x="5503262" y="5489062"/>
            <a:ext cx="1564703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≤ 5 full songs</a:t>
            </a:r>
            <a:br>
              <a:rPr lang="en-US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last week</a:t>
            </a:r>
            <a:endParaRPr lang="en-US" b="1" dirty="0">
              <a:solidFill>
                <a:srgbClr val="0070C0"/>
              </a:solidFill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0B35A-65E0-4FC6-99F8-D892AF6B6D6B}"/>
              </a:ext>
            </a:extLst>
          </p:cNvPr>
          <p:cNvCxnSpPr>
            <a:cxnSpLocks/>
          </p:cNvCxnSpPr>
          <p:nvPr/>
        </p:nvCxnSpPr>
        <p:spPr>
          <a:xfrm flipV="1">
            <a:off x="5451259" y="6046188"/>
            <a:ext cx="1709531" cy="2271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AB04F-AE4E-4739-A315-F235D4818966}"/>
              </a:ext>
            </a:extLst>
          </p:cNvPr>
          <p:cNvSpPr/>
          <p:nvPr/>
        </p:nvSpPr>
        <p:spPr>
          <a:xfrm>
            <a:off x="7139134" y="5555971"/>
            <a:ext cx="1632858" cy="9939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Low usage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samples = 125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churn = </a:t>
            </a:r>
            <a:r>
              <a:rPr lang="en-US" dirty="0">
                <a:latin typeface="Consolas"/>
                <a:ea typeface="+mn-lt"/>
                <a:cs typeface="+mn-lt"/>
              </a:rPr>
              <a:t>8.48%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37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35133"/>
              </p:ext>
            </p:extLst>
          </p:nvPr>
        </p:nvGraphicFramePr>
        <p:xfrm>
          <a:off x="338328" y="4663440"/>
          <a:ext cx="40394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50">
                  <a:extLst>
                    <a:ext uri="{9D8B030D-6E8A-4147-A177-3AD203B41FA5}">
                      <a16:colId xmlns:a16="http://schemas.microsoft.com/office/drawing/2014/main" val="2887374772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1323901450"/>
                    </a:ext>
                  </a:extLst>
                </a:gridCol>
                <a:gridCol w="1436052">
                  <a:extLst>
                    <a:ext uri="{9D8B030D-6E8A-4147-A177-3AD203B41FA5}">
                      <a16:colId xmlns:a16="http://schemas.microsoft.com/office/drawing/2014/main" val="3825049525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Solver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Unscaled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1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newton-cg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71661"/>
                  </a:ext>
                </a:extLst>
              </a:tr>
              <a:tr h="340653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liblinear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25280"/>
                  </a:ext>
                </a:extLst>
              </a:tr>
              <a:tr h="27969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lbfgs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18036"/>
                  </a:ext>
                </a:extLst>
              </a:tr>
              <a:tr h="294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2127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7215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86"/>
            <a:ext cx="7772400" cy="838199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46" y="883995"/>
            <a:ext cx="8692499" cy="3810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Why to scale input? Faster convergence and higher accuracy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47276" y="1329229"/>
            <a:ext cx="683984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Convergence of solvers with increasing iterations</a:t>
            </a:r>
            <a:endParaRPr lang="en-GB" sz="2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1" y="1747962"/>
            <a:ext cx="4247619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11" y="1749507"/>
            <a:ext cx="4333334" cy="2933333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E0D2398C-1C29-48AA-82A2-E059B2FB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73" y="4783837"/>
            <a:ext cx="4319262" cy="20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F01BC2E-F0C2-4E1D-B042-DE0A0A8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831209"/>
            <a:ext cx="8891261" cy="34491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C63362-840E-4FAC-BFCF-91A142E8C0AA}"/>
              </a:ext>
            </a:extLst>
          </p:cNvPr>
          <p:cNvSpPr txBox="1">
            <a:spLocks/>
          </p:cNvSpPr>
          <p:nvPr/>
        </p:nvSpPr>
        <p:spPr>
          <a:xfrm>
            <a:off x="762000" y="24986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  <a:endParaRPr lang="en-GB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7300724-62EF-44F0-A904-50E66F54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58" y="4370230"/>
            <a:ext cx="1554941" cy="2263577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96B75C-C3C0-4786-AE06-665D8A9C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7" y="4374460"/>
            <a:ext cx="3311150" cy="2255117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E29132E9-3F53-4093-BD03-6C2C2F08C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841" y="4257400"/>
            <a:ext cx="2743200" cy="237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48F03-2D31-40E7-BAE2-18EDAF8697BA}"/>
              </a:ext>
            </a:extLst>
          </p:cNvPr>
          <p:cNvSpPr txBox="1"/>
          <p:nvPr/>
        </p:nvSpPr>
        <p:spPr>
          <a:xfrm>
            <a:off x="7772401" y="4208512"/>
            <a:ext cx="129492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 Low AUC</a:t>
            </a:r>
            <a:br>
              <a:rPr lang="en-US" dirty="0"/>
            </a:br>
            <a:r>
              <a:rPr lang="en-US" dirty="0"/>
              <a:t> &amp; accuracy</a:t>
            </a:r>
            <a:endParaRPr lang="en-US"/>
          </a:p>
          <a:p>
            <a:pPr algn="ctr"/>
            <a:r>
              <a:rPr lang="en-US" dirty="0"/>
              <a:t>-</a:t>
            </a:r>
            <a:r>
              <a:rPr lang="en-US" dirty="0">
                <a:cs typeface="Calibri"/>
              </a:rPr>
              <a:t> Hard to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interpret</a:t>
            </a:r>
          </a:p>
          <a:p>
            <a:pPr algn="ctr"/>
            <a:r>
              <a:rPr lang="en-US" dirty="0">
                <a:cs typeface="Calibri"/>
              </a:rPr>
              <a:t>- Balancing</a:t>
            </a:r>
          </a:p>
          <a:p>
            <a:pPr algn="ctr"/>
            <a:r>
              <a:rPr lang="en-US" dirty="0">
                <a:cs typeface="Calibri"/>
              </a:rPr>
              <a:t>class weight lowers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41898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Tree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62" y="778263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Default hyperparameters, entropy and Gini index 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83C89-1CEF-461C-A320-D2234010D288}"/>
              </a:ext>
            </a:extLst>
          </p:cNvPr>
          <p:cNvSpPr/>
          <p:nvPr/>
        </p:nvSpPr>
        <p:spPr>
          <a:xfrm>
            <a:off x="3518451" y="1282148"/>
            <a:ext cx="2115614" cy="1476670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X[38]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Payment plan days </a:t>
            </a:r>
            <a:r>
              <a:rPr lang="en-US" sz="1600" dirty="0">
                <a:solidFill>
                  <a:srgbClr val="FFFF00"/>
                </a:solidFill>
                <a:ea typeface="+mn-lt"/>
                <a:cs typeface="+mn-lt"/>
              </a:rPr>
              <a:t> ≠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7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0.145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[11040, 946]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677FB1-F242-4151-9F7C-65EE01A2B0E4}"/>
              </a:ext>
            </a:extLst>
          </p:cNvPr>
          <p:cNvCxnSpPr/>
          <p:nvPr/>
        </p:nvCxnSpPr>
        <p:spPr>
          <a:xfrm flipH="1">
            <a:off x="2815082" y="1765792"/>
            <a:ext cx="704259" cy="24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CF9BDA-7C46-4CA1-A8D9-AEC9814EF09C}"/>
              </a:ext>
            </a:extLst>
          </p:cNvPr>
          <p:cNvSpPr txBox="1"/>
          <p:nvPr/>
        </p:nvSpPr>
        <p:spPr>
          <a:xfrm>
            <a:off x="2605827" y="1512522"/>
            <a:ext cx="599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3D646-983D-487B-913D-BC8E28CBD56C}"/>
              </a:ext>
            </a:extLst>
          </p:cNvPr>
          <p:cNvCxnSpPr/>
          <p:nvPr/>
        </p:nvCxnSpPr>
        <p:spPr>
          <a:xfrm>
            <a:off x="5650927" y="1753369"/>
            <a:ext cx="772414" cy="261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6BBEA-904D-45FF-8AD1-1B7099A5A70F}"/>
              </a:ext>
            </a:extLst>
          </p:cNvPr>
          <p:cNvSpPr txBox="1"/>
          <p:nvPr/>
        </p:nvSpPr>
        <p:spPr>
          <a:xfrm>
            <a:off x="5873315" y="1514298"/>
            <a:ext cx="670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C57E-FD87-4A80-88AB-43B5486E8E6E}"/>
              </a:ext>
            </a:extLst>
          </p:cNvPr>
          <p:cNvSpPr/>
          <p:nvPr/>
        </p:nvSpPr>
        <p:spPr>
          <a:xfrm>
            <a:off x="5776053" y="2020483"/>
            <a:ext cx="2044621" cy="1888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X[22] &lt;= 5.292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Small number of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>
                <a:solidFill>
                  <a:srgbClr val="FFFF00"/>
                </a:solidFill>
                <a:cs typeface="Calibri"/>
              </a:rPr>
              <a:t>songs listened in full last week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0.427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[56, 125]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1 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– more churn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87102-0063-4843-BEA8-EE5689972D8E}"/>
              </a:ext>
            </a:extLst>
          </p:cNvPr>
          <p:cNvSpPr/>
          <p:nvPr/>
        </p:nvSpPr>
        <p:spPr>
          <a:xfrm>
            <a:off x="1260848" y="2048881"/>
            <a:ext cx="2058819" cy="141987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discount ≠ $149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0.129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11805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[10984, 821]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– more loyal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8101C9-5B7C-4954-99A6-07A13D960BF3}"/>
              </a:ext>
            </a:extLst>
          </p:cNvPr>
          <p:cNvGrpSpPr/>
          <p:nvPr/>
        </p:nvGrpSpPr>
        <p:grpSpPr>
          <a:xfrm>
            <a:off x="76675" y="3902431"/>
            <a:ext cx="2814193" cy="2805225"/>
            <a:chOff x="289656" y="3916630"/>
            <a:chExt cx="2814193" cy="2805225"/>
          </a:xfrm>
        </p:grpSpPr>
        <p:pic>
          <p:nvPicPr>
            <p:cNvPr id="12" name="Picture 12" descr="Chart&#10;&#10;Description automatically generated">
              <a:extLst>
                <a:ext uri="{FF2B5EF4-FFF2-40B4-BE49-F238E27FC236}">
                  <a16:creationId xmlns:a16="http://schemas.microsoft.com/office/drawing/2014/main" id="{9139B2E2-17BC-4B8D-98FB-624B5E8A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48" y="3916630"/>
              <a:ext cx="2743200" cy="237564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DA126-2319-47D3-976B-D2B1D0137206}"/>
                </a:ext>
              </a:extLst>
            </p:cNvPr>
            <p:cNvSpPr txBox="1"/>
            <p:nvPr/>
          </p:nvSpPr>
          <p:spPr>
            <a:xfrm>
              <a:off x="289656" y="6352523"/>
              <a:ext cx="28141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Entropy –p</a:t>
              </a:r>
              <a:r>
                <a:rPr lang="en-US" baseline="-25000" dirty="0"/>
                <a:t>0</a:t>
              </a:r>
              <a:r>
                <a:rPr lang="en-US" dirty="0"/>
                <a:t>log</a:t>
              </a:r>
              <a:r>
                <a:rPr lang="en-US" baseline="-25000" dirty="0"/>
                <a:t>2</a:t>
              </a:r>
              <a:r>
                <a:rPr lang="en-US" dirty="0"/>
                <a:t>p</a:t>
              </a:r>
              <a:r>
                <a:rPr lang="en-US" baseline="-25000" dirty="0"/>
                <a:t>0</a:t>
              </a:r>
              <a:r>
                <a:rPr lang="en-US" dirty="0"/>
                <a:t> </a:t>
              </a:r>
              <a:r>
                <a:rPr lang="en-US" dirty="0">
                  <a:ea typeface="+mn-lt"/>
                  <a:cs typeface="+mn-lt"/>
                </a:rPr>
                <a:t>– 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dirty="0">
                  <a:ea typeface="+mn-lt"/>
                  <a:cs typeface="+mn-lt"/>
                </a:rPr>
                <a:t>log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endParaRPr lang="en-US" baseline="-25000" dirty="0">
                <a:cs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50F4D3-5D78-4ED9-B635-43CCED4EEC3D}"/>
              </a:ext>
            </a:extLst>
          </p:cNvPr>
          <p:cNvSpPr txBox="1"/>
          <p:nvPr/>
        </p:nvSpPr>
        <p:spPr>
          <a:xfrm>
            <a:off x="1028878" y="3542058"/>
            <a:ext cx="1607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Unscaled 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78A076-AA7F-40D5-95DB-CAF4AA4D90F8}"/>
              </a:ext>
            </a:extLst>
          </p:cNvPr>
          <p:cNvGrpSpPr/>
          <p:nvPr/>
        </p:nvGrpSpPr>
        <p:grpSpPr>
          <a:xfrm>
            <a:off x="2902226" y="3916629"/>
            <a:ext cx="2743200" cy="2847823"/>
            <a:chOff x="3200400" y="3916629"/>
            <a:chExt cx="2743200" cy="2847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CED64-B661-4291-8127-F2857D7C0747}"/>
                </a:ext>
              </a:extLst>
            </p:cNvPr>
            <p:cNvSpPr txBox="1"/>
            <p:nvPr/>
          </p:nvSpPr>
          <p:spPr>
            <a:xfrm>
              <a:off x="3200400" y="639512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Gini index </a:t>
              </a:r>
              <a:r>
                <a:rPr lang="en-US" dirty="0">
                  <a:ea typeface="+mn-lt"/>
                  <a:cs typeface="+mn-lt"/>
                </a:rPr>
                <a:t>1 – 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 – p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endParaRPr lang="en-US" baseline="30000" dirty="0">
                <a:cs typeface="Calibri"/>
              </a:endParaRPr>
            </a:p>
          </p:txBody>
        </p:sp>
        <p:pic>
          <p:nvPicPr>
            <p:cNvPr id="14" name="Picture 18" descr="Chart&#10;&#10;Description automatically generated">
              <a:extLst>
                <a:ext uri="{FF2B5EF4-FFF2-40B4-BE49-F238E27FC236}">
                  <a16:creationId xmlns:a16="http://schemas.microsoft.com/office/drawing/2014/main" id="{4B7FF3BF-A0F2-48D2-B636-EF6F3253A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3916629"/>
              <a:ext cx="2743200" cy="237564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5EA34B-E82A-4CFC-A8EB-6AE182CC598F}"/>
              </a:ext>
            </a:extLst>
          </p:cNvPr>
          <p:cNvSpPr txBox="1"/>
          <p:nvPr/>
        </p:nvSpPr>
        <p:spPr>
          <a:xfrm>
            <a:off x="3755039" y="3542057"/>
            <a:ext cx="2004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Standardized data</a:t>
            </a:r>
            <a:endParaRPr lang="en-US" dirty="0">
              <a:cs typeface="Calibri"/>
            </a:endParaRPr>
          </a:p>
        </p:txBody>
      </p:sp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id="{7E198AA3-3EAE-4804-811D-55552243F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70325"/>
              </p:ext>
            </p:extLst>
          </p:nvPr>
        </p:nvGraphicFramePr>
        <p:xfrm>
          <a:off x="5722099" y="3975652"/>
          <a:ext cx="326016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61">
                  <a:extLst>
                    <a:ext uri="{9D8B030D-6E8A-4147-A177-3AD203B41FA5}">
                      <a16:colId xmlns:a16="http://schemas.microsoft.com/office/drawing/2014/main" val="1992074961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1423289829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83149630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25711273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793872676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2205424592"/>
                    </a:ext>
                  </a:extLst>
                </a:gridCol>
              </a:tblGrid>
              <a:tr h="230603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Crit.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5313"/>
                  </a:ext>
                </a:extLst>
              </a:tr>
              <a:tr h="239471">
                <a:tc>
                  <a:txBody>
                    <a:bodyPr/>
                    <a:lstStyle/>
                    <a:p>
                      <a:r>
                        <a:rPr lang="en-US" sz="1300" b="1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entr</a:t>
                      </a:r>
                      <a:r>
                        <a:rPr lang="en-US" sz="13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09375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9348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r>
                        <a:rPr lang="en-US" sz="1300" dirty="0"/>
                        <a:t>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entr</a:t>
                      </a:r>
                      <a:r>
                        <a:rPr lang="en-US" sz="1300" b="0" i="0" u="none" strike="noStrike" noProof="0" dirty="0"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58036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gini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897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2635174-79A3-49B7-AF6D-951AEC4E3EE5}"/>
              </a:ext>
            </a:extLst>
          </p:cNvPr>
          <p:cNvSpPr txBox="1"/>
          <p:nvPr/>
        </p:nvSpPr>
        <p:spPr>
          <a:xfrm>
            <a:off x="5941649" y="5487287"/>
            <a:ext cx="26438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+ Easy to interpret</a:t>
            </a:r>
            <a:endParaRPr lang="en-US"/>
          </a:p>
          <a:p>
            <a:r>
              <a:rPr lang="en-US" dirty="0">
                <a:cs typeface="Calibri"/>
              </a:rPr>
              <a:t>+ Higher accuracy</a:t>
            </a:r>
          </a:p>
          <a:p>
            <a:r>
              <a:rPr lang="en-US" dirty="0"/>
              <a:t>Do not rescale input,</a:t>
            </a:r>
            <a:endParaRPr lang="en-US" dirty="0">
              <a:cs typeface="Calibri"/>
            </a:endParaRPr>
          </a:p>
          <a:p>
            <a:r>
              <a:rPr lang="en-US" dirty="0"/>
              <a:t>use default criterion '</a:t>
            </a:r>
            <a:r>
              <a:rPr lang="en-US" dirty="0" err="1"/>
              <a:t>gini</a:t>
            </a:r>
            <a:r>
              <a:rPr lang="en-US" dirty="0"/>
              <a:t>'.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9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" y="1303617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AUC,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33930" y="5996352"/>
            <a:ext cx="5006533" cy="573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Best:  </a:t>
            </a:r>
            <a:r>
              <a:rPr lang="en-US" sz="1400" b="1" i="1" dirty="0">
                <a:solidFill>
                  <a:schemeClr val="tx1"/>
                </a:solidFill>
              </a:rPr>
              <a:t>criterion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entropy</a:t>
            </a:r>
            <a:r>
              <a:rPr lang="en-US" sz="1400" b="1" dirty="0">
                <a:solidFill>
                  <a:schemeClr val="tx1"/>
                </a:solidFill>
              </a:rPr>
              <a:t>, </a:t>
            </a:r>
            <a:r>
              <a:rPr lang="en-US" sz="1400" b="1" i="1" dirty="0" err="1">
                <a:solidFill>
                  <a:schemeClr val="tx1"/>
                </a:solidFill>
              </a:rPr>
              <a:t>max_features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0.4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max_depth</a:t>
            </a:r>
            <a:r>
              <a:rPr lang="en-US" sz="1400" b="1" dirty="0">
                <a:solidFill>
                  <a:schemeClr val="tx1"/>
                </a:solidFill>
              </a:rPr>
              <a:t> = 15, </a:t>
            </a:r>
            <a:r>
              <a:rPr lang="en-GB" sz="1400" b="1" dirty="0" err="1">
                <a:solidFill>
                  <a:schemeClr val="tx1"/>
                </a:solidFill>
                <a:cs typeface="Calibri"/>
              </a:rPr>
              <a:t>n_estimators</a:t>
            </a:r>
            <a:r>
              <a:rPr lang="en-GB" sz="1400" b="1" dirty="0">
                <a:solidFill>
                  <a:schemeClr val="tx1"/>
                </a:solidFill>
                <a:cs typeface="Calibri"/>
              </a:rPr>
              <a:t> = 73; ROC AUC = 0.879, accuracy = 0.937</a:t>
            </a:r>
            <a:endParaRPr lang="en-GB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1974" y="4739488"/>
            <a:ext cx="4154607" cy="189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RF can achieve ~100% accuracy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on training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max_depth</a:t>
            </a:r>
            <a:endParaRPr lang="en-US" sz="1800" i="1">
              <a:solidFill>
                <a:schemeClr val="tx1"/>
              </a:solidFill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alibri"/>
              </a:rPr>
              <a:t>AUC and Accuracy are higher than in</a:t>
            </a:r>
            <a:br>
              <a:rPr lang="en-US" sz="1800" dirty="0">
                <a:solidFill>
                  <a:schemeClr val="tx1"/>
                </a:solidFill>
                <a:cs typeface="Calibri"/>
              </a:rPr>
            </a:br>
            <a:r>
              <a:rPr lang="en-US" sz="1800" dirty="0">
                <a:solidFill>
                  <a:schemeClr val="tx1"/>
                </a:solidFill>
                <a:cs typeface="Calibri"/>
              </a:rPr>
              <a:t>Logistic Regression and Decision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2" y="1731230"/>
            <a:ext cx="4171429" cy="3009524"/>
          </a:xfrm>
          <a:prstGeom prst="rect">
            <a:avLst/>
          </a:prstGeom>
        </p:spPr>
      </p:pic>
      <p:pic>
        <p:nvPicPr>
          <p:cNvPr id="7" name="Picture 9" descr="Table&#10;&#10;Description automatically generated">
            <a:extLst>
              <a:ext uri="{FF2B5EF4-FFF2-40B4-BE49-F238E27FC236}">
                <a16:creationId xmlns:a16="http://schemas.microsoft.com/office/drawing/2014/main" id="{885C8537-25DA-4D8A-B87A-1631770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40" y="4803744"/>
            <a:ext cx="5171187" cy="1183566"/>
          </a:xfrm>
          <a:prstGeom prst="rect">
            <a:avLst/>
          </a:prstGeo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01C71B3F-34DC-427F-9A76-9B75A6A0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680" y="1710515"/>
            <a:ext cx="4276665" cy="29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9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XGBoost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0563" y="5089742"/>
            <a:ext cx="4301486" cy="1768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gblinear</a:t>
            </a:r>
            <a:r>
              <a:rPr lang="en-US" sz="1800" dirty="0">
                <a:solidFill>
                  <a:schemeClr val="tx1"/>
                </a:solidFill>
              </a:rPr>
              <a:t> booster is faster than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learning_rate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Carefully select </a:t>
            </a: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due to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stripy profile of ROC AUC. Max =.92689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14426" y="1379331"/>
            <a:ext cx="5677988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AUC: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46023" y="5130130"/>
            <a:ext cx="4348883" cy="1256864"/>
          </a:xfrm>
          <a:prstGeom prst="rect">
            <a:avLst/>
          </a:prstGeom>
        </p:spPr>
        <p:txBody>
          <a:bodyPr vert="horz" wrap="none" lIns="4572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 booster has superior accuracy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dart</a:t>
            </a:r>
            <a:r>
              <a:rPr lang="en-US" sz="1800" dirty="0">
                <a:solidFill>
                  <a:schemeClr val="tx1"/>
                </a:solidFill>
              </a:rPr>
              <a:t> booster is very close to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Max. </a:t>
            </a:r>
            <a:r>
              <a:rPr lang="en-US" sz="1800" b="1" dirty="0">
                <a:solidFill>
                  <a:schemeClr val="tx1"/>
                </a:solidFill>
              </a:rPr>
              <a:t>ROC AUC = .968587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@ booster = </a:t>
            </a:r>
            <a:r>
              <a:rPr lang="en-US" sz="1800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learning_rate</a:t>
            </a:r>
            <a:r>
              <a:rPr lang="en-US" sz="1800" dirty="0">
                <a:solidFill>
                  <a:schemeClr val="tx1"/>
                </a:solidFill>
              </a:rPr>
              <a:t> = 0.01,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= 70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" y="1752600"/>
            <a:ext cx="4342857" cy="33371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9" y="1760331"/>
            <a:ext cx="4582857" cy="3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83568" y="1343202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Optimize each one at a time, then all pairs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XGBoost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E28D5-B97F-43AE-9E97-B541A8248E08}"/>
              </a:ext>
            </a:extLst>
          </p:cNvPr>
          <p:cNvSpPr txBox="1"/>
          <p:nvPr/>
        </p:nvSpPr>
        <p:spPr>
          <a:xfrm>
            <a:off x="575405" y="1867492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Default: </a:t>
            </a:r>
            <a:r>
              <a:rPr lang="en-US" b="1" dirty="0" err="1">
                <a:solidFill>
                  <a:srgbClr val="7030A0"/>
                </a:solidFill>
              </a:rPr>
              <a:t>gbtree</a:t>
            </a:r>
            <a:endParaRPr lang="en-US" b="1" dirty="0" err="1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 </a:t>
            </a:r>
            <a:r>
              <a:rPr lang="en-US" dirty="0">
                <a:ea typeface="+mn-lt"/>
                <a:cs typeface="+mn-lt"/>
              </a:rPr>
              <a:t>0.845409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0.931685</a:t>
            </a:r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9884A-2B92-4DE3-9CD7-C77BCDB6478B}"/>
              </a:ext>
            </a:extLst>
          </p:cNvPr>
          <p:cNvCxnSpPr/>
          <p:nvPr/>
        </p:nvCxnSpPr>
        <p:spPr>
          <a:xfrm>
            <a:off x="2470406" y="2321320"/>
            <a:ext cx="1027992" cy="5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67BA7A-2D3D-4EC9-B108-369D0D32FF68}"/>
              </a:ext>
            </a:extLst>
          </p:cNvPr>
          <p:cNvSpPr txBox="1"/>
          <p:nvPr/>
        </p:nvSpPr>
        <p:spPr>
          <a:xfrm>
            <a:off x="2522409" y="1982857"/>
            <a:ext cx="9825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learning_rate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AB9C5-F2F8-4D1C-976D-10C246F7BF21}"/>
              </a:ext>
            </a:extLst>
          </p:cNvPr>
          <p:cNvSpPr txBox="1"/>
          <p:nvPr/>
        </p:nvSpPr>
        <p:spPr>
          <a:xfrm>
            <a:off x="3500348" y="1867491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0.039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 </a:t>
            </a:r>
            <a:r>
              <a:rPr lang="en-US" dirty="0">
                <a:ea typeface="+mn-lt"/>
                <a:cs typeface="+mn-lt"/>
              </a:rPr>
              <a:t>0.870159</a:t>
            </a:r>
          </a:p>
          <a:p>
            <a:pPr algn="ctr"/>
            <a:r>
              <a:rPr lang="en-US" dirty="0">
                <a:cs typeface="Calibri"/>
              </a:rPr>
              <a:t>Accur. = </a:t>
            </a:r>
            <a:r>
              <a:rPr lang="en-US" dirty="0">
                <a:ea typeface="+mn-lt"/>
                <a:cs typeface="+mn-lt"/>
              </a:rPr>
              <a:t>0.933632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CF507-DB34-4D02-934A-DA51FBB4BABF}"/>
              </a:ext>
            </a:extLst>
          </p:cNvPr>
          <p:cNvSpPr txBox="1"/>
          <p:nvPr/>
        </p:nvSpPr>
        <p:spPr>
          <a:xfrm>
            <a:off x="5429605" y="1950909"/>
            <a:ext cx="14369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n_estimators</a:t>
            </a:r>
            <a:endParaRPr lang="en-US" dirty="0" err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812E4-9595-424C-A40A-CCD7A4E2F21A}"/>
              </a:ext>
            </a:extLst>
          </p:cNvPr>
          <p:cNvSpPr txBox="1"/>
          <p:nvPr/>
        </p:nvSpPr>
        <p:spPr>
          <a:xfrm>
            <a:off x="6922248" y="1853291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216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0.872758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ea typeface="+mn-lt"/>
                <a:cs typeface="+mn-lt"/>
              </a:rPr>
              <a:t>0.934605</a:t>
            </a:r>
            <a:endParaRPr lang="en-US" dirty="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850ACB-8237-4CED-8717-9673966EEC4A}"/>
              </a:ext>
            </a:extLst>
          </p:cNvPr>
          <p:cNvCxnSpPr/>
          <p:nvPr/>
        </p:nvCxnSpPr>
        <p:spPr>
          <a:xfrm>
            <a:off x="5383814" y="2338180"/>
            <a:ext cx="1524945" cy="5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13BC97-1A17-4949-A9A8-C5871381B623}"/>
              </a:ext>
            </a:extLst>
          </p:cNvPr>
          <p:cNvCxnSpPr/>
          <p:nvPr/>
        </p:nvCxnSpPr>
        <p:spPr>
          <a:xfrm flipH="1">
            <a:off x="7860965" y="2779229"/>
            <a:ext cx="8518" cy="531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603B7-6897-4764-9D80-86359618F9AE}"/>
              </a:ext>
            </a:extLst>
          </p:cNvPr>
          <p:cNvSpPr txBox="1"/>
          <p:nvPr/>
        </p:nvSpPr>
        <p:spPr>
          <a:xfrm>
            <a:off x="6728792" y="2923524"/>
            <a:ext cx="1138741" cy="383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reg_alpha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223F2-523E-4E61-8442-5FAC07094BE6}"/>
              </a:ext>
            </a:extLst>
          </p:cNvPr>
          <p:cNvSpPr txBox="1"/>
          <p:nvPr/>
        </p:nvSpPr>
        <p:spPr>
          <a:xfrm>
            <a:off x="6922247" y="3301563"/>
            <a:ext cx="189127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3.360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ea typeface="+mn-lt"/>
                <a:cs typeface="+mn-lt"/>
              </a:rPr>
              <a:t>0.876391</a:t>
            </a: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C1D80E36-3A5E-4C6D-A6FD-AE7AA49A0C65}"/>
              </a:ext>
            </a:extLst>
          </p:cNvPr>
          <p:cNvSpPr/>
          <p:nvPr/>
        </p:nvSpPr>
        <p:spPr>
          <a:xfrm>
            <a:off x="1006144" y="2817423"/>
            <a:ext cx="1036510" cy="45436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759DFE-14F6-4DF1-BA73-0F607A6C633E}"/>
              </a:ext>
            </a:extLst>
          </p:cNvPr>
          <p:cNvSpPr txBox="1"/>
          <p:nvPr/>
        </p:nvSpPr>
        <p:spPr>
          <a:xfrm>
            <a:off x="1876365" y="2856079"/>
            <a:ext cx="968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booster</a:t>
            </a: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EC24B5A2-2534-44D2-9A11-FD7DE7AA8AC6}"/>
              </a:ext>
            </a:extLst>
          </p:cNvPr>
          <p:cNvSpPr/>
          <p:nvPr/>
        </p:nvSpPr>
        <p:spPr>
          <a:xfrm>
            <a:off x="5978421" y="2392299"/>
            <a:ext cx="937117" cy="454361"/>
          </a:xfrm>
          <a:prstGeom prst="curv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7BC3B-9012-44F8-92BF-34632123B139}"/>
              </a:ext>
            </a:extLst>
          </p:cNvPr>
          <p:cNvSpPr txBox="1"/>
          <p:nvPr/>
        </p:nvSpPr>
        <p:spPr>
          <a:xfrm>
            <a:off x="5427830" y="2673271"/>
            <a:ext cx="1252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max_depth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DD569B-64D5-403B-B3D7-B1904EC0B686}"/>
              </a:ext>
            </a:extLst>
          </p:cNvPr>
          <p:cNvCxnSpPr/>
          <p:nvPr/>
        </p:nvCxnSpPr>
        <p:spPr>
          <a:xfrm flipH="1" flipV="1">
            <a:off x="5425879" y="3757525"/>
            <a:ext cx="1499387" cy="8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5CD607-3B95-41B5-90DB-F7046BF9884D}"/>
              </a:ext>
            </a:extLst>
          </p:cNvPr>
          <p:cNvSpPr txBox="1"/>
          <p:nvPr/>
        </p:nvSpPr>
        <p:spPr>
          <a:xfrm>
            <a:off x="3500346" y="3301562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220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latin typeface="Consolas"/>
                <a:ea typeface="+mn-lt"/>
                <a:cs typeface="+mn-lt"/>
              </a:rPr>
              <a:t>0.876461</a:t>
            </a: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latin typeface="Consolas"/>
                <a:ea typeface="+mn-lt"/>
                <a:cs typeface="+mn-lt"/>
              </a:rPr>
              <a:t>0.931491</a:t>
            </a:r>
            <a:endParaRPr lang="en-US" dirty="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58C54-8200-4F1E-9643-EF2B2709354B}"/>
              </a:ext>
            </a:extLst>
          </p:cNvPr>
          <p:cNvSpPr txBox="1"/>
          <p:nvPr/>
        </p:nvSpPr>
        <p:spPr>
          <a:xfrm>
            <a:off x="5433155" y="3303341"/>
            <a:ext cx="1507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n_estimators</a:t>
            </a:r>
          </a:p>
        </p:txBody>
      </p: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5AE3B87B-B74A-4CC1-8752-18EE78CB842F}"/>
              </a:ext>
            </a:extLst>
          </p:cNvPr>
          <p:cNvSpPr/>
          <p:nvPr/>
        </p:nvSpPr>
        <p:spPr>
          <a:xfrm>
            <a:off x="7352988" y="4265696"/>
            <a:ext cx="1036510" cy="45436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EC8975-FCEF-4C66-B18E-0A43583F89A5}"/>
              </a:ext>
            </a:extLst>
          </p:cNvPr>
          <p:cNvSpPr txBox="1"/>
          <p:nvPr/>
        </p:nvSpPr>
        <p:spPr>
          <a:xfrm>
            <a:off x="5894614" y="4304352"/>
            <a:ext cx="18486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reg_lambda</a:t>
            </a:r>
            <a:r>
              <a:rPr lang="en-US" dirty="0">
                <a:ea typeface="+mn-lt"/>
                <a:cs typeface="+mn-lt"/>
              </a:rPr>
              <a:t>,</a:t>
            </a:r>
          </a:p>
          <a:p>
            <a:r>
              <a:rPr lang="en-US" dirty="0" err="1">
                <a:ea typeface="+mn-lt"/>
                <a:cs typeface="+mn-lt"/>
              </a:rPr>
              <a:t>scale_pos_weight</a:t>
            </a:r>
          </a:p>
        </p:txBody>
      </p:sp>
      <p:sp>
        <p:nvSpPr>
          <p:cNvPr id="38" name="Arrow: Curved Up 37">
            <a:extLst>
              <a:ext uri="{FF2B5EF4-FFF2-40B4-BE49-F238E27FC236}">
                <a16:creationId xmlns:a16="http://schemas.microsoft.com/office/drawing/2014/main" id="{3EE07727-00D4-4D44-8A2F-E5F51366B80C}"/>
              </a:ext>
            </a:extLst>
          </p:cNvPr>
          <p:cNvSpPr/>
          <p:nvPr/>
        </p:nvSpPr>
        <p:spPr>
          <a:xfrm>
            <a:off x="3931088" y="4265696"/>
            <a:ext cx="1036510" cy="454360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0CD7F2-645F-4AB7-85E4-402C3F925AB1}"/>
              </a:ext>
            </a:extLst>
          </p:cNvPr>
          <p:cNvSpPr txBox="1"/>
          <p:nvPr/>
        </p:nvSpPr>
        <p:spPr>
          <a:xfrm>
            <a:off x="2518860" y="4222710"/>
            <a:ext cx="1834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Any</a:t>
            </a:r>
            <a:r>
              <a:rPr lang="en-US" dirty="0">
                <a:cs typeface="Calibri"/>
              </a:rPr>
              <a:t> one</a:t>
            </a:r>
            <a:endParaRPr lang="en-US"/>
          </a:p>
          <a:p>
            <a:r>
              <a:rPr lang="en-US" dirty="0">
                <a:cs typeface="Calibri"/>
              </a:rPr>
              <a:t>hyperparameter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D709B-2FF1-49A6-A4F4-A8D9FA08AC82}"/>
              </a:ext>
            </a:extLst>
          </p:cNvPr>
          <p:cNvSpPr txBox="1"/>
          <p:nvPr/>
        </p:nvSpPr>
        <p:spPr>
          <a:xfrm>
            <a:off x="2206487" y="3086810"/>
            <a:ext cx="1323325" cy="660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alibri"/>
                <a:cs typeface="Calibri"/>
              </a:rPr>
              <a:t>reg_alpha</a:t>
            </a:r>
            <a:r>
              <a:rPr lang="en-US" dirty="0">
                <a:latin typeface="Calibri"/>
                <a:cs typeface="Calibri"/>
              </a:rPr>
              <a:t>,</a:t>
            </a:r>
            <a:endParaRPr lang="en-US" dirty="0" err="1">
              <a:latin typeface="Calibri"/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reg_lambda</a:t>
            </a:r>
            <a:endParaRPr lang="en-US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E22AAC-721B-48CB-9984-7A23F26C1F3D}"/>
              </a:ext>
            </a:extLst>
          </p:cNvPr>
          <p:cNvCxnSpPr/>
          <p:nvPr/>
        </p:nvCxnSpPr>
        <p:spPr>
          <a:xfrm flipH="1">
            <a:off x="2219622" y="3754506"/>
            <a:ext cx="1258010" cy="5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79231A-183D-4AD1-B526-F5F0F2D4534C}"/>
              </a:ext>
            </a:extLst>
          </p:cNvPr>
          <p:cNvSpPr txBox="1"/>
          <p:nvPr/>
        </p:nvSpPr>
        <p:spPr>
          <a:xfrm>
            <a:off x="234631" y="3344158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3.363, 1.030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latin typeface="Consolas"/>
                <a:ea typeface="+mn-lt"/>
                <a:cs typeface="+mn-lt"/>
              </a:rPr>
              <a:t>0.876614</a:t>
            </a: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latin typeface="Consolas"/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685C6D-584F-49D8-AFD1-862612D1D971}"/>
              </a:ext>
            </a:extLst>
          </p:cNvPr>
          <p:cNvCxnSpPr/>
          <p:nvPr/>
        </p:nvCxnSpPr>
        <p:spPr>
          <a:xfrm flipH="1">
            <a:off x="1223933" y="4278084"/>
            <a:ext cx="8520" cy="673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E2A871-6C20-4DFF-A731-F71235D44218}"/>
              </a:ext>
            </a:extLst>
          </p:cNvPr>
          <p:cNvSpPr txBox="1"/>
          <p:nvPr/>
        </p:nvSpPr>
        <p:spPr>
          <a:xfrm>
            <a:off x="1216123" y="4254657"/>
            <a:ext cx="1507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n_estimators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046EA1-5983-4E46-875D-825F7F16CD74}"/>
              </a:ext>
            </a:extLst>
          </p:cNvPr>
          <p:cNvSpPr txBox="1"/>
          <p:nvPr/>
        </p:nvSpPr>
        <p:spPr>
          <a:xfrm>
            <a:off x="234630" y="4877623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221</a:t>
            </a:r>
            <a:endParaRPr lang="en-US" b="1" dirty="0">
              <a:solidFill>
                <a:srgbClr val="7030A0"/>
              </a:solidFill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AUC = </a:t>
            </a:r>
            <a:r>
              <a:rPr lang="en-US" dirty="0">
                <a:latin typeface="Consolas"/>
                <a:ea typeface="+mn-lt"/>
                <a:cs typeface="+mn-lt"/>
              </a:rPr>
              <a:t>0.876669</a:t>
            </a: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latin typeface="Consolas"/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DD7E7C-15E4-4C60-B554-DC7E151A0331}"/>
              </a:ext>
            </a:extLst>
          </p:cNvPr>
          <p:cNvCxnSpPr/>
          <p:nvPr/>
        </p:nvCxnSpPr>
        <p:spPr>
          <a:xfrm flipV="1">
            <a:off x="2213055" y="5349559"/>
            <a:ext cx="1297766" cy="8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005C68-46C7-4F15-B6B9-B09C5930DED5}"/>
              </a:ext>
            </a:extLst>
          </p:cNvPr>
          <p:cNvSpPr txBox="1"/>
          <p:nvPr/>
        </p:nvSpPr>
        <p:spPr>
          <a:xfrm>
            <a:off x="2279255" y="4977019"/>
            <a:ext cx="1124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ea typeface="+mn-lt"/>
                <a:cs typeface="+mn-lt"/>
              </a:rPr>
              <a:t>reg_alpha</a:t>
            </a:r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6A3AE2-8CB6-4322-9B15-2A8CB08FAC0F}"/>
              </a:ext>
            </a:extLst>
          </p:cNvPr>
          <p:cNvSpPr txBox="1"/>
          <p:nvPr/>
        </p:nvSpPr>
        <p:spPr>
          <a:xfrm>
            <a:off x="3486145" y="4891821"/>
            <a:ext cx="1976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3.362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AUC</a:t>
            </a:r>
            <a:r>
              <a:rPr lang="en-US" dirty="0">
                <a:cs typeface="Calibri"/>
              </a:rPr>
              <a:t> = </a:t>
            </a:r>
            <a:r>
              <a:rPr lang="en-US" dirty="0">
                <a:ea typeface="+mn-lt"/>
                <a:cs typeface="+mn-lt"/>
              </a:rPr>
              <a:t>0.876670</a:t>
            </a:r>
            <a:endParaRPr lang="en-US" b="1" dirty="0">
              <a:solidFill>
                <a:srgbClr val="7030A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dirty="0" err="1">
                <a:cs typeface="Calibri"/>
              </a:rPr>
              <a:t>Accur</a:t>
            </a:r>
            <a:r>
              <a:rPr lang="en-US" dirty="0">
                <a:cs typeface="Calibri"/>
              </a:rPr>
              <a:t>. = </a:t>
            </a:r>
            <a:r>
              <a:rPr lang="en-US" dirty="0">
                <a:latin typeface="Consolas"/>
                <a:ea typeface="+mn-lt"/>
                <a:cs typeface="+mn-lt"/>
              </a:rPr>
              <a:t>0.931296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4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6213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&amp; Hyperparameters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4D2DEA-B44E-4F38-905D-31C238B2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23254"/>
              </p:ext>
            </p:extLst>
          </p:nvPr>
        </p:nvGraphicFramePr>
        <p:xfrm>
          <a:off x="340770" y="880322"/>
          <a:ext cx="8661172" cy="514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74">
                  <a:extLst>
                    <a:ext uri="{9D8B030D-6E8A-4147-A177-3AD203B41FA5}">
                      <a16:colId xmlns:a16="http://schemas.microsoft.com/office/drawing/2014/main" val="4146335704"/>
                    </a:ext>
                  </a:extLst>
                </a:gridCol>
                <a:gridCol w="1036509">
                  <a:extLst>
                    <a:ext uri="{9D8B030D-6E8A-4147-A177-3AD203B41FA5}">
                      <a16:colId xmlns:a16="http://schemas.microsoft.com/office/drawing/2014/main" val="2701913253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743288694"/>
                    </a:ext>
                  </a:extLst>
                </a:gridCol>
                <a:gridCol w="567948">
                  <a:extLst>
                    <a:ext uri="{9D8B030D-6E8A-4147-A177-3AD203B41FA5}">
                      <a16:colId xmlns:a16="http://schemas.microsoft.com/office/drawing/2014/main" val="1517232168"/>
                    </a:ext>
                  </a:extLst>
                </a:gridCol>
                <a:gridCol w="1334683">
                  <a:extLst>
                    <a:ext uri="{9D8B030D-6E8A-4147-A177-3AD203B41FA5}">
                      <a16:colId xmlns:a16="http://schemas.microsoft.com/office/drawing/2014/main" val="421611148"/>
                    </a:ext>
                  </a:extLst>
                </a:gridCol>
                <a:gridCol w="738324">
                  <a:extLst>
                    <a:ext uri="{9D8B030D-6E8A-4147-A177-3AD203B41FA5}">
                      <a16:colId xmlns:a16="http://schemas.microsoft.com/office/drawing/2014/main" val="1800405269"/>
                    </a:ext>
                  </a:extLst>
                </a:gridCol>
                <a:gridCol w="1434074">
                  <a:extLst>
                    <a:ext uri="{9D8B030D-6E8A-4147-A177-3AD203B41FA5}">
                      <a16:colId xmlns:a16="http://schemas.microsoft.com/office/drawing/2014/main" val="1198058030"/>
                    </a:ext>
                  </a:extLst>
                </a:gridCol>
                <a:gridCol w="1107449">
                  <a:extLst>
                    <a:ext uri="{9D8B030D-6E8A-4147-A177-3AD203B41FA5}">
                      <a16:colId xmlns:a16="http://schemas.microsoft.com/office/drawing/2014/main" val="14088907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0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AUC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.846531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.696687</a:t>
                      </a:r>
                      <a:endParaRPr lang="en-US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0.879220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0.876461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70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.802452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.905800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0.937330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0.931491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96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Unscaled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Standardized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Unscaled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6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lbfgs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ent-ropy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booster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gbtree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max_iter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1450</a:t>
                      </a:r>
                      <a:endParaRPr lang="en-US"/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features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learning_rate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3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2.6</a:t>
                      </a:r>
                      <a:endParaRPr lang="en-US" b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max_depth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n_estimators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73820"/>
                  </a:ext>
                </a:extLst>
              </a:tr>
              <a:tr h="319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class_weight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11</a:t>
                      </a:r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n_estimators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max_depth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84985"/>
                  </a:ext>
                </a:extLst>
              </a:tr>
              <a:tr h="184583">
                <a:tc rowSpan="3"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reg_alpha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3.360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66446"/>
                  </a:ext>
                </a:extLst>
              </a:tr>
              <a:tr h="17748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reg_lambda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292131"/>
                  </a:ext>
                </a:extLst>
              </a:tr>
              <a:tr h="17748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scale_pos_</a:t>
                      </a:r>
                      <a:br>
                        <a:rPr lang="en-US" sz="1800" b="0" i="0" u="none" strike="noStrike" noProof="0" dirty="0"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latin typeface="Calibri"/>
                        </a:rPr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36108"/>
                  </a:ext>
                </a:extLst>
              </a:tr>
            </a:tbl>
          </a:graphicData>
        </a:graphic>
      </p:graphicFrame>
      <p:sp>
        <p:nvSpPr>
          <p:cNvPr id="2" name="Subtitle 2">
            <a:extLst>
              <a:ext uri="{FF2B5EF4-FFF2-40B4-BE49-F238E27FC236}">
                <a16:creationId xmlns:a16="http://schemas.microsoft.com/office/drawing/2014/main" id="{2358FD3B-7909-403B-927C-69725AA60B23}"/>
              </a:ext>
            </a:extLst>
          </p:cNvPr>
          <p:cNvSpPr txBox="1">
            <a:spLocks/>
          </p:cNvSpPr>
          <p:nvPr/>
        </p:nvSpPr>
        <p:spPr>
          <a:xfrm>
            <a:off x="6470400" y="5979729"/>
            <a:ext cx="2540065" cy="4945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70-30% train-test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EC00E2E6-41F4-4077-9DD6-1ED71805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7" y="4612368"/>
            <a:ext cx="2274641" cy="1949685"/>
          </a:xfrm>
          <a:prstGeom prst="rect">
            <a:avLst/>
          </a:prstGeom>
        </p:spPr>
      </p:pic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AB0C4C4C-0227-44A6-804F-6C42C16C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57" y="3328411"/>
            <a:ext cx="1820281" cy="1266081"/>
          </a:xfrm>
          <a:prstGeom prst="rect">
            <a:avLst/>
          </a:prstGeom>
        </p:spPr>
      </p:pic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944CE22-6EBC-40DF-B5FC-6BBAF1D20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555" y="4606302"/>
            <a:ext cx="2743200" cy="19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CC659D-EB73-4DC3-96E8-94ABAE64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1" y="860273"/>
            <a:ext cx="4873014" cy="33484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C73D80-1832-49B3-A069-7FBB421E884C}"/>
              </a:ext>
            </a:extLst>
          </p:cNvPr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Comparison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208A78-0D8D-4999-8F55-2B66B16B6697}"/>
              </a:ext>
            </a:extLst>
          </p:cNvPr>
          <p:cNvSpPr txBox="1">
            <a:spLocks/>
          </p:cNvSpPr>
          <p:nvPr/>
        </p:nvSpPr>
        <p:spPr>
          <a:xfrm>
            <a:off x="5227234" y="813804"/>
            <a:ext cx="3870631" cy="318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tx1"/>
                </a:solidFill>
              </a:rPr>
              <a:t>Best model: Random Forest</a:t>
            </a:r>
            <a:endParaRPr lang="en-US" sz="2200" b="1">
              <a:solidFill>
                <a:schemeClr val="tx1"/>
              </a:solidFill>
              <a:cs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50AD44-1C7F-488F-9DB0-144E19BE1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91778"/>
              </p:ext>
            </p:extLst>
          </p:nvPr>
        </p:nvGraphicFramePr>
        <p:xfrm>
          <a:off x="411763" y="4245428"/>
          <a:ext cx="7298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242">
                  <a:extLst>
                    <a:ext uri="{9D8B030D-6E8A-4147-A177-3AD203B41FA5}">
                      <a16:colId xmlns:a16="http://schemas.microsoft.com/office/drawing/2014/main" val="2935544924"/>
                    </a:ext>
                  </a:extLst>
                </a:gridCol>
                <a:gridCol w="894519">
                  <a:extLst>
                    <a:ext uri="{9D8B030D-6E8A-4147-A177-3AD203B41FA5}">
                      <a16:colId xmlns:a16="http://schemas.microsoft.com/office/drawing/2014/main" val="239053683"/>
                    </a:ext>
                  </a:extLst>
                </a:gridCol>
                <a:gridCol w="866123">
                  <a:extLst>
                    <a:ext uri="{9D8B030D-6E8A-4147-A177-3AD203B41FA5}">
                      <a16:colId xmlns:a16="http://schemas.microsoft.com/office/drawing/2014/main" val="347678341"/>
                    </a:ext>
                  </a:extLst>
                </a:gridCol>
                <a:gridCol w="922916">
                  <a:extLst>
                    <a:ext uri="{9D8B030D-6E8A-4147-A177-3AD203B41FA5}">
                      <a16:colId xmlns:a16="http://schemas.microsoft.com/office/drawing/2014/main" val="1379232212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3313033883"/>
                    </a:ext>
                  </a:extLst>
                </a:gridCol>
                <a:gridCol w="908720">
                  <a:extLst>
                    <a:ext uri="{9D8B030D-6E8A-4147-A177-3AD203B41FA5}">
                      <a16:colId xmlns:a16="http://schemas.microsoft.com/office/drawing/2014/main" val="528274519"/>
                    </a:ext>
                  </a:extLst>
                </a:gridCol>
                <a:gridCol w="894518">
                  <a:extLst>
                    <a:ext uri="{9D8B030D-6E8A-4147-A177-3AD203B41FA5}">
                      <a16:colId xmlns:a16="http://schemas.microsoft.com/office/drawing/2014/main" val="133692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AUC CV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SD AUC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AUC test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TNR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6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.861316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.024332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.879147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.924484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.970402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.392157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8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.857779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.026130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.876482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.934216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.995560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.223039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7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.836855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.033439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.845863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.803815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.807188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.764706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.672499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.033853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3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384</Words>
  <Application>Microsoft Office PowerPoint</Application>
  <PresentationFormat>On-screen Show (4:3)</PresentationFormat>
  <Paragraphs>184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Author</dc:creator>
  <cp:lastModifiedBy>Author</cp:lastModifiedBy>
  <cp:revision>1582</cp:revision>
  <dcterms:created xsi:type="dcterms:W3CDTF">2022-01-22T22:43:16Z</dcterms:created>
  <dcterms:modified xsi:type="dcterms:W3CDTF">2022-02-16T06:52:03Z</dcterms:modified>
</cp:coreProperties>
</file>