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8" r:id="rId4"/>
    <p:sldId id="266" r:id="rId5"/>
    <p:sldId id="259" r:id="rId6"/>
    <p:sldId id="261" r:id="rId7"/>
    <p:sldId id="262" r:id="rId8"/>
    <p:sldId id="258" r:id="rId9"/>
    <p:sldId id="269" r:id="rId10"/>
    <p:sldId id="267" r:id="rId11"/>
    <p:sldId id="263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8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614C5-EF21-F390-989C-3C51A556F57E}" v="475" dt="2022-02-14T19:17:52.717"/>
    <p1510:client id="{58EC15E5-E891-914C-0D37-0D200AF36F0E}" v="5379" dt="2022-02-17T22:22:19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97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21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2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92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97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32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48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03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88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7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FFAF-2492-4762-9083-78661546F363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740B-6EB9-4054-B8D1-C605A04CB5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98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kkbox-churn-prediction-challeng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46" y="3258472"/>
            <a:ext cx="3568254" cy="325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29" y="987515"/>
            <a:ext cx="3124471" cy="22709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5400" y="76200"/>
            <a:ext cx="6393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Customer Churn Prediction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6324600"/>
            <a:ext cx="834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Kaggle competition: </a:t>
            </a:r>
            <a:r>
              <a:rPr lang="en-US" u="sng" dirty="0">
                <a:hlinkClick r:id="rId4"/>
              </a:rPr>
              <a:t>https://www.kaggle.com/c/kkbox-churn-prediction-challenge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839156"/>
            <a:ext cx="8839200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Problem: </a:t>
            </a:r>
            <a:r>
              <a:rPr lang="en-US" sz="3000" dirty="0"/>
              <a:t>accurately predict churn</a:t>
            </a:r>
          </a:p>
          <a:p>
            <a:r>
              <a:rPr lang="en-US" sz="3000" dirty="0"/>
              <a:t>of KKBOX music streaming service.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Churn:</a:t>
            </a:r>
            <a:r>
              <a:rPr lang="en-US" sz="3000" dirty="0"/>
              <a:t> no new subscription within</a:t>
            </a:r>
            <a:br>
              <a:rPr lang="en-US" sz="3000" dirty="0"/>
            </a:br>
            <a:r>
              <a:rPr lang="en-US" sz="3000" dirty="0"/>
              <a:t>30 days after membership expires.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Success criterion: </a:t>
            </a:r>
            <a:r>
              <a:rPr lang="en-US" sz="3000" dirty="0"/>
              <a:t>Accuracy of</a:t>
            </a:r>
            <a:br>
              <a:rPr lang="en-US" sz="3000" dirty="0"/>
            </a:br>
            <a:r>
              <a:rPr lang="en-US" sz="3000" dirty="0"/>
              <a:t>prediction stays high for new data.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Data:</a:t>
            </a:r>
            <a:r>
              <a:rPr lang="en-US" sz="3000" dirty="0"/>
              <a:t> customers, transaction</a:t>
            </a:r>
            <a:br>
              <a:rPr lang="en-US" sz="3000" dirty="0"/>
            </a:br>
            <a:r>
              <a:rPr lang="en-US" sz="3000" dirty="0"/>
              <a:t>	details, usage statistics.</a:t>
            </a:r>
          </a:p>
          <a:p>
            <a:pPr>
              <a:spcBef>
                <a:spcPts val="400"/>
              </a:spcBef>
            </a:pPr>
            <a:r>
              <a:rPr lang="en-US" sz="3000" b="1" i="1" dirty="0"/>
              <a:t>Cleaning:</a:t>
            </a:r>
            <a:r>
              <a:rPr lang="en-US" sz="3000" dirty="0"/>
              <a:t> missing and incorrect.</a:t>
            </a:r>
          </a:p>
          <a:p>
            <a:pPr>
              <a:spcBef>
                <a:spcPts val="400"/>
              </a:spcBef>
            </a:pPr>
            <a:r>
              <a:rPr lang="en-US" sz="3000" b="1" i="1" dirty="0"/>
              <a:t>Filtering:</a:t>
            </a:r>
            <a:r>
              <a:rPr lang="en-US" sz="3000" dirty="0"/>
              <a:t> no future data,</a:t>
            </a:r>
            <a:br>
              <a:rPr lang="en-US" sz="3000" dirty="0"/>
            </a:br>
            <a:r>
              <a:rPr lang="en-US" sz="3000" dirty="0"/>
              <a:t>	 transactions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8376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xmlns="" id="{A812B38C-39C0-4121-B1A9-F0349D72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3" y="34277"/>
            <a:ext cx="7854752" cy="6775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278483-4988-4B77-BC91-902DB402685F}"/>
              </a:ext>
            </a:extLst>
          </p:cNvPr>
          <p:cNvSpPr txBox="1"/>
          <p:nvPr/>
        </p:nvSpPr>
        <p:spPr>
          <a:xfrm>
            <a:off x="5770375" y="1255171"/>
            <a:ext cx="2729002" cy="369331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1. Number of songs played &lt; ¼ length last 3 months.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 Longer wait time before 1st transaction.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Number of songs played 75-98.5% last 3 months.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4. Number of fully played songs last week.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5. Short 7-day subscription.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xmlns="" id="{0B43FAEE-5CB4-422E-9144-4241FB3DDEA5}"/>
              </a:ext>
            </a:extLst>
          </p:cNvPr>
          <p:cNvCxnSpPr/>
          <p:nvPr/>
        </p:nvCxnSpPr>
        <p:spPr>
          <a:xfrm flipH="1" flipV="1">
            <a:off x="8254092" y="309889"/>
            <a:ext cx="335091" cy="959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5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6213"/>
            <a:ext cx="86106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Insights: </a:t>
            </a:r>
            <a:r>
              <a:rPr lang="en-US" sz="4100" dirty="0"/>
              <a:t>SHapley Additive exPlanations</a:t>
            </a:r>
            <a:endParaRPr lang="en-GB" sz="4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7581"/>
            <a:ext cx="6958730" cy="61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0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CA26B3-5B14-4EF5-A07F-4C355E756C65}"/>
              </a:ext>
            </a:extLst>
          </p:cNvPr>
          <p:cNvSpPr txBox="1"/>
          <p:nvPr/>
        </p:nvSpPr>
        <p:spPr>
          <a:xfrm>
            <a:off x="1794722" y="5680"/>
            <a:ext cx="661945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Suggestions &amp;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E1D346-F534-4E20-A38B-BA9EC6A09D8B}"/>
              </a:ext>
            </a:extLst>
          </p:cNvPr>
          <p:cNvSpPr txBox="1"/>
          <p:nvPr/>
        </p:nvSpPr>
        <p:spPr>
          <a:xfrm>
            <a:off x="559431" y="843406"/>
            <a:ext cx="822391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 b="1" dirty="0">
                <a:ea typeface="+mn-lt"/>
                <a:cs typeface="+mn-lt"/>
              </a:rPr>
              <a:t>Improve data collection: </a:t>
            </a:r>
            <a:r>
              <a:rPr lang="en-US" sz="2400" b="1" dirty="0">
                <a:cs typeface="Calibri"/>
              </a:rPr>
              <a:t>enforce completeness</a:t>
            </a:r>
            <a:br>
              <a:rPr lang="en-US" sz="2400" b="1" dirty="0">
                <a:cs typeface="Calibri"/>
              </a:rPr>
            </a:br>
            <a:r>
              <a:rPr lang="en-US" sz="2400" dirty="0">
                <a:ea typeface="+mn-lt"/>
                <a:cs typeface="+mn-lt"/>
              </a:rPr>
              <a:t>23.48% of members have missing transactions and usage logs;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21.69% of members do not have usage logs;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19.15% of members with transactions have no membership;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66.93% of missing gender in membership information, especially many in data collection channels 3, 4, 7, and 9.</a:t>
            </a:r>
          </a:p>
          <a:p>
            <a:pPr marL="342900" indent="-342900">
              <a:buFont typeface="Wingdings"/>
              <a:buChar char="q"/>
            </a:pPr>
            <a:r>
              <a:rPr lang="en-US" sz="2400" b="1" dirty="0">
                <a:cs typeface="Calibri"/>
              </a:rPr>
              <a:t>Factors responsible for most churn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Payment plan is only for 7 days: proportion of churn grows from 7.89% in all transactions to 69.06%.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Number of songs played in full last week: churn increases to 84.8% in a subgroup with 5 or less songs and 7-day plan.</a:t>
            </a: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Payment method ID 38: churn increases to 88.03%.</a:t>
            </a:r>
            <a:endParaRPr lang="en-US" sz="2400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90086BF-ABAA-4420-A71C-918C09980066}"/>
              </a:ext>
            </a:extLst>
          </p:cNvPr>
          <p:cNvSpPr/>
          <p:nvPr/>
        </p:nvSpPr>
        <p:spPr>
          <a:xfrm>
            <a:off x="508314" y="5456584"/>
            <a:ext cx="1774844" cy="1093302"/>
          </a:xfrm>
          <a:prstGeom prst="rect">
            <a:avLst/>
          </a:prstGeom>
          <a:solidFill>
            <a:srgbClr val="CC83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/>
                <a:cs typeface="Calibri"/>
              </a:rPr>
              <a:t>Jan 1,2015 -</a:t>
            </a:r>
            <a:r>
              <a:rPr lang="en-US" dirty="0">
                <a:latin typeface="Consolas"/>
                <a:cs typeface="Calibri"/>
              </a:rPr>
              <a:t/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solidFill>
                  <a:schemeClr val="tx1"/>
                </a:solidFill>
                <a:latin typeface="Consolas"/>
                <a:cs typeface="Calibri"/>
              </a:rPr>
              <a:t>Oct 22, 2016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samples = 11986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churn = </a:t>
            </a:r>
            <a:r>
              <a:rPr lang="en-US" dirty="0">
                <a:latin typeface="Consolas"/>
                <a:cs typeface="Calibri"/>
              </a:rPr>
              <a:t>7.89%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FF426C21-7005-432B-A42F-40BAD0A3F230}"/>
              </a:ext>
            </a:extLst>
          </p:cNvPr>
          <p:cNvCxnSpPr/>
          <p:nvPr/>
        </p:nvCxnSpPr>
        <p:spPr>
          <a:xfrm>
            <a:off x="2284936" y="6040507"/>
            <a:ext cx="1468153" cy="568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B307AE-85DA-40FF-8F42-95CCEAEF8079}"/>
              </a:ext>
            </a:extLst>
          </p:cNvPr>
          <p:cNvSpPr txBox="1"/>
          <p:nvPr/>
        </p:nvSpPr>
        <p:spPr>
          <a:xfrm>
            <a:off x="2393735" y="5560056"/>
            <a:ext cx="125233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Plan 7 days</a:t>
            </a:r>
            <a:endParaRPr lang="en-US" b="1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30354F1-A80D-4043-A6DF-27ADFC4B435F}"/>
              </a:ext>
            </a:extLst>
          </p:cNvPr>
          <p:cNvSpPr/>
          <p:nvPr/>
        </p:nvSpPr>
        <p:spPr>
          <a:xfrm>
            <a:off x="3745631" y="5499177"/>
            <a:ext cx="1703851" cy="10933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Short subscription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samples = 181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churn = </a:t>
            </a:r>
            <a:r>
              <a:rPr lang="en-US" dirty="0">
                <a:latin typeface="Consolas"/>
                <a:ea typeface="+mn-lt"/>
                <a:cs typeface="+mn-lt"/>
              </a:rPr>
              <a:t>69.06%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A04366-06C7-4285-A3DC-130714A10C94}"/>
              </a:ext>
            </a:extLst>
          </p:cNvPr>
          <p:cNvSpPr txBox="1"/>
          <p:nvPr/>
        </p:nvSpPr>
        <p:spPr>
          <a:xfrm>
            <a:off x="5503262" y="5489062"/>
            <a:ext cx="1564703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≤ 5 full songs</a:t>
            </a:r>
            <a:br>
              <a:rPr lang="en-US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last week</a:t>
            </a:r>
            <a:endParaRPr lang="en-US" b="1" dirty="0">
              <a:solidFill>
                <a:srgbClr val="0070C0"/>
              </a:solidFill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1E0B35A-65E0-4FC6-99F8-D892AF6B6D6B}"/>
              </a:ext>
            </a:extLst>
          </p:cNvPr>
          <p:cNvCxnSpPr>
            <a:cxnSpLocks/>
          </p:cNvCxnSpPr>
          <p:nvPr/>
        </p:nvCxnSpPr>
        <p:spPr>
          <a:xfrm flipV="1">
            <a:off x="5451259" y="6046188"/>
            <a:ext cx="1709531" cy="2271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F9AB04F-AE4E-4739-A315-F235D4818966}"/>
              </a:ext>
            </a:extLst>
          </p:cNvPr>
          <p:cNvSpPr/>
          <p:nvPr/>
        </p:nvSpPr>
        <p:spPr>
          <a:xfrm>
            <a:off x="7139134" y="5555971"/>
            <a:ext cx="1632858" cy="9939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Low usage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samples = 125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churn = </a:t>
            </a:r>
            <a:r>
              <a:rPr lang="en-US" dirty="0">
                <a:latin typeface="Consolas"/>
                <a:ea typeface="+mn-lt"/>
                <a:cs typeface="+mn-lt"/>
              </a:rPr>
              <a:t>8.48%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37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35133"/>
              </p:ext>
            </p:extLst>
          </p:nvPr>
        </p:nvGraphicFramePr>
        <p:xfrm>
          <a:off x="338328" y="4663440"/>
          <a:ext cx="40394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250">
                  <a:extLst>
                    <a:ext uri="{9D8B030D-6E8A-4147-A177-3AD203B41FA5}">
                      <a16:colId xmlns:a16="http://schemas.microsoft.com/office/drawing/2014/main" xmlns="" val="2887374772"/>
                    </a:ext>
                  </a:extLst>
                </a:gridCol>
                <a:gridCol w="1278142">
                  <a:extLst>
                    <a:ext uri="{9D8B030D-6E8A-4147-A177-3AD203B41FA5}">
                      <a16:colId xmlns:a16="http://schemas.microsoft.com/office/drawing/2014/main" xmlns="" val="1323901450"/>
                    </a:ext>
                  </a:extLst>
                </a:gridCol>
                <a:gridCol w="1436052">
                  <a:extLst>
                    <a:ext uri="{9D8B030D-6E8A-4147-A177-3AD203B41FA5}">
                      <a16:colId xmlns:a16="http://schemas.microsoft.com/office/drawing/2014/main" xmlns="" val="3825049525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lang="en-US" sz="1800" dirty="0"/>
                        <a:t>Solver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Unscaled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00145"/>
                  </a:ext>
                </a:extLst>
              </a:tr>
              <a:tr h="3254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newton-cg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0971661"/>
                  </a:ext>
                </a:extLst>
              </a:tr>
              <a:tr h="340653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liblinear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7325280"/>
                  </a:ext>
                </a:extLst>
              </a:tr>
              <a:tr h="27969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lbfgs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4118036"/>
                  </a:ext>
                </a:extLst>
              </a:tr>
              <a:tr h="294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912127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r>
                        <a:rPr lang="en-US" sz="1800" dirty="0"/>
                        <a:t>saga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007215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86"/>
            <a:ext cx="7772400" cy="838199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46" y="883995"/>
            <a:ext cx="8692499" cy="38100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Why to scale input? Faster convergence and higher accuracy</a:t>
            </a:r>
            <a:endParaRPr lang="en-GB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47276" y="1329229"/>
            <a:ext cx="683984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Convergence of solvers with increasing iterations</a:t>
            </a:r>
            <a:endParaRPr lang="en-GB" sz="2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1" y="1747962"/>
            <a:ext cx="4247619" cy="29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11" y="1749507"/>
            <a:ext cx="4333334" cy="2933333"/>
          </a:xfrm>
          <a:prstGeom prst="rect">
            <a:avLst/>
          </a:prstGeom>
        </p:spPr>
      </p:pic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xmlns="" id="{E0D2398C-1C29-48AA-82A2-E059B2FB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673" y="4783837"/>
            <a:ext cx="4319262" cy="20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2F01BC2E-F0C2-4E1D-B042-DE0A0A8F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831209"/>
            <a:ext cx="8891261" cy="34491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72C63362-840E-4FAC-BFCF-91A142E8C0AA}"/>
              </a:ext>
            </a:extLst>
          </p:cNvPr>
          <p:cNvSpPr txBox="1">
            <a:spLocks/>
          </p:cNvSpPr>
          <p:nvPr/>
        </p:nvSpPr>
        <p:spPr>
          <a:xfrm>
            <a:off x="762000" y="24986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  <a:endParaRPr lang="en-GB" dirty="0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xmlns="" id="{A7300724-62EF-44F0-A904-50E66F54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58" y="4370230"/>
            <a:ext cx="1554941" cy="2263577"/>
          </a:xfrm>
          <a:prstGeom prst="rect">
            <a:avLst/>
          </a:prstGeom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xmlns="" id="{3896B75C-C3C0-4786-AE06-665D8A9C7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7" y="4374460"/>
            <a:ext cx="3311150" cy="2255117"/>
          </a:xfrm>
          <a:prstGeom prst="rect">
            <a:avLst/>
          </a:prstGeom>
        </p:spPr>
      </p:pic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xmlns="" id="{E29132E9-3F53-4093-BD03-6C2C2F08C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841" y="4257400"/>
            <a:ext cx="2743200" cy="2375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448F03-2D31-40E7-BAE2-18EDAF8697BA}"/>
              </a:ext>
            </a:extLst>
          </p:cNvPr>
          <p:cNvSpPr txBox="1"/>
          <p:nvPr/>
        </p:nvSpPr>
        <p:spPr>
          <a:xfrm>
            <a:off x="7772401" y="4208512"/>
            <a:ext cx="129492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- Low AUC</a:t>
            </a:r>
            <a:br>
              <a:rPr lang="en-US" dirty="0"/>
            </a:br>
            <a:r>
              <a:rPr lang="en-US" dirty="0"/>
              <a:t> &amp; accuracy</a:t>
            </a:r>
          </a:p>
          <a:p>
            <a:pPr algn="ctr"/>
            <a:r>
              <a:rPr lang="en-US" dirty="0"/>
              <a:t>-</a:t>
            </a:r>
            <a:r>
              <a:rPr lang="en-US" dirty="0">
                <a:cs typeface="Calibri"/>
              </a:rPr>
              <a:t> Hard to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interpret</a:t>
            </a:r>
          </a:p>
          <a:p>
            <a:pPr algn="ctr"/>
            <a:r>
              <a:rPr lang="en-US" dirty="0">
                <a:cs typeface="Calibri"/>
              </a:rPr>
              <a:t>- Balancing</a:t>
            </a:r>
          </a:p>
          <a:p>
            <a:pPr algn="ctr"/>
            <a:r>
              <a:rPr lang="en-US" dirty="0">
                <a:cs typeface="Calibri"/>
              </a:rPr>
              <a:t>class weight lowers</a:t>
            </a:r>
          </a:p>
          <a:p>
            <a:pPr algn="ctr"/>
            <a:r>
              <a:rPr lang="en-US" dirty="0">
                <a:cs typeface="Calibri"/>
              </a:rPr>
              <a:t>accuracy.</a:t>
            </a:r>
          </a:p>
        </p:txBody>
      </p:sp>
    </p:spTree>
    <p:extLst>
      <p:ext uri="{BB962C8B-B14F-4D97-AF65-F5344CB8AC3E}">
        <p14:creationId xmlns:p14="http://schemas.microsoft.com/office/powerpoint/2010/main" val="418980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Tree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62" y="778263"/>
            <a:ext cx="64770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Default hyperparameters, entropy and Gini index criteria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683C89-1CEF-461C-A320-D2234010D288}"/>
              </a:ext>
            </a:extLst>
          </p:cNvPr>
          <p:cNvSpPr/>
          <p:nvPr/>
        </p:nvSpPr>
        <p:spPr>
          <a:xfrm>
            <a:off x="3518451" y="1282148"/>
            <a:ext cx="2115614" cy="1476670"/>
          </a:xfrm>
          <a:prstGeom prst="rect">
            <a:avLst/>
          </a:prstGeom>
          <a:solidFill>
            <a:srgbClr val="CC83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X[38] &lt;= 0.5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Payment plan days </a:t>
            </a:r>
            <a:r>
              <a:rPr lang="en-US" sz="1600" dirty="0">
                <a:solidFill>
                  <a:srgbClr val="FFFF00"/>
                </a:solidFill>
                <a:ea typeface="+mn-lt"/>
                <a:cs typeface="+mn-lt"/>
              </a:rPr>
              <a:t> ≠ </a:t>
            </a:r>
            <a:r>
              <a:rPr lang="en-US" sz="1600" dirty="0">
                <a:solidFill>
                  <a:srgbClr val="FFFF00"/>
                </a:solidFill>
                <a:cs typeface="Calibri"/>
              </a:rPr>
              <a:t>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gini = 0.145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11986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[11040, 946]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83677FB1-F242-4151-9F7C-65EE01A2B0E4}"/>
              </a:ext>
            </a:extLst>
          </p:cNvPr>
          <p:cNvCxnSpPr/>
          <p:nvPr/>
        </p:nvCxnSpPr>
        <p:spPr>
          <a:xfrm flipH="1">
            <a:off x="2815082" y="1765792"/>
            <a:ext cx="704259" cy="247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CF9BDA-7C46-4CA1-A8D9-AEC9814EF09C}"/>
              </a:ext>
            </a:extLst>
          </p:cNvPr>
          <p:cNvSpPr txBox="1"/>
          <p:nvPr/>
        </p:nvSpPr>
        <p:spPr>
          <a:xfrm>
            <a:off x="2605827" y="1512522"/>
            <a:ext cx="599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003D646-983D-487B-913D-BC8E28CBD56C}"/>
              </a:ext>
            </a:extLst>
          </p:cNvPr>
          <p:cNvCxnSpPr/>
          <p:nvPr/>
        </p:nvCxnSpPr>
        <p:spPr>
          <a:xfrm>
            <a:off x="5650927" y="1753369"/>
            <a:ext cx="772414" cy="261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E6BBEA-904D-45FF-8AD1-1B7099A5A70F}"/>
              </a:ext>
            </a:extLst>
          </p:cNvPr>
          <p:cNvSpPr txBox="1"/>
          <p:nvPr/>
        </p:nvSpPr>
        <p:spPr>
          <a:xfrm>
            <a:off x="5873315" y="1514298"/>
            <a:ext cx="6701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False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5BAC57E-FD87-4A80-88AB-43B5486E8E6E}"/>
              </a:ext>
            </a:extLst>
          </p:cNvPr>
          <p:cNvSpPr/>
          <p:nvPr/>
        </p:nvSpPr>
        <p:spPr>
          <a:xfrm>
            <a:off x="5776053" y="2020483"/>
            <a:ext cx="2044621" cy="18884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X[22] &lt;= 5.292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Small number of</a:t>
            </a:r>
            <a:br>
              <a:rPr lang="en-US" sz="1600" dirty="0">
                <a:solidFill>
                  <a:srgbClr val="FFFF00"/>
                </a:solidFill>
                <a:cs typeface="Calibri"/>
              </a:rPr>
            </a:br>
            <a:r>
              <a:rPr lang="en-US" sz="1600" dirty="0">
                <a:solidFill>
                  <a:srgbClr val="FFFF00"/>
                </a:solidFill>
                <a:cs typeface="Calibri"/>
              </a:rPr>
              <a:t>songs listened in full last week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gini = 0.427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181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[56, 125]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1 </a:t>
            </a:r>
            <a:r>
              <a:rPr lang="en-US" sz="1600" dirty="0">
                <a:solidFill>
                  <a:srgbClr val="FF0000"/>
                </a:solidFill>
                <a:cs typeface="Calibri"/>
              </a:rPr>
              <a:t>– more churn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E287102-0063-4843-BEA8-EE5689972D8E}"/>
              </a:ext>
            </a:extLst>
          </p:cNvPr>
          <p:cNvSpPr/>
          <p:nvPr/>
        </p:nvSpPr>
        <p:spPr>
          <a:xfrm>
            <a:off x="1260848" y="2048881"/>
            <a:ext cx="2058819" cy="141987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X[8] &lt;= 0.5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discount ≠ $149</a:t>
            </a:r>
            <a:br>
              <a:rPr lang="en-US" sz="1600" dirty="0">
                <a:solidFill>
                  <a:srgbClr val="FFFF00"/>
                </a:solidFill>
                <a:cs typeface="Calibri"/>
              </a:rPr>
            </a:br>
            <a:r>
              <a:rPr lang="en-US" sz="1600" dirty="0">
                <a:solidFill>
                  <a:schemeClr val="tx1"/>
                </a:solidFill>
                <a:cs typeface="Calibri"/>
              </a:rPr>
              <a:t>gini = 0.129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11805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[10984, 821]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0 </a:t>
            </a:r>
            <a:r>
              <a:rPr lang="en-US" sz="1600" dirty="0">
                <a:solidFill>
                  <a:srgbClr val="FFFF00"/>
                </a:solidFill>
                <a:cs typeface="Calibri"/>
              </a:rPr>
              <a:t>– more loyal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A8101C9-5B7C-4954-99A6-07A13D960BF3}"/>
              </a:ext>
            </a:extLst>
          </p:cNvPr>
          <p:cNvGrpSpPr/>
          <p:nvPr/>
        </p:nvGrpSpPr>
        <p:grpSpPr>
          <a:xfrm>
            <a:off x="76675" y="3902431"/>
            <a:ext cx="2814193" cy="2805225"/>
            <a:chOff x="289656" y="3916630"/>
            <a:chExt cx="2814193" cy="2805225"/>
          </a:xfrm>
        </p:grpSpPr>
        <p:pic>
          <p:nvPicPr>
            <p:cNvPr id="12" name="Picture 12" descr="Chart&#10;&#10;Description automatically generated">
              <a:extLst>
                <a:ext uri="{FF2B5EF4-FFF2-40B4-BE49-F238E27FC236}">
                  <a16:creationId xmlns:a16="http://schemas.microsoft.com/office/drawing/2014/main" xmlns="" id="{9139B2E2-17BC-4B8D-98FB-624B5E8A2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48" y="3916630"/>
              <a:ext cx="2743200" cy="237564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27DA126-2319-47D3-976B-D2B1D0137206}"/>
                </a:ext>
              </a:extLst>
            </p:cNvPr>
            <p:cNvSpPr txBox="1"/>
            <p:nvPr/>
          </p:nvSpPr>
          <p:spPr>
            <a:xfrm>
              <a:off x="289656" y="6352523"/>
              <a:ext cx="281419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Entropy –p</a:t>
              </a:r>
              <a:r>
                <a:rPr lang="en-US" baseline="-25000" dirty="0"/>
                <a:t>0</a:t>
              </a:r>
              <a:r>
                <a:rPr lang="en-US" dirty="0"/>
                <a:t>log</a:t>
              </a:r>
              <a:r>
                <a:rPr lang="en-US" baseline="-25000" dirty="0"/>
                <a:t>2</a:t>
              </a:r>
              <a:r>
                <a:rPr lang="en-US" dirty="0"/>
                <a:t>p</a:t>
              </a:r>
              <a:r>
                <a:rPr lang="en-US" baseline="-25000" dirty="0"/>
                <a:t>0</a:t>
              </a:r>
              <a:r>
                <a:rPr lang="en-US" dirty="0"/>
                <a:t> </a:t>
              </a:r>
              <a:r>
                <a:rPr lang="en-US" dirty="0">
                  <a:ea typeface="+mn-lt"/>
                  <a:cs typeface="+mn-lt"/>
                </a:rPr>
                <a:t>– 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r>
                <a:rPr lang="en-US" dirty="0">
                  <a:ea typeface="+mn-lt"/>
                  <a:cs typeface="+mn-lt"/>
                </a:rPr>
                <a:t>log</a:t>
              </a:r>
              <a:r>
                <a:rPr lang="en-US" baseline="-25000" dirty="0">
                  <a:ea typeface="+mn-lt"/>
                  <a:cs typeface="+mn-lt"/>
                </a:rPr>
                <a:t>2</a:t>
              </a:r>
              <a:r>
                <a:rPr lang="en-US" dirty="0">
                  <a:ea typeface="+mn-lt"/>
                  <a:cs typeface="+mn-lt"/>
                </a:rPr>
                <a:t>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endParaRPr lang="en-US" baseline="-25000" dirty="0">
                <a:cs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50F4D3-5D78-4ED9-B635-43CCED4EEC3D}"/>
              </a:ext>
            </a:extLst>
          </p:cNvPr>
          <p:cNvSpPr txBox="1"/>
          <p:nvPr/>
        </p:nvSpPr>
        <p:spPr>
          <a:xfrm>
            <a:off x="1028878" y="3542058"/>
            <a:ext cx="1607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Unscaled 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D78A076-AA7F-40D5-95DB-CAF4AA4D90F8}"/>
              </a:ext>
            </a:extLst>
          </p:cNvPr>
          <p:cNvGrpSpPr/>
          <p:nvPr/>
        </p:nvGrpSpPr>
        <p:grpSpPr>
          <a:xfrm>
            <a:off x="2902226" y="3916629"/>
            <a:ext cx="2743200" cy="2847823"/>
            <a:chOff x="3200400" y="3916629"/>
            <a:chExt cx="2743200" cy="2847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C3CED64-B661-4291-8127-F2857D7C0747}"/>
                </a:ext>
              </a:extLst>
            </p:cNvPr>
            <p:cNvSpPr txBox="1"/>
            <p:nvPr/>
          </p:nvSpPr>
          <p:spPr>
            <a:xfrm>
              <a:off x="3200400" y="639512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Gini index </a:t>
              </a:r>
              <a:r>
                <a:rPr lang="en-US" dirty="0">
                  <a:ea typeface="+mn-lt"/>
                  <a:cs typeface="+mn-lt"/>
                </a:rPr>
                <a:t>1 – </a:t>
              </a:r>
              <a:r>
                <a:rPr lang="en-US" dirty="0" smtClean="0">
                  <a:ea typeface="+mn-lt"/>
                  <a:cs typeface="+mn-lt"/>
                </a:rPr>
                <a:t>p</a:t>
              </a:r>
              <a:r>
                <a:rPr lang="en-US" baseline="-25000" dirty="0" smtClean="0">
                  <a:ea typeface="+mn-lt"/>
                  <a:cs typeface="+mn-lt"/>
                </a:rPr>
                <a:t>0</a:t>
              </a:r>
              <a:r>
                <a:rPr lang="en-US" baseline="30000" dirty="0" smtClean="0">
                  <a:ea typeface="+mn-lt"/>
                  <a:cs typeface="+mn-lt"/>
                </a:rPr>
                <a:t>2</a:t>
              </a:r>
              <a:r>
                <a:rPr lang="en-US" dirty="0" smtClean="0">
                  <a:ea typeface="+mn-lt"/>
                  <a:cs typeface="+mn-lt"/>
                </a:rPr>
                <a:t> </a:t>
              </a:r>
              <a:r>
                <a:rPr lang="en-US" dirty="0">
                  <a:ea typeface="+mn-lt"/>
                  <a:cs typeface="+mn-lt"/>
                </a:rPr>
                <a:t>– </a:t>
              </a:r>
              <a:r>
                <a:rPr lang="en-US" dirty="0" smtClean="0">
                  <a:ea typeface="+mn-lt"/>
                  <a:cs typeface="+mn-lt"/>
                </a:rPr>
                <a:t>p</a:t>
              </a:r>
              <a:r>
                <a:rPr lang="en-US" baseline="-25000" dirty="0" smtClean="0">
                  <a:ea typeface="+mn-lt"/>
                  <a:cs typeface="+mn-lt"/>
                </a:rPr>
                <a:t>1</a:t>
              </a:r>
              <a:r>
                <a:rPr lang="en-US" baseline="30000" dirty="0" smtClean="0">
                  <a:ea typeface="+mn-lt"/>
                  <a:cs typeface="+mn-lt"/>
                </a:rPr>
                <a:t>2</a:t>
              </a:r>
              <a:endParaRPr lang="en-US" baseline="30000" dirty="0">
                <a:cs typeface="Calibri"/>
              </a:endParaRPr>
            </a:p>
          </p:txBody>
        </p:sp>
        <p:pic>
          <p:nvPicPr>
            <p:cNvPr id="14" name="Picture 18" descr="Chart&#10;&#10;Description automatically generated">
              <a:extLst>
                <a:ext uri="{FF2B5EF4-FFF2-40B4-BE49-F238E27FC236}">
                  <a16:creationId xmlns:a16="http://schemas.microsoft.com/office/drawing/2014/main" xmlns="" id="{4B7FF3BF-A0F2-48D2-B636-EF6F3253A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3916629"/>
              <a:ext cx="2743200" cy="237564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95EA34B-E82A-4CFC-A8EB-6AE182CC598F}"/>
              </a:ext>
            </a:extLst>
          </p:cNvPr>
          <p:cNvSpPr txBox="1"/>
          <p:nvPr/>
        </p:nvSpPr>
        <p:spPr>
          <a:xfrm>
            <a:off x="3755039" y="3542057"/>
            <a:ext cx="2004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Standardized data</a:t>
            </a:r>
            <a:endParaRPr lang="en-US" dirty="0">
              <a:cs typeface="Calibri"/>
            </a:endParaRPr>
          </a:p>
        </p:txBody>
      </p:sp>
      <p:graphicFrame>
        <p:nvGraphicFramePr>
          <p:cNvPr id="18" name="Table 20">
            <a:extLst>
              <a:ext uri="{FF2B5EF4-FFF2-40B4-BE49-F238E27FC236}">
                <a16:creationId xmlns:a16="http://schemas.microsoft.com/office/drawing/2014/main" xmlns="" id="{7E198AA3-3EAE-4804-811D-55552243F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70325"/>
              </p:ext>
            </p:extLst>
          </p:nvPr>
        </p:nvGraphicFramePr>
        <p:xfrm>
          <a:off x="5722099" y="3975652"/>
          <a:ext cx="326016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361">
                  <a:extLst>
                    <a:ext uri="{9D8B030D-6E8A-4147-A177-3AD203B41FA5}">
                      <a16:colId xmlns:a16="http://schemas.microsoft.com/office/drawing/2014/main" xmlns="" val="1992074961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xmlns="" val="1423289829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xmlns="" val="3283149630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xmlns="" val="3225711273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xmlns="" val="3793872676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xmlns="" val="2205424592"/>
                    </a:ext>
                  </a:extLst>
                </a:gridCol>
              </a:tblGrid>
              <a:tr h="230603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Crit.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4405313"/>
                  </a:ext>
                </a:extLst>
              </a:tr>
              <a:tr h="239471">
                <a:tc>
                  <a:txBody>
                    <a:bodyPr/>
                    <a:lstStyle/>
                    <a:p>
                      <a:r>
                        <a:rPr lang="en-US" sz="1300" b="1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entr.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0309375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4789348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r>
                        <a:rPr lang="en-US" sz="1300" dirty="0"/>
                        <a:t>Std.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entr.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4158036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gini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258976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2635174-79A3-49B7-AF6D-951AEC4E3EE5}"/>
              </a:ext>
            </a:extLst>
          </p:cNvPr>
          <p:cNvSpPr txBox="1"/>
          <p:nvPr/>
        </p:nvSpPr>
        <p:spPr>
          <a:xfrm>
            <a:off x="5941649" y="5487287"/>
            <a:ext cx="26438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+ Easy to interpret</a:t>
            </a:r>
          </a:p>
          <a:p>
            <a:r>
              <a:rPr lang="en-US" dirty="0">
                <a:cs typeface="Calibri"/>
              </a:rPr>
              <a:t>+ Higher accuracy</a:t>
            </a:r>
          </a:p>
          <a:p>
            <a:r>
              <a:rPr lang="en-US" dirty="0"/>
              <a:t>Do not rescale input,</a:t>
            </a:r>
            <a:endParaRPr lang="en-US" dirty="0">
              <a:cs typeface="Calibri"/>
            </a:endParaRPr>
          </a:p>
          <a:p>
            <a:r>
              <a:rPr lang="en-US" dirty="0"/>
              <a:t>use default criterion 'gini'.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9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200" y="1303617"/>
            <a:ext cx="64770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Grid sweeping of ROC AUC, 70-30% train-test split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33930" y="5996352"/>
            <a:ext cx="5006533" cy="573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</a:rPr>
              <a:t>Best:  </a:t>
            </a:r>
            <a:r>
              <a:rPr lang="en-US" sz="1400" b="1" i="1" dirty="0">
                <a:solidFill>
                  <a:schemeClr val="tx1"/>
                </a:solidFill>
              </a:rPr>
              <a:t>criterion</a:t>
            </a:r>
            <a:r>
              <a:rPr lang="en-US" sz="1400" b="1" dirty="0">
                <a:solidFill>
                  <a:schemeClr val="tx1"/>
                </a:solidFill>
              </a:rPr>
              <a:t> = </a:t>
            </a:r>
            <a:r>
              <a:rPr lang="en-US" sz="1400" b="1" i="1" dirty="0">
                <a:solidFill>
                  <a:schemeClr val="tx1"/>
                </a:solidFill>
              </a:rPr>
              <a:t>entropy</a:t>
            </a:r>
            <a:r>
              <a:rPr lang="en-US" sz="1400" b="1" dirty="0">
                <a:solidFill>
                  <a:schemeClr val="tx1"/>
                </a:solidFill>
              </a:rPr>
              <a:t>, </a:t>
            </a:r>
            <a:r>
              <a:rPr lang="en-US" sz="1400" b="1" i="1" dirty="0">
                <a:solidFill>
                  <a:schemeClr val="tx1"/>
                </a:solidFill>
              </a:rPr>
              <a:t>max_features</a:t>
            </a:r>
            <a:r>
              <a:rPr lang="en-US" sz="1400" b="1" dirty="0">
                <a:solidFill>
                  <a:schemeClr val="tx1"/>
                </a:solidFill>
              </a:rPr>
              <a:t> = </a:t>
            </a:r>
            <a:r>
              <a:rPr lang="en-US" sz="1400" b="1" i="1" dirty="0">
                <a:solidFill>
                  <a:schemeClr val="tx1"/>
                </a:solidFill>
              </a:rPr>
              <a:t>0.4</a:t>
            </a:r>
            <a:r>
              <a:rPr lang="en-US" sz="1400" b="1" dirty="0">
                <a:solidFill>
                  <a:schemeClr val="tx1"/>
                </a:solidFill>
              </a:rPr>
              <a:t>, max_depth = 15, </a:t>
            </a:r>
            <a:r>
              <a:rPr lang="en-GB" sz="1400" b="1" dirty="0">
                <a:solidFill>
                  <a:schemeClr val="tx1"/>
                </a:solidFill>
                <a:cs typeface="Calibri"/>
              </a:rPr>
              <a:t>n_estimators = 73; ROC AUC = 0.879, accuracy = 0.937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1974" y="4739488"/>
            <a:ext cx="4154607" cy="189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RF can achieve ~100% accuracy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on training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is more important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than </a:t>
            </a:r>
            <a:r>
              <a:rPr lang="en-US" sz="1800" i="1" dirty="0">
                <a:solidFill>
                  <a:schemeClr val="tx1"/>
                </a:solidFill>
              </a:rPr>
              <a:t>max_depth</a:t>
            </a:r>
            <a:endParaRPr lang="en-US" sz="1800" i="1" dirty="0">
              <a:solidFill>
                <a:schemeClr val="tx1"/>
              </a:solidFill>
              <a:cs typeface="Calibr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alibri"/>
              </a:rPr>
              <a:t>AUC and Accuracy are higher than in</a:t>
            </a:r>
            <a:br>
              <a:rPr lang="en-US" sz="1800" dirty="0">
                <a:solidFill>
                  <a:schemeClr val="tx1"/>
                </a:solidFill>
                <a:cs typeface="Calibri"/>
              </a:rPr>
            </a:br>
            <a:r>
              <a:rPr lang="en-US" sz="1800" dirty="0">
                <a:solidFill>
                  <a:schemeClr val="tx1"/>
                </a:solidFill>
                <a:cs typeface="Calibri"/>
              </a:rPr>
              <a:t>Logistic Regression and Decision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2" y="1731230"/>
            <a:ext cx="4171429" cy="3009524"/>
          </a:xfrm>
          <a:prstGeom prst="rect">
            <a:avLst/>
          </a:prstGeom>
        </p:spPr>
      </p:pic>
      <p:pic>
        <p:nvPicPr>
          <p:cNvPr id="7" name="Picture 9" descr="Table&#10;&#10;Description automatically generated">
            <a:extLst>
              <a:ext uri="{FF2B5EF4-FFF2-40B4-BE49-F238E27FC236}">
                <a16:creationId xmlns:a16="http://schemas.microsoft.com/office/drawing/2014/main" xmlns="" id="{885C8537-25DA-4D8A-B87A-16317704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40" y="4803744"/>
            <a:ext cx="5171187" cy="1183566"/>
          </a:xfrm>
          <a:prstGeom prst="rect">
            <a:avLst/>
          </a:prstGeom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xmlns="" id="{01C71B3F-34DC-427F-9A76-9B75A6A06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680" y="1710515"/>
            <a:ext cx="4276665" cy="29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9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XGBoost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0563" y="5089742"/>
            <a:ext cx="4301486" cy="1768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gblinear</a:t>
            </a:r>
            <a:r>
              <a:rPr lang="en-US" sz="1800" dirty="0">
                <a:solidFill>
                  <a:schemeClr val="tx1"/>
                </a:solidFill>
              </a:rPr>
              <a:t> booster is faster than </a:t>
            </a:r>
            <a:r>
              <a:rPr lang="en-US" sz="1800" i="1" dirty="0">
                <a:solidFill>
                  <a:schemeClr val="tx1"/>
                </a:solidFill>
              </a:rPr>
              <a:t>gbtree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is more important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than </a:t>
            </a:r>
            <a:r>
              <a:rPr lang="en-US" sz="1800" i="1" dirty="0">
                <a:solidFill>
                  <a:schemeClr val="tx1"/>
                </a:solidFill>
              </a:rPr>
              <a:t>learning_rate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Carefully select </a:t>
            </a:r>
            <a:r>
              <a:rPr lang="en-US" sz="1800" i="1" dirty="0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due to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stripy profile of ROC AUC. Max =.92689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614426" y="1379331"/>
            <a:ext cx="5677988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Grid sweeping of ROC AUC: 70-30% train-test split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646023" y="5130130"/>
            <a:ext cx="4348883" cy="1256864"/>
          </a:xfrm>
          <a:prstGeom prst="rect">
            <a:avLst/>
          </a:prstGeom>
        </p:spPr>
        <p:txBody>
          <a:bodyPr vert="horz" wrap="none" lIns="4572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gbtree</a:t>
            </a:r>
            <a:r>
              <a:rPr lang="en-US" sz="1800" dirty="0">
                <a:solidFill>
                  <a:schemeClr val="tx1"/>
                </a:solidFill>
              </a:rPr>
              <a:t> booster has superior accuracy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dart</a:t>
            </a:r>
            <a:r>
              <a:rPr lang="en-US" sz="1800" dirty="0">
                <a:solidFill>
                  <a:schemeClr val="tx1"/>
                </a:solidFill>
              </a:rPr>
              <a:t> booster is very close to </a:t>
            </a:r>
            <a:r>
              <a:rPr lang="en-US" sz="1800" i="1" dirty="0">
                <a:solidFill>
                  <a:schemeClr val="tx1"/>
                </a:solidFill>
              </a:rPr>
              <a:t>gbtree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Max. </a:t>
            </a:r>
            <a:r>
              <a:rPr lang="en-US" sz="1800" b="1" dirty="0">
                <a:solidFill>
                  <a:schemeClr val="tx1"/>
                </a:solidFill>
              </a:rPr>
              <a:t>ROC AUC = .968587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@ booster = gbtree, learning_rate = 0.01,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n_estimators = 70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" y="1752600"/>
            <a:ext cx="4342857" cy="33371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49" y="1760331"/>
            <a:ext cx="4582857" cy="33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01419" y="1172817"/>
            <a:ext cx="7366315" cy="380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Optimize each one at a time, then all pairs, again one, etc.</a:t>
            </a:r>
            <a:endParaRPr lang="en-GB" sz="22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XGBoost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4E28D5-B97F-43AE-9E97-B541A8248E08}"/>
              </a:ext>
            </a:extLst>
          </p:cNvPr>
          <p:cNvSpPr txBox="1"/>
          <p:nvPr/>
        </p:nvSpPr>
        <p:spPr>
          <a:xfrm>
            <a:off x="589604" y="1626113"/>
            <a:ext cx="189127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Default: gbtree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 </a:t>
            </a:r>
            <a:r>
              <a:rPr lang="en-US" dirty="0">
                <a:ea typeface="+mn-lt"/>
                <a:cs typeface="+mn-lt"/>
              </a:rPr>
              <a:t>0.845409</a:t>
            </a: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ea typeface="+mn-lt"/>
                <a:cs typeface="+mn-lt"/>
              </a:rPr>
              <a:t>0.931685</a:t>
            </a:r>
            <a:endParaRPr lang="en-US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B79884A-2B92-4DE3-9CD7-C77BCDB6478B}"/>
              </a:ext>
            </a:extLst>
          </p:cNvPr>
          <p:cNvCxnSpPr/>
          <p:nvPr/>
        </p:nvCxnSpPr>
        <p:spPr>
          <a:xfrm>
            <a:off x="2470406" y="2321320"/>
            <a:ext cx="1027992" cy="5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567BA7A-2D3D-4EC9-B108-369D0D32FF68}"/>
              </a:ext>
            </a:extLst>
          </p:cNvPr>
          <p:cNvSpPr txBox="1"/>
          <p:nvPr/>
        </p:nvSpPr>
        <p:spPr>
          <a:xfrm>
            <a:off x="2536608" y="1741478"/>
            <a:ext cx="9825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learning_rate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5AB9C5-F2F8-4D1C-976D-10C246F7BF21}"/>
              </a:ext>
            </a:extLst>
          </p:cNvPr>
          <p:cNvSpPr txBox="1"/>
          <p:nvPr/>
        </p:nvSpPr>
        <p:spPr>
          <a:xfrm>
            <a:off x="3514547" y="1626112"/>
            <a:ext cx="189127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0.039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 </a:t>
            </a:r>
            <a:r>
              <a:rPr lang="en-US" dirty="0">
                <a:ea typeface="+mn-lt"/>
                <a:cs typeface="+mn-lt"/>
              </a:rPr>
              <a:t>0.870159</a:t>
            </a: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ea typeface="+mn-lt"/>
                <a:cs typeface="+mn-lt"/>
              </a:rPr>
              <a:t>0.933632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28CF507-DB34-4D02-934A-DA51FBB4BABF}"/>
              </a:ext>
            </a:extLst>
          </p:cNvPr>
          <p:cNvSpPr txBox="1"/>
          <p:nvPr/>
        </p:nvSpPr>
        <p:spPr>
          <a:xfrm>
            <a:off x="5443804" y="1709530"/>
            <a:ext cx="14369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n_estimators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C2812E4-9595-424C-A40A-CCD7A4E2F21A}"/>
              </a:ext>
            </a:extLst>
          </p:cNvPr>
          <p:cNvSpPr txBox="1"/>
          <p:nvPr/>
        </p:nvSpPr>
        <p:spPr>
          <a:xfrm>
            <a:off x="6922248" y="1711303"/>
            <a:ext cx="189127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216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0.872758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ea typeface="+mn-lt"/>
                <a:cs typeface="+mn-lt"/>
              </a:rPr>
              <a:t>0.934605</a:t>
            </a:r>
            <a:endParaRPr lang="en-US" dirty="0"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F850ACB-8237-4CED-8717-9673966EEC4A}"/>
              </a:ext>
            </a:extLst>
          </p:cNvPr>
          <p:cNvCxnSpPr/>
          <p:nvPr/>
        </p:nvCxnSpPr>
        <p:spPr>
          <a:xfrm>
            <a:off x="5412211" y="2125199"/>
            <a:ext cx="1524945" cy="5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5313BC97-1A17-4949-A9A8-C5871381B623}"/>
              </a:ext>
            </a:extLst>
          </p:cNvPr>
          <p:cNvCxnSpPr/>
          <p:nvPr/>
        </p:nvCxnSpPr>
        <p:spPr>
          <a:xfrm>
            <a:off x="7883682" y="2637241"/>
            <a:ext cx="5680" cy="417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5E603B7-6897-4764-9D80-86359618F9AE}"/>
              </a:ext>
            </a:extLst>
          </p:cNvPr>
          <p:cNvSpPr txBox="1"/>
          <p:nvPr/>
        </p:nvSpPr>
        <p:spPr>
          <a:xfrm>
            <a:off x="6728793" y="2682145"/>
            <a:ext cx="1138741" cy="383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reg_alpha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15223F2-523E-4E61-8442-5FAC07094BE6}"/>
              </a:ext>
            </a:extLst>
          </p:cNvPr>
          <p:cNvSpPr txBox="1"/>
          <p:nvPr/>
        </p:nvSpPr>
        <p:spPr>
          <a:xfrm>
            <a:off x="6936446" y="3060184"/>
            <a:ext cx="189127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3.360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</a:t>
            </a:r>
            <a:r>
              <a:rPr lang="en-US" dirty="0">
                <a:ea typeface="+mn-lt"/>
                <a:cs typeface="+mn-lt"/>
              </a:rPr>
              <a:t>0.876391</a:t>
            </a: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ea typeface="+mn-lt"/>
                <a:cs typeface="+mn-lt"/>
              </a:rPr>
              <a:t>0.931296</a:t>
            </a:r>
            <a:endParaRPr lang="en-US" dirty="0">
              <a:cs typeface="Calibri"/>
            </a:endParaRP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xmlns="" id="{C1D80E36-3A5E-4C6D-A6FD-AE7AA49A0C65}"/>
              </a:ext>
            </a:extLst>
          </p:cNvPr>
          <p:cNvSpPr/>
          <p:nvPr/>
        </p:nvSpPr>
        <p:spPr>
          <a:xfrm>
            <a:off x="1020343" y="2576044"/>
            <a:ext cx="1036510" cy="454360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7759DFE-14F6-4DF1-BA73-0F607A6C633E}"/>
              </a:ext>
            </a:extLst>
          </p:cNvPr>
          <p:cNvSpPr txBox="1"/>
          <p:nvPr/>
        </p:nvSpPr>
        <p:spPr>
          <a:xfrm>
            <a:off x="1890564" y="2614700"/>
            <a:ext cx="968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booster</a:t>
            </a: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xmlns="" id="{EC24B5A2-2534-44D2-9A11-FD7DE7AA8AC6}"/>
              </a:ext>
            </a:extLst>
          </p:cNvPr>
          <p:cNvSpPr/>
          <p:nvPr/>
        </p:nvSpPr>
        <p:spPr>
          <a:xfrm>
            <a:off x="5950024" y="2221914"/>
            <a:ext cx="937117" cy="454361"/>
          </a:xfrm>
          <a:prstGeom prst="curv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FD7BC3B-9012-44F8-92BF-34632123B139}"/>
              </a:ext>
            </a:extLst>
          </p:cNvPr>
          <p:cNvSpPr txBox="1"/>
          <p:nvPr/>
        </p:nvSpPr>
        <p:spPr>
          <a:xfrm>
            <a:off x="5399433" y="2573880"/>
            <a:ext cx="1252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max_depth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1DD569B-64D5-403B-B3D7-B1904EC0B686}"/>
              </a:ext>
            </a:extLst>
          </p:cNvPr>
          <p:cNvCxnSpPr/>
          <p:nvPr/>
        </p:nvCxnSpPr>
        <p:spPr>
          <a:xfrm flipH="1" flipV="1">
            <a:off x="5482674" y="3516147"/>
            <a:ext cx="1442592" cy="8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E5CD607-3B95-41B5-90DB-F7046BF9884D}"/>
              </a:ext>
            </a:extLst>
          </p:cNvPr>
          <p:cNvSpPr txBox="1"/>
          <p:nvPr/>
        </p:nvSpPr>
        <p:spPr>
          <a:xfrm>
            <a:off x="3514545" y="3060183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220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</a:t>
            </a:r>
            <a:r>
              <a:rPr lang="en-US" dirty="0">
                <a:latin typeface="Consolas"/>
                <a:ea typeface="+mn-lt"/>
                <a:cs typeface="+mn-lt"/>
              </a:rPr>
              <a:t>0.876461</a:t>
            </a: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latin typeface="Consolas"/>
                <a:ea typeface="+mn-lt"/>
                <a:cs typeface="+mn-lt"/>
              </a:rPr>
              <a:t>0.931491</a:t>
            </a:r>
            <a:endParaRPr lang="en-US" dirty="0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FE58C54-8200-4F1E-9643-EF2B2709354B}"/>
              </a:ext>
            </a:extLst>
          </p:cNvPr>
          <p:cNvSpPr txBox="1"/>
          <p:nvPr/>
        </p:nvSpPr>
        <p:spPr>
          <a:xfrm>
            <a:off x="5461553" y="3147155"/>
            <a:ext cx="1507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n_estimators</a:t>
            </a:r>
          </a:p>
        </p:txBody>
      </p:sp>
      <p:sp>
        <p:nvSpPr>
          <p:cNvPr id="36" name="Arrow: Curved Up 35">
            <a:extLst>
              <a:ext uri="{FF2B5EF4-FFF2-40B4-BE49-F238E27FC236}">
                <a16:creationId xmlns:a16="http://schemas.microsoft.com/office/drawing/2014/main" xmlns="" id="{5AE3B87B-B74A-4CC1-8752-18EE78CB842F}"/>
              </a:ext>
            </a:extLst>
          </p:cNvPr>
          <p:cNvSpPr/>
          <p:nvPr/>
        </p:nvSpPr>
        <p:spPr>
          <a:xfrm>
            <a:off x="7352988" y="4024317"/>
            <a:ext cx="1036510" cy="454360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4EC8975-FCEF-4C66-B18E-0A43583F89A5}"/>
              </a:ext>
            </a:extLst>
          </p:cNvPr>
          <p:cNvSpPr txBox="1"/>
          <p:nvPr/>
        </p:nvSpPr>
        <p:spPr>
          <a:xfrm>
            <a:off x="5809421" y="4020377"/>
            <a:ext cx="18486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reg_lambda,</a:t>
            </a:r>
          </a:p>
          <a:p>
            <a:r>
              <a:rPr lang="en-US" dirty="0">
                <a:ea typeface="+mn-lt"/>
                <a:cs typeface="+mn-lt"/>
              </a:rPr>
              <a:t>scale_pos_weight</a:t>
            </a:r>
          </a:p>
        </p:txBody>
      </p:sp>
      <p:sp>
        <p:nvSpPr>
          <p:cNvPr id="38" name="Arrow: Curved Up 37">
            <a:extLst>
              <a:ext uri="{FF2B5EF4-FFF2-40B4-BE49-F238E27FC236}">
                <a16:creationId xmlns:a16="http://schemas.microsoft.com/office/drawing/2014/main" xmlns="" id="{3EE07727-00D4-4D44-8A2F-E5F51366B80C}"/>
              </a:ext>
            </a:extLst>
          </p:cNvPr>
          <p:cNvSpPr/>
          <p:nvPr/>
        </p:nvSpPr>
        <p:spPr>
          <a:xfrm>
            <a:off x="3931088" y="4024317"/>
            <a:ext cx="1036510" cy="454360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10CD7F2-645F-4AB7-85E4-402C3F925AB1}"/>
              </a:ext>
            </a:extLst>
          </p:cNvPr>
          <p:cNvSpPr txBox="1"/>
          <p:nvPr/>
        </p:nvSpPr>
        <p:spPr>
          <a:xfrm>
            <a:off x="2533059" y="3981331"/>
            <a:ext cx="18344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Any</a:t>
            </a:r>
            <a:r>
              <a:rPr lang="en-US" dirty="0">
                <a:cs typeface="Calibri"/>
              </a:rPr>
              <a:t> one</a:t>
            </a:r>
            <a:endParaRPr lang="en-US" dirty="0"/>
          </a:p>
          <a:p>
            <a:r>
              <a:rPr lang="en-US" dirty="0">
                <a:cs typeface="Calibri"/>
              </a:rPr>
              <a:t>hyperparameter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FD709B-2FF1-49A6-A4F4-A8D9FA08AC82}"/>
              </a:ext>
            </a:extLst>
          </p:cNvPr>
          <p:cNvSpPr txBox="1"/>
          <p:nvPr/>
        </p:nvSpPr>
        <p:spPr>
          <a:xfrm>
            <a:off x="2220686" y="3242996"/>
            <a:ext cx="1323325" cy="660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reg_alpha,</a:t>
            </a:r>
          </a:p>
          <a:p>
            <a:pPr algn="ctr"/>
            <a:r>
              <a:rPr lang="en-US" dirty="0">
                <a:cs typeface="Calibri"/>
              </a:rPr>
              <a:t>reg_lambda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DE22AAC-721B-48CB-9984-7A23F26C1F3D}"/>
              </a:ext>
            </a:extLst>
          </p:cNvPr>
          <p:cNvCxnSpPr/>
          <p:nvPr/>
        </p:nvCxnSpPr>
        <p:spPr>
          <a:xfrm flipH="1">
            <a:off x="2219622" y="3598320"/>
            <a:ext cx="1272208" cy="5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B79231A-183D-4AD1-B526-F5F0F2D4534C}"/>
              </a:ext>
            </a:extLst>
          </p:cNvPr>
          <p:cNvSpPr txBox="1"/>
          <p:nvPr/>
        </p:nvSpPr>
        <p:spPr>
          <a:xfrm>
            <a:off x="248830" y="3102779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3.363, 1.030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</a:t>
            </a:r>
            <a:r>
              <a:rPr lang="en-US" dirty="0">
                <a:latin typeface="Consolas"/>
                <a:ea typeface="+mn-lt"/>
                <a:cs typeface="+mn-lt"/>
              </a:rPr>
              <a:t>0.876614</a:t>
            </a: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latin typeface="Consolas"/>
                <a:ea typeface="+mn-lt"/>
                <a:cs typeface="+mn-lt"/>
              </a:rPr>
              <a:t>0.931296</a:t>
            </a:r>
            <a:endParaRPr lang="en-US" dirty="0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F685C6D-584F-49D8-AFD1-862612D1D971}"/>
              </a:ext>
            </a:extLst>
          </p:cNvPr>
          <p:cNvCxnSpPr/>
          <p:nvPr/>
        </p:nvCxnSpPr>
        <p:spPr>
          <a:xfrm flipH="1">
            <a:off x="1223933" y="4036705"/>
            <a:ext cx="8520" cy="673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EE2A871-6C20-4DFF-A731-F71235D44218}"/>
              </a:ext>
            </a:extLst>
          </p:cNvPr>
          <p:cNvSpPr txBox="1"/>
          <p:nvPr/>
        </p:nvSpPr>
        <p:spPr>
          <a:xfrm>
            <a:off x="1230322" y="4013278"/>
            <a:ext cx="1507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n_estimators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9046EA1-5983-4E46-875D-825F7F16CD74}"/>
              </a:ext>
            </a:extLst>
          </p:cNvPr>
          <p:cNvSpPr txBox="1"/>
          <p:nvPr/>
        </p:nvSpPr>
        <p:spPr>
          <a:xfrm>
            <a:off x="163636" y="4678840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221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</a:t>
            </a:r>
            <a:r>
              <a:rPr lang="en-US" dirty="0">
                <a:latin typeface="Consolas"/>
                <a:ea typeface="+mn-lt"/>
                <a:cs typeface="+mn-lt"/>
              </a:rPr>
              <a:t>0.876669</a:t>
            </a: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latin typeface="Consolas"/>
                <a:ea typeface="+mn-lt"/>
                <a:cs typeface="+mn-lt"/>
              </a:rPr>
              <a:t>0.931296</a:t>
            </a:r>
            <a:endParaRPr lang="en-US" dirty="0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72DD7E7C-15E4-4C60-B554-DC7E151A0331}"/>
              </a:ext>
            </a:extLst>
          </p:cNvPr>
          <p:cNvCxnSpPr/>
          <p:nvPr/>
        </p:nvCxnSpPr>
        <p:spPr>
          <a:xfrm flipV="1">
            <a:off x="2142062" y="5136579"/>
            <a:ext cx="1184176" cy="8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005C68-46C7-4F15-B6B9-B09C5930DED5}"/>
              </a:ext>
            </a:extLst>
          </p:cNvPr>
          <p:cNvSpPr txBox="1"/>
          <p:nvPr/>
        </p:nvSpPr>
        <p:spPr>
          <a:xfrm>
            <a:off x="2151466" y="4764038"/>
            <a:ext cx="11813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reg_alpha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A6A3AE2-8CB6-4322-9B15-2A8CB08FAC0F}"/>
              </a:ext>
            </a:extLst>
          </p:cNvPr>
          <p:cNvSpPr txBox="1"/>
          <p:nvPr/>
        </p:nvSpPr>
        <p:spPr>
          <a:xfrm>
            <a:off x="3287363" y="4650442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3.362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AUC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ea typeface="+mn-lt"/>
                <a:cs typeface="+mn-lt"/>
              </a:rPr>
              <a:t>0.876670</a:t>
            </a:r>
            <a:endParaRPr lang="en-US" b="1" dirty="0">
              <a:solidFill>
                <a:srgbClr val="7030A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latin typeface="Consolas"/>
                <a:ea typeface="+mn-lt"/>
                <a:cs typeface="+mn-lt"/>
              </a:rPr>
              <a:t>0.931296</a:t>
            </a:r>
            <a:endParaRPr lang="en-US" dirty="0"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6D0C054-4641-41CB-BFE8-B7AB0BDDF16A}"/>
              </a:ext>
            </a:extLst>
          </p:cNvPr>
          <p:cNvCxnSpPr/>
          <p:nvPr/>
        </p:nvCxnSpPr>
        <p:spPr>
          <a:xfrm flipV="1">
            <a:off x="5264900" y="5135690"/>
            <a:ext cx="1723727" cy="8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320C4C5-E07E-4A84-AE80-C72481A4DD71}"/>
              </a:ext>
            </a:extLst>
          </p:cNvPr>
          <p:cNvSpPr txBox="1"/>
          <p:nvPr/>
        </p:nvSpPr>
        <p:spPr>
          <a:xfrm>
            <a:off x="6979039" y="4636243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0.043, 0.992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AUC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ea typeface="+mn-lt"/>
                <a:cs typeface="+mn-lt"/>
              </a:rPr>
              <a:t>0.876862</a:t>
            </a:r>
            <a:endParaRPr lang="en-US" b="1" dirty="0">
              <a:solidFill>
                <a:srgbClr val="7030A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ea typeface="+mn-lt"/>
                <a:cs typeface="+mn-lt"/>
              </a:rPr>
              <a:t>0.932269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0E25149-87ED-44FD-9CF1-B9044D96655F}"/>
              </a:ext>
            </a:extLst>
          </p:cNvPr>
          <p:cNvSpPr txBox="1"/>
          <p:nvPr/>
        </p:nvSpPr>
        <p:spPr>
          <a:xfrm>
            <a:off x="5203312" y="4777351"/>
            <a:ext cx="18344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learning_rate, scale_pos_weight</a:t>
            </a: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xmlns="" id="{56BF9C2C-6A36-4AF8-8A1F-63E13DB402EB}"/>
              </a:ext>
            </a:extLst>
          </p:cNvPr>
          <p:cNvSpPr/>
          <p:nvPr/>
        </p:nvSpPr>
        <p:spPr>
          <a:xfrm>
            <a:off x="4576244" y="4399695"/>
            <a:ext cx="624746" cy="255579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FA77980-240A-44F6-BE09-5D5B56E63B70}"/>
              </a:ext>
            </a:extLst>
          </p:cNvPr>
          <p:cNvCxnSpPr/>
          <p:nvPr/>
        </p:nvCxnSpPr>
        <p:spPr>
          <a:xfrm>
            <a:off x="7936927" y="5558637"/>
            <a:ext cx="5680" cy="360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0B7E8B0-F52B-488F-8AC8-8EFD83ED424B}"/>
              </a:ext>
            </a:extLst>
          </p:cNvPr>
          <p:cNvSpPr txBox="1"/>
          <p:nvPr/>
        </p:nvSpPr>
        <p:spPr>
          <a:xfrm>
            <a:off x="6964839" y="5871535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223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AUC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ea typeface="+mn-lt"/>
                <a:cs typeface="+mn-lt"/>
              </a:rPr>
              <a:t>0.876914</a:t>
            </a:r>
            <a:endParaRPr lang="en-US" b="1" dirty="0">
              <a:solidFill>
                <a:srgbClr val="7030A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ea typeface="+mn-lt"/>
                <a:cs typeface="+mn-lt"/>
              </a:rPr>
              <a:t>0.932269</a:t>
            </a:r>
            <a:endParaRPr lang="en-US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163B569-B72D-4CB2-ABFA-80194E6829FC}"/>
              </a:ext>
            </a:extLst>
          </p:cNvPr>
          <p:cNvSpPr txBox="1"/>
          <p:nvPr/>
        </p:nvSpPr>
        <p:spPr>
          <a:xfrm>
            <a:off x="6597453" y="5489949"/>
            <a:ext cx="15221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n_estimators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3B3F972-78F1-4232-B503-C83042CF4E99}"/>
              </a:ext>
            </a:extLst>
          </p:cNvPr>
          <p:cNvCxnSpPr/>
          <p:nvPr/>
        </p:nvCxnSpPr>
        <p:spPr>
          <a:xfrm flipH="1">
            <a:off x="5298975" y="6308508"/>
            <a:ext cx="1655577" cy="5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BE6DF19-E8B4-49B7-A25C-A232E5FCED13}"/>
              </a:ext>
            </a:extLst>
          </p:cNvPr>
          <p:cNvSpPr txBox="1"/>
          <p:nvPr/>
        </p:nvSpPr>
        <p:spPr>
          <a:xfrm>
            <a:off x="3315758" y="5857336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0.033, 9, 3.357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AUC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ea typeface="+mn-lt"/>
                <a:cs typeface="+mn-lt"/>
              </a:rPr>
              <a:t>0.877574</a:t>
            </a:r>
            <a:endParaRPr lang="en-US" b="1" dirty="0">
              <a:solidFill>
                <a:srgbClr val="7030A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ea typeface="+mn-lt"/>
                <a:cs typeface="+mn-lt"/>
              </a:rPr>
              <a:t>0.934605</a:t>
            </a:r>
            <a:endParaRPr lang="en-US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A7781F8-F1FE-4A85-9782-5BD5F971564C}"/>
              </a:ext>
            </a:extLst>
          </p:cNvPr>
          <p:cNvSpPr txBox="1"/>
          <p:nvPr/>
        </p:nvSpPr>
        <p:spPr>
          <a:xfrm>
            <a:off x="5402094" y="5742865"/>
            <a:ext cx="15079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learning_rate,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max_depth,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reg_alpha</a:t>
            </a:r>
            <a:endParaRPr lang="en-US" dirty="0"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9C6C2A8D-7126-451E-9FB9-1D403A137C3B}"/>
              </a:ext>
            </a:extLst>
          </p:cNvPr>
          <p:cNvCxnSpPr/>
          <p:nvPr/>
        </p:nvCxnSpPr>
        <p:spPr>
          <a:xfrm flipH="1">
            <a:off x="2162828" y="6310282"/>
            <a:ext cx="1201212" cy="5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5621ADE-4EA1-4D1A-9A2C-B40BA4F056FD}"/>
              </a:ext>
            </a:extLst>
          </p:cNvPr>
          <p:cNvSpPr txBox="1"/>
          <p:nvPr/>
        </p:nvSpPr>
        <p:spPr>
          <a:xfrm>
            <a:off x="177832" y="5857335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198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AUC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ea typeface="+mn-lt"/>
                <a:cs typeface="+mn-lt"/>
              </a:rPr>
              <a:t>0.877932</a:t>
            </a:r>
            <a:endParaRPr lang="en-US" b="1" dirty="0">
              <a:solidFill>
                <a:srgbClr val="7030A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ea typeface="+mn-lt"/>
                <a:cs typeface="+mn-lt"/>
              </a:rPr>
              <a:t>0.933826</a:t>
            </a:r>
            <a:endParaRPr lang="en-US" dirty="0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FE17872-5983-42F4-B08C-CE25FAF6B0D0}"/>
              </a:ext>
            </a:extLst>
          </p:cNvPr>
          <p:cNvSpPr txBox="1"/>
          <p:nvPr/>
        </p:nvSpPr>
        <p:spPr>
          <a:xfrm>
            <a:off x="2096447" y="5930111"/>
            <a:ext cx="1507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n_estimators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162828" y="6477000"/>
            <a:ext cx="504172" cy="30366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6213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&amp; Hyperparameters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284D2DEA-B44E-4F38-905D-31C238B27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15306"/>
              </p:ext>
            </p:extLst>
          </p:nvPr>
        </p:nvGraphicFramePr>
        <p:xfrm>
          <a:off x="340770" y="880322"/>
          <a:ext cx="8661172" cy="460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74">
                  <a:extLst>
                    <a:ext uri="{9D8B030D-6E8A-4147-A177-3AD203B41FA5}">
                      <a16:colId xmlns:a16="http://schemas.microsoft.com/office/drawing/2014/main" xmlns="" val="4146335704"/>
                    </a:ext>
                  </a:extLst>
                </a:gridCol>
                <a:gridCol w="1036509">
                  <a:extLst>
                    <a:ext uri="{9D8B030D-6E8A-4147-A177-3AD203B41FA5}">
                      <a16:colId xmlns:a16="http://schemas.microsoft.com/office/drawing/2014/main" xmlns="" val="2701913253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xmlns="" val="1743288694"/>
                    </a:ext>
                  </a:extLst>
                </a:gridCol>
                <a:gridCol w="567948">
                  <a:extLst>
                    <a:ext uri="{9D8B030D-6E8A-4147-A177-3AD203B41FA5}">
                      <a16:colId xmlns:a16="http://schemas.microsoft.com/office/drawing/2014/main" xmlns="" val="1517232168"/>
                    </a:ext>
                  </a:extLst>
                </a:gridCol>
                <a:gridCol w="1479988">
                  <a:extLst>
                    <a:ext uri="{9D8B030D-6E8A-4147-A177-3AD203B41FA5}">
                      <a16:colId xmlns:a16="http://schemas.microsoft.com/office/drawing/2014/main" xmlns="" val="4216111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8004052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198058030"/>
                    </a:ext>
                  </a:extLst>
                </a:gridCol>
                <a:gridCol w="1000942">
                  <a:extLst>
                    <a:ext uri="{9D8B030D-6E8A-4147-A177-3AD203B41FA5}">
                      <a16:colId xmlns:a16="http://schemas.microsoft.com/office/drawing/2014/main" xmlns="" val="14088907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60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.846531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.696687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0.879220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0.878893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70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.802452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.905800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0.937330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0.934800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8696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Unscaled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Standardized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Unscaled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Unscaled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46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lbfgs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ent-ropy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booster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gbtree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286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max_iter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1450</a:t>
                      </a:r>
                    </a:p>
                  </a:txBody>
                  <a:tcPr/>
                </a:tc>
                <a:tc rowSpan="6"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smtClean="0">
                          <a:latin typeface="Calibri"/>
                        </a:rPr>
                        <a:t>max_features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learning_rate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smtClean="0">
                          <a:latin typeface="Calibri"/>
                        </a:rPr>
                        <a:t>0.033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83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2.6</a:t>
                      </a:r>
                      <a:endParaRPr lang="en-US" b="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max_depth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 smtClean="0">
                          <a:latin typeface="+mn-lt"/>
                        </a:rPr>
                        <a:t>max_depth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4173820"/>
                  </a:ext>
                </a:extLst>
              </a:tr>
              <a:tr h="319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class_weight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n_estimators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n_estimators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206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5784985"/>
                  </a:ext>
                </a:extLst>
              </a:tr>
              <a:tr h="184583">
                <a:tc rowSpan="3"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reg_alpha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smtClean="0">
                          <a:latin typeface="Calibri"/>
                        </a:rPr>
                        <a:t>3.356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7766446"/>
                  </a:ext>
                </a:extLst>
              </a:tr>
              <a:tr h="17748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reg_lambda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smtClean="0">
                          <a:latin typeface="Calibri"/>
                        </a:rPr>
                        <a:t>0.707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9292131"/>
                  </a:ext>
                </a:extLst>
              </a:tr>
              <a:tr h="17748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scale_pos_</a:t>
                      </a:r>
                      <a:br>
                        <a:rPr lang="en-US" sz="1800" b="0" i="0" u="none" strike="noStrike" noProof="0" dirty="0">
                          <a:latin typeface="Calibri"/>
                        </a:rPr>
                      </a:br>
                      <a:r>
                        <a:rPr lang="en-US" sz="1800" b="0" i="0" u="none" strike="noStrike" noProof="0" dirty="0">
                          <a:latin typeface="Calibri"/>
                        </a:rPr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smtClean="0">
                          <a:latin typeface="Calibri"/>
                        </a:rPr>
                        <a:t>0.955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236108"/>
                  </a:ext>
                </a:extLst>
              </a:tr>
            </a:tbl>
          </a:graphicData>
        </a:graphic>
      </p:graphicFrame>
      <p:sp>
        <p:nvSpPr>
          <p:cNvPr id="2" name="Subtitle 2">
            <a:extLst>
              <a:ext uri="{FF2B5EF4-FFF2-40B4-BE49-F238E27FC236}">
                <a16:creationId xmlns:a16="http://schemas.microsoft.com/office/drawing/2014/main" xmlns="" id="{2358FD3B-7909-403B-927C-69725AA60B23}"/>
              </a:ext>
            </a:extLst>
          </p:cNvPr>
          <p:cNvSpPr txBox="1">
            <a:spLocks/>
          </p:cNvSpPr>
          <p:nvPr/>
        </p:nvSpPr>
        <p:spPr>
          <a:xfrm>
            <a:off x="6470400" y="5979729"/>
            <a:ext cx="2540065" cy="4945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70-30% train-test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xmlns="" id="{EC00E2E6-41F4-4077-9DD6-1ED718054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7" y="4612368"/>
            <a:ext cx="2274641" cy="1949685"/>
          </a:xfrm>
          <a:prstGeom prst="rect">
            <a:avLst/>
          </a:prstGeom>
        </p:spPr>
      </p:pic>
      <p:pic>
        <p:nvPicPr>
          <p:cNvPr id="5" name="Picture 6" descr="Chart&#10;&#10;Description automatically generated">
            <a:extLst>
              <a:ext uri="{FF2B5EF4-FFF2-40B4-BE49-F238E27FC236}">
                <a16:creationId xmlns:a16="http://schemas.microsoft.com/office/drawing/2014/main" xmlns="" id="{AB0C4C4C-0227-44A6-804F-6C42C16C6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57" y="3328411"/>
            <a:ext cx="1820281" cy="1266081"/>
          </a:xfrm>
          <a:prstGeom prst="rect">
            <a:avLst/>
          </a:prstGeom>
        </p:spPr>
      </p:pic>
      <p:pic>
        <p:nvPicPr>
          <p:cNvPr id="7" name="Picture 8" descr="Chart, line chart&#10;&#10;Description automatically generated">
            <a:extLst>
              <a:ext uri="{FF2B5EF4-FFF2-40B4-BE49-F238E27FC236}">
                <a16:creationId xmlns:a16="http://schemas.microsoft.com/office/drawing/2014/main" xmlns="" id="{8944CE22-6EBC-40DF-B5FC-6BBAF1D20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555" y="4606302"/>
            <a:ext cx="2743200" cy="19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CDCC659D-EB73-4DC3-96E8-94ABAE64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1" y="860273"/>
            <a:ext cx="4873014" cy="33484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AC73D80-1832-49B3-A069-7FBB421E884C}"/>
              </a:ext>
            </a:extLst>
          </p:cNvPr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Comparison</a:t>
            </a:r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3208A78-0D8D-4999-8F55-2B66B16B6697}"/>
              </a:ext>
            </a:extLst>
          </p:cNvPr>
          <p:cNvSpPr txBox="1">
            <a:spLocks/>
          </p:cNvSpPr>
          <p:nvPr/>
        </p:nvSpPr>
        <p:spPr>
          <a:xfrm>
            <a:off x="5227234" y="813804"/>
            <a:ext cx="3870631" cy="318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tx1"/>
                </a:solidFill>
              </a:rPr>
              <a:t>Best model: Random Forest</a:t>
            </a:r>
            <a:endParaRPr lang="en-US" sz="2200" b="1" dirty="0">
              <a:solidFill>
                <a:schemeClr val="tx1"/>
              </a:solidFill>
              <a:cs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BD50AD44-1C7F-488F-9DB0-144E19BE1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91778"/>
              </p:ext>
            </p:extLst>
          </p:nvPr>
        </p:nvGraphicFramePr>
        <p:xfrm>
          <a:off x="411763" y="4245428"/>
          <a:ext cx="7298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242">
                  <a:extLst>
                    <a:ext uri="{9D8B030D-6E8A-4147-A177-3AD203B41FA5}">
                      <a16:colId xmlns:a16="http://schemas.microsoft.com/office/drawing/2014/main" xmlns="" val="2935544924"/>
                    </a:ext>
                  </a:extLst>
                </a:gridCol>
                <a:gridCol w="894519">
                  <a:extLst>
                    <a:ext uri="{9D8B030D-6E8A-4147-A177-3AD203B41FA5}">
                      <a16:colId xmlns:a16="http://schemas.microsoft.com/office/drawing/2014/main" xmlns="" val="239053683"/>
                    </a:ext>
                  </a:extLst>
                </a:gridCol>
                <a:gridCol w="866123">
                  <a:extLst>
                    <a:ext uri="{9D8B030D-6E8A-4147-A177-3AD203B41FA5}">
                      <a16:colId xmlns:a16="http://schemas.microsoft.com/office/drawing/2014/main" xmlns="" val="347678341"/>
                    </a:ext>
                  </a:extLst>
                </a:gridCol>
                <a:gridCol w="922916">
                  <a:extLst>
                    <a:ext uri="{9D8B030D-6E8A-4147-A177-3AD203B41FA5}">
                      <a16:colId xmlns:a16="http://schemas.microsoft.com/office/drawing/2014/main" xmlns="" val="1379232212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xmlns="" val="3313033883"/>
                    </a:ext>
                  </a:extLst>
                </a:gridCol>
                <a:gridCol w="908720">
                  <a:extLst>
                    <a:ext uri="{9D8B030D-6E8A-4147-A177-3AD203B41FA5}">
                      <a16:colId xmlns:a16="http://schemas.microsoft.com/office/drawing/2014/main" xmlns="" val="528274519"/>
                    </a:ext>
                  </a:extLst>
                </a:gridCol>
                <a:gridCol w="894518">
                  <a:extLst>
                    <a:ext uri="{9D8B030D-6E8A-4147-A177-3AD203B41FA5}">
                      <a16:colId xmlns:a16="http://schemas.microsoft.com/office/drawing/2014/main" xmlns="" val="133692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AUC CV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SD AUC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AUC test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TNR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TPR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536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.861316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.024332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.879147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.924484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.970402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.392157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278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.857779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.026130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.876482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.934216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.995560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.223039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117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.836855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.033439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.845863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.803815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.807188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.764706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979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.672499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.033853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5039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9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576</Words>
  <Application>Microsoft Office PowerPoint</Application>
  <PresentationFormat>On-screen Show (4:3)</PresentationFormat>
  <Paragraphs>281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Author</dc:creator>
  <cp:lastModifiedBy>Author</cp:lastModifiedBy>
  <cp:revision>1724</cp:revision>
  <dcterms:created xsi:type="dcterms:W3CDTF">2022-01-22T22:43:16Z</dcterms:created>
  <dcterms:modified xsi:type="dcterms:W3CDTF">2022-02-22T08:19:56Z</dcterms:modified>
</cp:coreProperties>
</file>