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48BEB-FE70-4667-BC38-7C32DF5702DD}" v="10" dt="2022-03-23T04:36:08.668"/>
    <p1510:client id="{8612558B-63EF-4F59-9279-46FE5B090D2E}" v="204" dt="2022-03-23T06:14:20.247"/>
    <p1510:client id="{8D525B48-612A-4768-845D-C18BF60BF382}" v="1031" dt="2022-04-12T06:11:31.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9" d="100"/>
          <a:sy n="89" d="100"/>
        </p:scale>
        <p:origin x="-20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069" y="925295"/>
            <a:ext cx="11180378" cy="5672082"/>
          </a:xfrm>
        </p:spPr>
        <p:txBody>
          <a:bodyPr vert="horz" lIns="91440" tIns="45720" rIns="91440" bIns="45720" rtlCol="0" anchor="b">
            <a:noAutofit/>
          </a:bodyPr>
          <a:lstStyle/>
          <a:p>
            <a:pPr algn="l"/>
            <a:r>
              <a:rPr lang="en-US" sz="2300" b="1" dirty="0">
                <a:ea typeface="Calibri Light"/>
                <a:cs typeface="Calibri Light"/>
              </a:rPr>
              <a:t>Problem:</a:t>
            </a:r>
            <a:r>
              <a:rPr lang="en-US" sz="2300" dirty="0">
                <a:ea typeface="Calibri Light"/>
                <a:cs typeface="Calibri Light"/>
              </a:rPr>
              <a:t> given ratings of movies by users, predict rating of existing user for unseen movie.</a:t>
            </a:r>
            <a:br>
              <a:rPr lang="en-US" sz="2300" dirty="0">
                <a:ea typeface="Calibri Light"/>
                <a:cs typeface="Calibri Light"/>
              </a:rPr>
            </a:br>
            <a:r>
              <a:rPr lang="en-US" sz="2300" b="1" dirty="0">
                <a:ea typeface="Calibri Light"/>
                <a:cs typeface="Calibri Light"/>
              </a:rPr>
              <a:t>Solution:</a:t>
            </a:r>
            <a:br>
              <a:rPr lang="en-US" sz="2300" b="1" dirty="0">
                <a:ea typeface="Calibri Light"/>
                <a:cs typeface="Calibri Light"/>
              </a:rPr>
            </a:br>
            <a:r>
              <a:rPr lang="en-US" sz="2300" dirty="0">
                <a:ea typeface="Calibri Light"/>
                <a:cs typeface="Calibri Light"/>
              </a:rPr>
              <a:t> </a:t>
            </a:r>
            <a:r>
              <a:rPr lang="en-US" sz="2300" b="1" dirty="0">
                <a:ea typeface="Calibri Light"/>
                <a:cs typeface="Calibri Light"/>
              </a:rPr>
              <a:t>Content</a:t>
            </a:r>
            <a:r>
              <a:rPr lang="en-US" sz="2300" dirty="0">
                <a:ea typeface="Calibri Light"/>
                <a:cs typeface="Calibri Light"/>
              </a:rPr>
              <a:t> based filtering: </a:t>
            </a:r>
            <a:r>
              <a:rPr lang="en-US" sz="2300" i="1" dirty="0">
                <a:ea typeface="+mj-lt"/>
                <a:cs typeface="+mj-lt"/>
              </a:rPr>
              <a:t>Recommend based on the user's rating history</a:t>
            </a:r>
            <a:r>
              <a:rPr lang="en-US" sz="2300" dirty="0">
                <a:ea typeface="+mj-lt"/>
                <a:cs typeface="+mj-lt"/>
              </a:rPr>
              <a:t>.</a:t>
            </a:r>
            <a:r>
              <a:rPr lang="en-US" sz="2300" dirty="0">
                <a:ea typeface="+mj-lt"/>
                <a:cs typeface="Calibri Light"/>
              </a:rPr>
              <a:t/>
            </a:r>
            <a:br>
              <a:rPr lang="en-US" sz="2300" dirty="0">
                <a:ea typeface="+mj-lt"/>
                <a:cs typeface="Calibri Light"/>
              </a:rPr>
            </a:br>
            <a:r>
              <a:rPr lang="en-US" sz="2300" dirty="0">
                <a:ea typeface="+mj-lt"/>
                <a:cs typeface="Calibri Light"/>
              </a:rPr>
              <a:t>  Requirement: existing user with several ratings.</a:t>
            </a:r>
            <a:br>
              <a:rPr lang="en-US" sz="2300" dirty="0">
                <a:ea typeface="+mj-lt"/>
                <a:cs typeface="Calibri Light"/>
              </a:rPr>
            </a:br>
            <a:r>
              <a:rPr lang="en-US" sz="2300" dirty="0">
                <a:ea typeface="+mj-lt"/>
                <a:cs typeface="Calibri Light"/>
              </a:rPr>
              <a:t> </a:t>
            </a:r>
            <a:r>
              <a:rPr lang="en-US" sz="2300" b="1" dirty="0">
                <a:ea typeface="+mj-lt"/>
                <a:cs typeface="+mj-lt"/>
              </a:rPr>
              <a:t>Collaborative</a:t>
            </a:r>
            <a:r>
              <a:rPr lang="en-US" sz="2300" dirty="0">
                <a:ea typeface="+mj-lt"/>
                <a:cs typeface="+mj-lt"/>
              </a:rPr>
              <a:t> filtering: </a:t>
            </a:r>
            <a:r>
              <a:rPr lang="en-US" sz="2300" i="1" dirty="0">
                <a:ea typeface="+mj-lt"/>
                <a:cs typeface="Calibri Light"/>
              </a:rPr>
              <a:t>Use</a:t>
            </a:r>
            <a:r>
              <a:rPr lang="en-US" sz="2300" i="1" dirty="0">
                <a:ea typeface="Calibri Light"/>
                <a:cs typeface="Calibri Light"/>
              </a:rPr>
              <a:t> ratings of other users for the same movie</a:t>
            </a:r>
            <a:r>
              <a:rPr lang="en-US" sz="2300" dirty="0">
                <a:ea typeface="Calibri Light"/>
                <a:cs typeface="Calibri Light"/>
              </a:rPr>
              <a:t>.</a:t>
            </a:r>
            <a:br>
              <a:rPr lang="en-US" sz="2300" dirty="0">
                <a:ea typeface="Calibri Light"/>
                <a:cs typeface="Calibri Light"/>
              </a:rPr>
            </a:br>
            <a:r>
              <a:rPr lang="en-US" sz="2300" dirty="0">
                <a:ea typeface="+mj-lt"/>
                <a:cs typeface="+mj-lt"/>
              </a:rPr>
              <a:t>  Requirement: the movie was rated by several users.</a:t>
            </a:r>
            <a:br>
              <a:rPr lang="en-US" sz="2300" dirty="0">
                <a:ea typeface="+mj-lt"/>
                <a:cs typeface="+mj-lt"/>
              </a:rPr>
            </a:br>
            <a:r>
              <a:rPr lang="en-US" sz="2300" dirty="0">
                <a:ea typeface="+mj-lt"/>
                <a:cs typeface="+mj-lt"/>
              </a:rPr>
              <a:t> </a:t>
            </a:r>
            <a:r>
              <a:rPr lang="en-US" sz="2300" b="1" dirty="0">
                <a:ea typeface="+mj-lt"/>
                <a:cs typeface="+mj-lt"/>
              </a:rPr>
              <a:t>Performance</a:t>
            </a:r>
            <a:r>
              <a:rPr lang="en-US" sz="2300" dirty="0">
                <a:ea typeface="+mj-lt"/>
                <a:cs typeface="+mj-lt"/>
              </a:rPr>
              <a:t> metric: RMSE of the prediction for a random 20% testing set.</a:t>
            </a:r>
            <a:br>
              <a:rPr lang="en-US" sz="2300" dirty="0">
                <a:ea typeface="+mj-lt"/>
                <a:cs typeface="+mj-lt"/>
              </a:rPr>
            </a:br>
            <a:r>
              <a:rPr lang="en-US" sz="2300" dirty="0">
                <a:ea typeface="+mj-lt"/>
                <a:cs typeface="+mj-lt"/>
              </a:rPr>
              <a:t> </a:t>
            </a:r>
            <a:r>
              <a:rPr lang="en-US" sz="2300" b="1" dirty="0">
                <a:ea typeface="+mj-lt"/>
                <a:cs typeface="+mj-lt"/>
              </a:rPr>
              <a:t>Aggregation</a:t>
            </a:r>
            <a:r>
              <a:rPr lang="en-US" sz="2300" dirty="0">
                <a:ea typeface="+mj-lt"/>
                <a:cs typeface="+mj-lt"/>
              </a:rPr>
              <a:t> functions (mean, median) and their generalization to</a:t>
            </a:r>
            <a:br>
              <a:rPr lang="en-US" sz="2300" dirty="0">
                <a:ea typeface="+mj-lt"/>
                <a:cs typeface="+mj-lt"/>
              </a:rPr>
            </a:br>
            <a:r>
              <a:rPr lang="en-US" sz="2300" dirty="0">
                <a:ea typeface="+mj-lt"/>
                <a:cs typeface="+mj-lt"/>
              </a:rPr>
              <a:t> </a:t>
            </a:r>
            <a:r>
              <a:rPr lang="en-US" sz="2300" b="1" dirty="0">
                <a:ea typeface="+mj-lt"/>
                <a:cs typeface="+mj-lt"/>
              </a:rPr>
              <a:t>similarity </a:t>
            </a:r>
            <a:r>
              <a:rPr lang="en-US" sz="2300" dirty="0">
                <a:ea typeface="+mj-lt"/>
                <a:cs typeface="+mj-lt"/>
              </a:rPr>
              <a:t>functions (similarity of all ratings of the two users in collaborative</a:t>
            </a:r>
            <a:br>
              <a:rPr lang="en-US" sz="2300" dirty="0">
                <a:ea typeface="+mj-lt"/>
                <a:cs typeface="+mj-lt"/>
              </a:rPr>
            </a:br>
            <a:r>
              <a:rPr lang="en-US" sz="2300" dirty="0">
                <a:ea typeface="+mj-lt"/>
                <a:cs typeface="+mj-lt"/>
              </a:rPr>
              <a:t> filtering, or all ratings of the two movies in content based filtering) used as</a:t>
            </a:r>
            <a:br>
              <a:rPr lang="en-US" sz="2300" dirty="0">
                <a:ea typeface="+mj-lt"/>
                <a:cs typeface="+mj-lt"/>
              </a:rPr>
            </a:br>
            <a:r>
              <a:rPr lang="en-US" sz="2300" dirty="0">
                <a:ea typeface="+mj-lt"/>
                <a:cs typeface="+mj-lt"/>
              </a:rPr>
              <a:t> weights of other ratings</a:t>
            </a:r>
            <a:r>
              <a:rPr lang="en-US" sz="2300" b="1" dirty="0">
                <a:ea typeface="+mj-lt"/>
                <a:cs typeface="+mj-lt"/>
              </a:rPr>
              <a:t>.</a:t>
            </a:r>
            <a:br>
              <a:rPr lang="en-US" sz="2300" b="1" dirty="0">
                <a:ea typeface="+mj-lt"/>
                <a:cs typeface="+mj-lt"/>
              </a:rPr>
            </a:br>
            <a:r>
              <a:rPr lang="en-US" sz="2300" dirty="0">
                <a:ea typeface="+mj-lt"/>
                <a:cs typeface="+mj-lt"/>
              </a:rPr>
              <a:t>  </a:t>
            </a:r>
            <a:r>
              <a:rPr lang="en-US" sz="2300" b="1" dirty="0">
                <a:ea typeface="+mj-lt"/>
                <a:cs typeface="+mj-lt"/>
              </a:rPr>
              <a:t>Implicit similarity</a:t>
            </a:r>
            <a:r>
              <a:rPr lang="en-US" sz="2300" dirty="0">
                <a:ea typeface="+mj-lt"/>
                <a:cs typeface="+mj-lt"/>
              </a:rPr>
              <a:t> functions (same gender).</a:t>
            </a:r>
            <a:br>
              <a:rPr lang="en-US" sz="2300" dirty="0">
                <a:ea typeface="+mj-lt"/>
                <a:cs typeface="+mj-lt"/>
              </a:rPr>
            </a:br>
            <a:r>
              <a:rPr lang="en-US" sz="2300" dirty="0">
                <a:ea typeface="+mj-lt"/>
                <a:cs typeface="+mj-lt"/>
              </a:rPr>
              <a:t>  </a:t>
            </a:r>
            <a:r>
              <a:rPr lang="en-US" sz="2300" b="1" dirty="0">
                <a:ea typeface="+mj-lt"/>
                <a:cs typeface="+mj-lt"/>
              </a:rPr>
              <a:t>Custom similarity</a:t>
            </a:r>
            <a:r>
              <a:rPr lang="en-US" sz="2300" dirty="0">
                <a:ea typeface="+mj-lt"/>
                <a:cs typeface="+mj-lt"/>
              </a:rPr>
              <a:t> functions (Pearson r, Euclidean, cosine, (bin)Jaccard.</a:t>
            </a:r>
            <a:br>
              <a:rPr lang="en-US" sz="2300" dirty="0">
                <a:ea typeface="+mj-lt"/>
                <a:cs typeface="+mj-lt"/>
              </a:rPr>
            </a:br>
            <a:r>
              <a:rPr lang="en-US" sz="2300" dirty="0">
                <a:ea typeface="+mj-lt"/>
                <a:cs typeface="+mj-lt"/>
              </a:rPr>
              <a:t>  Linear and nonlinear similarities based on separate </a:t>
            </a:r>
            <a:r>
              <a:rPr lang="en-US" sz="2300" b="1" dirty="0">
                <a:ea typeface="+mj-lt"/>
                <a:cs typeface="+mj-lt"/>
              </a:rPr>
              <a:t>features</a:t>
            </a:r>
            <a:r>
              <a:rPr lang="en-US" sz="2300" dirty="0">
                <a:ea typeface="+mj-lt"/>
                <a:cs typeface="+mj-lt"/>
              </a:rPr>
              <a:t> (age, zip code)</a:t>
            </a:r>
            <a:br>
              <a:rPr lang="en-US" sz="2300" dirty="0">
                <a:ea typeface="+mj-lt"/>
                <a:cs typeface="+mj-lt"/>
              </a:rPr>
            </a:br>
            <a:r>
              <a:rPr lang="en-US" sz="2300" dirty="0">
                <a:ea typeface="+mj-lt"/>
                <a:cs typeface="+mj-lt"/>
              </a:rPr>
              <a:t>  and their combinations.</a:t>
            </a:r>
            <a:br>
              <a:rPr lang="en-US" sz="2300" dirty="0">
                <a:ea typeface="+mj-lt"/>
                <a:cs typeface="+mj-lt"/>
              </a:rPr>
            </a:br>
            <a:r>
              <a:rPr lang="en-US" sz="2300" b="1" dirty="0">
                <a:ea typeface="+mj-lt"/>
                <a:cs typeface="+mj-lt"/>
              </a:rPr>
              <a:t>Data:</a:t>
            </a:r>
            <a:r>
              <a:rPr lang="en-US" sz="2300" dirty="0">
                <a:ea typeface="+mj-lt"/>
                <a:cs typeface="+mj-lt"/>
              </a:rPr>
              <a:t> MovieLens database with 1,000,209 ratings of 6040 users (gender, age, occupation, zip) for 3706 movies.</a:t>
            </a:r>
          </a:p>
        </p:txBody>
      </p:sp>
      <p:sp>
        <p:nvSpPr>
          <p:cNvPr id="4" name="TextBox 3">
            <a:extLst>
              <a:ext uri="{FF2B5EF4-FFF2-40B4-BE49-F238E27FC236}">
                <a16:creationId xmlns:a16="http://schemas.microsoft.com/office/drawing/2014/main" xmlns="" id="{52418A42-13BD-986D-8161-7E3BBDF1AE51}"/>
              </a:ext>
            </a:extLst>
          </p:cNvPr>
          <p:cNvSpPr txBox="1"/>
          <p:nvPr/>
        </p:nvSpPr>
        <p:spPr>
          <a:xfrm>
            <a:off x="1518249" y="166777"/>
            <a:ext cx="915550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Recommendation System: MovieLens</a:t>
            </a:r>
            <a:endParaRPr lang="en-US" sz="4400" b="1"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96A1E48-2583-EB03-1E52-B3970A73A2C1}"/>
              </a:ext>
            </a:extLst>
          </p:cNvPr>
          <p:cNvSpPr txBox="1"/>
          <p:nvPr/>
        </p:nvSpPr>
        <p:spPr>
          <a:xfrm>
            <a:off x="1518249" y="166777"/>
            <a:ext cx="915550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Results</a:t>
            </a:r>
            <a:endParaRPr lang="en-US" sz="4400" b="1" dirty="0">
              <a:ea typeface="Calibri"/>
              <a:cs typeface="Calibri"/>
            </a:endParaRPr>
          </a:p>
        </p:txBody>
      </p:sp>
      <p:pic>
        <p:nvPicPr>
          <p:cNvPr id="6" name="Picture 6" descr="Chart&#10;&#10;Description automatically generated">
            <a:extLst>
              <a:ext uri="{FF2B5EF4-FFF2-40B4-BE49-F238E27FC236}">
                <a16:creationId xmlns:a16="http://schemas.microsoft.com/office/drawing/2014/main" xmlns="" id="{4BAF9F49-4FA7-43EB-6C9B-74EB3DD88131}"/>
              </a:ext>
            </a:extLst>
          </p:cNvPr>
          <p:cNvPicPr>
            <a:picLocks noChangeAspect="1"/>
          </p:cNvPicPr>
          <p:nvPr/>
        </p:nvPicPr>
        <p:blipFill>
          <a:blip r:embed="rId2"/>
          <a:stretch>
            <a:fillRect/>
          </a:stretch>
        </p:blipFill>
        <p:spPr>
          <a:xfrm>
            <a:off x="155871" y="790682"/>
            <a:ext cx="5449366" cy="4751367"/>
          </a:xfrm>
          <a:prstGeom prst="rect">
            <a:avLst/>
          </a:prstGeom>
        </p:spPr>
      </p:pic>
      <p:sp>
        <p:nvSpPr>
          <p:cNvPr id="7" name="Rectangle 6">
            <a:extLst>
              <a:ext uri="{FF2B5EF4-FFF2-40B4-BE49-F238E27FC236}">
                <a16:creationId xmlns:a16="http://schemas.microsoft.com/office/drawing/2014/main" xmlns="" id="{50B9EB68-B6E7-BE78-30BB-C383055415D8}"/>
              </a:ext>
            </a:extLst>
          </p:cNvPr>
          <p:cNvSpPr/>
          <p:nvPr/>
        </p:nvSpPr>
        <p:spPr>
          <a:xfrm>
            <a:off x="4373591" y="4136366"/>
            <a:ext cx="330183" cy="12215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cs typeface="Calibri"/>
            </a:endParaRPr>
          </a:p>
        </p:txBody>
      </p:sp>
      <p:sp>
        <p:nvSpPr>
          <p:cNvPr id="9" name="TextBox 8">
            <a:extLst>
              <a:ext uri="{FF2B5EF4-FFF2-40B4-BE49-F238E27FC236}">
                <a16:creationId xmlns:a16="http://schemas.microsoft.com/office/drawing/2014/main" xmlns="" id="{05866D5E-0615-7612-50E7-6790DC9BF195}"/>
              </a:ext>
            </a:extLst>
          </p:cNvPr>
          <p:cNvSpPr txBox="1"/>
          <p:nvPr/>
        </p:nvSpPr>
        <p:spPr>
          <a:xfrm>
            <a:off x="152400" y="5587042"/>
            <a:ext cx="34045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RMSE = 0.977290</a:t>
            </a:r>
          </a:p>
          <a:p>
            <a:pPr algn="ctr"/>
            <a:r>
              <a:rPr lang="en-US" b="1" dirty="0">
                <a:cs typeface="Calibri"/>
              </a:rPr>
              <a:t>Collaborative age similarity</a:t>
            </a:r>
          </a:p>
        </p:txBody>
      </p:sp>
      <p:pic>
        <p:nvPicPr>
          <p:cNvPr id="10" name="Picture 10" descr="Text&#10;&#10;Description automatically generated">
            <a:extLst>
              <a:ext uri="{FF2B5EF4-FFF2-40B4-BE49-F238E27FC236}">
                <a16:creationId xmlns:a16="http://schemas.microsoft.com/office/drawing/2014/main" xmlns="" id="{2075DAAF-0859-6090-8326-4A304A9F956F}"/>
              </a:ext>
            </a:extLst>
          </p:cNvPr>
          <p:cNvPicPr>
            <a:picLocks noChangeAspect="1"/>
          </p:cNvPicPr>
          <p:nvPr/>
        </p:nvPicPr>
        <p:blipFill>
          <a:blip r:embed="rId3"/>
          <a:stretch>
            <a:fillRect/>
          </a:stretch>
        </p:blipFill>
        <p:spPr>
          <a:xfrm>
            <a:off x="5687683" y="986470"/>
            <a:ext cx="6280029" cy="3964910"/>
          </a:xfrm>
          <a:prstGeom prst="rect">
            <a:avLst/>
          </a:prstGeom>
        </p:spPr>
      </p:pic>
    </p:spTree>
    <p:extLst>
      <p:ext uri="{BB962C8B-B14F-4D97-AF65-F5344CB8AC3E}">
        <p14:creationId xmlns:p14="http://schemas.microsoft.com/office/powerpoint/2010/main" val="184513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A picture containing shape&#10;&#10;Description automatically generated">
            <a:extLst>
              <a:ext uri="{FF2B5EF4-FFF2-40B4-BE49-F238E27FC236}">
                <a16:creationId xmlns:a16="http://schemas.microsoft.com/office/drawing/2014/main" xmlns="" id="{599F8B86-FEAA-176E-280A-D65FD1549D00}"/>
              </a:ext>
            </a:extLst>
          </p:cNvPr>
          <p:cNvPicPr>
            <a:picLocks noChangeAspect="1"/>
          </p:cNvPicPr>
          <p:nvPr/>
        </p:nvPicPr>
        <p:blipFill>
          <a:blip r:embed="rId2"/>
          <a:stretch>
            <a:fillRect/>
          </a:stretch>
        </p:blipFill>
        <p:spPr>
          <a:xfrm>
            <a:off x="415729" y="1008055"/>
            <a:ext cx="5259237" cy="4155446"/>
          </a:xfrm>
          <a:prstGeom prst="rect">
            <a:avLst/>
          </a:prstGeom>
        </p:spPr>
      </p:pic>
      <p:sp>
        <p:nvSpPr>
          <p:cNvPr id="9" name="TextBox 8">
            <a:extLst>
              <a:ext uri="{FF2B5EF4-FFF2-40B4-BE49-F238E27FC236}">
                <a16:creationId xmlns:a16="http://schemas.microsoft.com/office/drawing/2014/main" xmlns="" id="{F92424C0-AA62-D294-E0C3-B8E94D1FEAFE}"/>
              </a:ext>
            </a:extLst>
          </p:cNvPr>
          <p:cNvSpPr txBox="1"/>
          <p:nvPr/>
        </p:nvSpPr>
        <p:spPr>
          <a:xfrm>
            <a:off x="1518249" y="166777"/>
            <a:ext cx="915550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Collaborative Age Similarity</a:t>
            </a:r>
            <a:endParaRPr lang="en-US" sz="4400" b="1" dirty="0">
              <a:ea typeface="Calibri"/>
              <a:cs typeface="Calibri"/>
            </a:endParaRPr>
          </a:p>
        </p:txBody>
      </p:sp>
      <p:sp>
        <p:nvSpPr>
          <p:cNvPr id="10" name="TextBox 9">
            <a:extLst>
              <a:ext uri="{FF2B5EF4-FFF2-40B4-BE49-F238E27FC236}">
                <a16:creationId xmlns:a16="http://schemas.microsoft.com/office/drawing/2014/main" xmlns="" id="{2C9B175D-51F8-AD4C-8F40-4E917B7CCC02}"/>
              </a:ext>
            </a:extLst>
          </p:cNvPr>
          <p:cNvSpPr txBox="1"/>
          <p:nvPr/>
        </p:nvSpPr>
        <p:spPr>
          <a:xfrm>
            <a:off x="411192" y="5083834"/>
            <a:ext cx="52017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latin typeface="Calibri Light"/>
              </a:rPr>
              <a:t>Negative weights not allowed</a:t>
            </a:r>
            <a:endParaRPr lang="en-US" sz="2200" b="1" dirty="0">
              <a:latin typeface="Calibri Light"/>
              <a:cs typeface="Calibri Light"/>
            </a:endParaRPr>
          </a:p>
          <a:p>
            <a:pPr algn="ctr"/>
            <a:r>
              <a:rPr lang="en-US" sz="2200" dirty="0">
                <a:ea typeface="+mn-lt"/>
                <a:cs typeface="+mn-lt"/>
              </a:rPr>
              <a:t>RMSE = 0.977290</a:t>
            </a:r>
          </a:p>
          <a:p>
            <a:pPr algn="ctr"/>
            <a:r>
              <a:rPr lang="en-US" sz="2200" dirty="0">
                <a:cs typeface="Calibri" panose="020F0502020204030204"/>
              </a:rPr>
              <a:t>c</a:t>
            </a:r>
            <a:r>
              <a:rPr lang="en-US" sz="2200" baseline="-25000" dirty="0">
                <a:cs typeface="Calibri" panose="020F0502020204030204"/>
              </a:rPr>
              <a:t>2</a:t>
            </a:r>
            <a:r>
              <a:rPr lang="en-US" sz="2200" dirty="0">
                <a:cs typeface="Calibri" panose="020F0502020204030204"/>
              </a:rPr>
              <a:t> = 2/3025</a:t>
            </a:r>
          </a:p>
        </p:txBody>
      </p:sp>
      <p:pic>
        <p:nvPicPr>
          <p:cNvPr id="11" name="Picture 11" descr="A picture containing shape&#10;&#10;Description automatically generated">
            <a:extLst>
              <a:ext uri="{FF2B5EF4-FFF2-40B4-BE49-F238E27FC236}">
                <a16:creationId xmlns:a16="http://schemas.microsoft.com/office/drawing/2014/main" xmlns="" id="{53B3A448-5B3B-3EE5-3173-3D15D5F24C65}"/>
              </a:ext>
            </a:extLst>
          </p:cNvPr>
          <p:cNvPicPr>
            <a:picLocks noChangeAspect="1"/>
          </p:cNvPicPr>
          <p:nvPr/>
        </p:nvPicPr>
        <p:blipFill>
          <a:blip r:embed="rId3"/>
          <a:stretch>
            <a:fillRect/>
          </a:stretch>
        </p:blipFill>
        <p:spPr>
          <a:xfrm>
            <a:off x="6018362" y="1012051"/>
            <a:ext cx="5273614" cy="4014388"/>
          </a:xfrm>
          <a:prstGeom prst="rect">
            <a:avLst/>
          </a:prstGeom>
        </p:spPr>
      </p:pic>
      <p:sp>
        <p:nvSpPr>
          <p:cNvPr id="13" name="TextBox 12">
            <a:extLst>
              <a:ext uri="{FF2B5EF4-FFF2-40B4-BE49-F238E27FC236}">
                <a16:creationId xmlns:a16="http://schemas.microsoft.com/office/drawing/2014/main" xmlns="" id="{1DFC089A-A888-36DD-25CC-71B75BBA19A4}"/>
              </a:ext>
            </a:extLst>
          </p:cNvPr>
          <p:cNvSpPr txBox="1"/>
          <p:nvPr/>
        </p:nvSpPr>
        <p:spPr>
          <a:xfrm>
            <a:off x="5943500" y="5083833"/>
            <a:ext cx="520172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latin typeface="Calibri Light"/>
              </a:rPr>
              <a:t>Negative weights allowed</a:t>
            </a:r>
            <a:endParaRPr lang="en-US" sz="2200" b="1" dirty="0">
              <a:latin typeface="Calibri Light"/>
              <a:cs typeface="Calibri Light"/>
            </a:endParaRPr>
          </a:p>
          <a:p>
            <a:pPr algn="ctr"/>
            <a:r>
              <a:rPr lang="en-US" sz="2200" dirty="0">
                <a:ea typeface="+mn-lt"/>
                <a:cs typeface="+mn-lt"/>
              </a:rPr>
              <a:t>RMSE = 0.977454</a:t>
            </a:r>
          </a:p>
          <a:p>
            <a:pPr algn="ctr"/>
            <a:r>
              <a:rPr lang="en-US" sz="2200" dirty="0">
                <a:ea typeface="+mn-lt"/>
                <a:cs typeface="+mn-lt"/>
              </a:rPr>
              <a:t>c</a:t>
            </a:r>
            <a:r>
              <a:rPr lang="en-US" sz="2200" baseline="-25000" dirty="0">
                <a:ea typeface="+mn-lt"/>
                <a:cs typeface="+mn-lt"/>
              </a:rPr>
              <a:t>2</a:t>
            </a:r>
            <a:r>
              <a:rPr lang="en-US" sz="2200" dirty="0">
                <a:ea typeface="+mn-lt"/>
                <a:cs typeface="+mn-lt"/>
              </a:rPr>
              <a:t> </a:t>
            </a:r>
            <a:r>
              <a:rPr lang="en-US" sz="2200" dirty="0">
                <a:cs typeface="Calibri"/>
              </a:rPr>
              <a:t>= </a:t>
            </a:r>
            <a:r>
              <a:rPr lang="en-US" sz="2200" dirty="0">
                <a:ea typeface="+mn-lt"/>
                <a:cs typeface="+mn-lt"/>
              </a:rPr>
              <a:t>1/3025</a:t>
            </a:r>
            <a:endParaRPr lang="en-US"/>
          </a:p>
        </p:txBody>
      </p:sp>
    </p:spTree>
    <p:extLst>
      <p:ext uri="{BB962C8B-B14F-4D97-AF65-F5344CB8AC3E}">
        <p14:creationId xmlns:p14="http://schemas.microsoft.com/office/powerpoint/2010/main" val="80603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70869B1D-CB13-B194-5FE5-296CC58EE927}"/>
              </a:ext>
            </a:extLst>
          </p:cNvPr>
          <p:cNvSpPr txBox="1"/>
          <p:nvPr/>
        </p:nvSpPr>
        <p:spPr>
          <a:xfrm>
            <a:off x="1518249" y="166777"/>
            <a:ext cx="915550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t>Age Similarity Function</a:t>
            </a:r>
            <a:endParaRPr lang="en-US" sz="4400" b="1" dirty="0">
              <a:ea typeface="Calibri"/>
              <a:cs typeface="Calibri"/>
            </a:endParaRPr>
          </a:p>
        </p:txBody>
      </p:sp>
      <p:pic>
        <p:nvPicPr>
          <p:cNvPr id="6" name="Picture 6" descr="Diagram&#10;&#10;Description automatically generated">
            <a:extLst>
              <a:ext uri="{FF2B5EF4-FFF2-40B4-BE49-F238E27FC236}">
                <a16:creationId xmlns:a16="http://schemas.microsoft.com/office/drawing/2014/main" xmlns="" id="{61C85E7B-275F-33E6-381B-6E80D54A418D}"/>
              </a:ext>
            </a:extLst>
          </p:cNvPr>
          <p:cNvPicPr>
            <a:picLocks noChangeAspect="1"/>
          </p:cNvPicPr>
          <p:nvPr/>
        </p:nvPicPr>
        <p:blipFill>
          <a:blip r:embed="rId2"/>
          <a:stretch>
            <a:fillRect/>
          </a:stretch>
        </p:blipFill>
        <p:spPr>
          <a:xfrm>
            <a:off x="3042249" y="1145799"/>
            <a:ext cx="5704935" cy="3991307"/>
          </a:xfrm>
          <a:prstGeom prst="rect">
            <a:avLst/>
          </a:prstGeom>
        </p:spPr>
      </p:pic>
      <p:sp>
        <p:nvSpPr>
          <p:cNvPr id="2" name="TextBox 1">
            <a:extLst>
              <a:ext uri="{FF2B5EF4-FFF2-40B4-BE49-F238E27FC236}">
                <a16:creationId xmlns:a16="http://schemas.microsoft.com/office/drawing/2014/main" xmlns="" id="{907ABDDA-02B4-487A-60F9-5D11B36662D5}"/>
              </a:ext>
            </a:extLst>
          </p:cNvPr>
          <p:cNvSpPr txBox="1"/>
          <p:nvPr/>
        </p:nvSpPr>
        <p:spPr>
          <a:xfrm>
            <a:off x="3419778" y="5136386"/>
            <a:ext cx="495210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latin typeface="Calibri Light"/>
              </a:rPr>
              <a:t>Quadratic function of x = |age1 – age2|:</a:t>
            </a:r>
            <a:endParaRPr lang="en-US" sz="2200" b="1" dirty="0">
              <a:latin typeface="Calibri Light"/>
              <a:ea typeface="+mn-lt"/>
              <a:cs typeface="Calibri Light"/>
            </a:endParaRPr>
          </a:p>
          <a:p>
            <a:pPr algn="ctr"/>
            <a:r>
              <a:rPr lang="en-US" sz="2200" dirty="0">
                <a:ea typeface="+mn-lt"/>
                <a:cs typeface="+mn-lt"/>
              </a:rPr>
              <a:t>sim(x) = 1 - (1/55 + 55*c</a:t>
            </a:r>
            <a:r>
              <a:rPr lang="en-US" sz="2200" baseline="-25000" dirty="0">
                <a:ea typeface="+mn-lt"/>
                <a:cs typeface="+mn-lt"/>
              </a:rPr>
              <a:t>2</a:t>
            </a:r>
            <a:r>
              <a:rPr lang="en-US" sz="2200" dirty="0">
                <a:ea typeface="+mn-lt"/>
                <a:cs typeface="+mn-lt"/>
              </a:rPr>
              <a:t>)x + c</a:t>
            </a:r>
            <a:r>
              <a:rPr lang="en-US" sz="2200" baseline="-25000" dirty="0">
                <a:ea typeface="+mn-lt"/>
                <a:cs typeface="+mn-lt"/>
              </a:rPr>
              <a:t>2</a:t>
            </a:r>
            <a:r>
              <a:rPr lang="en-US" sz="2200" dirty="0">
                <a:ea typeface="+mn-lt"/>
                <a:cs typeface="+mn-lt"/>
              </a:rPr>
              <a:t>x</a:t>
            </a:r>
            <a:r>
              <a:rPr lang="en-US" sz="2200" baseline="30000" dirty="0">
                <a:ea typeface="+mn-lt"/>
                <a:cs typeface="+mn-lt"/>
              </a:rPr>
              <a:t>2</a:t>
            </a:r>
            <a:r>
              <a:rPr lang="en-US" sz="2200" dirty="0">
                <a:ea typeface="+mn-lt"/>
                <a:cs typeface="+mn-lt"/>
              </a:rPr>
              <a:t>,</a:t>
            </a:r>
            <a:endParaRPr lang="en-US" sz="2200" b="1" dirty="0">
              <a:latin typeface="Calibri Light"/>
              <a:ea typeface="+mn-lt"/>
              <a:cs typeface="Calibri Light"/>
            </a:endParaRPr>
          </a:p>
          <a:p>
            <a:pPr algn="ctr"/>
            <a:r>
              <a:rPr lang="en-US" sz="2200" dirty="0">
                <a:cs typeface="Calibri" panose="020F0502020204030204"/>
              </a:rPr>
              <a:t>c</a:t>
            </a:r>
            <a:r>
              <a:rPr lang="en-US" sz="2200" baseline="-25000" dirty="0">
                <a:cs typeface="Calibri" panose="020F0502020204030204"/>
              </a:rPr>
              <a:t>2</a:t>
            </a:r>
            <a:r>
              <a:rPr lang="en-US" sz="2200" dirty="0">
                <a:cs typeface="Calibri" panose="020F0502020204030204"/>
              </a:rPr>
              <a:t> = 2/3025</a:t>
            </a:r>
          </a:p>
        </p:txBody>
      </p:sp>
    </p:spTree>
    <p:extLst>
      <p:ext uri="{BB962C8B-B14F-4D97-AF65-F5344CB8AC3E}">
        <p14:creationId xmlns:p14="http://schemas.microsoft.com/office/powerpoint/2010/main" val="10618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AD03EC3-B31F-49E1-564D-288CD171BE4A}"/>
              </a:ext>
            </a:extLst>
          </p:cNvPr>
          <p:cNvSpPr txBox="1"/>
          <p:nvPr/>
        </p:nvSpPr>
        <p:spPr>
          <a:xfrm>
            <a:off x="1518248" y="0"/>
            <a:ext cx="91555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t>Symbolic Computing</a:t>
            </a:r>
            <a:endParaRPr lang="en-US" sz="4000" b="1" dirty="0">
              <a:ea typeface="Calibri"/>
              <a:cs typeface="Calibri"/>
            </a:endParaRPr>
          </a:p>
        </p:txBody>
      </p:sp>
      <p:pic>
        <p:nvPicPr>
          <p:cNvPr id="1026" name="Picture 2" descr="C:\Sereda\Lectures\Springboard\22.Hot_Topics_in_ML\22.3.Recommendation_Systems\pycon2015_tutorial322\fig\collab_age2_sim.mp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3" y="707886"/>
            <a:ext cx="7834313" cy="6096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340837" y="733524"/>
            <a:ext cx="4435268" cy="5909310"/>
          </a:xfrm>
          <a:prstGeom prst="rect">
            <a:avLst/>
          </a:prstGeom>
          <a:noFill/>
        </p:spPr>
        <p:txBody>
          <a:bodyPr wrap="square" rtlCol="0">
            <a:spAutoFit/>
          </a:bodyPr>
          <a:lstStyle/>
          <a:p>
            <a:r>
              <a:rPr lang="en-GB" b="1" dirty="0" smtClean="0"/>
              <a:t>N_train = 80016; N_test = 20004;</a:t>
            </a:r>
          </a:p>
          <a:p>
            <a:endParaRPr lang="en-GB" b="1" dirty="0" smtClean="0"/>
          </a:p>
          <a:p>
            <a:r>
              <a:rPr lang="en-GB" dirty="0" smtClean="0"/>
              <a:t>RMSE^2 = </a:t>
            </a:r>
            <a:r>
              <a:rPr lang="en-GB" dirty="0"/>
              <a:t>1.504728969+</a:t>
            </a:r>
            <a:r>
              <a:rPr lang="en-GB" dirty="0" smtClean="0"/>
              <a:t>310.4125438*</a:t>
            </a:r>
            <a:r>
              <a:rPr lang="en-GB" b="1" dirty="0" smtClean="0"/>
              <a:t>c2</a:t>
            </a:r>
            <a:r>
              <a:rPr lang="en-GB" dirty="0" smtClean="0"/>
              <a:t>+</a:t>
            </a:r>
            <a:br>
              <a:rPr lang="en-GB" dirty="0" smtClean="0"/>
            </a:br>
            <a:r>
              <a:rPr lang="en-GB" dirty="0"/>
              <a:t>519162268998344452131942065778894555555611293848986332877741213529253594226638783106897636636168371995852066139746514551365686138756742877836894470787976308097580561059480724620253710152665278304811503432401294909347518448409066232074527377328456306644077355692611333149706291/1852688874113894265639418879661809323867319032560207827162141184707007929101785204034600884830012588005641673982306183292693819076672662540363745968287977368476862514671144158378532113530700930503785891457860029681370033782054589599704028326771081980374759504539318681600*</a:t>
            </a:r>
            <a:r>
              <a:rPr lang="en-GB" b="1" dirty="0"/>
              <a:t>c2^2</a:t>
            </a:r>
            <a:r>
              <a:rPr lang="en-GB" dirty="0"/>
              <a:t>;</a:t>
            </a:r>
          </a:p>
          <a:p>
            <a:endParaRPr lang="en-US" dirty="0"/>
          </a:p>
          <a:p>
            <a:r>
              <a:rPr lang="en-US" dirty="0" smtClean="0"/>
              <a:t>c2 = -0.000553871;   RMSE = 1.191119</a:t>
            </a:r>
            <a:endParaRPr lang="en-US" dirty="0"/>
          </a:p>
        </p:txBody>
      </p:sp>
    </p:spTree>
    <p:extLst>
      <p:ext uri="{BB962C8B-B14F-4D97-AF65-F5344CB8AC3E}">
        <p14:creationId xmlns:p14="http://schemas.microsoft.com/office/powerpoint/2010/main" val="631919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86</Words>
  <Application>Microsoft Office PowerPoint</Application>
  <PresentationFormat>Custom</PresentationFormat>
  <Paragraphs>22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Problem: given ratings of movies by users, predict rating of existing user for unseen movie. Solution:  Content based filtering: Recommend based on the user's rating history.   Requirement: existing user with several ratings.  Collaborative filtering: Use ratings of other users for the same movie.   Requirement: the movie was rated by several users.  Performance metric: RMSE of the prediction for a random 20% testing set.  Aggregation functions (mean, median) and their generalization to  similarity functions (similarity of all ratings of the two users in collaborative  filtering, or all ratings of the two movies in content based filtering) used as  weights of other ratings.   Implicit similarity functions (same gender).   Custom similarity functions (Pearson r, Euclidean, cosine, (bin)Jaccard.   Linear and nonlinear similarities based on separate features (age, zip code)   and their combinations. Data: MovieLens database with 1,000,209 ratings of 6040 users (gender, age, occupation, zip) for 3706 movies.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Author</cp:lastModifiedBy>
  <cp:revision>388</cp:revision>
  <dcterms:created xsi:type="dcterms:W3CDTF">2022-03-23T04:33:36Z</dcterms:created>
  <dcterms:modified xsi:type="dcterms:W3CDTF">2022-04-12T06:29:11Z</dcterms:modified>
</cp:coreProperties>
</file>