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8" r:id="rId4"/>
    <p:sldId id="266" r:id="rId5"/>
    <p:sldId id="259" r:id="rId6"/>
    <p:sldId id="267" r:id="rId7"/>
    <p:sldId id="261" r:id="rId8"/>
    <p:sldId id="269" r:id="rId9"/>
    <p:sldId id="263" r:id="rId10"/>
    <p:sldId id="262" r:id="rId11"/>
    <p:sldId id="257" r:id="rId12"/>
    <p:sldId id="265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614C5-EF21-F390-989C-3C51A556F57E}" v="475" dt="2022-02-14T19:17:52.717"/>
    <p1510:client id="{58EC15E5-E891-914C-0D37-0D200AF36F0E}" v="1221" dt="2022-02-15T06:54:52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9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1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3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7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FFAF-2492-4762-9083-78661546F363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740B-6EB9-4054-B8D1-C605A04CB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8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kkbox-churn-prediction-challe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46" y="3258472"/>
            <a:ext cx="3568254" cy="32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9" y="987515"/>
            <a:ext cx="3124471" cy="2270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400" y="76200"/>
            <a:ext cx="6393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Customer Churn Prediction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6324600"/>
            <a:ext cx="834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Kaggle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competition: </a:t>
            </a:r>
            <a:r>
              <a:rPr lang="en-US" u="sng" dirty="0">
                <a:hlinkClick r:id="rId4"/>
              </a:rPr>
              <a:t>https://www.kaggle.com/c/kkbox-churn-prediction-challenge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839156"/>
            <a:ext cx="88392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Problem: </a:t>
            </a:r>
            <a:r>
              <a:rPr lang="en-US" sz="3000" dirty="0"/>
              <a:t>accurately predict churn</a:t>
            </a:r>
          </a:p>
          <a:p>
            <a:r>
              <a:rPr lang="en-US" sz="3000" dirty="0"/>
              <a:t>of KKBOX music streaming service.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Churn:</a:t>
            </a:r>
            <a:r>
              <a:rPr lang="en-US" sz="3000" dirty="0"/>
              <a:t> no new subscription within</a:t>
            </a:r>
            <a:br>
              <a:rPr lang="en-US" sz="3000" dirty="0"/>
            </a:br>
            <a:r>
              <a:rPr lang="en-US" sz="3000" dirty="0"/>
              <a:t>30 days after membership expires.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Success criterion: </a:t>
            </a:r>
            <a:r>
              <a:rPr lang="en-US" sz="3000" dirty="0"/>
              <a:t>Accuracy of</a:t>
            </a:r>
            <a:br>
              <a:rPr lang="en-US" sz="3000" dirty="0"/>
            </a:br>
            <a:r>
              <a:rPr lang="en-US" sz="3000" dirty="0"/>
              <a:t>prediction stays high for new data.</a:t>
            </a:r>
          </a:p>
          <a:p>
            <a:pPr>
              <a:spcBef>
                <a:spcPts val="400"/>
              </a:spcBef>
            </a:pPr>
            <a:r>
              <a:rPr lang="en-US" sz="3000" b="1" dirty="0"/>
              <a:t>Data:</a:t>
            </a:r>
            <a:r>
              <a:rPr lang="en-US" sz="3000" dirty="0"/>
              <a:t> customers, transaction</a:t>
            </a:r>
            <a:br>
              <a:rPr lang="en-US" sz="3000" dirty="0"/>
            </a:br>
            <a:r>
              <a:rPr lang="en-US" sz="3000" dirty="0"/>
              <a:t>	details, usage statistics.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Cleaning:</a:t>
            </a:r>
            <a:r>
              <a:rPr lang="en-US" sz="3000" dirty="0"/>
              <a:t> missing and incorrect.</a:t>
            </a:r>
          </a:p>
          <a:p>
            <a:pPr>
              <a:spcBef>
                <a:spcPts val="400"/>
              </a:spcBef>
            </a:pPr>
            <a:r>
              <a:rPr lang="en-US" sz="3000" b="1" i="1" dirty="0"/>
              <a:t>Filtering:</a:t>
            </a:r>
            <a:r>
              <a:rPr lang="en-US" sz="3000" dirty="0"/>
              <a:t> no future data,</a:t>
            </a:r>
            <a:br>
              <a:rPr lang="en-US" sz="3000" dirty="0"/>
            </a:br>
            <a:r>
              <a:rPr lang="en-US" sz="3000" dirty="0"/>
              <a:t>	 transactions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8376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14400" y="1371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Refine hyperparameters by optimizing one at a time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XGBoost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748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1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70632"/>
              </p:ext>
            </p:extLst>
          </p:nvPr>
        </p:nvGraphicFramePr>
        <p:xfrm>
          <a:off x="304800" y="1397000"/>
          <a:ext cx="8610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Logistic Regres.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.94925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.76216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.61869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.60490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.91567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.94103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.94680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.50665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.73843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.60096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.58522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XGBoost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.60345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.79032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.68436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.66813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.98917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.97629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.72304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.96931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.82826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.82593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.94511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.99408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.37745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.84615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.54344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.96108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.95348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.98879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.54412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.80727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.65007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.64017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22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1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 &amp; Performance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18" y="3936914"/>
            <a:ext cx="2904762" cy="25238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997407"/>
            <a:ext cx="335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Generate LR Unscaled Confusion Matrix, in “Custom HP”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39218"/>
              </p:ext>
            </p:extLst>
          </p:nvPr>
        </p:nvGraphicFramePr>
        <p:xfrm>
          <a:off x="152400" y="1483468"/>
          <a:ext cx="4114799" cy="227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05">
                  <a:extLst>
                    <a:ext uri="{9D8B030D-6E8A-4147-A177-3AD203B41FA5}">
                      <a16:colId xmlns:a16="http://schemas.microsoft.com/office/drawing/2014/main" val="302930077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725891880"/>
                    </a:ext>
                  </a:extLst>
                </a:gridCol>
                <a:gridCol w="1421476">
                  <a:extLst>
                    <a:ext uri="{9D8B030D-6E8A-4147-A177-3AD203B41FA5}">
                      <a16:colId xmlns:a16="http://schemas.microsoft.com/office/drawing/2014/main" val="3973975246"/>
                    </a:ext>
                  </a:extLst>
                </a:gridCol>
              </a:tblGrid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Unscaled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Scaled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4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liblinear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lbfgs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max_iter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class_weight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3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random_state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574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455923" y="6565612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Decision Tree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46" y="898693"/>
            <a:ext cx="4761905" cy="29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399" y="899199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Logistic 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2148" y="6460723"/>
            <a:ext cx="77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scaled</a:t>
            </a:r>
          </a:p>
        </p:txBody>
      </p:sp>
    </p:spTree>
    <p:extLst>
      <p:ext uri="{BB962C8B-B14F-4D97-AF65-F5344CB8AC3E}">
        <p14:creationId xmlns:p14="http://schemas.microsoft.com/office/powerpoint/2010/main" val="104944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6213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Optimized Hyperparameters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54262"/>
              </p:ext>
            </p:extLst>
          </p:nvPr>
        </p:nvGraphicFramePr>
        <p:xfrm>
          <a:off x="304800" y="1143000"/>
          <a:ext cx="853694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0040"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split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 test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n_estimators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solver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lbfgs</a:t>
                      </a:r>
                      <a:endParaRPr lang="en-GB" dirty="0"/>
                    </a:p>
                    <a:p>
                      <a:endParaRPr lang="en-GB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lbfgs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gini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max_iter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129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max_depth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max_features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35133"/>
              </p:ext>
            </p:extLst>
          </p:nvPr>
        </p:nvGraphicFramePr>
        <p:xfrm>
          <a:off x="338328" y="4663440"/>
          <a:ext cx="40394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50">
                  <a:extLst>
                    <a:ext uri="{9D8B030D-6E8A-4147-A177-3AD203B41FA5}">
                      <a16:colId xmlns:a16="http://schemas.microsoft.com/office/drawing/2014/main" val="2887374772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1323901450"/>
                    </a:ext>
                  </a:extLst>
                </a:gridCol>
                <a:gridCol w="1436052">
                  <a:extLst>
                    <a:ext uri="{9D8B030D-6E8A-4147-A177-3AD203B41FA5}">
                      <a16:colId xmlns:a16="http://schemas.microsoft.com/office/drawing/2014/main" val="3825049525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Solver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Unscaled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1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newton-cg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71661"/>
                  </a:ext>
                </a:extLst>
              </a:tr>
              <a:tr h="340653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liblinear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25280"/>
                  </a:ext>
                </a:extLst>
              </a:tr>
              <a:tr h="279693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lbfgs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18036"/>
                  </a:ext>
                </a:extLst>
              </a:tr>
              <a:tr h="294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2127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r>
                        <a:rPr lang="en-US" sz="1800" dirty="0"/>
                        <a:t>saga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7215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86"/>
            <a:ext cx="7772400" cy="838199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46" y="883995"/>
            <a:ext cx="8692499" cy="38100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Why to scale input? Faster convergence and higher accuracy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47276" y="1329229"/>
            <a:ext cx="683984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Convergence of solvers with increasing iterations</a:t>
            </a:r>
            <a:endParaRPr lang="en-GB" sz="2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1" y="1747962"/>
            <a:ext cx="4247619" cy="2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11" y="1749507"/>
            <a:ext cx="4333334" cy="2933333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E0D2398C-1C29-48AA-82A2-E059B2FB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73" y="4783837"/>
            <a:ext cx="4319262" cy="20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F01BC2E-F0C2-4E1D-B042-DE0A0A8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831209"/>
            <a:ext cx="8891261" cy="34491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C63362-840E-4FAC-BFCF-91A142E8C0AA}"/>
              </a:ext>
            </a:extLst>
          </p:cNvPr>
          <p:cNvSpPr txBox="1">
            <a:spLocks/>
          </p:cNvSpPr>
          <p:nvPr/>
        </p:nvSpPr>
        <p:spPr>
          <a:xfrm>
            <a:off x="762000" y="24986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  <a:endParaRPr lang="en-GB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7300724-62EF-44F0-A904-50E66F54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58" y="4370230"/>
            <a:ext cx="1554941" cy="2263577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96B75C-C3C0-4786-AE06-665D8A9C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7" y="4374460"/>
            <a:ext cx="3311150" cy="2255117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E29132E9-3F53-4093-BD03-6C2C2F08C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841" y="4257400"/>
            <a:ext cx="2743200" cy="2375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48F03-2D31-40E7-BAE2-18EDAF8697BA}"/>
              </a:ext>
            </a:extLst>
          </p:cNvPr>
          <p:cNvSpPr txBox="1"/>
          <p:nvPr/>
        </p:nvSpPr>
        <p:spPr>
          <a:xfrm>
            <a:off x="7772401" y="4208512"/>
            <a:ext cx="129492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 Low AUC</a:t>
            </a:r>
            <a:br>
              <a:rPr lang="en-US" dirty="0"/>
            </a:br>
            <a:r>
              <a:rPr lang="en-US" dirty="0"/>
              <a:t> &amp; accuracy</a:t>
            </a:r>
            <a:endParaRPr lang="en-US"/>
          </a:p>
          <a:p>
            <a:pPr algn="ctr"/>
            <a:r>
              <a:rPr lang="en-US" dirty="0"/>
              <a:t>-</a:t>
            </a:r>
            <a:r>
              <a:rPr lang="en-US" dirty="0">
                <a:cs typeface="Calibri"/>
              </a:rPr>
              <a:t> Hard to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interpret</a:t>
            </a:r>
          </a:p>
          <a:p>
            <a:pPr algn="ctr"/>
            <a:r>
              <a:rPr lang="en-US" dirty="0">
                <a:cs typeface="Calibri"/>
              </a:rPr>
              <a:t>- Balancing</a:t>
            </a:r>
          </a:p>
          <a:p>
            <a:pPr algn="ctr"/>
            <a:r>
              <a:rPr lang="en-US" dirty="0">
                <a:cs typeface="Calibri"/>
              </a:rPr>
              <a:t>class weight lowers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41898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Tree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6362" y="778263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Default hyperparameters, entropy and Gini index 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83C89-1CEF-461C-A320-D2234010D288}"/>
              </a:ext>
            </a:extLst>
          </p:cNvPr>
          <p:cNvSpPr/>
          <p:nvPr/>
        </p:nvSpPr>
        <p:spPr>
          <a:xfrm>
            <a:off x="3518451" y="1282148"/>
            <a:ext cx="2115614" cy="1476670"/>
          </a:xfrm>
          <a:prstGeom prst="rect">
            <a:avLst/>
          </a:prstGeom>
          <a:solidFill>
            <a:srgbClr val="CC83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X[38]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Payment plan days </a:t>
            </a:r>
            <a:r>
              <a:rPr lang="en-US" sz="1600" dirty="0">
                <a:solidFill>
                  <a:srgbClr val="FFFF00"/>
                </a:solidFill>
                <a:ea typeface="+mn-lt"/>
                <a:cs typeface="+mn-lt"/>
              </a:rPr>
              <a:t> ≠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7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0.145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11986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[11040, 946]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677FB1-F242-4151-9F7C-65EE01A2B0E4}"/>
              </a:ext>
            </a:extLst>
          </p:cNvPr>
          <p:cNvCxnSpPr/>
          <p:nvPr/>
        </p:nvCxnSpPr>
        <p:spPr>
          <a:xfrm flipH="1">
            <a:off x="2815082" y="1765792"/>
            <a:ext cx="704259" cy="24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CF9BDA-7C46-4CA1-A8D9-AEC9814EF09C}"/>
              </a:ext>
            </a:extLst>
          </p:cNvPr>
          <p:cNvSpPr txBox="1"/>
          <p:nvPr/>
        </p:nvSpPr>
        <p:spPr>
          <a:xfrm>
            <a:off x="2605827" y="1512522"/>
            <a:ext cx="599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3D646-983D-487B-913D-BC8E28CBD56C}"/>
              </a:ext>
            </a:extLst>
          </p:cNvPr>
          <p:cNvCxnSpPr/>
          <p:nvPr/>
        </p:nvCxnSpPr>
        <p:spPr>
          <a:xfrm>
            <a:off x="5650927" y="1753369"/>
            <a:ext cx="772414" cy="261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6BBEA-904D-45FF-8AD1-1B7099A5A70F}"/>
              </a:ext>
            </a:extLst>
          </p:cNvPr>
          <p:cNvSpPr txBox="1"/>
          <p:nvPr/>
        </p:nvSpPr>
        <p:spPr>
          <a:xfrm>
            <a:off x="5873315" y="1514298"/>
            <a:ext cx="670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False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C57E-FD87-4A80-88AB-43B5486E8E6E}"/>
              </a:ext>
            </a:extLst>
          </p:cNvPr>
          <p:cNvSpPr/>
          <p:nvPr/>
        </p:nvSpPr>
        <p:spPr>
          <a:xfrm>
            <a:off x="5776053" y="2020483"/>
            <a:ext cx="2044621" cy="18884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X[22] &lt;= 5.292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Small number of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>
                <a:solidFill>
                  <a:srgbClr val="FFFF00"/>
                </a:solidFill>
                <a:cs typeface="Calibri"/>
              </a:rPr>
              <a:t>songs listened in full last week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0.427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181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[56, 125]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1 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– more churn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87102-0063-4843-BEA8-EE5689972D8E}"/>
              </a:ext>
            </a:extLst>
          </p:cNvPr>
          <p:cNvSpPr/>
          <p:nvPr/>
        </p:nvSpPr>
        <p:spPr>
          <a:xfrm>
            <a:off x="1260848" y="2048881"/>
            <a:ext cx="2058819" cy="141987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X[8] &lt;= 0.5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cs typeface="Calibri"/>
              </a:rPr>
              <a:t>discount ≠ $149</a:t>
            </a:r>
            <a:br>
              <a:rPr lang="en-US" sz="1600" dirty="0">
                <a:solidFill>
                  <a:srgbClr val="FFFF00"/>
                </a:solidFill>
                <a:cs typeface="Calibri"/>
              </a:rPr>
            </a:br>
            <a:r>
              <a:rPr lang="en-US" sz="1600" dirty="0" err="1">
                <a:solidFill>
                  <a:schemeClr val="tx1"/>
                </a:solidFill>
                <a:cs typeface="Calibri"/>
              </a:rPr>
              <a:t>gini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 = 0.129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samples = 11805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value = [10984, 821]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class = 0 </a:t>
            </a:r>
            <a:r>
              <a:rPr lang="en-US" sz="1600" dirty="0">
                <a:solidFill>
                  <a:srgbClr val="FFFF00"/>
                </a:solidFill>
                <a:cs typeface="Calibri"/>
              </a:rPr>
              <a:t>– more loyal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8101C9-5B7C-4954-99A6-07A13D960BF3}"/>
              </a:ext>
            </a:extLst>
          </p:cNvPr>
          <p:cNvGrpSpPr/>
          <p:nvPr/>
        </p:nvGrpSpPr>
        <p:grpSpPr>
          <a:xfrm>
            <a:off x="76675" y="3902431"/>
            <a:ext cx="2814193" cy="2805225"/>
            <a:chOff x="289656" y="3916630"/>
            <a:chExt cx="2814193" cy="2805225"/>
          </a:xfrm>
        </p:grpSpPr>
        <p:pic>
          <p:nvPicPr>
            <p:cNvPr id="12" name="Picture 12" descr="Chart&#10;&#10;Description automatically generated">
              <a:extLst>
                <a:ext uri="{FF2B5EF4-FFF2-40B4-BE49-F238E27FC236}">
                  <a16:creationId xmlns:a16="http://schemas.microsoft.com/office/drawing/2014/main" id="{9139B2E2-17BC-4B8D-98FB-624B5E8A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48" y="3916630"/>
              <a:ext cx="2743200" cy="237564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DA126-2319-47D3-976B-D2B1D0137206}"/>
                </a:ext>
              </a:extLst>
            </p:cNvPr>
            <p:cNvSpPr txBox="1"/>
            <p:nvPr/>
          </p:nvSpPr>
          <p:spPr>
            <a:xfrm>
              <a:off x="289656" y="6352523"/>
              <a:ext cx="28141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Entropy –p</a:t>
              </a:r>
              <a:r>
                <a:rPr lang="en-US" baseline="-25000" dirty="0"/>
                <a:t>0</a:t>
              </a:r>
              <a:r>
                <a:rPr lang="en-US" dirty="0"/>
                <a:t>log</a:t>
              </a:r>
              <a:r>
                <a:rPr lang="en-US" baseline="-25000" dirty="0"/>
                <a:t>2</a:t>
              </a:r>
              <a:r>
                <a:rPr lang="en-US" dirty="0"/>
                <a:t>p</a:t>
              </a:r>
              <a:r>
                <a:rPr lang="en-US" baseline="-25000" dirty="0"/>
                <a:t>0</a:t>
              </a:r>
              <a:r>
                <a:rPr lang="en-US" dirty="0"/>
                <a:t> </a:t>
              </a:r>
              <a:r>
                <a:rPr lang="en-US" dirty="0">
                  <a:ea typeface="+mn-lt"/>
                  <a:cs typeface="+mn-lt"/>
                </a:rPr>
                <a:t>– 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dirty="0">
                  <a:ea typeface="+mn-lt"/>
                  <a:cs typeface="+mn-lt"/>
                </a:rPr>
                <a:t>log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endParaRPr lang="en-US" baseline="-25000" dirty="0">
                <a:cs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50F4D3-5D78-4ED9-B635-43CCED4EEC3D}"/>
              </a:ext>
            </a:extLst>
          </p:cNvPr>
          <p:cNvSpPr txBox="1"/>
          <p:nvPr/>
        </p:nvSpPr>
        <p:spPr>
          <a:xfrm>
            <a:off x="1028878" y="3542058"/>
            <a:ext cx="1607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Unscaled 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78A076-AA7F-40D5-95DB-CAF4AA4D90F8}"/>
              </a:ext>
            </a:extLst>
          </p:cNvPr>
          <p:cNvGrpSpPr/>
          <p:nvPr/>
        </p:nvGrpSpPr>
        <p:grpSpPr>
          <a:xfrm>
            <a:off x="2902226" y="3916629"/>
            <a:ext cx="2743200" cy="2847823"/>
            <a:chOff x="3200400" y="3916629"/>
            <a:chExt cx="2743200" cy="2847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CED64-B661-4291-8127-F2857D7C0747}"/>
                </a:ext>
              </a:extLst>
            </p:cNvPr>
            <p:cNvSpPr txBox="1"/>
            <p:nvPr/>
          </p:nvSpPr>
          <p:spPr>
            <a:xfrm>
              <a:off x="3200400" y="639512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Gini index </a:t>
              </a:r>
              <a:r>
                <a:rPr lang="en-US" dirty="0">
                  <a:ea typeface="+mn-lt"/>
                  <a:cs typeface="+mn-lt"/>
                </a:rPr>
                <a:t>1 – p</a:t>
              </a:r>
              <a:r>
                <a:rPr lang="en-US" baseline="-25000" dirty="0">
                  <a:ea typeface="+mn-lt"/>
                  <a:cs typeface="+mn-lt"/>
                </a:rPr>
                <a:t>1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r>
                <a:rPr lang="en-US" dirty="0">
                  <a:ea typeface="+mn-lt"/>
                  <a:cs typeface="+mn-lt"/>
                </a:rPr>
                <a:t> – p</a:t>
              </a:r>
              <a:r>
                <a:rPr lang="en-US" baseline="-25000" dirty="0">
                  <a:ea typeface="+mn-lt"/>
                  <a:cs typeface="+mn-lt"/>
                </a:rPr>
                <a:t>2</a:t>
              </a:r>
              <a:r>
                <a:rPr lang="en-US" baseline="30000" dirty="0">
                  <a:ea typeface="+mn-lt"/>
                  <a:cs typeface="+mn-lt"/>
                </a:rPr>
                <a:t>2</a:t>
              </a:r>
              <a:endParaRPr lang="en-US" baseline="30000" dirty="0">
                <a:cs typeface="Calibri"/>
              </a:endParaRPr>
            </a:p>
          </p:txBody>
        </p:sp>
        <p:pic>
          <p:nvPicPr>
            <p:cNvPr id="14" name="Picture 18" descr="Chart&#10;&#10;Description automatically generated">
              <a:extLst>
                <a:ext uri="{FF2B5EF4-FFF2-40B4-BE49-F238E27FC236}">
                  <a16:creationId xmlns:a16="http://schemas.microsoft.com/office/drawing/2014/main" id="{4B7FF3BF-A0F2-48D2-B636-EF6F3253A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3916629"/>
              <a:ext cx="2743200" cy="237564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5EA34B-E82A-4CFC-A8EB-6AE182CC598F}"/>
              </a:ext>
            </a:extLst>
          </p:cNvPr>
          <p:cNvSpPr txBox="1"/>
          <p:nvPr/>
        </p:nvSpPr>
        <p:spPr>
          <a:xfrm>
            <a:off x="3755039" y="3542057"/>
            <a:ext cx="2004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Standardized data</a:t>
            </a:r>
            <a:endParaRPr lang="en-US" dirty="0">
              <a:cs typeface="Calibri"/>
            </a:endParaRPr>
          </a:p>
        </p:txBody>
      </p:sp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id="{7E198AA3-3EAE-4804-811D-55552243F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70325"/>
              </p:ext>
            </p:extLst>
          </p:nvPr>
        </p:nvGraphicFramePr>
        <p:xfrm>
          <a:off x="5722099" y="3975652"/>
          <a:ext cx="326016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61">
                  <a:extLst>
                    <a:ext uri="{9D8B030D-6E8A-4147-A177-3AD203B41FA5}">
                      <a16:colId xmlns:a16="http://schemas.microsoft.com/office/drawing/2014/main" val="1992074961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1423289829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83149630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225711273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3793872676"/>
                    </a:ext>
                  </a:extLst>
                </a:gridCol>
                <a:gridCol w="543361">
                  <a:extLst>
                    <a:ext uri="{9D8B030D-6E8A-4147-A177-3AD203B41FA5}">
                      <a16:colId xmlns:a16="http://schemas.microsoft.com/office/drawing/2014/main" val="2205424592"/>
                    </a:ext>
                  </a:extLst>
                </a:gridCol>
              </a:tblGrid>
              <a:tr h="230603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Crit.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05313"/>
                  </a:ext>
                </a:extLst>
              </a:tr>
              <a:tr h="239471">
                <a:tc>
                  <a:txBody>
                    <a:bodyPr/>
                    <a:lstStyle/>
                    <a:p>
                      <a:r>
                        <a:rPr lang="en-US" sz="1300" b="1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entr</a:t>
                      </a:r>
                      <a:r>
                        <a:rPr lang="en-US" sz="13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09375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9348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r>
                        <a:rPr lang="en-US" sz="1300" dirty="0"/>
                        <a:t>Std.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entr</a:t>
                      </a:r>
                      <a:r>
                        <a:rPr lang="en-US" sz="1300" b="0" i="0" u="none" strike="noStrike" noProof="0" dirty="0">
                          <a:latin typeface="Calibri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58036"/>
                  </a:ext>
                </a:extLst>
              </a:tr>
              <a:tr h="230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dirty="0" err="1">
                          <a:latin typeface="Calibri"/>
                        </a:rPr>
                        <a:t>gini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897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2635174-79A3-49B7-AF6D-951AEC4E3EE5}"/>
              </a:ext>
            </a:extLst>
          </p:cNvPr>
          <p:cNvSpPr txBox="1"/>
          <p:nvPr/>
        </p:nvSpPr>
        <p:spPr>
          <a:xfrm>
            <a:off x="5941649" y="5487287"/>
            <a:ext cx="26438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+ Easy to interpret</a:t>
            </a:r>
            <a:endParaRPr lang="en-US"/>
          </a:p>
          <a:p>
            <a:r>
              <a:rPr lang="en-US" dirty="0">
                <a:cs typeface="Calibri"/>
              </a:rPr>
              <a:t>+ Higher accuracy</a:t>
            </a:r>
          </a:p>
          <a:p>
            <a:r>
              <a:rPr lang="en-US" dirty="0"/>
              <a:t>Do not rescale input,</a:t>
            </a:r>
            <a:endParaRPr lang="en-US" dirty="0">
              <a:cs typeface="Calibri"/>
            </a:endParaRPr>
          </a:p>
          <a:p>
            <a:r>
              <a:rPr lang="en-US" dirty="0"/>
              <a:t>use default criterion '</a:t>
            </a:r>
            <a:r>
              <a:rPr lang="en-US" dirty="0" err="1"/>
              <a:t>gini</a:t>
            </a:r>
            <a:r>
              <a:rPr lang="en-US" dirty="0"/>
              <a:t>'.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9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" y="1303617"/>
            <a:ext cx="64770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AUC,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33930" y="5996352"/>
            <a:ext cx="5006533" cy="573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Best:  </a:t>
            </a:r>
            <a:r>
              <a:rPr lang="en-US" sz="1400" b="1" i="1" dirty="0">
                <a:solidFill>
                  <a:schemeClr val="tx1"/>
                </a:solidFill>
              </a:rPr>
              <a:t>criterion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entropy</a:t>
            </a:r>
            <a:r>
              <a:rPr lang="en-US" sz="1400" b="1" dirty="0">
                <a:solidFill>
                  <a:schemeClr val="tx1"/>
                </a:solidFill>
              </a:rPr>
              <a:t>, </a:t>
            </a:r>
            <a:r>
              <a:rPr lang="en-US" sz="1400" b="1" i="1" dirty="0" err="1">
                <a:solidFill>
                  <a:schemeClr val="tx1"/>
                </a:solidFill>
              </a:rPr>
              <a:t>max_features</a:t>
            </a:r>
            <a:r>
              <a:rPr lang="en-US" sz="1400" b="1" dirty="0">
                <a:solidFill>
                  <a:schemeClr val="tx1"/>
                </a:solidFill>
              </a:rPr>
              <a:t> = </a:t>
            </a:r>
            <a:r>
              <a:rPr lang="en-US" sz="1400" b="1" i="1" dirty="0">
                <a:solidFill>
                  <a:schemeClr val="tx1"/>
                </a:solidFill>
              </a:rPr>
              <a:t>0.4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max_depth</a:t>
            </a:r>
            <a:r>
              <a:rPr lang="en-US" sz="1400" b="1" dirty="0">
                <a:solidFill>
                  <a:schemeClr val="tx1"/>
                </a:solidFill>
              </a:rPr>
              <a:t> = 15, </a:t>
            </a:r>
            <a:r>
              <a:rPr lang="en-GB" sz="1400" b="1" dirty="0" err="1">
                <a:solidFill>
                  <a:schemeClr val="tx1"/>
                </a:solidFill>
                <a:cs typeface="Calibri"/>
              </a:rPr>
              <a:t>n_estimators</a:t>
            </a:r>
            <a:r>
              <a:rPr lang="en-GB" sz="1400" b="1" dirty="0">
                <a:solidFill>
                  <a:schemeClr val="tx1"/>
                </a:solidFill>
                <a:cs typeface="Calibri"/>
              </a:rPr>
              <a:t> = 73; ROC AUC = 0.879, accuracy = 0.937</a:t>
            </a:r>
            <a:endParaRPr lang="en-GB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1974" y="4739488"/>
            <a:ext cx="4154607" cy="189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RF can achieve ~100% accuracy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on training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max_depth</a:t>
            </a:r>
            <a:endParaRPr lang="en-US" sz="1800" i="1">
              <a:solidFill>
                <a:schemeClr val="tx1"/>
              </a:solidFill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alibri"/>
              </a:rPr>
              <a:t>AUC and Accuracy are higher than in</a:t>
            </a:r>
            <a:br>
              <a:rPr lang="en-US" sz="1800" dirty="0">
                <a:solidFill>
                  <a:schemeClr val="tx1"/>
                </a:solidFill>
                <a:cs typeface="Calibri"/>
              </a:rPr>
            </a:br>
            <a:r>
              <a:rPr lang="en-US" sz="1800" dirty="0">
                <a:solidFill>
                  <a:schemeClr val="tx1"/>
                </a:solidFill>
                <a:cs typeface="Calibri"/>
              </a:rPr>
              <a:t>Logistic Regression and Decision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2" y="1731230"/>
            <a:ext cx="4171429" cy="3009524"/>
          </a:xfrm>
          <a:prstGeom prst="rect">
            <a:avLst/>
          </a:prstGeom>
        </p:spPr>
      </p:pic>
      <p:pic>
        <p:nvPicPr>
          <p:cNvPr id="7" name="Picture 9" descr="Table&#10;&#10;Description automatically generated">
            <a:extLst>
              <a:ext uri="{FF2B5EF4-FFF2-40B4-BE49-F238E27FC236}">
                <a16:creationId xmlns:a16="http://schemas.microsoft.com/office/drawing/2014/main" id="{885C8537-25DA-4D8A-B87A-1631770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40" y="4803744"/>
            <a:ext cx="5171187" cy="1183566"/>
          </a:xfrm>
          <a:prstGeom prst="rect">
            <a:avLst/>
          </a:prstGeo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01C71B3F-34DC-427F-9A76-9B75A6A0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680" y="1710515"/>
            <a:ext cx="4276665" cy="29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9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812B38C-39C0-4121-B1A9-F0349D72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3" y="34277"/>
            <a:ext cx="7854752" cy="67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5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XGBoost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6084" y="857784"/>
            <a:ext cx="8488822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How to find the optimal set of several hyperparameters?</a:t>
            </a:r>
            <a:endParaRPr lang="en-GB" sz="28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0563" y="5089742"/>
            <a:ext cx="4301486" cy="1768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gblinear</a:t>
            </a:r>
            <a:r>
              <a:rPr lang="en-US" sz="1800" dirty="0">
                <a:solidFill>
                  <a:schemeClr val="tx1"/>
                </a:solidFill>
              </a:rPr>
              <a:t> booster is faster than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is more important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i="1" dirty="0" err="1">
                <a:solidFill>
                  <a:schemeClr val="tx1"/>
                </a:solidFill>
              </a:rPr>
              <a:t>learning_rate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Carefully select </a:t>
            </a:r>
            <a:r>
              <a:rPr lang="en-US" sz="1800" i="1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due to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stripy profile of ROC AUC. Max =.92689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614426" y="1379331"/>
            <a:ext cx="5677988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Grid sweeping of ROC AUC: 70-30% train-test split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46023" y="5130130"/>
            <a:ext cx="4348883" cy="1256864"/>
          </a:xfrm>
          <a:prstGeom prst="rect">
            <a:avLst/>
          </a:prstGeom>
        </p:spPr>
        <p:txBody>
          <a:bodyPr vert="horz" wrap="none" lIns="4572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 booster has superior accuracy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/>
                </a:solidFill>
              </a:rPr>
              <a:t>dart</a:t>
            </a:r>
            <a:r>
              <a:rPr lang="en-US" sz="1800" dirty="0">
                <a:solidFill>
                  <a:schemeClr val="tx1"/>
                </a:solidFill>
              </a:rPr>
              <a:t> booster is very close to </a:t>
            </a:r>
            <a:r>
              <a:rPr lang="en-US" sz="1800" i="1" dirty="0" err="1">
                <a:solidFill>
                  <a:schemeClr val="tx1"/>
                </a:solidFill>
              </a:rPr>
              <a:t>gbtree</a:t>
            </a:r>
            <a:endParaRPr lang="en-US" sz="1800" i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Max. </a:t>
            </a:r>
            <a:r>
              <a:rPr lang="en-US" sz="1800" b="1" dirty="0">
                <a:solidFill>
                  <a:schemeClr val="tx1"/>
                </a:solidFill>
              </a:rPr>
              <a:t>ROC AUC = .968587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@ booster = </a:t>
            </a:r>
            <a:r>
              <a:rPr lang="en-US" sz="1800" dirty="0" err="1">
                <a:solidFill>
                  <a:schemeClr val="tx1"/>
                </a:solidFill>
              </a:rPr>
              <a:t>gbtree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learning_rate</a:t>
            </a:r>
            <a:r>
              <a:rPr lang="en-US" sz="1800" dirty="0">
                <a:solidFill>
                  <a:schemeClr val="tx1"/>
                </a:solidFill>
              </a:rPr>
              <a:t> = 0.01,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n_estimators</a:t>
            </a:r>
            <a:r>
              <a:rPr lang="en-US" sz="1800" dirty="0">
                <a:solidFill>
                  <a:schemeClr val="tx1"/>
                </a:solidFill>
              </a:rPr>
              <a:t> = 70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" y="1752600"/>
            <a:ext cx="4342857" cy="33371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9" y="1760331"/>
            <a:ext cx="4582857" cy="3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CC659D-EB73-4DC3-96E8-94ABAE64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1" y="860273"/>
            <a:ext cx="4873014" cy="33484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C73D80-1832-49B3-A069-7FBB421E884C}"/>
              </a:ext>
            </a:extLst>
          </p:cNvPr>
          <p:cNvSpPr txBox="1">
            <a:spLocks/>
          </p:cNvSpPr>
          <p:nvPr/>
        </p:nvSpPr>
        <p:spPr>
          <a:xfrm>
            <a:off x="762000" y="15668"/>
            <a:ext cx="77724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Comparison</a:t>
            </a:r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208A78-0D8D-4999-8F55-2B66B16B6697}"/>
              </a:ext>
            </a:extLst>
          </p:cNvPr>
          <p:cNvSpPr txBox="1">
            <a:spLocks/>
          </p:cNvSpPr>
          <p:nvPr/>
        </p:nvSpPr>
        <p:spPr>
          <a:xfrm>
            <a:off x="186675" y="6393917"/>
            <a:ext cx="8598818" cy="573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Best model: </a:t>
            </a:r>
            <a:r>
              <a:rPr lang="en-US" sz="1800" b="1" dirty="0" err="1">
                <a:solidFill>
                  <a:schemeClr val="tx1"/>
                </a:solidFill>
              </a:rPr>
              <a:t>XGBoost</a:t>
            </a:r>
            <a:endParaRPr lang="en-GB">
              <a:solidFill>
                <a:srgbClr val="FF0000"/>
              </a:solidFill>
              <a:cs typeface="Calibri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9EC65B81-D308-4CC8-8B32-4BF640F3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1" y="4329154"/>
            <a:ext cx="4873013" cy="10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6213"/>
            <a:ext cx="8610600" cy="8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Insights: </a:t>
            </a:r>
            <a:r>
              <a:rPr lang="en-US" sz="4100" dirty="0" err="1"/>
              <a:t>SHapley</a:t>
            </a:r>
            <a:r>
              <a:rPr lang="en-US" sz="4100" dirty="0"/>
              <a:t> Additive </a:t>
            </a:r>
            <a:r>
              <a:rPr lang="en-US" sz="4100" dirty="0" err="1"/>
              <a:t>exPlanations</a:t>
            </a:r>
            <a:endParaRPr lang="en-GB" sz="4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7581"/>
            <a:ext cx="6958730" cy="61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0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384</Words>
  <Application>Microsoft Office PowerPoint</Application>
  <PresentationFormat>On-screen Show (4:3)</PresentationFormat>
  <Paragraphs>184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Author</dc:creator>
  <cp:lastModifiedBy>Author</cp:lastModifiedBy>
  <cp:revision>632</cp:revision>
  <dcterms:created xsi:type="dcterms:W3CDTF">2022-01-22T22:43:16Z</dcterms:created>
  <dcterms:modified xsi:type="dcterms:W3CDTF">2022-02-15T06:55:12Z</dcterms:modified>
</cp:coreProperties>
</file>