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234" y="23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4724442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65040"/>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5</a:t>
            </a:r>
            <a:endParaRPr sz="1400" b="0" i="0" u="none" strike="noStrike" cap="none" dirty="0">
              <a:solidFill>
                <a:srgbClr val="000000"/>
              </a:solidFill>
              <a:latin typeface="Arial"/>
              <a:ea typeface="Arial"/>
              <a:cs typeface="Arial"/>
              <a:sym typeface="Arial"/>
            </a:endParaRPr>
          </a:p>
        </p:txBody>
      </p:sp>
      <p:sp>
        <p:nvSpPr>
          <p:cNvPr id="27" name="Google Shape;27;p1"/>
          <p:cNvSpPr/>
          <p:nvPr/>
        </p:nvSpPr>
        <p:spPr>
          <a:xfrm>
            <a:off x="218936" y="4092780"/>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4124836"/>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50634" y="3297096"/>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527547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3</a:t>
            </a:r>
            <a:endParaRPr sz="1400" b="0" i="0" u="none" strike="noStrike" cap="none" dirty="0">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2874" y="5309763"/>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Scope of solution space </a:t>
            </a:r>
            <a:endParaRPr sz="1400" b="0" i="0" u="none" strike="noStrike" cap="none" dirty="0">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57766" y="1881524"/>
            <a:ext cx="4324418" cy="2206608"/>
          </a:xfrm>
          <a:prstGeom prst="rect">
            <a:avLst/>
          </a:prstGeom>
          <a:noFill/>
          <a:ln>
            <a:noFill/>
          </a:ln>
        </p:spPr>
        <p:txBody>
          <a:bodyPr spcFirstLastPara="1" wrap="square" lIns="91425" tIns="45700" rIns="91425" bIns="45700" anchor="t" anchorCtr="0">
            <a:noAutofit/>
          </a:bodyPr>
          <a:lstStyle/>
          <a:p>
            <a:r>
              <a:rPr lang="en-US" sz="1000" b="1" dirty="0" smtClean="0"/>
              <a:t>Big </a:t>
            </a:r>
            <a:r>
              <a:rPr lang="en-US" sz="1000" b="1" dirty="0"/>
              <a:t>Mountain Resort, a ski resort in Montana, recently installed an additional chair lift to help increase the distribution of visitors across the mountain at the expen</a:t>
            </a:r>
            <a:r>
              <a:rPr lang="en-US" sz="1000" b="1" dirty="0"/>
              <a:t>se of increasing their operating costs by $1,540,000 this season. The company suspects they are not getting the most out of their facilities. </a:t>
            </a:r>
            <a:r>
              <a:rPr lang="en-US" sz="1000" b="1" dirty="0"/>
              <a:t>The business wants some guidance on how to adjust their pricing and investment into existing and new facilities</a:t>
            </a:r>
            <a:r>
              <a:rPr lang="en-US" sz="1000" b="1" dirty="0"/>
              <a:t>.</a:t>
            </a:r>
            <a:r>
              <a:rPr lang="en-US" sz="1000" b="1" dirty="0"/>
              <a:t> </a:t>
            </a:r>
            <a:r>
              <a:rPr lang="en-US" sz="1000" b="1" dirty="0" smtClean="0"/>
              <a:t>We help </a:t>
            </a:r>
            <a:r>
              <a:rPr lang="en-US" sz="1000" b="1" dirty="0"/>
              <a:t>Big Mountain Resort decrease their operating costs by 5% and increase the revenue by 7.5% over the next skiing season by 1) attracting more </a:t>
            </a:r>
            <a:r>
              <a:rPr lang="en-US" sz="1000" b="1" dirty="0" smtClean="0"/>
              <a:t>visitors, </a:t>
            </a:r>
            <a:r>
              <a:rPr lang="en-US" sz="1000" b="1" dirty="0"/>
              <a:t>2) spreading them more evenly across the mountain using up to two additional lifts, 3) cutting down service costs by optimizing the locations of </a:t>
            </a:r>
            <a:r>
              <a:rPr lang="en-US" sz="1000" b="1" dirty="0" smtClean="0"/>
              <a:t>added base </a:t>
            </a:r>
            <a:r>
              <a:rPr lang="en-US" sz="1000" b="1" dirty="0"/>
              <a:t>and top lift stations, 3) offering more affordable prices </a:t>
            </a:r>
            <a:r>
              <a:rPr lang="en-US" sz="1000" b="1" dirty="0" smtClean="0"/>
              <a:t>(maximum </a:t>
            </a:r>
            <a:r>
              <a:rPr lang="en-US" sz="1000" b="1" dirty="0"/>
              <a:t>discount of 25%) for underutilized facilities, while increasing the </a:t>
            </a:r>
            <a:r>
              <a:rPr lang="en-US" sz="1000" b="1" dirty="0" smtClean="0"/>
              <a:t>prices </a:t>
            </a:r>
            <a:r>
              <a:rPr lang="en-US" sz="1000" b="1" dirty="0"/>
              <a:t>at the 30% </a:t>
            </a:r>
            <a:r>
              <a:rPr lang="en-US" sz="1000" b="1" dirty="0" smtClean="0"/>
              <a:t>most </a:t>
            </a:r>
            <a:r>
              <a:rPr lang="en-US" sz="1000" b="1" dirty="0"/>
              <a:t>popular facilities (by </a:t>
            </a:r>
            <a:r>
              <a:rPr lang="en-US" sz="1000" b="1" dirty="0" smtClean="0"/>
              <a:t>≤15%).</a:t>
            </a:r>
            <a:endParaRPr lang="en-US" sz="1000" b="1" dirty="0"/>
          </a:p>
          <a:p>
            <a:pPr lvl="0"/>
            <a:endParaRPr sz="1000" dirty="0"/>
          </a:p>
        </p:txBody>
      </p:sp>
      <p:sp>
        <p:nvSpPr>
          <p:cNvPr id="35" name="Google Shape;35;p1"/>
          <p:cNvSpPr txBox="1"/>
          <p:nvPr/>
        </p:nvSpPr>
        <p:spPr>
          <a:xfrm>
            <a:off x="137948" y="4368952"/>
            <a:ext cx="4420284" cy="857465"/>
          </a:xfrm>
          <a:prstGeom prst="rect">
            <a:avLst/>
          </a:prstGeom>
          <a:noFill/>
          <a:ln>
            <a:noFill/>
          </a:ln>
        </p:spPr>
        <p:txBody>
          <a:bodyPr spcFirstLastPara="1" wrap="square" lIns="91425" tIns="45700" rIns="91425" bIns="45700" anchor="t" anchorCtr="0">
            <a:noAutofit/>
          </a:bodyPr>
          <a:lstStyle/>
          <a:p>
            <a:pPr lvl="0"/>
            <a:r>
              <a:rPr lang="en-AU" sz="1100" b="1" dirty="0" smtClean="0"/>
              <a:t>The criterion for </a:t>
            </a:r>
            <a:r>
              <a:rPr lang="en-AU" sz="1100" b="1" dirty="0"/>
              <a:t>success </a:t>
            </a:r>
            <a:r>
              <a:rPr lang="en-AU" sz="1100" b="1" dirty="0" smtClean="0"/>
              <a:t>is </a:t>
            </a:r>
            <a:r>
              <a:rPr lang="en-AU" sz="1100" b="1" dirty="0"/>
              <a:t>that </a:t>
            </a:r>
            <a:r>
              <a:rPr lang="en-AU" sz="1100" b="1" dirty="0" smtClean="0"/>
              <a:t>after a month we have </a:t>
            </a:r>
            <a:r>
              <a:rPr lang="en-AU" sz="1100" b="1" dirty="0" err="1" smtClean="0"/>
              <a:t>analyzed</a:t>
            </a:r>
            <a:r>
              <a:rPr lang="en-AU" sz="1100" b="1" dirty="0" smtClean="0"/>
              <a:t> the price data for all relevant resorts and proposed changes in ticket prices, as well as optimized the number and locations of stations for additional lifts. We have achieved an increase in the number of visitors by </a:t>
            </a:r>
            <a:r>
              <a:rPr lang="en-AU" sz="1100" b="1" dirty="0"/>
              <a:t>3.2% </a:t>
            </a:r>
            <a:r>
              <a:rPr lang="en-AU" sz="1100" b="1" dirty="0" smtClean="0"/>
              <a:t>and 10% in the facility use.</a:t>
            </a: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8961" y="5529502"/>
            <a:ext cx="4324418" cy="727573"/>
          </a:xfrm>
          <a:prstGeom prst="rect">
            <a:avLst/>
          </a:prstGeom>
          <a:noFill/>
          <a:ln>
            <a:noFill/>
          </a:ln>
        </p:spPr>
        <p:txBody>
          <a:bodyPr spcFirstLastPara="1" wrap="square" lIns="91425" tIns="45700" rIns="91425" bIns="45700" anchor="t" anchorCtr="0">
            <a:noAutofit/>
          </a:bodyPr>
          <a:lstStyle/>
          <a:p>
            <a:pPr lvl="0"/>
            <a:r>
              <a:rPr lang="en-AU" sz="1100" b="1" dirty="0"/>
              <a:t>The main focus is on </a:t>
            </a:r>
            <a:r>
              <a:rPr lang="en-AU" sz="1100" b="1" dirty="0" smtClean="0"/>
              <a:t>increasing the accessibility of terrain parks and runs, as well as the affordability of facilities and the overall attractiveness of routes </a:t>
            </a:r>
            <a:r>
              <a:rPr lang="en-US" sz="1100" b="1" dirty="0"/>
              <a:t>based on </a:t>
            </a:r>
            <a:r>
              <a:rPr lang="en-US" sz="1100" b="1" dirty="0" smtClean="0"/>
              <a:t>an </a:t>
            </a:r>
            <a:r>
              <a:rPr lang="en-US" sz="1100" b="1" dirty="0"/>
              <a:t>analysis of </a:t>
            </a:r>
            <a:r>
              <a:rPr lang="en-US" sz="1100" b="1" dirty="0" smtClean="0"/>
              <a:t>pricing patterns and density of facilities in </a:t>
            </a:r>
            <a:r>
              <a:rPr lang="en-US" sz="1100" b="1" dirty="0"/>
              <a:t>other </a:t>
            </a:r>
            <a:r>
              <a:rPr lang="en-US" sz="1100" b="1" dirty="0" smtClean="0"/>
              <a:t>US resorts.</a:t>
            </a:r>
            <a:endParaRPr sz="1100" b="1" dirty="0"/>
          </a:p>
        </p:txBody>
      </p:sp>
      <p:sp>
        <p:nvSpPr>
          <p:cNvPr id="37" name="Google Shape;37;p1"/>
          <p:cNvSpPr txBox="1"/>
          <p:nvPr/>
        </p:nvSpPr>
        <p:spPr>
          <a:xfrm>
            <a:off x="4558232" y="1923028"/>
            <a:ext cx="4433368" cy="1342012"/>
          </a:xfrm>
          <a:prstGeom prst="rect">
            <a:avLst/>
          </a:prstGeom>
          <a:noFill/>
          <a:ln>
            <a:noFill/>
          </a:ln>
        </p:spPr>
        <p:txBody>
          <a:bodyPr spcFirstLastPara="1" wrap="square" lIns="91425" tIns="45700" rIns="91425" bIns="45700" anchor="t" anchorCtr="0">
            <a:noAutofit/>
          </a:bodyPr>
          <a:lstStyle/>
          <a:p>
            <a:pPr lvl="0"/>
            <a:r>
              <a:rPr lang="en-AU" sz="1070" b="1" dirty="0"/>
              <a:t>The data may reveal irregularities in pricing approaches across US resorts, making it difficult to find the right strategy. A </a:t>
            </a:r>
            <a:r>
              <a:rPr lang="en-AU" sz="1070" b="1" i="0" u="none" strike="noStrike" cap="none" dirty="0" smtClean="0">
                <a:solidFill>
                  <a:srgbClr val="000000"/>
                </a:solidFill>
                <a:latin typeface="Arial"/>
                <a:ea typeface="Arial"/>
                <a:cs typeface="Arial"/>
                <a:sym typeface="Arial"/>
              </a:rPr>
              <a:t>warmer or very snowy season can lead to an unpredictable decrease in the number of operating days and additional costs of making or removing excess snow. Large differences in the physical abilities of group members can lead to long waiting times on zip lines and thus to underutilization of facilities. Accidents can lead to the temporary closure of runs.</a:t>
            </a: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lvl="0"/>
            <a:r>
              <a:rPr lang="en-AU" sz="1070" b="1" i="0" u="none" strike="noStrike" cap="none" dirty="0" smtClean="0">
                <a:solidFill>
                  <a:srgbClr val="000000"/>
                </a:solidFill>
                <a:latin typeface="Arial"/>
                <a:ea typeface="Arial"/>
                <a:cs typeface="Arial"/>
                <a:sym typeface="Arial"/>
              </a:rPr>
              <a:t>Data </a:t>
            </a:r>
            <a:r>
              <a:rPr lang="en-AU" sz="1070" b="1" i="0" u="none" strike="noStrike" cap="none" dirty="0" smtClean="0">
                <a:solidFill>
                  <a:srgbClr val="000000"/>
                </a:solidFill>
                <a:latin typeface="Arial"/>
                <a:ea typeface="Arial"/>
                <a:cs typeface="Arial"/>
                <a:sym typeface="Arial"/>
              </a:rPr>
              <a:t>is </a:t>
            </a:r>
            <a:r>
              <a:rPr lang="en-AU" sz="1070" b="1" i="0" u="none" strike="noStrike" cap="none" dirty="0" smtClean="0">
                <a:solidFill>
                  <a:srgbClr val="000000"/>
                </a:solidFill>
                <a:latin typeface="Arial"/>
                <a:ea typeface="Arial"/>
                <a:cs typeface="Arial"/>
                <a:sym typeface="Arial"/>
              </a:rPr>
              <a:t>provided </a:t>
            </a:r>
            <a:r>
              <a:rPr lang="en-AU" sz="1070" b="1" dirty="0" smtClean="0"/>
              <a:t>for </a:t>
            </a:r>
            <a:r>
              <a:rPr lang="en-AU" sz="1070" b="1" dirty="0"/>
              <a:t>3</a:t>
            </a:r>
            <a:r>
              <a:rPr lang="en-US" sz="1070" b="1" dirty="0"/>
              <a:t>30 resorts in the US </a:t>
            </a:r>
            <a:r>
              <a:rPr lang="en-AU" sz="1070" b="1" dirty="0"/>
              <a:t>in a single </a:t>
            </a:r>
            <a:r>
              <a:rPr lang="en-AU" sz="1070" b="1" i="0" u="none" strike="noStrike" cap="none" dirty="0" smtClean="0">
                <a:solidFill>
                  <a:srgbClr val="000000"/>
                </a:solidFill>
                <a:latin typeface="Arial"/>
                <a:ea typeface="Arial"/>
                <a:cs typeface="Arial"/>
                <a:sym typeface="Arial"/>
              </a:rPr>
              <a:t>CSV </a:t>
            </a:r>
            <a:r>
              <a:rPr lang="en-AU" sz="1070" b="1" i="0" u="none" strike="noStrike" cap="none" dirty="0" smtClean="0">
                <a:solidFill>
                  <a:srgbClr val="000000"/>
                </a:solidFill>
                <a:latin typeface="Arial"/>
                <a:ea typeface="Arial"/>
                <a:cs typeface="Arial"/>
                <a:sym typeface="Arial"/>
              </a:rPr>
              <a:t>file, which </a:t>
            </a:r>
            <a:r>
              <a:rPr lang="en-AU" sz="1070" b="1" i="0" u="none" strike="noStrike" cap="none" dirty="0" smtClean="0">
                <a:solidFill>
                  <a:srgbClr val="000000"/>
                </a:solidFill>
                <a:latin typeface="Arial"/>
                <a:ea typeface="Arial"/>
                <a:cs typeface="Arial"/>
                <a:sym typeface="Arial"/>
              </a:rPr>
              <a:t>contains information </a:t>
            </a:r>
            <a:r>
              <a:rPr lang="en-AU" sz="1070" b="1" i="0" u="none" strike="noStrike" cap="none" dirty="0" smtClean="0">
                <a:solidFill>
                  <a:srgbClr val="000000"/>
                </a:solidFill>
                <a:latin typeface="Arial"/>
                <a:ea typeface="Arial"/>
                <a:cs typeface="Arial"/>
                <a:sym typeface="Arial"/>
              </a:rPr>
              <a:t>about </a:t>
            </a:r>
            <a:r>
              <a:rPr lang="en-AU" sz="1070" b="1" i="0" u="none" strike="noStrike" cap="none" dirty="0" smtClean="0">
                <a:solidFill>
                  <a:srgbClr val="000000"/>
                </a:solidFill>
                <a:latin typeface="Arial"/>
                <a:ea typeface="Arial"/>
                <a:cs typeface="Arial"/>
                <a:sym typeface="Arial"/>
              </a:rPr>
              <a:t>elevations, numbers of transportation units, terrain parks, </a:t>
            </a:r>
            <a:r>
              <a:rPr lang="en-AU" sz="1070" b="1" i="0" u="none" strike="noStrike" cap="none" dirty="0" smtClean="0">
                <a:solidFill>
                  <a:srgbClr val="000000"/>
                </a:solidFill>
                <a:latin typeface="Arial"/>
                <a:ea typeface="Arial"/>
                <a:cs typeface="Arial"/>
                <a:sym typeface="Arial"/>
              </a:rPr>
              <a:t>and skiing </a:t>
            </a:r>
            <a:r>
              <a:rPr lang="en-AU" sz="1070" b="1" i="0" u="none" strike="noStrike" cap="none" dirty="0" smtClean="0">
                <a:solidFill>
                  <a:srgbClr val="000000"/>
                </a:solidFill>
                <a:latin typeface="Arial"/>
                <a:ea typeface="Arial"/>
                <a:cs typeface="Arial"/>
                <a:sym typeface="Arial"/>
              </a:rPr>
              <a:t>runs, </a:t>
            </a:r>
            <a:r>
              <a:rPr lang="en-AU" sz="1070" b="1" i="0" u="none" strike="noStrike" cap="none" dirty="0" smtClean="0">
                <a:solidFill>
                  <a:srgbClr val="000000"/>
                </a:solidFill>
                <a:latin typeface="Arial"/>
                <a:ea typeface="Arial"/>
                <a:cs typeface="Arial"/>
                <a:sym typeface="Arial"/>
              </a:rPr>
              <a:t>as well as area </a:t>
            </a:r>
            <a:r>
              <a:rPr lang="en-AU" sz="1070" b="1" i="0" u="none" strike="noStrike" cap="none" dirty="0" smtClean="0">
                <a:solidFill>
                  <a:srgbClr val="000000"/>
                </a:solidFill>
                <a:latin typeface="Arial"/>
                <a:ea typeface="Arial"/>
                <a:cs typeface="Arial"/>
                <a:sym typeface="Arial"/>
              </a:rPr>
              <a:t>and length of </a:t>
            </a:r>
            <a:r>
              <a:rPr lang="en-AU" sz="1070" b="1" i="0" u="none" strike="noStrike" cap="none" dirty="0" smtClean="0">
                <a:solidFill>
                  <a:srgbClr val="000000"/>
                </a:solidFill>
                <a:latin typeface="Arial"/>
                <a:ea typeface="Arial"/>
                <a:cs typeface="Arial"/>
                <a:sym typeface="Arial"/>
              </a:rPr>
              <a:t>ski runs, illuminated area for night skiing, the average </a:t>
            </a:r>
            <a:r>
              <a:rPr lang="en-AU" sz="1070" b="1" i="0" u="none" strike="noStrike" cap="none" dirty="0" smtClean="0">
                <a:solidFill>
                  <a:srgbClr val="000000"/>
                </a:solidFill>
                <a:latin typeface="Arial"/>
                <a:ea typeface="Arial"/>
                <a:cs typeface="Arial"/>
                <a:sym typeface="Arial"/>
              </a:rPr>
              <a:t>amount of snowfall, how many </a:t>
            </a:r>
            <a:r>
              <a:rPr lang="en-AU" sz="1070" b="1" dirty="0"/>
              <a:t>days </a:t>
            </a:r>
            <a:r>
              <a:rPr lang="en-AU" sz="1070" b="1" dirty="0" smtClean="0"/>
              <a:t>were open last year</a:t>
            </a:r>
            <a:r>
              <a:rPr lang="en-AU" sz="1070" b="1" i="0" u="none" strike="noStrike" cap="none" dirty="0" smtClean="0">
                <a:solidFill>
                  <a:srgbClr val="000000"/>
                </a:solidFill>
                <a:latin typeface="Arial"/>
                <a:ea typeface="Arial"/>
                <a:cs typeface="Arial"/>
                <a:sym typeface="Arial"/>
              </a:rPr>
              <a:t>, </a:t>
            </a:r>
            <a:r>
              <a:rPr lang="en-AU" sz="1070" b="1" i="0" u="none" strike="noStrike" cap="none" dirty="0" smtClean="0">
                <a:solidFill>
                  <a:srgbClr val="000000"/>
                </a:solidFill>
                <a:latin typeface="Arial"/>
                <a:ea typeface="Arial"/>
                <a:cs typeface="Arial"/>
                <a:sym typeface="Arial"/>
              </a:rPr>
              <a:t>and </a:t>
            </a:r>
            <a:r>
              <a:rPr lang="en-AU" sz="1070" b="1" i="0" u="none" strike="noStrike" cap="none" dirty="0" smtClean="0">
                <a:solidFill>
                  <a:srgbClr val="000000"/>
                </a:solidFill>
                <a:latin typeface="Arial"/>
                <a:ea typeface="Arial"/>
                <a:cs typeface="Arial"/>
                <a:sym typeface="Arial"/>
              </a:rPr>
              <a:t>the prices of chairlift tickets.</a:t>
            </a: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914333"/>
          </a:xfrm>
          <a:prstGeom prst="rect">
            <a:avLst/>
          </a:prstGeom>
          <a:noFill/>
          <a:ln>
            <a:noFill/>
          </a:ln>
        </p:spPr>
        <p:txBody>
          <a:bodyPr spcFirstLastPara="1" wrap="square" lIns="91425" tIns="45700" rIns="91425" bIns="45700" anchor="t" anchorCtr="0">
            <a:noAutofit/>
          </a:bodyPr>
          <a:lstStyle/>
          <a:p>
            <a:pPr lvl="0"/>
            <a:r>
              <a:rPr lang="en-AU" sz="1071" b="1" i="0" u="none" strike="noStrike" cap="none" dirty="0" smtClean="0">
                <a:solidFill>
                  <a:srgbClr val="000000"/>
                </a:solidFill>
                <a:latin typeface="Arial"/>
                <a:ea typeface="Arial"/>
                <a:cs typeface="Arial"/>
                <a:sym typeface="Arial"/>
              </a:rPr>
              <a:t>There are two </a:t>
            </a:r>
            <a:r>
              <a:rPr lang="en-AU" sz="1071" b="1" i="0" u="none" strike="noStrike" cap="none" dirty="0">
                <a:solidFill>
                  <a:srgbClr val="000000"/>
                </a:solidFill>
                <a:latin typeface="Arial"/>
                <a:ea typeface="Arial"/>
                <a:cs typeface="Arial"/>
                <a:sym typeface="Arial"/>
              </a:rPr>
              <a:t>key stakeholders that need to be involved in th</a:t>
            </a:r>
            <a:r>
              <a:rPr lang="en-AU" sz="1071" b="1" dirty="0"/>
              <a:t>is </a:t>
            </a:r>
            <a:r>
              <a:rPr lang="en-AU" sz="1071" b="1" dirty="0" smtClean="0"/>
              <a:t>project: 1) t</a:t>
            </a:r>
            <a:r>
              <a:rPr lang="en-US" sz="1100" b="1" dirty="0" smtClean="0"/>
              <a:t>he </a:t>
            </a:r>
            <a:r>
              <a:rPr lang="en-US" sz="1100" b="1" dirty="0"/>
              <a:t>Director of Operations, Jimmy Blackburn</a:t>
            </a:r>
            <a:r>
              <a:rPr lang="en-US" sz="1100" b="1" dirty="0" smtClean="0"/>
              <a:t>, to whom I will </a:t>
            </a:r>
            <a:r>
              <a:rPr lang="en-AU" sz="1100" b="1" dirty="0"/>
              <a:t>present </a:t>
            </a:r>
            <a:r>
              <a:rPr lang="en-AU" sz="1100" b="1" dirty="0" smtClean="0"/>
              <a:t>my recommendation </a:t>
            </a:r>
            <a:r>
              <a:rPr lang="en-AU" sz="1100" b="1" dirty="0"/>
              <a:t>once </a:t>
            </a:r>
            <a:r>
              <a:rPr lang="en-AU" sz="1100" b="1" dirty="0" smtClean="0"/>
              <a:t>I </a:t>
            </a:r>
            <a:r>
              <a:rPr lang="en-AU" sz="1100" b="1" dirty="0"/>
              <a:t>have identified a </a:t>
            </a:r>
            <a:r>
              <a:rPr lang="en-AU" sz="1100" b="1" dirty="0" smtClean="0"/>
              <a:t>solution, </a:t>
            </a:r>
            <a:r>
              <a:rPr lang="en-AU" sz="1100" b="1" dirty="0"/>
              <a:t>and 2) </a:t>
            </a:r>
            <a:r>
              <a:rPr lang="en-GB" sz="1100" b="1" dirty="0"/>
              <a:t>the Database Manager, Alesha </a:t>
            </a:r>
            <a:r>
              <a:rPr lang="en-GB" sz="1100" b="1" dirty="0" err="1"/>
              <a:t>Eisen</a:t>
            </a:r>
            <a:r>
              <a:rPr lang="en-GB" sz="1100" b="1" dirty="0"/>
              <a:t>, who will provide the data.</a:t>
            </a:r>
            <a:endParaRPr sz="1100" b="1" dirty="0"/>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sz="1400" b="1" i="0" u="none" strike="noStrike" cap="none">
                <a:solidFill>
                  <a:srgbClr val="000000"/>
                </a:solidFill>
                <a:latin typeface="Arial"/>
                <a:ea typeface="Arial"/>
                <a:cs typeface="Arial"/>
                <a:sym typeface="Arial"/>
              </a:rPr>
              <a:t>&lt;What is the business problem </a:t>
            </a:r>
            <a:r>
              <a:rPr lang="en-AU" b="1"/>
              <a:t>you</a:t>
            </a:r>
            <a:r>
              <a:rPr lang="en-AU" sz="1400" b="1" i="0" u="none" strike="noStrike" cap="none">
                <a:solidFill>
                  <a:srgbClr val="000000"/>
                </a:solidFill>
                <a:latin typeface="Arial"/>
                <a:ea typeface="Arial"/>
                <a:cs typeface="Arial"/>
                <a:sym typeface="Arial"/>
              </a:rPr>
              <a:t> are investigating? (Use SMART principles)&gt;</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TotalTime>
  <Words>833</Words>
  <Application>Microsoft Office PowerPoint</Application>
  <PresentationFormat>On-screen Show (4:3)</PresentationFormat>
  <Paragraphs>41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Synergy_CF_YNR002</vt:lpstr>
      <vt:lpstr>Problem Statement Worksheet (Hypothesis Formation)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Author</cp:lastModifiedBy>
  <cp:revision>27</cp:revision>
  <dcterms:modified xsi:type="dcterms:W3CDTF">2021-07-25T22:50:29Z</dcterms:modified>
</cp:coreProperties>
</file>