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1"/>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1"/>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3"/>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3"/>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3"/>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3"/>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3"/>
          <p:cNvSpPr txBox="1"/>
          <p:nvPr/>
        </p:nvSpPr>
        <p:spPr>
          <a:xfrm>
            <a:off x="147870" y="1917813"/>
            <a:ext cx="4324500" cy="124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i="0" lang="en-AU" sz="800" u="none" cap="none" strike="noStrike">
                <a:solidFill>
                  <a:srgbClr val="000000"/>
                </a:solidFill>
                <a:latin typeface="Arial"/>
                <a:ea typeface="Arial"/>
                <a:cs typeface="Arial"/>
                <a:sym typeface="Arial"/>
              </a:rPr>
              <a:t>Due to the growing demand for iron ore, many mining companies, including Monalco Mining, have recently invested in exploration, operational technology such as ore crushers, and maintenance to maximize iron ore production.</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AU" sz="800" u="none" cap="none" strike="noStrike">
                <a:solidFill>
                  <a:srgbClr val="000000"/>
                </a:solidFill>
                <a:latin typeface="Arial"/>
                <a:ea typeface="Arial"/>
                <a:cs typeface="Arial"/>
                <a:sym typeface="Arial"/>
              </a:rPr>
              <a:t>However, due to an increase in market supply, which is rapidly overtaking demand, prices have now shifted downwards, averaging $55/ton (a 50% decrease). In response to worsening market conditions, Monalco management decided to focus on cost reduction, particularly maintenance expenditure, to limit the impact this has on profitability. The primary target is ore crushers with annual maintenance expenditure of $30M, breaking even at $50/ton and having huge discrepancies in the Year-on-Year spending patterns.</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0"/>
              <a:buFont typeface="Arial"/>
              <a:buNone/>
            </a:pPr>
            <a:r>
              <a:t/>
            </a:r>
            <a:endParaRPr b="1" sz="800"/>
          </a:p>
        </p:txBody>
      </p:sp>
      <p:sp>
        <p:nvSpPr>
          <p:cNvPr id="35" name="Google Shape;35;p3"/>
          <p:cNvSpPr txBox="1"/>
          <p:nvPr/>
        </p:nvSpPr>
        <p:spPr>
          <a:xfrm>
            <a:off x="147870" y="3428999"/>
            <a:ext cx="4324500" cy="141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AU" sz="800"/>
              <a:t>The success criterion is that by the end of the fiscal year, we have reduced crusher maintenance costs by 20%. The new ore crusher maintenance schedule will go into effect no later than one month later, during which a technical inspection will be performed to determine the first maintenance date for each crusher. Inspection will be prioritized based on the annual maintenance costs of our worldwide branches. Excessive wear will be considered and criteria for the timely replacement of ore crushers will be developed. After applying the above changes and other optimizations, update the cost data after one month and determine the effectiveness of the efforts of the operating teams and the possible acceleration of production. Update these numbers every month with a focus on achieving efficiencies at the top 10% of mining companies. Stay tuned for technological updates of mining equipment.</a:t>
            </a:r>
            <a:endParaRPr b="1" sz="800"/>
          </a:p>
          <a:p>
            <a:pPr indent="0" lvl="0" marL="0" marR="0" rtl="0" algn="l">
              <a:lnSpc>
                <a:spcPct val="100000"/>
              </a:lnSpc>
              <a:spcBef>
                <a:spcPts val="0"/>
              </a:spcBef>
              <a:spcAft>
                <a:spcPts val="0"/>
              </a:spcAft>
              <a:buNone/>
            </a:pPr>
            <a:r>
              <a:t/>
            </a:r>
            <a:endParaRPr b="1" sz="800"/>
          </a:p>
          <a:p>
            <a:pPr indent="0" lvl="0" marL="0" marR="0" rtl="0" algn="l">
              <a:lnSpc>
                <a:spcPct val="100000"/>
              </a:lnSpc>
              <a:spcBef>
                <a:spcPts val="0"/>
              </a:spcBef>
              <a:spcAft>
                <a:spcPts val="0"/>
              </a:spcAft>
              <a:buClr>
                <a:srgbClr val="000000"/>
              </a:buClr>
              <a:buSzPts val="1071"/>
              <a:buFont typeface="Arial"/>
              <a:buNone/>
            </a:pPr>
            <a:r>
              <a:t/>
            </a:r>
            <a:endParaRPr b="1" sz="800"/>
          </a:p>
        </p:txBody>
      </p:sp>
      <p:sp>
        <p:nvSpPr>
          <p:cNvPr id="36" name="Google Shape;36;p3"/>
          <p:cNvSpPr txBox="1"/>
          <p:nvPr/>
        </p:nvSpPr>
        <p:spPr>
          <a:xfrm>
            <a:off x="184150" y="5104873"/>
            <a:ext cx="4324500" cy="102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i="0" lang="en-AU" sz="800" u="none" cap="none" strike="noStrike">
                <a:solidFill>
                  <a:srgbClr val="000000"/>
                </a:solidFill>
                <a:latin typeface="Arial"/>
                <a:ea typeface="Arial"/>
                <a:cs typeface="Arial"/>
                <a:sym typeface="Arial"/>
              </a:rPr>
              <a:t>The main focus is on reducing crusher maintenance costs. Reduce their</a:t>
            </a:r>
            <a:r>
              <a:rPr b="1" lang="en-AU" sz="800"/>
              <a:t> </a:t>
            </a:r>
            <a:r>
              <a:rPr b="1" i="0" lang="en-AU" sz="800" u="none" cap="none" strike="noStrike">
                <a:solidFill>
                  <a:srgbClr val="000000"/>
                </a:solidFill>
                <a:latin typeface="Arial"/>
                <a:ea typeface="Arial"/>
                <a:cs typeface="Arial"/>
                <a:sym typeface="Arial"/>
              </a:rPr>
              <a:t>maintenance to once for every 50k tonnes of iron ore processed, but at </a:t>
            </a:r>
            <a:r>
              <a:rPr b="1" lang="en-AU" sz="800"/>
              <a:t>least</a:t>
            </a:r>
            <a:r>
              <a:rPr b="1" i="0" lang="en-AU" sz="800" u="none" cap="none" strike="noStrike">
                <a:solidFill>
                  <a:srgbClr val="000000"/>
                </a:solidFill>
                <a:latin typeface="Arial"/>
                <a:ea typeface="Arial"/>
                <a:cs typeface="Arial"/>
                <a:sym typeface="Arial"/>
              </a:rPr>
              <a:t> once a year. Collect information on failed parts and establish criteria for their proactive replacement during annual maintenance based on excess </a:t>
            </a:r>
            <a:r>
              <a:rPr b="1" lang="en-AU" sz="800"/>
              <a:t>wear</a:t>
            </a:r>
            <a:r>
              <a:rPr b="1" i="0" lang="en-AU" sz="800" u="none" cap="none" strike="noStrike">
                <a:solidFill>
                  <a:srgbClr val="000000"/>
                </a:solidFill>
                <a:latin typeface="Arial"/>
                <a:ea typeface="Arial"/>
                <a:cs typeface="Arial"/>
                <a:sym typeface="Arial"/>
              </a:rPr>
              <a:t> and replacement costs. Find anomalies across our offices and report on the effectiveness of operations management. Optimize transportation routes from mines to processing plants and from plants to customers. Analyze the fuel efficiency of vehicles used, determine the most economic vehicle types </a:t>
            </a:r>
            <a:r>
              <a:rPr b="1" lang="en-AU" sz="800"/>
              <a:t>for</a:t>
            </a:r>
            <a:r>
              <a:rPr b="1" i="0" lang="en-AU" sz="800" u="none" cap="none" strike="noStrike">
                <a:solidFill>
                  <a:srgbClr val="000000"/>
                </a:solidFill>
                <a:latin typeface="Arial"/>
                <a:ea typeface="Arial"/>
                <a:cs typeface="Arial"/>
                <a:sym typeface="Arial"/>
              </a:rPr>
              <a:t> typical load</a:t>
            </a:r>
            <a:r>
              <a:rPr b="1" lang="en-AU" sz="800"/>
              <a:t>s</a:t>
            </a:r>
            <a:r>
              <a:rPr b="1" i="0" lang="en-AU" sz="800" u="none" cap="none" strike="noStrike">
                <a:solidFill>
                  <a:srgbClr val="000000"/>
                </a:solidFill>
                <a:latin typeface="Arial"/>
                <a:ea typeface="Arial"/>
                <a:cs typeface="Arial"/>
                <a:sym typeface="Arial"/>
              </a:rPr>
              <a:t>, and prepare replacement schedule.</a:t>
            </a:r>
            <a:endParaRPr b="0" i="0" sz="800" u="none" cap="none" strike="noStrike">
              <a:solidFill>
                <a:srgbClr val="000000"/>
              </a:solidFill>
              <a:latin typeface="Arial"/>
              <a:ea typeface="Arial"/>
              <a:cs typeface="Arial"/>
              <a:sym typeface="Arial"/>
            </a:endParaRPr>
          </a:p>
        </p:txBody>
      </p:sp>
      <p:sp>
        <p:nvSpPr>
          <p:cNvPr id="37" name="Google Shape;37;p3"/>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i="0" lang="en-AU" sz="1070" u="none" cap="none" strike="noStrike">
                <a:solidFill>
                  <a:srgbClr val="000000"/>
                </a:solidFill>
                <a:latin typeface="Arial"/>
                <a:ea typeface="Arial"/>
                <a:cs typeface="Arial"/>
                <a:sym typeface="Arial"/>
              </a:rPr>
              <a:t>Due to excessive wear, some ore crushers will soon need to be replaced.</a:t>
            </a:r>
            <a:endParaRPr b="1" i="0" sz="107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AU" sz="1070" u="none" cap="none" strike="noStrike">
                <a:solidFill>
                  <a:srgbClr val="000000"/>
                </a:solidFill>
                <a:latin typeface="Arial"/>
                <a:ea typeface="Arial"/>
                <a:cs typeface="Arial"/>
                <a:sym typeface="Arial"/>
              </a:rPr>
              <a:t>Potential time constraints may limit our ability to optimize routes and vehicle types.</a:t>
            </a:r>
            <a:endParaRPr b="1" i="0" sz="107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0"/>
              <a:buFont typeface="Arial"/>
              <a:buNone/>
            </a:pPr>
            <a:r>
              <a:t/>
            </a:r>
            <a:endParaRPr b="1" sz="1070"/>
          </a:p>
        </p:txBody>
      </p:sp>
      <p:sp>
        <p:nvSpPr>
          <p:cNvPr id="38" name="Google Shape;38;p3"/>
          <p:cNvSpPr txBox="1"/>
          <p:nvPr/>
        </p:nvSpPr>
        <p:spPr>
          <a:xfrm>
            <a:off x="4597275" y="5035999"/>
            <a:ext cx="4324500" cy="116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i="0" lang="en-AU" sz="800" u="none" cap="none" strike="noStrike">
                <a:solidFill>
                  <a:srgbClr val="000000"/>
                </a:solidFill>
                <a:latin typeface="Arial"/>
                <a:ea typeface="Arial"/>
                <a:cs typeface="Arial"/>
                <a:sym typeface="Arial"/>
              </a:rPr>
              <a:t>SAP - This is the most up-to-date information source on our equipment logs and work order requests that have been raised for maintenance work for our ore crushers and other pieces of equipment.</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AU" sz="800" u="none" cap="none" strike="noStrike">
                <a:solidFill>
                  <a:srgbClr val="000000"/>
                </a:solidFill>
                <a:latin typeface="Arial"/>
                <a:ea typeface="Arial"/>
                <a:cs typeface="Arial"/>
                <a:sym typeface="Arial"/>
              </a:rPr>
              <a:t>Additional systems which might be worth considering are:</a:t>
            </a:r>
            <a:endParaRPr b="1" i="0" sz="800" u="none" cap="none" strike="noStrike">
              <a:solidFill>
                <a:srgbClr val="000000"/>
              </a:solidFill>
              <a:latin typeface="Arial"/>
              <a:ea typeface="Arial"/>
              <a:cs typeface="Arial"/>
              <a:sym typeface="Arial"/>
            </a:endParaRPr>
          </a:p>
          <a:p>
            <a:pPr indent="0" lvl="0" marL="0" rtl="0" algn="l">
              <a:spcBef>
                <a:spcPts val="0"/>
              </a:spcBef>
              <a:spcAft>
                <a:spcPts val="0"/>
              </a:spcAft>
              <a:buNone/>
            </a:pPr>
            <a:r>
              <a:rPr b="1" lang="en-AU" sz="800"/>
              <a:t>Data Historian - This includes information on how many tonnes of Iron Ore we have processed with the ore crushers. Ellipse - This includes information on the old work orders that used to be raised for our equipment, before our upgrade to SAP. </a:t>
            </a:r>
            <a:r>
              <a:rPr b="1" i="0" lang="en-AU" sz="800" u="none" cap="none" strike="noStrike">
                <a:solidFill>
                  <a:srgbClr val="000000"/>
                </a:solidFill>
                <a:latin typeface="Arial"/>
                <a:ea typeface="Arial"/>
                <a:cs typeface="Arial"/>
                <a:sym typeface="Arial"/>
              </a:rPr>
              <a:t>Ore Crusher System - This includes a high-level process map outlining how the Ore Crusher System works for individual ore crusher models.</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0"/>
              <a:buFont typeface="Arial"/>
              <a:buNone/>
            </a:pPr>
            <a:r>
              <a:t/>
            </a:r>
            <a:endParaRPr b="1" sz="800"/>
          </a:p>
        </p:txBody>
      </p:sp>
      <p:sp>
        <p:nvSpPr>
          <p:cNvPr id="39" name="Google Shape;39;p3"/>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121750" y="116624"/>
            <a:ext cx="7725000" cy="1344600"/>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3"/>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3"/>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i="0" lang="en-AU" sz="1071" u="none" cap="none" strike="noStrike">
                <a:solidFill>
                  <a:srgbClr val="000000"/>
                </a:solidFill>
                <a:latin typeface="Arial"/>
                <a:ea typeface="Arial"/>
                <a:cs typeface="Arial"/>
                <a:sym typeface="Arial"/>
              </a:rPr>
              <a:t>Chanel Adams – Reliability Engineer, Jonas Richards – Asset Integrity Manager, Bruce Banner – Maintenance SME, Jane Steere - Principal Maintenance, Fargo Williams</a:t>
            </a:r>
            <a:endParaRPr b="1" i="0" sz="107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AU" sz="1071" u="none" cap="none" strike="noStrike">
                <a:solidFill>
                  <a:srgbClr val="000000"/>
                </a:solidFill>
                <a:latin typeface="Arial"/>
                <a:ea typeface="Arial"/>
                <a:cs typeface="Arial"/>
                <a:sym typeface="Arial"/>
              </a:rPr>
              <a:t>– Change Manager, Tara Starr - Maintenance SME. Reliability engineering team. Insights &amp; Analytics team lead, Chris Hui.</a:t>
            </a:r>
            <a:endParaRPr b="1" i="0" sz="107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1"/>
              <a:buFont typeface="Arial"/>
              <a:buNone/>
            </a:pPr>
            <a:r>
              <a:t/>
            </a:r>
            <a:endParaRPr b="1" sz="1071"/>
          </a:p>
        </p:txBody>
      </p:sp>
      <p:sp>
        <p:nvSpPr>
          <p:cNvPr id="48" name="Google Shape;48;p3"/>
          <p:cNvSpPr txBox="1"/>
          <p:nvPr/>
        </p:nvSpPr>
        <p:spPr>
          <a:xfrm>
            <a:off x="121750" y="540900"/>
            <a:ext cx="7690500" cy="89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AU"/>
              <a:t>How Monalco Mining can reduce maintenance costs by 20% by the end of the fiscal year</a:t>
            </a:r>
            <a:br>
              <a:rPr b="1" lang="en-AU"/>
            </a:br>
            <a:r>
              <a:rPr b="1" lang="en-AU"/>
              <a:t>to cope with the decline in iron ore prices by (a) optimizing maintenance and replacement schedules and (b) optimizing transportation routes and vehicle types to remain competitive with other leading mining companies.</a:t>
            </a:r>
            <a:endParaRPr b="1"/>
          </a:p>
          <a:p>
            <a:pPr indent="0" lvl="0" marL="0" marR="0" rtl="0" algn="l">
              <a:lnSpc>
                <a:spcPct val="100000"/>
              </a:lnSpc>
              <a:spcBef>
                <a:spcPts val="0"/>
              </a:spcBef>
              <a:spcAft>
                <a:spcPts val="0"/>
              </a:spcAft>
              <a:buClr>
                <a:srgbClr val="000000"/>
              </a:buClr>
              <a:buSzPts val="1400"/>
              <a:buFont typeface="Arial"/>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