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1" r:id="rId7"/>
    <p:sldId id="258" r:id="rId8"/>
    <p:sldId id="269" r:id="rId9"/>
    <p:sldId id="267" r:id="rId10"/>
    <p:sldId id="263" r:id="rId11"/>
    <p:sldId id="262" r:id="rId12"/>
    <p:sldId id="265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2045" dt="2022-02-15T15:25:1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9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 err="1"/>
              <a:t>SHapley</a:t>
            </a:r>
            <a:r>
              <a:rPr lang="en-US" sz="4100" dirty="0"/>
              <a:t> Additive </a:t>
            </a:r>
            <a:r>
              <a:rPr lang="en-US" sz="4100" dirty="0" err="1"/>
              <a:t>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4400" y="1371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Refine hyperparameters by optimizing one at a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1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 &amp; Performance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18" y="3936914"/>
            <a:ext cx="2904762" cy="25238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997407"/>
            <a:ext cx="335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Generate LR Unscaled Confusion Matrix, in “Custom HP”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39218"/>
              </p:ext>
            </p:extLst>
          </p:nvPr>
        </p:nvGraphicFramePr>
        <p:xfrm>
          <a:off x="152400" y="1483468"/>
          <a:ext cx="4114799" cy="227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05">
                  <a:extLst>
                    <a:ext uri="{9D8B030D-6E8A-4147-A177-3AD203B41FA5}">
                      <a16:colId xmlns:a16="http://schemas.microsoft.com/office/drawing/2014/main" val="30293007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725891880"/>
                    </a:ext>
                  </a:extLst>
                </a:gridCol>
                <a:gridCol w="1421476">
                  <a:extLst>
                    <a:ext uri="{9D8B030D-6E8A-4147-A177-3AD203B41FA5}">
                      <a16:colId xmlns:a16="http://schemas.microsoft.com/office/drawing/2014/main" val="3973975246"/>
                    </a:ext>
                  </a:extLst>
                </a:gridCol>
              </a:tblGrid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Scaled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lbfgs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574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55923" y="656561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Decision Tree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46" y="898693"/>
            <a:ext cx="4761905" cy="29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399" y="899199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Logistic 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2148" y="6460723"/>
            <a:ext cx="77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104944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1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70632"/>
              </p:ext>
            </p:extLst>
          </p:nvPr>
        </p:nvGraphicFramePr>
        <p:xfrm>
          <a:off x="304800" y="1397000"/>
          <a:ext cx="8610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Logistic Regres.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.91567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.73843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.79032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.68436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.66813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.98917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.97629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.72304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.96931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.82826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.82593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.37745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.84615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.54344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.54412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.80727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.65007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.64017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  <a:endParaRPr lang="en-US"/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 – p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entr</a:t>
                      </a:r>
                      <a:r>
                        <a:rPr lang="en-US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entr</a:t>
                      </a:r>
                      <a:r>
                        <a:rPr lang="en-US" sz="1300" b="0" i="0" u="none" strike="noStrike" noProof="0" dirty="0"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gini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  <a:endParaRPr lang="en-US"/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</a:t>
            </a:r>
            <a:r>
              <a:rPr lang="en-US" dirty="0" err="1"/>
              <a:t>gini</a:t>
            </a:r>
            <a:r>
              <a:rPr lang="en-US" dirty="0"/>
              <a:t>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 err="1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max_depth</a:t>
            </a:r>
            <a:r>
              <a:rPr lang="en-US" sz="1400" b="1" dirty="0">
                <a:solidFill>
                  <a:schemeClr val="tx1"/>
                </a:solidFill>
              </a:rPr>
              <a:t> = 15, </a:t>
            </a:r>
            <a:r>
              <a:rPr lang="en-GB" sz="1400" b="1" dirty="0" err="1">
                <a:solidFill>
                  <a:schemeClr val="tx1"/>
                </a:solidFill>
                <a:cs typeface="Calibri"/>
              </a:rPr>
              <a:t>n_estimators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 = 73; ROC AUC = 0.879, accuracy = 0.937</a:t>
            </a:r>
            <a:endParaRPr lang="en-GB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max_depth</a:t>
            </a:r>
            <a:endParaRPr lang="en-US" sz="1800" i="1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learning_rate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</a:t>
            </a:r>
            <a:r>
              <a:rPr lang="en-US" sz="1800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&amp; Hyperparameters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4D2DEA-B44E-4F38-905D-31C238B2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24440"/>
              </p:ext>
            </p:extLst>
          </p:nvPr>
        </p:nvGraphicFramePr>
        <p:xfrm>
          <a:off x="283975" y="795130"/>
          <a:ext cx="8661182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4">
                  <a:extLst>
                    <a:ext uri="{9D8B030D-6E8A-4147-A177-3AD203B41FA5}">
                      <a16:colId xmlns:a16="http://schemas.microsoft.com/office/drawing/2014/main" val="4146335704"/>
                    </a:ext>
                  </a:extLst>
                </a:gridCol>
                <a:gridCol w="1036509">
                  <a:extLst>
                    <a:ext uri="{9D8B030D-6E8A-4147-A177-3AD203B41FA5}">
                      <a16:colId xmlns:a16="http://schemas.microsoft.com/office/drawing/2014/main" val="270191325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743288694"/>
                    </a:ext>
                  </a:extLst>
                </a:gridCol>
                <a:gridCol w="567948">
                  <a:extLst>
                    <a:ext uri="{9D8B030D-6E8A-4147-A177-3AD203B41FA5}">
                      <a16:colId xmlns:a16="http://schemas.microsoft.com/office/drawing/2014/main" val="1517232168"/>
                    </a:ext>
                  </a:extLst>
                </a:gridCol>
                <a:gridCol w="1121699">
                  <a:extLst>
                    <a:ext uri="{9D8B030D-6E8A-4147-A177-3AD203B41FA5}">
                      <a16:colId xmlns:a16="http://schemas.microsoft.com/office/drawing/2014/main" val="421611148"/>
                    </a:ext>
                  </a:extLst>
                </a:gridCol>
                <a:gridCol w="951315">
                  <a:extLst>
                    <a:ext uri="{9D8B030D-6E8A-4147-A177-3AD203B41FA5}">
                      <a16:colId xmlns:a16="http://schemas.microsoft.com/office/drawing/2014/main" val="1800405269"/>
                    </a:ext>
                  </a:extLst>
                </a:gridCol>
                <a:gridCol w="1292086">
                  <a:extLst>
                    <a:ext uri="{9D8B030D-6E8A-4147-A177-3AD203B41FA5}">
                      <a16:colId xmlns:a16="http://schemas.microsoft.com/office/drawing/2014/main" val="1198058030"/>
                    </a:ext>
                  </a:extLst>
                </a:gridCol>
                <a:gridCol w="1249440">
                  <a:extLst>
                    <a:ext uri="{9D8B030D-6E8A-4147-A177-3AD203B41FA5}">
                      <a16:colId xmlns:a16="http://schemas.microsoft.com/office/drawing/2014/main" val="1408890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70-30% train-test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AUC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.846531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.696687</a:t>
                      </a:r>
                      <a:endParaRPr 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0.879220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0.872666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.802452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.905800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0.937330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0.933632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96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Unscaled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Standardized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lbfgs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gini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booster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gbtree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max_iter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features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learning_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2.6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n_esti-mators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class_weight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n_esti-mators</a:t>
                      </a:r>
                      <a:endParaRPr 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max_depth</a:t>
                      </a:r>
                      <a:endParaRPr 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186675" y="6393917"/>
            <a:ext cx="8598818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Best model: </a:t>
            </a:r>
            <a:r>
              <a:rPr lang="en-US" sz="1800" b="1" dirty="0" err="1">
                <a:solidFill>
                  <a:schemeClr val="tx1"/>
                </a:solidFill>
              </a:rPr>
              <a:t>XGBoost</a:t>
            </a:r>
            <a:endParaRPr lang="en-GB">
              <a:solidFill>
                <a:srgbClr val="FF0000"/>
              </a:solidFill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EC65B81-D308-4CC8-8B32-4BF640F3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1" y="4329154"/>
            <a:ext cx="4873013" cy="10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384</Words>
  <Application>Microsoft Office PowerPoint</Application>
  <PresentationFormat>On-screen Show (4:3)</PresentationFormat>
  <Paragraphs>184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794</cp:revision>
  <dcterms:created xsi:type="dcterms:W3CDTF">2022-01-22T22:43:16Z</dcterms:created>
  <dcterms:modified xsi:type="dcterms:W3CDTF">2022-02-15T15:25:47Z</dcterms:modified>
</cp:coreProperties>
</file>