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48BEB-FE70-4667-BC38-7C32DF5702DD}" v="10" dt="2022-03-23T04:36:08.668"/>
    <p1510:client id="{8612558B-63EF-4F59-9279-46FE5B090D2E}" v="204" dt="2022-03-23T06:14:20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-206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ereda\Lectures\Springboard\Projects\DigitRecognition_CNN\report\Capstone3.DigitRecognition_CNN.Performanc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ereda\Lectures\Springboard\Projects\DigitRecognition_CNN\report\Capstone3.DigitRecognition_CNN.Performanc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'Capstone3.DigitRecognition_CNN.'!$M$1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>
              <a:noFill/>
            </a:ln>
          </c:spPr>
          <c:xVal>
            <c:numRef>
              <c:f>'Capstone3.DigitRecognition_CNN.'!$K$2:$K$12</c:f>
              <c:numCache>
                <c:formatCode>General</c:formatCode>
                <c:ptCount val="11"/>
                <c:pt idx="0">
                  <c:v>0.97519999999999996</c:v>
                </c:pt>
                <c:pt idx="1">
                  <c:v>0.97330000000000005</c:v>
                </c:pt>
                <c:pt idx="2">
                  <c:v>0.97709999999999997</c:v>
                </c:pt>
                <c:pt idx="3">
                  <c:v>0.97399999999999998</c:v>
                </c:pt>
                <c:pt idx="4">
                  <c:v>0.96840000000000004</c:v>
                </c:pt>
                <c:pt idx="5">
                  <c:v>0.30370000000000003</c:v>
                </c:pt>
                <c:pt idx="6">
                  <c:v>0.97409999999999997</c:v>
                </c:pt>
                <c:pt idx="7">
                  <c:v>0.97799999999999998</c:v>
                </c:pt>
                <c:pt idx="8">
                  <c:v>0.97319999999999995</c:v>
                </c:pt>
                <c:pt idx="9">
                  <c:v>0.9768</c:v>
                </c:pt>
                <c:pt idx="10">
                  <c:v>0.97289999999999999</c:v>
                </c:pt>
              </c:numCache>
            </c:numRef>
          </c:xVal>
          <c:yVal>
            <c:numRef>
              <c:f>'Capstone3.DigitRecognition_CNN.'!$M$2:$M$12</c:f>
              <c:numCache>
                <c:formatCode>General</c:formatCode>
                <c:ptCount val="11"/>
                <c:pt idx="0">
                  <c:v>0.69399999999999995</c:v>
                </c:pt>
                <c:pt idx="1">
                  <c:v>0.57333299999999998</c:v>
                </c:pt>
                <c:pt idx="2">
                  <c:v>0.56666700000000003</c:v>
                </c:pt>
                <c:pt idx="3">
                  <c:v>0.625</c:v>
                </c:pt>
                <c:pt idx="4">
                  <c:v>0.63500000000000001</c:v>
                </c:pt>
                <c:pt idx="5">
                  <c:v>0.57999999999999996</c:v>
                </c:pt>
                <c:pt idx="6">
                  <c:v>0.85130399999999995</c:v>
                </c:pt>
                <c:pt idx="7">
                  <c:v>0.92400000000000004</c:v>
                </c:pt>
                <c:pt idx="8">
                  <c:v>0.92400000000000004</c:v>
                </c:pt>
                <c:pt idx="9">
                  <c:v>0.96599999999999997</c:v>
                </c:pt>
                <c:pt idx="10">
                  <c:v>0.593333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907904"/>
        <c:axId val="50720704"/>
      </c:scatterChart>
      <c:valAx>
        <c:axId val="102907904"/>
        <c:scaling>
          <c:orientation val="minMax"/>
          <c:max val="1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400"/>
                  <a:t>Test 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0720704"/>
        <c:crosses val="autoZero"/>
        <c:crossBetween val="midCat"/>
      </c:valAx>
      <c:valAx>
        <c:axId val="50720704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400"/>
                  <a:t>Accuracy GUI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2907904"/>
        <c:crosses val="autoZero"/>
        <c:crossBetween val="midCat"/>
        <c:majorUnit val="0.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'Capstone3.DigitRecognition_CNN.'!$M$1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>
              <a:noFill/>
            </a:ln>
          </c:spPr>
          <c:xVal>
            <c:numRef>
              <c:f>'Capstone3.DigitRecognition_CNN.'!$J$2:$J$12</c:f>
              <c:numCache>
                <c:formatCode>General</c:formatCode>
                <c:ptCount val="11"/>
                <c:pt idx="0">
                  <c:v>0.27216299999999999</c:v>
                </c:pt>
                <c:pt idx="1">
                  <c:v>0.27873900000000001</c:v>
                </c:pt>
                <c:pt idx="2">
                  <c:v>0.248749</c:v>
                </c:pt>
                <c:pt idx="3">
                  <c:v>0.154201</c:v>
                </c:pt>
                <c:pt idx="4">
                  <c:v>0.113652</c:v>
                </c:pt>
                <c:pt idx="5">
                  <c:v>2.4669099999999999</c:v>
                </c:pt>
                <c:pt idx="6">
                  <c:v>0.26056099999999999</c:v>
                </c:pt>
                <c:pt idx="7">
                  <c:v>0.24282799999999999</c:v>
                </c:pt>
                <c:pt idx="8">
                  <c:v>0.26860600000000001</c:v>
                </c:pt>
                <c:pt idx="9">
                  <c:v>0.241012</c:v>
                </c:pt>
                <c:pt idx="10">
                  <c:v>0.38066899999999998</c:v>
                </c:pt>
              </c:numCache>
            </c:numRef>
          </c:xVal>
          <c:yVal>
            <c:numRef>
              <c:f>'Capstone3.DigitRecognition_CNN.'!$M$2:$M$12</c:f>
              <c:numCache>
                <c:formatCode>General</c:formatCode>
                <c:ptCount val="11"/>
                <c:pt idx="0">
                  <c:v>0.69399999999999995</c:v>
                </c:pt>
                <c:pt idx="1">
                  <c:v>0.57333299999999998</c:v>
                </c:pt>
                <c:pt idx="2">
                  <c:v>0.56666700000000003</c:v>
                </c:pt>
                <c:pt idx="3">
                  <c:v>0.625</c:v>
                </c:pt>
                <c:pt idx="4">
                  <c:v>0.63500000000000001</c:v>
                </c:pt>
                <c:pt idx="5">
                  <c:v>0.57999999999999996</c:v>
                </c:pt>
                <c:pt idx="6">
                  <c:v>0.85130399999999995</c:v>
                </c:pt>
                <c:pt idx="7">
                  <c:v>0.92400000000000004</c:v>
                </c:pt>
                <c:pt idx="8">
                  <c:v>0.92400000000000004</c:v>
                </c:pt>
                <c:pt idx="9">
                  <c:v>0.96599999999999997</c:v>
                </c:pt>
                <c:pt idx="10">
                  <c:v>0.593333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717824"/>
        <c:axId val="50719552"/>
      </c:scatterChart>
      <c:valAx>
        <c:axId val="50717824"/>
        <c:scaling>
          <c:orientation val="minMax"/>
          <c:max val="2.5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400"/>
                  <a:t>Test Loss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0719552"/>
        <c:crosses val="autoZero"/>
        <c:crossBetween val="midCat"/>
      </c:valAx>
      <c:valAx>
        <c:axId val="50719552"/>
        <c:scaling>
          <c:orientation val="minMax"/>
          <c:max val="1"/>
          <c:min val="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GB" sz="1400"/>
                  <a:t>Accuracy GUI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07178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704" y="1826971"/>
            <a:ext cx="11172399" cy="465074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3000" b="1" dirty="0">
                <a:ea typeface="Calibri Light"/>
                <a:cs typeface="Calibri Light"/>
              </a:rPr>
              <a:t>Problem:</a:t>
            </a:r>
            <a:r>
              <a:rPr lang="en-US" sz="3000" dirty="0">
                <a:ea typeface="Calibri Light"/>
                <a:cs typeface="Calibri Light"/>
              </a:rPr>
              <a:t> </a:t>
            </a:r>
            <a:r>
              <a:rPr lang="en-US" sz="3000" dirty="0">
                <a:ea typeface="Calibri Light"/>
                <a:cs typeface="Calibri Light"/>
              </a:rPr>
              <a:t>Recognize handwritten </a:t>
            </a:r>
            <a:r>
              <a:rPr lang="en-US" sz="3000" dirty="0" smtClean="0">
                <a:ea typeface="Calibri Light"/>
                <a:cs typeface="Calibri Light"/>
              </a:rPr>
              <a:t>digits</a:t>
            </a:r>
            <a:r>
              <a:rPr lang="en-US" sz="3000" dirty="0" smtClean="0">
                <a:ea typeface="Calibri Light"/>
                <a:cs typeface="Calibri Light"/>
              </a:rPr>
              <a:t> (</a:t>
            </a:r>
            <a:r>
              <a:rPr lang="en-US" sz="3200" dirty="0"/>
              <a:t>multi-label classification</a:t>
            </a:r>
            <a:r>
              <a:rPr lang="en-US" sz="3000" dirty="0" smtClean="0">
                <a:ea typeface="Calibri Light"/>
                <a:cs typeface="Calibri Light"/>
              </a:rPr>
              <a:t>).</a:t>
            </a:r>
            <a:r>
              <a:rPr lang="en-US" sz="3000" dirty="0">
                <a:ea typeface="Calibri Light"/>
                <a:cs typeface="Calibri Light"/>
              </a:rPr>
              <a:t/>
            </a:r>
            <a:br>
              <a:rPr lang="en-US" sz="3000" dirty="0">
                <a:ea typeface="Calibri Light"/>
                <a:cs typeface="Calibri Light"/>
              </a:rPr>
            </a:br>
            <a:r>
              <a:rPr lang="en-US" sz="3000" b="1" dirty="0">
                <a:ea typeface="Calibri Light"/>
                <a:cs typeface="Calibri Light"/>
              </a:rPr>
              <a:t>Solution:</a:t>
            </a:r>
            <a:r>
              <a:rPr lang="en-US" sz="3000" dirty="0">
                <a:ea typeface="Calibri Light"/>
                <a:cs typeface="Calibri Light"/>
              </a:rPr>
              <a:t> Train a model that can classify an image as one of the 10 digits. </a:t>
            </a:r>
            <a:r>
              <a:rPr lang="en-US" sz="3000" dirty="0">
                <a:ea typeface="+mj-lt"/>
                <a:cs typeface="+mj-lt"/>
              </a:rPr>
              <a:t>Develop a GUI where user can test performance of the model and provide feedback: draw digits, save misclassified images and provide correct labels</a:t>
            </a:r>
            <a:r>
              <a:rPr lang="en-US" sz="3000" dirty="0" smtClean="0">
                <a:ea typeface="+mj-lt"/>
                <a:cs typeface="+mj-lt"/>
              </a:rPr>
              <a:t>.</a:t>
            </a:r>
            <a:br>
              <a:rPr lang="en-US" sz="3000" dirty="0" smtClean="0">
                <a:ea typeface="+mj-lt"/>
                <a:cs typeface="+mj-lt"/>
              </a:rPr>
            </a:br>
            <a:r>
              <a:rPr lang="en-US" sz="2800" b="1" dirty="0"/>
              <a:t>Scope of solution </a:t>
            </a:r>
            <a:r>
              <a:rPr lang="en-US" sz="2800" b="1" dirty="0" smtClean="0"/>
              <a:t>space:</a:t>
            </a:r>
            <a:r>
              <a:rPr lang="en-US" sz="2800" dirty="0" smtClean="0"/>
              <a:t> </a:t>
            </a:r>
            <a:r>
              <a:rPr lang="en-US" sz="2800" dirty="0"/>
              <a:t>Supervised learning methods </a:t>
            </a:r>
            <a:r>
              <a:rPr lang="en-US" sz="2800" dirty="0" smtClean="0"/>
              <a:t>– sequential </a:t>
            </a:r>
            <a:r>
              <a:rPr lang="en-US" sz="2800" dirty="0"/>
              <a:t>neural networks (NN), including convolutional </a:t>
            </a:r>
            <a:r>
              <a:rPr lang="en-US" sz="2800" dirty="0" smtClean="0"/>
              <a:t>nets </a:t>
            </a:r>
            <a:r>
              <a:rPr lang="en-US" sz="2800" dirty="0"/>
              <a:t>(CNN</a:t>
            </a:r>
            <a:r>
              <a:rPr lang="en-US" sz="2800" dirty="0" smtClean="0"/>
              <a:t>).</a:t>
            </a:r>
            <a:br>
              <a:rPr lang="en-US" sz="2800" dirty="0" smtClean="0"/>
            </a:br>
            <a:r>
              <a:rPr lang="en-US" sz="2800" b="1" dirty="0" smtClean="0"/>
              <a:t>Constraints:</a:t>
            </a:r>
            <a:r>
              <a:rPr lang="en-US" sz="2800" dirty="0" smtClean="0"/>
              <a:t> </a:t>
            </a:r>
            <a:r>
              <a:rPr lang="en-US" sz="2800" dirty="0"/>
              <a:t>Images used for training may not reflect handwriting styles of the users. CNN model training takes several hours</a:t>
            </a:r>
            <a:r>
              <a:rPr lang="en-US" sz="2800" dirty="0"/>
              <a:t>. </a:t>
            </a:r>
            <a:r>
              <a:rPr lang="en-US" sz="2800" dirty="0" smtClean="0"/>
              <a:t>A </a:t>
            </a:r>
            <a:r>
              <a:rPr lang="en-US" sz="2800" dirty="0"/>
              <a:t>tedious </a:t>
            </a:r>
            <a:r>
              <a:rPr lang="en-US" sz="2800" dirty="0" smtClean="0"/>
              <a:t>handwriting </a:t>
            </a:r>
            <a:r>
              <a:rPr lang="en-US" sz="2800" dirty="0"/>
              <a:t>of the digits to assess accuracy and generate </a:t>
            </a:r>
            <a:r>
              <a:rPr lang="en-US" sz="2800" dirty="0" smtClean="0"/>
              <a:t>manually </a:t>
            </a:r>
            <a:r>
              <a:rPr lang="en-US" sz="2800" dirty="0"/>
              <a:t>labelled images for model re-training.</a:t>
            </a:r>
            <a:br>
              <a:rPr lang="en-US" sz="2800" dirty="0"/>
            </a:br>
            <a:r>
              <a:rPr lang="en-US" sz="3000" b="1" dirty="0" smtClean="0">
                <a:ea typeface="+mj-lt"/>
                <a:cs typeface="+mj-lt"/>
              </a:rPr>
              <a:t>Data</a:t>
            </a:r>
            <a:r>
              <a:rPr lang="en-US" sz="3000" b="1" dirty="0">
                <a:ea typeface="+mj-lt"/>
                <a:cs typeface="+mj-lt"/>
              </a:rPr>
              <a:t>:</a:t>
            </a:r>
            <a:r>
              <a:rPr lang="en-US" sz="3000" dirty="0">
                <a:ea typeface="+mj-lt"/>
                <a:cs typeface="+mj-lt"/>
              </a:rPr>
              <a:t> MNIST handwritten digit database with 60,000 train </a:t>
            </a:r>
            <a:r>
              <a:rPr lang="en-US" sz="3000" dirty="0" smtClean="0">
                <a:ea typeface="+mj-lt"/>
                <a:cs typeface="+mj-lt"/>
              </a:rPr>
              <a:t>images</a:t>
            </a:r>
            <a:br>
              <a:rPr lang="en-US" sz="3000" dirty="0" smtClean="0">
                <a:ea typeface="+mj-lt"/>
                <a:cs typeface="+mj-lt"/>
              </a:rPr>
            </a:br>
            <a:r>
              <a:rPr lang="en-US" sz="3000" dirty="0" smtClean="0">
                <a:ea typeface="+mj-lt"/>
                <a:cs typeface="+mj-lt"/>
              </a:rPr>
              <a:t> </a:t>
            </a:r>
            <a:r>
              <a:rPr lang="en-US" sz="3000" dirty="0">
                <a:ea typeface="+mj-lt"/>
                <a:cs typeface="+mj-lt"/>
              </a:rPr>
              <a:t>and 10,000 test </a:t>
            </a:r>
            <a:r>
              <a:rPr lang="en-US" sz="3000" dirty="0" smtClean="0">
                <a:ea typeface="+mj-lt"/>
                <a:cs typeface="+mj-lt"/>
              </a:rPr>
              <a:t>images (28 x 28 pixels).</a:t>
            </a:r>
            <a:br>
              <a:rPr lang="en-US" sz="3000" dirty="0" smtClean="0">
                <a:ea typeface="+mj-lt"/>
                <a:cs typeface="+mj-lt"/>
              </a:rPr>
            </a:br>
            <a:r>
              <a:rPr lang="en-US" sz="3000" dirty="0" smtClean="0">
                <a:ea typeface="+mj-lt"/>
                <a:cs typeface="+mj-lt"/>
              </a:rPr>
              <a:t>User-generated images with correct labels.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418A42-13BD-986D-8161-7E3BBDF1AE51}"/>
              </a:ext>
            </a:extLst>
          </p:cNvPr>
          <p:cNvSpPr txBox="1"/>
          <p:nvPr/>
        </p:nvSpPr>
        <p:spPr>
          <a:xfrm>
            <a:off x="1518249" y="166777"/>
            <a:ext cx="915550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/>
              <a:t>Handwritten Digit Recognition App using Neural Networks</a:t>
            </a:r>
            <a:endParaRPr lang="en-US" sz="4400" dirty="0">
              <a:ea typeface="Calibri"/>
              <a:cs typeface="Calibri"/>
            </a:endParaRPr>
          </a:p>
        </p:txBody>
      </p:sp>
      <p:pic>
        <p:nvPicPr>
          <p:cNvPr id="5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A89AD737-0927-091F-7EFF-EE578DFD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660" y="5047731"/>
            <a:ext cx="1593651" cy="16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29113" y="181161"/>
            <a:ext cx="3123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Future Directions</a:t>
            </a:r>
            <a:endParaRPr lang="en-GB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6610" y="1016950"/>
            <a:ext cx="1144666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Compare the </a:t>
            </a:r>
            <a:r>
              <a:rPr lang="en-US" sz="2400" b="1" dirty="0"/>
              <a:t>accuracy</a:t>
            </a:r>
            <a:r>
              <a:rPr lang="en-US" sz="2400" dirty="0"/>
              <a:t> of recognition of original hand writer whose manual labels </a:t>
            </a:r>
            <a:r>
              <a:rPr lang="en-US" sz="2400" dirty="0" smtClean="0"/>
              <a:t>were</a:t>
            </a:r>
            <a:br>
              <a:rPr lang="en-US" sz="2400" dirty="0" smtClean="0"/>
            </a:br>
            <a:r>
              <a:rPr lang="en-US" sz="2400" dirty="0" smtClean="0"/>
              <a:t>used </a:t>
            </a:r>
            <a:r>
              <a:rPr lang="en-US" sz="2400" dirty="0"/>
              <a:t>to re-train the NN </a:t>
            </a:r>
            <a:r>
              <a:rPr lang="en-US" sz="2400" dirty="0" smtClean="0"/>
              <a:t>model to </a:t>
            </a:r>
            <a:r>
              <a:rPr lang="en-US" sz="2400" dirty="0"/>
              <a:t>the accuracy values </a:t>
            </a:r>
            <a:r>
              <a:rPr lang="en-US" sz="2400" b="1" dirty="0"/>
              <a:t>for another </a:t>
            </a:r>
            <a:r>
              <a:rPr lang="en-US" sz="2400" b="1" dirty="0" smtClean="0"/>
              <a:t>user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with </a:t>
            </a:r>
            <a:r>
              <a:rPr lang="en-US" sz="2400" dirty="0"/>
              <a:t>the same models</a:t>
            </a:r>
            <a:r>
              <a:rPr lang="en-US" sz="2400" dirty="0" smtClean="0"/>
              <a:t>.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Narrow </a:t>
            </a:r>
            <a:r>
              <a:rPr lang="en-US" sz="2400" dirty="0"/>
              <a:t>down the optimal ranges of all </a:t>
            </a:r>
            <a:r>
              <a:rPr lang="en-US" sz="2400" b="1" dirty="0"/>
              <a:t>hyperparameters</a:t>
            </a:r>
            <a:r>
              <a:rPr lang="en-US" sz="2400" dirty="0"/>
              <a:t> within current NN and </a:t>
            </a:r>
            <a:r>
              <a:rPr lang="en-US" sz="2400" dirty="0" smtClean="0"/>
              <a:t>CNN</a:t>
            </a:r>
            <a:br>
              <a:rPr lang="en-US" sz="2400" dirty="0" smtClean="0"/>
            </a:br>
            <a:r>
              <a:rPr lang="en-US" sz="2400" dirty="0" smtClean="0"/>
              <a:t>configurations</a:t>
            </a:r>
            <a:r>
              <a:rPr lang="en-US" sz="2400" dirty="0"/>
              <a:t>, </a:t>
            </a:r>
            <a:r>
              <a:rPr lang="en-US" sz="2400" dirty="0" smtClean="0"/>
              <a:t>including number of </a:t>
            </a:r>
            <a:r>
              <a:rPr lang="en-US" sz="2400" dirty="0"/>
              <a:t>neurons in each hidden layer and dropout </a:t>
            </a:r>
            <a:r>
              <a:rPr lang="en-US" sz="2400" dirty="0" smtClean="0"/>
              <a:t>rates</a:t>
            </a:r>
            <a:br>
              <a:rPr lang="en-US" sz="2400" dirty="0" smtClean="0"/>
            </a:br>
            <a:r>
              <a:rPr lang="en-US" sz="2400" dirty="0" smtClean="0"/>
              <a:t>after </a:t>
            </a:r>
            <a:r>
              <a:rPr lang="en-US" sz="2400" dirty="0"/>
              <a:t>each layer, loss function, optimizer, and activation functions</a:t>
            </a:r>
            <a:r>
              <a:rPr lang="en-US" sz="2400" dirty="0" smtClean="0"/>
              <a:t>.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Test </a:t>
            </a:r>
            <a:r>
              <a:rPr lang="en-US" sz="2400" dirty="0"/>
              <a:t>different numbers of </a:t>
            </a:r>
            <a:r>
              <a:rPr lang="en-US" sz="2400" b="1" dirty="0"/>
              <a:t>layers</a:t>
            </a:r>
            <a:r>
              <a:rPr lang="en-US" sz="2400" dirty="0" smtClean="0"/>
              <a:t>.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Minimize </a:t>
            </a:r>
            <a:r>
              <a:rPr lang="en-US" sz="2400" dirty="0"/>
              <a:t>the number of control </a:t>
            </a:r>
            <a:r>
              <a:rPr lang="en-US" sz="2400" b="1" dirty="0"/>
              <a:t>buttons</a:t>
            </a:r>
            <a:r>
              <a:rPr lang="en-US" sz="2400" dirty="0"/>
              <a:t> in the GUI to simplify and speed up the </a:t>
            </a:r>
            <a:r>
              <a:rPr lang="en-US" sz="2400" dirty="0" smtClean="0"/>
              <a:t>process</a:t>
            </a:r>
            <a:br>
              <a:rPr lang="en-US" sz="2400" dirty="0" smtClean="0"/>
            </a:br>
            <a:r>
              <a:rPr lang="en-US" sz="2400" dirty="0" smtClean="0"/>
              <a:t>of </a:t>
            </a:r>
            <a:r>
              <a:rPr lang="en-US" sz="2400" dirty="0"/>
              <a:t>dealing with </a:t>
            </a:r>
            <a:r>
              <a:rPr lang="en-US" sz="2400" dirty="0" smtClean="0"/>
              <a:t>misclassified digits</a:t>
            </a:r>
            <a:r>
              <a:rPr lang="en-US" sz="2400" dirty="0"/>
              <a:t>. For instance, try to implement input of correct </a:t>
            </a:r>
            <a:r>
              <a:rPr lang="en-US" sz="2400" dirty="0" smtClean="0"/>
              <a:t>label</a:t>
            </a:r>
            <a:br>
              <a:rPr lang="en-US" sz="2400" dirty="0" smtClean="0"/>
            </a:br>
            <a:r>
              <a:rPr lang="en-US" sz="2400" dirty="0" smtClean="0"/>
              <a:t>via </a:t>
            </a:r>
            <a:r>
              <a:rPr lang="en-US" sz="2400" dirty="0"/>
              <a:t>hitting Enter key, which would allow one to </a:t>
            </a:r>
            <a:r>
              <a:rPr lang="en-US" sz="2400" dirty="0" smtClean="0"/>
              <a:t>eliminate the </a:t>
            </a:r>
            <a:r>
              <a:rPr lang="en-US" sz="2400" dirty="0"/>
              <a:t>button 'Get label</a:t>
            </a:r>
            <a:r>
              <a:rPr lang="en-US" sz="2400" dirty="0" smtClean="0"/>
              <a:t>'.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smtClean="0"/>
              <a:t>Enable </a:t>
            </a:r>
            <a:r>
              <a:rPr lang="en-US" sz="2400" dirty="0"/>
              <a:t>creation of </a:t>
            </a:r>
            <a:r>
              <a:rPr lang="en-US" sz="2400" b="1" dirty="0"/>
              <a:t>new classes</a:t>
            </a:r>
            <a:r>
              <a:rPr lang="en-US" sz="2400" dirty="0"/>
              <a:t> for letter symbols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/>
              <a:t>This </a:t>
            </a:r>
            <a:r>
              <a:rPr lang="en-US" sz="2400" dirty="0"/>
              <a:t>would require switching from integer to string variables for the labels.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5189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418A42-13BD-986D-8161-7E3BBDF1AE51}"/>
              </a:ext>
            </a:extLst>
          </p:cNvPr>
          <p:cNvSpPr txBox="1"/>
          <p:nvPr/>
        </p:nvSpPr>
        <p:spPr>
          <a:xfrm>
            <a:off x="1518249" y="166777"/>
            <a:ext cx="915550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 smtClean="0"/>
              <a:t>Computational Workflow</a:t>
            </a:r>
            <a:endParaRPr lang="en-US" sz="4400" dirty="0">
              <a:ea typeface="Calibri"/>
              <a:cs typeface="Calibri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4847" y="966581"/>
            <a:ext cx="2295115" cy="1682616"/>
            <a:chOff x="674847" y="966581"/>
            <a:chExt cx="2295115" cy="1682616"/>
          </a:xfrm>
        </p:grpSpPr>
        <p:sp>
          <p:nvSpPr>
            <p:cNvPr id="7" name="TextBox 6"/>
            <p:cNvSpPr txBox="1"/>
            <p:nvPr/>
          </p:nvSpPr>
          <p:spPr>
            <a:xfrm>
              <a:off x="674847" y="966581"/>
              <a:ext cx="22951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GB" sz="2400" b="1" dirty="0"/>
                <a:t>Import </a:t>
              </a:r>
              <a:r>
                <a:rPr lang="en-GB" sz="2400" b="1" dirty="0" smtClean="0"/>
                <a:t>packages</a:t>
              </a:r>
              <a:endParaRPr lang="en-GB" sz="24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0576" y="1410057"/>
              <a:ext cx="2123658" cy="1239140"/>
              <a:chOff x="760576" y="1410057"/>
              <a:chExt cx="2123658" cy="123914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60576" y="1410057"/>
                <a:ext cx="2123658" cy="1239140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60576" y="1489735"/>
                <a:ext cx="2123658" cy="107978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pPr algn="ctr"/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numpy</a:t>
                </a:r>
              </a:p>
              <a:p>
                <a:pPr algn="ctr"/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pandas</a:t>
                </a:r>
              </a:p>
              <a:p>
                <a:pPr algn="ctr"/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matplotlib</a:t>
                </a:r>
              </a:p>
              <a:p>
                <a:pPr algn="ctr"/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keras</a:t>
                </a:r>
              </a:p>
              <a:p>
                <a:pPr algn="ctr"/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PIL</a:t>
                </a:r>
              </a:p>
              <a:p>
                <a:pPr algn="ctr"/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tkinter</a:t>
                </a:r>
              </a:p>
              <a:p>
                <a:pPr algn="ctr"/>
                <a:r>
                  <a:rPr lang="en-GB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win32gui</a:t>
                </a: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" name="Straight Connector 13"/>
          <p:cNvCxnSpPr/>
          <p:nvPr/>
        </p:nvCxnSpPr>
        <p:spPr>
          <a:xfrm>
            <a:off x="3399802" y="2375731"/>
            <a:ext cx="2123658" cy="0"/>
          </a:xfrm>
          <a:prstGeom prst="line">
            <a:avLst/>
          </a:prstGeom>
          <a:ln w="254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262798" y="966580"/>
            <a:ext cx="2661178" cy="2065510"/>
            <a:chOff x="3262798" y="966580"/>
            <a:chExt cx="2661178" cy="2065510"/>
          </a:xfrm>
        </p:grpSpPr>
        <p:sp>
          <p:nvSpPr>
            <p:cNvPr id="11" name="TextBox 10"/>
            <p:cNvSpPr txBox="1"/>
            <p:nvPr/>
          </p:nvSpPr>
          <p:spPr>
            <a:xfrm>
              <a:off x="3262798" y="966580"/>
              <a:ext cx="26611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GB" sz="2400" b="1" dirty="0" smtClean="0"/>
                <a:t>Load images, labels</a:t>
              </a:r>
              <a:endParaRPr lang="en-GB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99802" y="1428246"/>
              <a:ext cx="2123658" cy="160384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4918" y="1428246"/>
              <a:ext cx="22252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Training</a:t>
              </a:r>
            </a:p>
            <a:p>
              <a:pPr algn="ctr"/>
              <a:r>
                <a:rPr lang="en-US" dirty="0" smtClean="0"/>
                <a:t>60,000 MNIST</a:t>
              </a:r>
            </a:p>
            <a:p>
              <a:pPr algn="ctr"/>
              <a:r>
                <a:rPr lang="en-US" dirty="0" smtClean="0"/>
                <a:t>0 – 800 manual labels</a:t>
              </a:r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5119" y="2385759"/>
              <a:ext cx="19327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Test</a:t>
              </a:r>
              <a:r>
                <a:rPr lang="en-US" dirty="0" smtClean="0"/>
                <a:t> 10,000 MNIST</a:t>
              </a:r>
            </a:p>
            <a:p>
              <a:pPr algn="ctr"/>
              <a:r>
                <a:rPr lang="en-US" dirty="0" smtClean="0"/>
                <a:t>∞ user via GUI</a:t>
              </a:r>
              <a:endParaRPr lang="en-GB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6271803" y="966581"/>
            <a:ext cx="1961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/>
              <a:t>Preprocessing</a:t>
            </a:r>
          </a:p>
        </p:txBody>
      </p:sp>
      <p:cxnSp>
        <p:nvCxnSpPr>
          <p:cNvPr id="20" name="Straight Arrow Connector 19"/>
          <p:cNvCxnSpPr>
            <a:stCxn id="6" idx="3"/>
          </p:cNvCxnSpPr>
          <p:nvPr/>
        </p:nvCxnSpPr>
        <p:spPr>
          <a:xfrm flipV="1">
            <a:off x="2884234" y="2029626"/>
            <a:ext cx="515568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07692" y="1428246"/>
            <a:ext cx="2503919" cy="260241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6007693" y="1445337"/>
            <a:ext cx="2503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Reshape </a:t>
            </a:r>
            <a:r>
              <a:rPr lang="en-US" b="1" dirty="0" smtClean="0"/>
              <a:t>NN:</a:t>
            </a:r>
          </a:p>
          <a:p>
            <a:pPr algn="ctr"/>
            <a:r>
              <a:rPr lang="en-US" dirty="0" smtClean="0"/>
              <a:t>X.reshape</a:t>
            </a:r>
            <a:r>
              <a:rPr lang="en-US" dirty="0"/>
              <a:t>(-</a:t>
            </a:r>
            <a:r>
              <a:rPr lang="en-US" dirty="0" smtClean="0"/>
              <a:t>1,28*28)</a:t>
            </a:r>
          </a:p>
          <a:p>
            <a:pPr algn="ctr"/>
            <a:r>
              <a:rPr lang="en-US" dirty="0"/>
              <a:t>input_shape = </a:t>
            </a:r>
            <a:r>
              <a:rPr lang="en-US" dirty="0" smtClean="0"/>
              <a:t>(28*28, </a:t>
            </a:r>
            <a:r>
              <a:rPr lang="en-US" dirty="0"/>
              <a:t>)</a:t>
            </a:r>
            <a:endParaRPr lang="en-US" dirty="0" smtClean="0"/>
          </a:p>
          <a:p>
            <a:pPr algn="ctr"/>
            <a:r>
              <a:rPr lang="en-US" b="1" dirty="0" smtClean="0"/>
              <a:t>CNN:</a:t>
            </a:r>
          </a:p>
          <a:p>
            <a:pPr algn="ctr"/>
            <a:r>
              <a:rPr lang="en-US" dirty="0" smtClean="0"/>
              <a:t>input_shape </a:t>
            </a:r>
            <a:r>
              <a:rPr lang="en-US" dirty="0"/>
              <a:t>= </a:t>
            </a:r>
            <a:r>
              <a:rPr lang="en-US" dirty="0" smtClean="0"/>
              <a:t>(28, 28, </a:t>
            </a:r>
            <a:r>
              <a:rPr lang="en-US" dirty="0"/>
              <a:t>1</a:t>
            </a:r>
            <a:r>
              <a:rPr lang="en-US" dirty="0" smtClean="0"/>
              <a:t>)</a:t>
            </a:r>
          </a:p>
          <a:p>
            <a:pPr algn="ctr"/>
            <a:r>
              <a:rPr lang="en-US" b="1" i="1" dirty="0" smtClean="0"/>
              <a:t>Scale</a:t>
            </a:r>
          </a:p>
          <a:p>
            <a:pPr algn="ctr"/>
            <a:r>
              <a:rPr lang="en-GB" dirty="0" smtClean="0"/>
              <a:t>X.astype</a:t>
            </a:r>
            <a:r>
              <a:rPr lang="en-GB" dirty="0"/>
              <a:t>(</a:t>
            </a:r>
            <a:r>
              <a:rPr lang="en-GB" dirty="0" smtClean="0"/>
              <a:t>'float')/255</a:t>
            </a:r>
          </a:p>
          <a:p>
            <a:pPr algn="ctr"/>
            <a:r>
              <a:rPr lang="en-GB" b="1" i="1" dirty="0" smtClean="0"/>
              <a:t>One-hot encode labels</a:t>
            </a:r>
          </a:p>
          <a:p>
            <a:pPr algn="ctr"/>
            <a:r>
              <a:rPr lang="en-GB" dirty="0" smtClean="0"/>
              <a:t>y </a:t>
            </a:r>
            <a:r>
              <a:rPr lang="en-GB" dirty="0"/>
              <a:t>= </a:t>
            </a:r>
            <a:r>
              <a:rPr lang="en-GB" dirty="0" smtClean="0"/>
              <a:t>to_categorical(y, 10)</a:t>
            </a:r>
            <a:endParaRPr lang="en-GB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23460" y="2145188"/>
            <a:ext cx="4842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343400" y="3546013"/>
            <a:ext cx="166429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45347" y="2816251"/>
            <a:ext cx="2072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/>
              <a:t>Model training</a:t>
            </a:r>
            <a:endParaRPr lang="en-GB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326028" y="3277916"/>
            <a:ext cx="4017372" cy="32987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1318122" y="3272523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Configuration </a:t>
            </a:r>
            <a:r>
              <a:rPr lang="en-US" b="1" dirty="0" smtClean="0"/>
              <a:t>NN</a:t>
            </a:r>
            <a:endParaRPr lang="en-GB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659119"/>
              </p:ext>
            </p:extLst>
          </p:nvPr>
        </p:nvGraphicFramePr>
        <p:xfrm>
          <a:off x="792399" y="3602035"/>
          <a:ext cx="2712720" cy="857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5145"/>
                <a:gridCol w="686282"/>
                <a:gridCol w="743472"/>
                <a:gridCol w="62782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Layer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Neurons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Activation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dropout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Dense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ReLU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Dropout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Dense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ReLU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Dense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softmax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586046"/>
              </p:ext>
            </p:extLst>
          </p:nvPr>
        </p:nvGraphicFramePr>
        <p:xfrm>
          <a:off x="345894" y="4839882"/>
          <a:ext cx="3977640" cy="1722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076"/>
                <a:gridCol w="686238"/>
                <a:gridCol w="800611"/>
                <a:gridCol w="826663"/>
                <a:gridCol w="629052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Layer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Neurons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Activation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kernel_size / pool_size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dropout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Conv2D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ReLU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3, 3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Conv2D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ReLU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3, 3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MaxPooling2D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2, 2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Dropout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Flatten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Dense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ReLU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Dropout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256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ReLU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Dense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softmax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1976157" y="4470550"/>
            <a:ext cx="61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CNN</a:t>
            </a:r>
            <a:endParaRPr lang="en-GB" dirty="0"/>
          </a:p>
        </p:txBody>
      </p:sp>
      <p:sp>
        <p:nvSpPr>
          <p:cNvPr id="52" name="Rectangle 51"/>
          <p:cNvSpPr/>
          <p:nvPr/>
        </p:nvSpPr>
        <p:spPr>
          <a:xfrm>
            <a:off x="4357533" y="4167184"/>
            <a:ext cx="36029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/>
              <a:t>Compiler parameters</a:t>
            </a:r>
            <a:endParaRPr lang="en-GB" dirty="0" smtClean="0"/>
          </a:p>
          <a:p>
            <a:r>
              <a:rPr lang="en-GB" b="1" i="1" dirty="0" smtClean="0"/>
              <a:t>loss: </a:t>
            </a:r>
            <a:r>
              <a:rPr lang="en-GB" dirty="0" smtClean="0"/>
              <a:t>categorical_crossentropy</a:t>
            </a:r>
            <a:endParaRPr lang="en-GB" dirty="0"/>
          </a:p>
          <a:p>
            <a:pPr algn="ctr"/>
            <a:r>
              <a:rPr lang="en-GB" dirty="0"/>
              <a:t>mean_squared_error</a:t>
            </a:r>
          </a:p>
          <a:p>
            <a:pPr algn="ctr"/>
            <a:r>
              <a:rPr lang="en-US" dirty="0" smtClean="0"/>
              <a:t>User-defined: mean_absolute_error</a:t>
            </a:r>
            <a:endParaRPr lang="en-GB" dirty="0"/>
          </a:p>
          <a:p>
            <a:r>
              <a:rPr lang="en-GB" b="1" i="1" dirty="0" smtClean="0"/>
              <a:t>optimizer: </a:t>
            </a:r>
            <a:r>
              <a:rPr lang="en-GB" dirty="0" smtClean="0"/>
              <a:t>Adam</a:t>
            </a:r>
            <a:r>
              <a:rPr lang="en-GB" dirty="0"/>
              <a:t>, </a:t>
            </a:r>
            <a:r>
              <a:rPr lang="en-GB" dirty="0" smtClean="0"/>
              <a:t>Adadelta,</a:t>
            </a:r>
          </a:p>
          <a:p>
            <a:pPr algn="ctr"/>
            <a:r>
              <a:rPr lang="en-GB" dirty="0" smtClean="0"/>
              <a:t> Adagrad, NAG, RMSprop, SGD</a:t>
            </a:r>
          </a:p>
          <a:p>
            <a:r>
              <a:rPr lang="en-US" b="1" i="1" dirty="0" smtClean="0"/>
              <a:t>metrics</a:t>
            </a:r>
            <a:r>
              <a:rPr lang="en-US" b="1" i="1" dirty="0"/>
              <a:t>:</a:t>
            </a:r>
            <a:r>
              <a:rPr lang="en-US" dirty="0"/>
              <a:t> </a:t>
            </a:r>
            <a:r>
              <a:rPr lang="en-US" dirty="0" smtClean="0"/>
              <a:t>accuracy, AUC</a:t>
            </a:r>
          </a:p>
          <a:p>
            <a:pPr algn="ctr"/>
            <a:r>
              <a:rPr lang="en-US" b="1" i="1" dirty="0"/>
              <a:t>Training parameters</a:t>
            </a:r>
          </a:p>
          <a:p>
            <a:pPr algn="ctr"/>
            <a:r>
              <a:rPr lang="en-US" dirty="0" smtClean="0"/>
              <a:t>epochs </a:t>
            </a:r>
            <a:r>
              <a:rPr lang="en-US" dirty="0"/>
              <a:t>= 200, batch_size=128</a:t>
            </a:r>
            <a:endParaRPr lang="en-GB" dirty="0"/>
          </a:p>
        </p:txBody>
      </p:sp>
      <p:sp>
        <p:nvSpPr>
          <p:cNvPr id="55" name="Flowchart: Process 54"/>
          <p:cNvSpPr/>
          <p:nvPr/>
        </p:nvSpPr>
        <p:spPr>
          <a:xfrm>
            <a:off x="4343400" y="4149901"/>
            <a:ext cx="3631222" cy="2602606"/>
          </a:xfrm>
          <a:prstGeom prst="flowChartProcess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Process 55"/>
          <p:cNvSpPr/>
          <p:nvPr/>
        </p:nvSpPr>
        <p:spPr>
          <a:xfrm>
            <a:off x="8320453" y="6066214"/>
            <a:ext cx="3513993" cy="685335"/>
          </a:xfrm>
          <a:prstGeom prst="flowChartProcess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8320453" y="6105218"/>
            <a:ext cx="3513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Save </a:t>
            </a:r>
            <a:r>
              <a:rPr lang="en-US" dirty="0" smtClean="0"/>
              <a:t>optimized </a:t>
            </a:r>
            <a:r>
              <a:rPr lang="en-US" b="1" dirty="0" smtClean="0"/>
              <a:t>model </a:t>
            </a:r>
            <a:r>
              <a:rPr lang="en-US" dirty="0" smtClean="0"/>
              <a:t>parameters,</a:t>
            </a:r>
          </a:p>
          <a:p>
            <a:pPr algn="ctr"/>
            <a:r>
              <a:rPr lang="en-US" dirty="0" smtClean="0"/>
              <a:t>train &amp; test performance</a:t>
            </a:r>
            <a:endParaRPr lang="en-GB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7974622" y="6401624"/>
            <a:ext cx="34583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812382" y="966581"/>
            <a:ext cx="3200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/>
              <a:t>GUI testing &amp; feedback</a:t>
            </a:r>
            <a:endParaRPr lang="en-GB" sz="2400" b="1" dirty="0"/>
          </a:p>
        </p:txBody>
      </p:sp>
      <p:sp>
        <p:nvSpPr>
          <p:cNvPr id="61" name="Rectangle 60"/>
          <p:cNvSpPr/>
          <p:nvPr/>
        </p:nvSpPr>
        <p:spPr>
          <a:xfrm>
            <a:off x="8709205" y="1333530"/>
            <a:ext cx="31252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Canvas:</a:t>
            </a:r>
            <a:r>
              <a:rPr lang="en-US" dirty="0" smtClean="0"/>
              <a:t> Handwrite a digit</a:t>
            </a:r>
            <a:endParaRPr lang="en-GB" dirty="0" smtClean="0"/>
          </a:p>
          <a:p>
            <a:r>
              <a:rPr lang="en-GB" b="1" i="1" dirty="0" smtClean="0"/>
              <a:t>Button</a:t>
            </a:r>
            <a:r>
              <a:rPr lang="en-GB" dirty="0" smtClean="0"/>
              <a:t> ‘Recognise’</a:t>
            </a:r>
            <a:r>
              <a:rPr lang="en-GB" b="1" i="1" dirty="0" smtClean="0"/>
              <a:t>: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Resize image to 28x28 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Convert </a:t>
            </a:r>
            <a:r>
              <a:rPr lang="en-GB" dirty="0" smtClean="0"/>
              <a:t>to grayscale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Reshape: (1,28,28,1)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Rescale: /255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Invert: 1 </a:t>
            </a:r>
            <a:r>
              <a:rPr lang="en-US" dirty="0" smtClean="0"/>
              <a:t>– img</a:t>
            </a:r>
          </a:p>
          <a:p>
            <a:r>
              <a:rPr lang="en-US" dirty="0" smtClean="0"/>
              <a:t>   If recognized </a:t>
            </a:r>
            <a:r>
              <a:rPr lang="en-US" b="1" dirty="0" smtClean="0"/>
              <a:t>correctly</a:t>
            </a:r>
            <a:r>
              <a:rPr lang="en-US" dirty="0" smtClean="0"/>
              <a:t>:</a:t>
            </a:r>
          </a:p>
          <a:p>
            <a:r>
              <a:rPr lang="en-GB" b="1" i="1" dirty="0"/>
              <a:t>Button</a:t>
            </a:r>
            <a:r>
              <a:rPr lang="en-GB" dirty="0"/>
              <a:t> </a:t>
            </a:r>
            <a:r>
              <a:rPr lang="en-GB" dirty="0" smtClean="0"/>
              <a:t>‘Clear’</a:t>
            </a:r>
            <a:r>
              <a:rPr lang="en-GB" b="1" i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Wipe out the window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and display accuracy</a:t>
            </a:r>
          </a:p>
          <a:p>
            <a:r>
              <a:rPr lang="en-US" dirty="0" smtClean="0"/>
              <a:t>   If </a:t>
            </a:r>
            <a:r>
              <a:rPr lang="en-US" b="1" dirty="0" smtClean="0"/>
              <a:t>misclassified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Grab &amp; save this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correct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&amp; save this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and display </a:t>
            </a:r>
            <a:r>
              <a:rPr lang="en-US" dirty="0" smtClean="0"/>
              <a:t>accuracy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65064" y="1428245"/>
            <a:ext cx="3169382" cy="436588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7966664" y="5041747"/>
            <a:ext cx="698400" cy="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0"/>
          </p:cNvCxnSpPr>
          <p:nvPr/>
        </p:nvCxnSpPr>
        <p:spPr>
          <a:xfrm flipH="1" flipV="1">
            <a:off x="10077449" y="5794130"/>
            <a:ext cx="1" cy="27208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523460" y="966581"/>
            <a:ext cx="748343" cy="7682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271803" y="966580"/>
            <a:ext cx="2437402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8709205" y="966581"/>
            <a:ext cx="0" cy="4434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13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418A42-13BD-986D-8161-7E3BBDF1AE51}"/>
              </a:ext>
            </a:extLst>
          </p:cNvPr>
          <p:cNvSpPr txBox="1"/>
          <p:nvPr/>
        </p:nvSpPr>
        <p:spPr>
          <a:xfrm>
            <a:off x="7741779" y="68902"/>
            <a:ext cx="43077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 smtClean="0"/>
              <a:t>Training Performance</a:t>
            </a:r>
            <a:endParaRPr lang="en-US" sz="3600" dirty="0">
              <a:ea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833" y="715233"/>
            <a:ext cx="3828572" cy="2647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73576" y="1854376"/>
            <a:ext cx="173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model (NN)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00" y="3356816"/>
            <a:ext cx="3761905" cy="26476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95674" y="4616174"/>
            <a:ext cx="171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CNN model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741779" y="6004435"/>
            <a:ext cx="4336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CNN has a smoother training curve, requires</a:t>
            </a:r>
            <a:br>
              <a:rPr lang="en-US" dirty="0" smtClean="0"/>
            </a:br>
            <a:r>
              <a:rPr lang="en-US" dirty="0" smtClean="0"/>
              <a:t>longer </a:t>
            </a:r>
            <a:r>
              <a:rPr lang="en-US" dirty="0"/>
              <a:t>training </a:t>
            </a:r>
            <a:r>
              <a:rPr lang="en-US" dirty="0" smtClean="0"/>
              <a:t>due to many parameters.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418A42-13BD-986D-8161-7E3BBDF1AE51}"/>
              </a:ext>
            </a:extLst>
          </p:cNvPr>
          <p:cNvSpPr txBox="1"/>
          <p:nvPr/>
        </p:nvSpPr>
        <p:spPr>
          <a:xfrm>
            <a:off x="1018593" y="2331846"/>
            <a:ext cx="49074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 smtClean="0"/>
              <a:t>CNN Model Parameters</a:t>
            </a:r>
            <a:endParaRPr lang="en-US" sz="3600" dirty="0">
              <a:ea typeface="Calibri"/>
              <a:cs typeface="Calibri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48642"/>
              </p:ext>
            </p:extLst>
          </p:nvPr>
        </p:nvGraphicFramePr>
        <p:xfrm>
          <a:off x="351692" y="2978178"/>
          <a:ext cx="6937131" cy="33931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7692"/>
                <a:gridCol w="1921468"/>
                <a:gridCol w="3427971"/>
              </a:tblGrid>
              <a:tr h="436559">
                <a:tc>
                  <a:txBody>
                    <a:bodyPr/>
                    <a:lstStyle/>
                    <a:p>
                      <a:r>
                        <a:rPr lang="en-US" dirty="0" smtClean="0"/>
                        <a:t>Layer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shape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 #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Conv2D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26, 26, 32)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 = 32((28-3+2)//3+1)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Conv2D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24, 24, 64)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18496 = (32((26-3+2)//3+1) + 1)64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MaxPooling2D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12, 12, 64)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Dropout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(None, 12, 12, 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Flatten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9216)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Dense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256)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2359552 = (9216+1)256</a:t>
                      </a:r>
                      <a:endParaRPr lang="en-GB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GB" dirty="0" smtClean="0"/>
                        <a:t>Dropout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(None, 256)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GB" dirty="0" smtClean="0"/>
                        <a:t>Dense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(None, 10)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2570 = (256+1)10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418A42-13BD-986D-8161-7E3BBDF1AE51}"/>
              </a:ext>
            </a:extLst>
          </p:cNvPr>
          <p:cNvSpPr txBox="1"/>
          <p:nvPr/>
        </p:nvSpPr>
        <p:spPr>
          <a:xfrm>
            <a:off x="1389185" y="68902"/>
            <a:ext cx="44401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 smtClean="0"/>
              <a:t>NN Model Parameters</a:t>
            </a:r>
            <a:endParaRPr lang="en-US" sz="3600" dirty="0">
              <a:ea typeface="Calibri"/>
              <a:cs typeface="Calibri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74908"/>
              </p:ext>
            </p:extLst>
          </p:nvPr>
        </p:nvGraphicFramePr>
        <p:xfrm>
          <a:off x="354622" y="715233"/>
          <a:ext cx="6916616" cy="15490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2996"/>
                <a:gridCol w="1915786"/>
                <a:gridCol w="3417834"/>
              </a:tblGrid>
              <a:tr h="436559">
                <a:tc>
                  <a:txBody>
                    <a:bodyPr/>
                    <a:lstStyle/>
                    <a:p>
                      <a:r>
                        <a:rPr lang="en-US" dirty="0" smtClean="0"/>
                        <a:t>Layer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shape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 #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Dense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50)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39250 = 50(28·28+1)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Dense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50)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2550 = 50(50+1)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Dense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(None, 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510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58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878" y="4416142"/>
            <a:ext cx="4211055" cy="24285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637" y="1737508"/>
            <a:ext cx="3439915" cy="21630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25581" y="142210"/>
            <a:ext cx="3936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/>
              <a:t>Instructions for GUI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800" y="814178"/>
            <a:ext cx="557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Start </a:t>
            </a:r>
            <a:r>
              <a:rPr lang="en-GB" dirty="0"/>
              <a:t>by drawing a digit in the canvas window (60 x </a:t>
            </a:r>
            <a:r>
              <a:rPr lang="en-GB" dirty="0" smtClean="0"/>
              <a:t>60).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5" y="1183510"/>
            <a:ext cx="4993118" cy="215352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897310" y="1183510"/>
            <a:ext cx="1828927" cy="61446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5" y="3716531"/>
            <a:ext cx="4526204" cy="21535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8800" y="3362133"/>
            <a:ext cx="647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 </a:t>
            </a:r>
            <a:r>
              <a:rPr lang="en-GB" dirty="0"/>
              <a:t>Press “Recognise” and see the predicted class and its probability.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632247" y="2563738"/>
            <a:ext cx="794759" cy="888763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464308" y="3682169"/>
            <a:ext cx="2523858" cy="547287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25580" y="3696570"/>
            <a:ext cx="2770419" cy="547287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63135" y="5899009"/>
            <a:ext cx="528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dirty="0" smtClean="0"/>
              <a:t>3. If </a:t>
            </a:r>
            <a:r>
              <a:rPr lang="en-GB" dirty="0"/>
              <a:t>classified correctly, press “Clear” and go to Step 1</a:t>
            </a:r>
            <a:r>
              <a:rPr lang="en-GB" dirty="0" smtClean="0"/>
              <a:t>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97310" y="4990744"/>
            <a:ext cx="2726107" cy="98276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340837" y="1117114"/>
            <a:ext cx="3281297" cy="212412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00524" y="8141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4. </a:t>
            </a:r>
            <a:r>
              <a:rPr lang="en-GB" dirty="0"/>
              <a:t>If the handwritten digit is misclassified, press "Fix" button to add the image to train set</a:t>
            </a:r>
            <a:r>
              <a:rPr lang="en-GB" dirty="0" smtClean="0"/>
              <a:t>, which </a:t>
            </a:r>
            <a:r>
              <a:rPr lang="en-GB" dirty="0"/>
              <a:t>will be concatenated with the MNIST data before next training cycle.</a:t>
            </a:r>
            <a:endParaRPr lang="en-GB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913406" y="1119499"/>
            <a:ext cx="979680" cy="105968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845086" y="39005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5. Type </a:t>
            </a:r>
            <a:r>
              <a:rPr lang="en-GB" dirty="0"/>
              <a:t>in correct label and press "Get label" button to add the label to train set.</a:t>
            </a:r>
            <a:endParaRPr lang="en-GB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562744" y="4223722"/>
            <a:ext cx="1880076" cy="2044619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552878" y="4201720"/>
            <a:ext cx="1531301" cy="198543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29955" y="4558797"/>
            <a:ext cx="268689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6. Press </a:t>
            </a:r>
            <a:r>
              <a:rPr lang="en-GB" dirty="0"/>
              <a:t>"Save </a:t>
            </a:r>
            <a:r>
              <a:rPr lang="en-GB" dirty="0" smtClean="0"/>
              <a:t>corrections“</a:t>
            </a:r>
          </a:p>
          <a:p>
            <a:r>
              <a:rPr lang="en-GB" dirty="0" smtClean="0"/>
              <a:t>to </a:t>
            </a:r>
            <a:r>
              <a:rPr lang="en-GB" dirty="0"/>
              <a:t>save manually </a:t>
            </a:r>
            <a:r>
              <a:rPr lang="en-GB" dirty="0" smtClean="0"/>
              <a:t>labelled</a:t>
            </a:r>
          </a:p>
          <a:p>
            <a:r>
              <a:rPr lang="en-GB" dirty="0" smtClean="0"/>
              <a:t>images </a:t>
            </a:r>
            <a:r>
              <a:rPr lang="en-GB" dirty="0"/>
              <a:t>and </a:t>
            </a:r>
            <a:r>
              <a:rPr lang="en-GB" dirty="0" smtClean="0"/>
              <a:t>labels.</a:t>
            </a:r>
          </a:p>
          <a:p>
            <a:pPr lvl="0">
              <a:spcBef>
                <a:spcPts val="600"/>
              </a:spcBef>
            </a:pPr>
            <a:r>
              <a:rPr lang="en-US" dirty="0" smtClean="0"/>
              <a:t>7. </a:t>
            </a:r>
            <a:r>
              <a:rPr lang="en-GB" dirty="0"/>
              <a:t>Accuracy % is </a:t>
            </a:r>
            <a:r>
              <a:rPr lang="en-GB" dirty="0" smtClean="0"/>
              <a:t>displayed.</a:t>
            </a:r>
            <a:endParaRPr lang="en-GB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434983" y="4829307"/>
            <a:ext cx="2794475" cy="176804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035456" y="5713330"/>
            <a:ext cx="4091168" cy="825869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1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6104" y="142210"/>
            <a:ext cx="97680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smtClean="0"/>
              <a:t>Tests of Handwritten Digits Recognition in the GUI</a:t>
            </a:r>
            <a:endParaRPr lang="en-GB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5552" y="879231"/>
            <a:ext cx="117005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recognition of handwritten digits was tested by applying the model to 10,000 test images and in the actual </a:t>
            </a:r>
            <a:r>
              <a:rPr lang="en-US" dirty="0" smtClean="0"/>
              <a:t>test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handwriting the digits in the GUI window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iterated over the digits from 0 to 9 until accuracy curve has </a:t>
            </a:r>
            <a:r>
              <a:rPr lang="en-US" dirty="0" smtClean="0"/>
              <a:t>reduced its </a:t>
            </a:r>
            <a:r>
              <a:rPr lang="en-US" dirty="0"/>
              <a:t>fluctuations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During </a:t>
            </a:r>
            <a:r>
              <a:rPr lang="en-US" dirty="0"/>
              <a:t>the development of GUI, 78 misclassified digits were encountered, which were not saved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implementing the user feedback in the GUI, all misclassified images and their correct labels were saved in two </a:t>
            </a:r>
            <a:r>
              <a:rPr lang="en-US" dirty="0" smtClean="0"/>
              <a:t>CSV</a:t>
            </a:r>
            <a:br>
              <a:rPr lang="en-US" dirty="0" smtClean="0"/>
            </a:br>
            <a:r>
              <a:rPr lang="en-US" dirty="0" smtClean="0"/>
              <a:t>files (</a:t>
            </a:r>
            <a:r>
              <a:rPr lang="en-US" dirty="0"/>
              <a:t>all images in one file and all labels in a separate file</a:t>
            </a:r>
            <a:r>
              <a:rPr lang="en-US" dirty="0" smtClean="0"/>
              <a:t>).</a:t>
            </a:r>
          </a:p>
        </p:txBody>
      </p:sp>
      <p:pic>
        <p:nvPicPr>
          <p:cNvPr id="7" name="Picture 6" descr="C:\Sereda\Lectures\Springboard\Projects\DigitRecognition_CNN\fig\accuracy.nn_50_d0.0_50_ml0_e200.neuron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42" y="3147994"/>
            <a:ext cx="3676191" cy="26476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9616" y="2642350"/>
            <a:ext cx="7229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Hyperparameter Optimization: NN model</a:t>
            </a:r>
            <a:endParaRPr lang="en-GB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7629" y="5795613"/>
            <a:ext cx="3720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 smtClean="0"/>
              <a:t>The optimal </a:t>
            </a:r>
            <a:r>
              <a:rPr lang="en-US" dirty="0"/>
              <a:t>number of neurons </a:t>
            </a: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/>
              <a:t>layer 2 is 25 &lt; n</a:t>
            </a:r>
            <a:r>
              <a:rPr lang="en-US" baseline="-25000" dirty="0" smtClean="0"/>
              <a:t>2</a:t>
            </a:r>
            <a:r>
              <a:rPr lang="en-US" dirty="0" smtClean="0"/>
              <a:t> &lt; 75</a:t>
            </a:r>
            <a:r>
              <a:rPr lang="en-US" dirty="0"/>
              <a:t>, unless </a:t>
            </a:r>
            <a:r>
              <a:rPr lang="en-US" dirty="0" smtClean="0"/>
              <a:t>there</a:t>
            </a:r>
            <a:br>
              <a:rPr lang="en-US" dirty="0" smtClean="0"/>
            </a:br>
            <a:r>
              <a:rPr lang="en-US" dirty="0" smtClean="0"/>
              <a:t>are several </a:t>
            </a:r>
            <a:r>
              <a:rPr lang="en-US" dirty="0"/>
              <a:t>maxima in accuracy.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205067" y="5802896"/>
            <a:ext cx="3581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The effect of dropout is negative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accuracy </a:t>
            </a:r>
            <a:r>
              <a:rPr lang="en-US" dirty="0"/>
              <a:t>decreases for the </a:t>
            </a:r>
            <a:r>
              <a:rPr lang="en-US" dirty="0" smtClean="0"/>
              <a:t>three</a:t>
            </a:r>
            <a:br>
              <a:rPr lang="en-US" dirty="0" smtClean="0"/>
            </a:br>
            <a:r>
              <a:rPr lang="en-US" dirty="0" smtClean="0"/>
              <a:t>tested </a:t>
            </a:r>
            <a:r>
              <a:rPr lang="en-US" dirty="0"/>
              <a:t>values </a:t>
            </a:r>
            <a:r>
              <a:rPr lang="en-US" dirty="0" smtClean="0"/>
              <a:t>{</a:t>
            </a:r>
            <a:r>
              <a:rPr lang="en-US" dirty="0"/>
              <a:t>0.2, 0.5, 0.8}.</a:t>
            </a:r>
            <a:endParaRPr lang="en-GB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20" y="3147994"/>
            <a:ext cx="3533042" cy="2647619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362" y="3147663"/>
            <a:ext cx="3762375" cy="26479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71938" y="5802896"/>
            <a:ext cx="3348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Longer training (epochs = 400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led to overfitting</a:t>
            </a:r>
            <a:r>
              <a:rPr lang="en-US" dirty="0"/>
              <a:t>: </a:t>
            </a:r>
            <a:r>
              <a:rPr lang="en-US" dirty="0" smtClean="0"/>
              <a:t>accuracy</a:t>
            </a:r>
            <a:br>
              <a:rPr lang="en-US" dirty="0" smtClean="0"/>
            </a:br>
            <a:r>
              <a:rPr lang="en-US" dirty="0" smtClean="0"/>
              <a:t>dropped down </a:t>
            </a:r>
            <a:r>
              <a:rPr lang="en-US" dirty="0"/>
              <a:t>to 0.593333.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48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9898" y="752201"/>
            <a:ext cx="113858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highest accuracy was achieved by adding manually labeled images and re-training the model with these data added to the MNIST database. The more data added, the higher the accuracy is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However</a:t>
            </a:r>
            <a:r>
              <a:rPr lang="en-US" dirty="0"/>
              <a:t>, there is no difference in accuracy between 400 and 600 manual labels added, since all 200 additional labels were generated during testing of lower-accuracy models, and not the model with 400 manual labels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number of added labeled images is indicated in the legend following the </a:t>
            </a:r>
            <a:r>
              <a:rPr lang="en-US" i="1" dirty="0" smtClean="0"/>
              <a:t>ml</a:t>
            </a:r>
            <a:r>
              <a:rPr lang="en-US" dirty="0" smtClean="0"/>
              <a:t>. Tested 0 to 800 labels with step 200.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836004" y="170825"/>
            <a:ext cx="2733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Best NN model</a:t>
            </a:r>
            <a:endParaRPr lang="en-GB" sz="3200" b="1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36" y="2233691"/>
            <a:ext cx="3857625" cy="264795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70" y="2323826"/>
            <a:ext cx="3373755" cy="24593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9897" y="4798574"/>
            <a:ext cx="3598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Common hyperparameter values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 = 50</a:t>
            </a:r>
          </a:p>
          <a:p>
            <a:r>
              <a:rPr lang="en-US" dirty="0" smtClean="0"/>
              <a:t>loss = ‘categorical_crossentropy’</a:t>
            </a:r>
          </a:p>
          <a:p>
            <a:r>
              <a:rPr lang="en-US" dirty="0" smtClean="0"/>
              <a:t>dropout</a:t>
            </a:r>
            <a:r>
              <a:rPr lang="en-US" baseline="-25000" dirty="0" smtClean="0"/>
              <a:t>2</a:t>
            </a:r>
            <a:r>
              <a:rPr lang="en-US" dirty="0" smtClean="0"/>
              <a:t> = 0</a:t>
            </a:r>
          </a:p>
          <a:p>
            <a:r>
              <a:rPr lang="en-GB" dirty="0" smtClean="0"/>
              <a:t>optimizer = ‘Adam’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Accuracy of digit recognition: 96.6%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16" y="2313144"/>
            <a:ext cx="469392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lowchart: Process 11"/>
          <p:cNvSpPr/>
          <p:nvPr/>
        </p:nvSpPr>
        <p:spPr>
          <a:xfrm>
            <a:off x="275716" y="4148983"/>
            <a:ext cx="4693920" cy="192281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055404" y="4787564"/>
            <a:ext cx="65156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Recommendation 1</a:t>
            </a:r>
            <a:r>
              <a:rPr lang="en-US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Start </a:t>
            </a:r>
            <a:r>
              <a:rPr lang="en-US" dirty="0"/>
              <a:t>from the </a:t>
            </a:r>
            <a:r>
              <a:rPr lang="en-US" dirty="0" smtClean="0"/>
              <a:t>most accurate saved model,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test </a:t>
            </a:r>
            <a:r>
              <a:rPr lang="en-US" dirty="0"/>
              <a:t>your handwritten digit recognition using </a:t>
            </a:r>
            <a:r>
              <a:rPr lang="en-US" dirty="0" smtClean="0"/>
              <a:t>GUI,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provide </a:t>
            </a:r>
            <a:r>
              <a:rPr lang="en-US" dirty="0"/>
              <a:t>correct label for each misclassified image and save </a:t>
            </a:r>
            <a:r>
              <a:rPr lang="en-US" dirty="0" smtClean="0"/>
              <a:t>them.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Re-train </a:t>
            </a:r>
            <a:r>
              <a:rPr lang="en-US" dirty="0"/>
              <a:t>the model with the added manually labelled images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Repeat </a:t>
            </a:r>
            <a:r>
              <a:rPr lang="en-US" dirty="0"/>
              <a:t>the above steps of testing and adding </a:t>
            </a:r>
            <a:r>
              <a:rPr lang="en-US" dirty="0" smtClean="0"/>
              <a:t>manual labels until performance </a:t>
            </a:r>
            <a:r>
              <a:rPr lang="en-US" dirty="0"/>
              <a:t>no longer improves.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57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3559" y="85367"/>
            <a:ext cx="499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Observations for NN models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4022" y="695779"/>
            <a:ext cx="11034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After adding 200 manually labeled images, test accuracy has slightly decreased (from 0.9752 to 0.9741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while </a:t>
            </a:r>
            <a:r>
              <a:rPr lang="en-US" dirty="0"/>
              <a:t>the actual performance of digit recognition of the images drawn in the GUI window has strongly increased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Thus</a:t>
            </a:r>
            <a:r>
              <a:rPr lang="en-US" dirty="0"/>
              <a:t>, training accuracy is not a reliable metric of actual performance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Test loss is </a:t>
            </a:r>
            <a:r>
              <a:rPr lang="en-US" dirty="0"/>
              <a:t>also </a:t>
            </a:r>
            <a:r>
              <a:rPr lang="en-US" dirty="0" smtClean="0"/>
              <a:t>not related to the actual accuracy.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64022" y="4708733"/>
            <a:ext cx="1089727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NN model is prone to overfitting: the accuracy for 400 training epochs is significantly lower than for 200 </a:t>
            </a:r>
            <a:r>
              <a:rPr lang="en-US" dirty="0" smtClean="0"/>
              <a:t>epochs</a:t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not using manual labels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b="1" dirty="0"/>
              <a:t>Recommendation 2:</a:t>
            </a:r>
            <a:r>
              <a:rPr lang="en-US" dirty="0"/>
              <a:t> Keep the number of epochs below 400 in NN model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b="1" dirty="0"/>
              <a:t>Recommendation 3:</a:t>
            </a:r>
            <a:r>
              <a:rPr lang="en-US" dirty="0"/>
              <a:t> Avoid using dropout after the first layer in NN model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b="1" dirty="0"/>
              <a:t>Recommendation 4:</a:t>
            </a:r>
            <a:r>
              <a:rPr lang="en-US" dirty="0"/>
              <a:t> First focus on hyperparameters of NN model, which is much faster to train than CNN model</a:t>
            </a:r>
            <a:r>
              <a:rPr lang="en-US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		   However</a:t>
            </a:r>
            <a:r>
              <a:rPr lang="en-US" dirty="0"/>
              <a:t>, keep training the CNN models in the background</a:t>
            </a:r>
            <a:r>
              <a:rPr lang="en-US" dirty="0" smtClean="0"/>
              <a:t>.</a:t>
            </a:r>
            <a:endParaRPr lang="en-GB" dirty="0"/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50245"/>
              </p:ext>
            </p:extLst>
          </p:nvPr>
        </p:nvGraphicFramePr>
        <p:xfrm>
          <a:off x="930067" y="19655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00741"/>
              </p:ext>
            </p:extLst>
          </p:nvPr>
        </p:nvGraphicFramePr>
        <p:xfrm>
          <a:off x="5929357" y="19655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086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2702" y="35883"/>
            <a:ext cx="7447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Hyperparameter Optimization: CNN model</a:t>
            </a:r>
            <a:endParaRPr lang="en-GB" sz="3200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0" y="1807620"/>
            <a:ext cx="3762375" cy="264795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378" y="697571"/>
            <a:ext cx="3762375" cy="2647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49244" y="3410586"/>
            <a:ext cx="37427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Different loss functions were </a:t>
            </a:r>
            <a:r>
              <a:rPr lang="en-US" dirty="0" smtClean="0"/>
              <a:t>tested,</a:t>
            </a:r>
            <a:br>
              <a:rPr lang="en-US" dirty="0" smtClean="0"/>
            </a:br>
            <a:r>
              <a:rPr lang="en-US" dirty="0" smtClean="0"/>
              <a:t>including user-defined</a:t>
            </a:r>
            <a:br>
              <a:rPr lang="en-US" dirty="0" smtClean="0"/>
            </a:br>
            <a:r>
              <a:rPr lang="en-US" dirty="0" smtClean="0"/>
              <a:t>mean </a:t>
            </a:r>
            <a:r>
              <a:rPr lang="en-US" dirty="0"/>
              <a:t>absolute error function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Some </a:t>
            </a:r>
            <a:r>
              <a:rPr lang="en-US" dirty="0"/>
              <a:t>improvement in accuracy </a:t>
            </a:r>
            <a:r>
              <a:rPr lang="en-US" dirty="0" smtClean="0"/>
              <a:t>was</a:t>
            </a:r>
            <a:br>
              <a:rPr lang="en-US" dirty="0" smtClean="0"/>
            </a:br>
            <a:r>
              <a:rPr lang="en-US" dirty="0" smtClean="0"/>
              <a:t>achieved (after </a:t>
            </a:r>
            <a:r>
              <a:rPr lang="en-US" dirty="0"/>
              <a:t>200 </a:t>
            </a:r>
            <a:r>
              <a:rPr lang="en-US" dirty="0" smtClean="0"/>
              <a:t>trials).</a:t>
            </a:r>
            <a:br>
              <a:rPr lang="en-US" dirty="0" smtClean="0"/>
            </a:br>
            <a:r>
              <a:rPr lang="en-US" dirty="0" smtClean="0"/>
              <a:t>Ranking </a:t>
            </a:r>
            <a:r>
              <a:rPr lang="en-US" dirty="0"/>
              <a:t>of the loss functions </a:t>
            </a:r>
            <a:r>
              <a:rPr lang="en-US" dirty="0" smtClean="0"/>
              <a:t>together</a:t>
            </a:r>
            <a:br>
              <a:rPr lang="en-US" dirty="0" smtClean="0"/>
            </a:br>
            <a:r>
              <a:rPr lang="en-US" dirty="0" smtClean="0"/>
              <a:t>with corresponding </a:t>
            </a:r>
            <a:r>
              <a:rPr lang="en-US" dirty="0"/>
              <a:t>accuracies is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/>
              <a:t>categorical_crossentropy’ (0.55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‘</a:t>
            </a:r>
            <a:r>
              <a:rPr lang="en-US" dirty="0"/>
              <a:t>mean_absolute_error’ (0.585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‘</a:t>
            </a:r>
            <a:r>
              <a:rPr lang="en-US" dirty="0" err="1"/>
              <a:t>mean_squared_error</a:t>
            </a:r>
            <a:r>
              <a:rPr lang="en-US" dirty="0"/>
              <a:t>’ (</a:t>
            </a:r>
            <a:r>
              <a:rPr lang="en-US" b="1" dirty="0"/>
              <a:t>0.62</a:t>
            </a:r>
            <a:r>
              <a:rPr lang="en-US" dirty="0"/>
              <a:t>).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55663" y="620658"/>
            <a:ext cx="3193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Common hyperparameters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 = 32, dropout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0.25, n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64</a:t>
            </a:r>
          </a:p>
          <a:p>
            <a:r>
              <a:rPr lang="en-US" dirty="0" smtClean="0"/>
              <a:t>dropout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0.5, manual labels: 0</a:t>
            </a:r>
          </a:p>
          <a:p>
            <a:r>
              <a:rPr lang="en-US" dirty="0" smtClean="0"/>
              <a:t>loss = ‘categorical_crossentropy’</a:t>
            </a:r>
          </a:p>
          <a:p>
            <a:r>
              <a:rPr lang="en-US" b="1" dirty="0" smtClean="0"/>
              <a:t>Highest accuracy: 83.0%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7885" y="4455570"/>
            <a:ext cx="3969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Training CNN model longer (400 epochs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did </a:t>
            </a:r>
            <a:r>
              <a:rPr lang="en-US" dirty="0"/>
              <a:t>not lead to a change in accuracy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which </a:t>
            </a:r>
            <a:r>
              <a:rPr lang="en-US" dirty="0"/>
              <a:t>stayed at 0.55 (after 200 trials).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347" y="2025353"/>
            <a:ext cx="3621031" cy="26403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25300" y="5486310"/>
            <a:ext cx="8002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Recommendation 5: </a:t>
            </a:r>
            <a:r>
              <a:rPr lang="en-US" dirty="0"/>
              <a:t>When adding </a:t>
            </a:r>
            <a:r>
              <a:rPr lang="en-US" dirty="0" smtClean="0"/>
              <a:t>more manual </a:t>
            </a:r>
            <a:r>
              <a:rPr lang="en-US" dirty="0"/>
              <a:t>labels, generate them using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model </a:t>
            </a:r>
            <a:r>
              <a:rPr lang="en-US" dirty="0"/>
              <a:t>that is being upgraded, and not </a:t>
            </a:r>
            <a:r>
              <a:rPr lang="en-US" dirty="0" smtClean="0"/>
              <a:t>some other </a:t>
            </a:r>
            <a:r>
              <a:rPr lang="en-US" dirty="0"/>
              <a:t>lower-accuracy model.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59282"/>
              </p:ext>
            </p:extLst>
          </p:nvPr>
        </p:nvGraphicFramePr>
        <p:xfrm>
          <a:off x="227885" y="683676"/>
          <a:ext cx="50165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8600"/>
                <a:gridCol w="609600"/>
                <a:gridCol w="457200"/>
                <a:gridCol w="609600"/>
                <a:gridCol w="863600"/>
                <a:gridCol w="3683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loss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optimizer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epochs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test_loss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test_accuracy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trials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accuracy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categorical_crossentropy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Adadelta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0.122603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0.9631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mean_squared_error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Adadelta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0.017082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0.8916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mean_absolute_error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Adadelta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0.022845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0.9011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categorical_crossentropy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Adadelta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0.011047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0.9285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categorical_crossentropy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Adam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0.068824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0.9927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0.83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02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03" y="122016"/>
            <a:ext cx="6272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Hyperparameter Optimization: CNN</a:t>
            </a:r>
            <a:endParaRPr lang="en-GB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7" y="706791"/>
            <a:ext cx="5015873" cy="3530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365" y="4236950"/>
            <a:ext cx="5139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Optimizer ‘</a:t>
            </a:r>
            <a:r>
              <a:rPr lang="en-US" dirty="0"/>
              <a:t>Adam’ gives </a:t>
            </a:r>
            <a:r>
              <a:rPr lang="en-US" dirty="0" smtClean="0"/>
              <a:t>much </a:t>
            </a:r>
            <a:r>
              <a:rPr lang="en-US" dirty="0"/>
              <a:t>higher accuracy of </a:t>
            </a:r>
            <a:r>
              <a:rPr lang="en-US" b="1" dirty="0" smtClean="0"/>
              <a:t>0.83</a:t>
            </a:r>
          </a:p>
          <a:p>
            <a:pPr algn="ctr"/>
            <a:r>
              <a:rPr lang="en-US" dirty="0" smtClean="0"/>
              <a:t>than </a:t>
            </a:r>
            <a:r>
              <a:rPr lang="en-US" dirty="0"/>
              <a:t>‘Adadelta’ with the accuracy of 0.55</a:t>
            </a:r>
            <a:r>
              <a:rPr lang="en-US" dirty="0" smtClean="0"/>
              <a:t>.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82" y="706790"/>
            <a:ext cx="3621032" cy="26403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07524" y="183571"/>
            <a:ext cx="3630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Identify errors in labels</a:t>
            </a:r>
            <a:endParaRPr lang="en-GB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11" y="3976956"/>
            <a:ext cx="3621032" cy="264033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9537106" y="880217"/>
            <a:ext cx="264919" cy="26491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9875714" y="82801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mislabeled as 9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329711" y="3330625"/>
            <a:ext cx="4472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High off-diagonal confusion numbers may</a:t>
            </a:r>
            <a:br>
              <a:rPr lang="en-US" dirty="0" smtClean="0"/>
            </a:br>
            <a:r>
              <a:rPr lang="en-US" dirty="0" smtClean="0"/>
              <a:t>indicate mislabeled images in the training set.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875719" y="4421616"/>
            <a:ext cx="2106987" cy="183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After correction</a:t>
            </a:r>
            <a:br>
              <a:rPr lang="en-US" dirty="0" smtClean="0"/>
            </a:br>
            <a:r>
              <a:rPr lang="en-US" dirty="0" smtClean="0"/>
              <a:t>of mislabeling errors</a:t>
            </a:r>
            <a:br>
              <a:rPr lang="en-US" dirty="0" smtClean="0"/>
            </a:br>
            <a:r>
              <a:rPr lang="en-US" dirty="0" smtClean="0"/>
              <a:t>9 → 0, 6</a:t>
            </a:r>
            <a:r>
              <a:rPr lang="en-US" dirty="0"/>
              <a:t> → </a:t>
            </a:r>
            <a:r>
              <a:rPr lang="en-US" dirty="0" smtClean="0"/>
              <a:t>0.</a:t>
            </a:r>
          </a:p>
          <a:p>
            <a:pPr algn="ctr">
              <a:spcBef>
                <a:spcPts val="600"/>
              </a:spcBef>
            </a:pPr>
            <a:r>
              <a:rPr lang="en-US" dirty="0" smtClean="0"/>
              <a:t>Some yet unknown</a:t>
            </a:r>
            <a:br>
              <a:rPr lang="en-US" dirty="0" smtClean="0"/>
            </a:br>
            <a:r>
              <a:rPr lang="en-US" dirty="0" smtClean="0"/>
              <a:t>factors led to a</a:t>
            </a:r>
            <a:br>
              <a:rPr lang="en-US" dirty="0" smtClean="0"/>
            </a:br>
            <a:r>
              <a:rPr lang="en-US" dirty="0"/>
              <a:t>lower</a:t>
            </a:r>
            <a:r>
              <a:rPr lang="en-US" dirty="0" smtClean="0"/>
              <a:t> accuracy.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325300" y="4973957"/>
            <a:ext cx="536452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Recommendation </a:t>
            </a:r>
            <a:r>
              <a:rPr lang="en-US" b="1" dirty="0" smtClean="0"/>
              <a:t>6:</a:t>
            </a:r>
            <a:r>
              <a:rPr lang="en-US" dirty="0" smtClean="0"/>
              <a:t> Try reduced number of epochs to speed up training.</a:t>
            </a:r>
            <a:endParaRPr lang="en-US" b="1" dirty="0" smtClean="0"/>
          </a:p>
          <a:p>
            <a:pPr>
              <a:spcBef>
                <a:spcPts val="600"/>
              </a:spcBef>
            </a:pPr>
            <a:r>
              <a:rPr lang="en-US" b="1" dirty="0" smtClean="0"/>
              <a:t>Recommendation 7:</a:t>
            </a:r>
            <a:r>
              <a:rPr lang="en-US" dirty="0" smtClean="0"/>
              <a:t> Test all optimizers and optimizer – loss pairs.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41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</TotalTime>
  <Words>1035</Words>
  <Application>Microsoft Office PowerPoint</Application>
  <PresentationFormat>Custom</PresentationFormat>
  <Paragraphs>285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Problem: Recognize handwritten digits (multi-label classification). Solution: Train a model that can classify an image as one of the 10 digits. Develop a GUI where user can test performance of the model and provide feedback: draw digits, save misclassified images and provide correct labels. Scope of solution space: Supervised learning methods – sequential neural networks (NN), including convolutional nets (CNN). Constraints: Images used for training may not reflect handwriting styles of the users. CNN model training takes several hours. A tedious handwriting of the digits to assess accuracy and generate manually labelled images for model re-training. Data: MNIST handwritten digit database with 60,000 train images  and 10,000 test images (28 x 28 pixels). User-generated images with correct labels.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Author</cp:lastModifiedBy>
  <cp:revision>167</cp:revision>
  <dcterms:created xsi:type="dcterms:W3CDTF">2022-03-23T04:33:36Z</dcterms:created>
  <dcterms:modified xsi:type="dcterms:W3CDTF">2022-03-24T05:51:12Z</dcterms:modified>
</cp:coreProperties>
</file>