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Quattrocento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italic.fntdata"/><Relationship Id="rId30" Type="http://schemas.openxmlformats.org/officeDocument/2006/relationships/font" Target="fonts/Quattrocento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Quattrocento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200">
                <a:latin typeface="Quattrocento Sans"/>
                <a:ea typeface="Quattrocento Sans"/>
                <a:cs typeface="Quattrocento Sans"/>
                <a:sym typeface="Quattrocento Sans"/>
              </a:rPr>
              <a:t>{Example1_Win32_Window}</a:t>
            </a:r>
            <a:endParaRPr sz="1200">
              <a:latin typeface="Quattrocento Sans"/>
              <a:ea typeface="Quattrocento Sans"/>
              <a:cs typeface="Quattrocento Sans"/>
              <a:sym typeface="Quattrocento Sans"/>
            </a:endParaRPr>
          </a:p>
          <a:p>
            <a:pPr indent="-304800" lvl="0" marL="457200" rtl="0">
              <a:spcBef>
                <a:spcPts val="0"/>
              </a:spcBef>
              <a:spcAft>
                <a:spcPts val="0"/>
              </a:spcAft>
              <a:buSzPts val="1200"/>
              <a:buFont typeface="Quattrocento Sans"/>
              <a:buChar char="●"/>
            </a:pPr>
            <a:r>
              <a:rPr lang="en" sz="1200">
                <a:latin typeface="Quattrocento Sans"/>
                <a:ea typeface="Quattrocento Sans"/>
                <a:cs typeface="Quattrocento Sans"/>
                <a:sym typeface="Quattrocento Sans"/>
              </a:rPr>
              <a:t>Application </a:t>
            </a:r>
            <a:r>
              <a:rPr lang="en" sz="1200">
                <a:latin typeface="Quattrocento Sans"/>
                <a:ea typeface="Quattrocento Sans"/>
                <a:cs typeface="Quattrocento Sans"/>
                <a:sym typeface="Quattrocento Sans"/>
              </a:rPr>
              <a:t>entrypoint </a:t>
            </a:r>
            <a:r>
              <a:rPr i="1" lang="en" sz="1200">
                <a:latin typeface="Quattrocento Sans"/>
                <a:ea typeface="Quattrocento Sans"/>
                <a:cs typeface="Quattrocento Sans"/>
                <a:sym typeface="Quattrocento Sans"/>
              </a:rPr>
              <a:t>{WndProc: 19}</a:t>
            </a:r>
            <a:endParaRPr i="1" sz="1200">
              <a:latin typeface="Quattrocento Sans"/>
              <a:ea typeface="Quattrocento Sans"/>
              <a:cs typeface="Quattrocento Sans"/>
              <a:sym typeface="Quattrocento Sans"/>
            </a:endParaRPr>
          </a:p>
          <a:p>
            <a:pPr indent="-304800" lvl="0" marL="457200" rtl="0">
              <a:spcBef>
                <a:spcPts val="0"/>
              </a:spcBef>
              <a:spcAft>
                <a:spcPts val="0"/>
              </a:spcAft>
              <a:buSzPts val="1200"/>
              <a:buFont typeface="Quattrocento Sans"/>
              <a:buChar char="●"/>
            </a:pPr>
            <a:r>
              <a:rPr lang="en" sz="1200">
                <a:latin typeface="Quattrocento Sans"/>
                <a:ea typeface="Quattrocento Sans"/>
                <a:cs typeface="Quattrocento Sans"/>
                <a:sym typeface="Quattrocento Sans"/>
              </a:rPr>
              <a:t>Creating and showing the window </a:t>
            </a:r>
            <a:r>
              <a:rPr i="1" lang="en" sz="1200">
                <a:latin typeface="Quattrocento Sans"/>
                <a:ea typeface="Quattrocento Sans"/>
                <a:cs typeface="Quattrocento Sans"/>
                <a:sym typeface="Quattrocento Sans"/>
              </a:rPr>
              <a:t>{InitializeWindow: 43}</a:t>
            </a:r>
            <a:endParaRPr sz="1200">
              <a:latin typeface="Quattrocento Sans"/>
              <a:ea typeface="Quattrocento Sans"/>
              <a:cs typeface="Quattrocento Sans"/>
              <a:sym typeface="Quattrocento Sans"/>
            </a:endParaRPr>
          </a:p>
          <a:p>
            <a:pPr indent="-304800" lvl="0" marL="457200" rtl="0">
              <a:spcBef>
                <a:spcPts val="0"/>
              </a:spcBef>
              <a:spcAft>
                <a:spcPts val="0"/>
              </a:spcAft>
              <a:buSzPts val="1200"/>
              <a:buFont typeface="Quattrocento Sans"/>
              <a:buChar char="●"/>
            </a:pPr>
            <a:r>
              <a:rPr lang="en" sz="1200">
                <a:latin typeface="Quattrocento Sans"/>
                <a:ea typeface="Quattrocento Sans"/>
                <a:cs typeface="Quattrocento Sans"/>
                <a:sym typeface="Quattrocento Sans"/>
              </a:rPr>
              <a:t>Infinite loop </a:t>
            </a:r>
            <a:r>
              <a:rPr i="1" lang="en" sz="1200">
                <a:latin typeface="Quattrocento Sans"/>
                <a:ea typeface="Quattrocento Sans"/>
                <a:cs typeface="Quattrocento Sans"/>
                <a:sym typeface="Quattrocento Sans"/>
              </a:rPr>
              <a:t>{messageloop: 101}</a:t>
            </a:r>
            <a:endParaRPr sz="1200">
              <a:latin typeface="Quattrocento Sans"/>
              <a:ea typeface="Quattrocento Sans"/>
              <a:cs typeface="Quattrocento Sans"/>
              <a:sym typeface="Quattrocento Sans"/>
            </a:endParaRPr>
          </a:p>
          <a:p>
            <a:pPr indent="-304800" lvl="0" marL="457200">
              <a:spcBef>
                <a:spcPts val="0"/>
              </a:spcBef>
              <a:spcAft>
                <a:spcPts val="0"/>
              </a:spcAft>
              <a:buSzPts val="1200"/>
              <a:buFont typeface="Quattrocento Sans"/>
              <a:buChar char="●"/>
            </a:pPr>
            <a:r>
              <a:rPr lang="en" sz="1200">
                <a:latin typeface="Quattrocento Sans"/>
                <a:ea typeface="Quattrocento Sans"/>
                <a:cs typeface="Quattrocento Sans"/>
                <a:sym typeface="Quattrocento Sans"/>
              </a:rPr>
              <a:t>WndProc </a:t>
            </a:r>
            <a:r>
              <a:rPr i="1" lang="en" sz="1200">
                <a:latin typeface="Quattrocento Sans"/>
                <a:ea typeface="Quattrocento Sans"/>
                <a:cs typeface="Quattrocento Sans"/>
                <a:sym typeface="Quattrocento Sans"/>
              </a:rPr>
              <a:t>{WndProc: 131}</a:t>
            </a:r>
            <a:endParaRPr i="1" sz="1200">
              <a:latin typeface="Quattrocento Sans"/>
              <a:ea typeface="Quattrocento Sans"/>
              <a:cs typeface="Quattrocento Sans"/>
              <a:sym typeface="Quattrocento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Quattrocento Sans"/>
                <a:ea typeface="Quattrocento Sans"/>
                <a:cs typeface="Quattrocento Sans"/>
                <a:sym typeface="Quattrocento Sans"/>
              </a:rPr>
              <a:t>[Vertex Data] </a:t>
            </a:r>
            <a:endParaRPr i="1"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None/>
            </a:pPr>
            <a:r>
              <a:rPr i="1" lang="en" sz="1200">
                <a:solidFill>
                  <a:schemeClr val="dk1"/>
                </a:solidFill>
                <a:latin typeface="Quattrocento Sans"/>
                <a:ea typeface="Quattrocento Sans"/>
                <a:cs typeface="Quattrocento Sans"/>
                <a:sym typeface="Quattrocento Sans"/>
              </a:rPr>
              <a:t>{Example2_Initializing_Direct3D}</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Declaring pointers to </a:t>
            </a:r>
            <a:r>
              <a:rPr i="1" lang="en" sz="1200">
                <a:solidFill>
                  <a:schemeClr val="dk1"/>
                </a:solidFill>
                <a:latin typeface="Quattrocento Sans"/>
                <a:ea typeface="Quattrocento Sans"/>
                <a:cs typeface="Quattrocento Sans"/>
                <a:sym typeface="Quattrocento Sans"/>
              </a:rPr>
              <a:t>IDirect3D9 </a:t>
            </a:r>
            <a:r>
              <a:rPr lang="en" sz="1200">
                <a:solidFill>
                  <a:schemeClr val="dk1"/>
                </a:solidFill>
                <a:latin typeface="Quattrocento Sans"/>
                <a:ea typeface="Quattrocento Sans"/>
                <a:cs typeface="Quattrocento Sans"/>
                <a:sym typeface="Quattrocento Sans"/>
              </a:rPr>
              <a:t>and </a:t>
            </a:r>
            <a:r>
              <a:rPr i="1" lang="en" sz="1200">
                <a:solidFill>
                  <a:schemeClr val="dk1"/>
                </a:solidFill>
                <a:latin typeface="Quattrocento Sans"/>
                <a:ea typeface="Quattrocento Sans"/>
                <a:cs typeface="Quattrocento Sans"/>
                <a:sym typeface="Quattrocento Sans"/>
              </a:rPr>
              <a:t>IDirect3DDevice9</a:t>
            </a:r>
            <a:r>
              <a:rPr lang="en" sz="1200">
                <a:solidFill>
                  <a:schemeClr val="dk1"/>
                </a:solidFill>
                <a:latin typeface="Quattrocento Sans"/>
                <a:ea typeface="Quattrocento Sans"/>
                <a:cs typeface="Quattrocento Sans"/>
                <a:sym typeface="Quattrocento Sans"/>
              </a:rPr>
              <a:t> </a:t>
            </a:r>
            <a:r>
              <a:rPr b="1" i="1" lang="en" sz="1200">
                <a:solidFill>
                  <a:schemeClr val="dk1"/>
                </a:solidFill>
                <a:latin typeface="Quattrocento Sans"/>
                <a:ea typeface="Quattrocento Sans"/>
                <a:cs typeface="Quattrocento Sans"/>
                <a:sym typeface="Quattrocento Sans"/>
              </a:rPr>
              <a:t>{16, 19}</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New in WinMain: </a:t>
            </a:r>
            <a:r>
              <a:rPr i="1" lang="en" sz="1200">
                <a:solidFill>
                  <a:schemeClr val="dk1"/>
                </a:solidFill>
                <a:latin typeface="Quattrocento Sans"/>
                <a:ea typeface="Quattrocento Sans"/>
                <a:cs typeface="Quattrocento Sans"/>
                <a:sym typeface="Quattrocento Sans"/>
              </a:rPr>
              <a:t>InitializeD3DWindow, SetupScene, RenderScene</a:t>
            </a:r>
            <a:r>
              <a:rPr lang="en" sz="1200">
                <a:solidFill>
                  <a:schemeClr val="dk1"/>
                </a:solidFill>
                <a:latin typeface="Quattrocento Sans"/>
                <a:ea typeface="Quattrocento Sans"/>
                <a:cs typeface="Quattrocento Sans"/>
                <a:sym typeface="Quattrocento Sans"/>
              </a:rPr>
              <a:t> (DI), </a:t>
            </a:r>
            <a:r>
              <a:rPr i="1" lang="en" sz="1200">
                <a:solidFill>
                  <a:schemeClr val="dk1"/>
                </a:solidFill>
                <a:latin typeface="Quattrocento Sans"/>
                <a:ea typeface="Quattrocento Sans"/>
                <a:cs typeface="Quattrocento Sans"/>
                <a:sym typeface="Quattrocento Sans"/>
              </a:rPr>
              <a:t>CleanUpScene</a:t>
            </a:r>
            <a:r>
              <a:rPr lang="en" sz="1200">
                <a:solidFill>
                  <a:schemeClr val="dk1"/>
                </a:solidFill>
                <a:latin typeface="Quattrocento Sans"/>
                <a:ea typeface="Quattrocento Sans"/>
                <a:cs typeface="Quattrocento Sans"/>
                <a:sym typeface="Quattrocento Sans"/>
              </a:rPr>
              <a:t> </a:t>
            </a:r>
            <a:r>
              <a:rPr b="1" i="1" lang="en" sz="1200">
                <a:solidFill>
                  <a:schemeClr val="dk1"/>
                </a:solidFill>
                <a:latin typeface="Quattrocento Sans"/>
                <a:ea typeface="Quattrocento Sans"/>
                <a:cs typeface="Quattrocento Sans"/>
                <a:sym typeface="Quattrocento Sans"/>
              </a:rPr>
              <a:t>{77}</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Creating </a:t>
            </a:r>
            <a:r>
              <a:rPr i="1" lang="en" sz="1200">
                <a:solidFill>
                  <a:schemeClr val="dk1"/>
                </a:solidFill>
                <a:latin typeface="Quattrocento Sans"/>
                <a:ea typeface="Quattrocento Sans"/>
                <a:cs typeface="Quattrocento Sans"/>
                <a:sym typeface="Quattrocento Sans"/>
              </a:rPr>
              <a:t>Direct3D9</a:t>
            </a:r>
            <a:r>
              <a:rPr lang="en" sz="1200">
                <a:solidFill>
                  <a:schemeClr val="dk1"/>
                </a:solidFill>
                <a:latin typeface="Quattrocento Sans"/>
                <a:ea typeface="Quattrocento Sans"/>
                <a:cs typeface="Quattrocento Sans"/>
                <a:sym typeface="Quattrocento Sans"/>
              </a:rPr>
              <a:t> object and getting hardware capabilities </a:t>
            </a:r>
            <a:r>
              <a:rPr b="1" i="1" lang="en" sz="1200">
                <a:solidFill>
                  <a:schemeClr val="dk1"/>
                </a:solidFill>
                <a:latin typeface="Quattrocento Sans"/>
                <a:ea typeface="Quattrocento Sans"/>
                <a:cs typeface="Quattrocento Sans"/>
                <a:sym typeface="Quattrocento Sans"/>
              </a:rPr>
              <a:t>{175}</a:t>
            </a:r>
            <a:endParaRPr b="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Filling </a:t>
            </a:r>
            <a:r>
              <a:rPr i="1" lang="en" sz="1200">
                <a:solidFill>
                  <a:schemeClr val="dk1"/>
                </a:solidFill>
                <a:latin typeface="Quattrocento Sans"/>
                <a:ea typeface="Quattrocento Sans"/>
                <a:cs typeface="Quattrocento Sans"/>
                <a:sym typeface="Quattrocento Sans"/>
              </a:rPr>
              <a:t>D3DPRESENT_PARAMETERS</a:t>
            </a:r>
            <a:r>
              <a:rPr lang="en" sz="1200">
                <a:solidFill>
                  <a:schemeClr val="dk1"/>
                </a:solidFill>
                <a:latin typeface="Quattrocento Sans"/>
                <a:ea typeface="Quattrocento Sans"/>
                <a:cs typeface="Quattrocento Sans"/>
                <a:sym typeface="Quattrocento Sans"/>
              </a:rPr>
              <a:t> </a:t>
            </a:r>
            <a:r>
              <a:rPr b="1" i="1" lang="en" sz="1200">
                <a:solidFill>
                  <a:schemeClr val="dk1"/>
                </a:solidFill>
                <a:latin typeface="Quattrocento Sans"/>
                <a:ea typeface="Quattrocento Sans"/>
                <a:cs typeface="Quattrocento Sans"/>
                <a:sym typeface="Quattrocento Sans"/>
              </a:rPr>
              <a:t>{196}</a:t>
            </a:r>
            <a:endParaRPr b="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Creating </a:t>
            </a:r>
            <a:r>
              <a:rPr i="1" lang="en" sz="1200">
                <a:solidFill>
                  <a:schemeClr val="dk1"/>
                </a:solidFill>
                <a:latin typeface="Quattrocento Sans"/>
                <a:ea typeface="Quattrocento Sans"/>
                <a:cs typeface="Quattrocento Sans"/>
                <a:sym typeface="Quattrocento Sans"/>
              </a:rPr>
              <a:t>Direct3DDevice9</a:t>
            </a:r>
            <a:r>
              <a:rPr lang="en" sz="1200">
                <a:solidFill>
                  <a:schemeClr val="dk1"/>
                </a:solidFill>
                <a:latin typeface="Quattrocento Sans"/>
                <a:ea typeface="Quattrocento Sans"/>
                <a:cs typeface="Quattrocento Sans"/>
                <a:sym typeface="Quattrocento Sans"/>
              </a:rPr>
              <a:t> object </a:t>
            </a:r>
            <a:r>
              <a:rPr b="1" i="1" lang="en" sz="1200">
                <a:solidFill>
                  <a:schemeClr val="dk1"/>
                </a:solidFill>
                <a:latin typeface="Quattrocento Sans"/>
                <a:ea typeface="Quattrocento Sans"/>
                <a:cs typeface="Quattrocento Sans"/>
                <a:sym typeface="Quattrocento Sans"/>
              </a:rPr>
              <a:t>{242}</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i="1" lang="en" sz="1200">
                <a:solidFill>
                  <a:schemeClr val="dk1"/>
                </a:solidFill>
                <a:latin typeface="Quattrocento Sans"/>
                <a:ea typeface="Quattrocento Sans"/>
                <a:cs typeface="Quattrocento Sans"/>
                <a:sym typeface="Quattrocento Sans"/>
              </a:rPr>
              <a:t>SetupScene / CleanUpScene</a:t>
            </a:r>
            <a:r>
              <a:rPr lang="en" sz="1200">
                <a:solidFill>
                  <a:schemeClr val="dk1"/>
                </a:solidFill>
                <a:latin typeface="Quattrocento Sans"/>
                <a:ea typeface="Quattrocento Sans"/>
                <a:cs typeface="Quattrocento Sans"/>
                <a:sym typeface="Quattrocento Sans"/>
              </a:rPr>
              <a:t> are empty </a:t>
            </a:r>
            <a:r>
              <a:rPr b="1" i="1" lang="en" sz="1200">
                <a:solidFill>
                  <a:schemeClr val="dk1"/>
                </a:solidFill>
                <a:latin typeface="Quattrocento Sans"/>
                <a:ea typeface="Quattrocento Sans"/>
                <a:cs typeface="Quattrocento Sans"/>
                <a:sym typeface="Quattrocento Sans"/>
              </a:rPr>
              <a:t>{45}</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Frame rendering in messageloop </a:t>
            </a:r>
            <a:r>
              <a:rPr b="1" i="1" lang="en" sz="1200">
                <a:solidFill>
                  <a:schemeClr val="dk1"/>
                </a:solidFill>
                <a:latin typeface="Quattrocento Sans"/>
                <a:ea typeface="Quattrocento Sans"/>
                <a:cs typeface="Quattrocento Sans"/>
                <a:sym typeface="Quattrocento Sans"/>
              </a:rPr>
              <a:t>{300}</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i="1" lang="en" sz="1200">
                <a:solidFill>
                  <a:schemeClr val="dk1"/>
                </a:solidFill>
                <a:latin typeface="Quattrocento Sans"/>
                <a:ea typeface="Quattrocento Sans"/>
                <a:cs typeface="Quattrocento Sans"/>
                <a:sym typeface="Quattrocento Sans"/>
              </a:rPr>
              <a:t>RenderScene </a:t>
            </a:r>
            <a:r>
              <a:rPr b="1" i="1" lang="en" sz="1200">
                <a:solidFill>
                  <a:schemeClr val="dk1"/>
                </a:solidFill>
                <a:latin typeface="Quattrocento Sans"/>
                <a:ea typeface="Quattrocento Sans"/>
                <a:cs typeface="Quattrocento Sans"/>
                <a:sym typeface="Quattrocento Sans"/>
              </a:rPr>
              <a:t>{55}</a:t>
            </a:r>
            <a:endParaRPr b="1" i="1"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200">
                <a:solidFill>
                  <a:schemeClr val="dk1"/>
                </a:solidFill>
                <a:latin typeface="Quattrocento Sans"/>
                <a:ea typeface="Quattrocento Sans"/>
                <a:cs typeface="Quattrocento Sans"/>
                <a:sym typeface="Quattrocento Sans"/>
              </a:rPr>
              <a:t>Example image on next page!</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200">
                <a:solidFill>
                  <a:schemeClr val="dk1"/>
                </a:solidFill>
                <a:latin typeface="Quattrocento Sans"/>
                <a:ea typeface="Quattrocento Sans"/>
                <a:cs typeface="Quattrocento Sans"/>
                <a:sym typeface="Quattrocento Sans"/>
              </a:rPr>
              <a:t>[Vertex Data]</a:t>
            </a:r>
            <a:endParaRPr i="1" sz="1200">
              <a:solidFill>
                <a:schemeClr val="dk1"/>
              </a:solidFill>
              <a:latin typeface="Quattrocento Sans"/>
              <a:ea typeface="Quattrocento Sans"/>
              <a:cs typeface="Quattrocento Sans"/>
              <a:sym typeface="Quattrocento Sans"/>
            </a:endParaRPr>
          </a:p>
          <a:p>
            <a:pPr indent="0" lvl="0" marL="0">
              <a:spcBef>
                <a:spcPts val="0"/>
              </a:spcBef>
              <a:spcAft>
                <a:spcPts val="0"/>
              </a:spcAft>
              <a:buClr>
                <a:schemeClr val="dk1"/>
              </a:buClr>
              <a:buSzPts val="1100"/>
              <a:buFont typeface="Arial"/>
              <a:buNone/>
            </a:pPr>
            <a:r>
              <a:rPr i="1" lang="en" sz="1200">
                <a:solidFill>
                  <a:schemeClr val="dk1"/>
                </a:solidFill>
                <a:latin typeface="Quattrocento Sans"/>
                <a:ea typeface="Quattrocento Sans"/>
                <a:cs typeface="Quattrocento Sans"/>
                <a:sym typeface="Quattrocento Sans"/>
              </a:rPr>
              <a:t>{Example3_StartDrawing}</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Define vertex data structure in application code </a:t>
            </a:r>
            <a:r>
              <a:rPr b="1" i="1" lang="en" sz="1200">
                <a:solidFill>
                  <a:schemeClr val="dk1"/>
                </a:solidFill>
                <a:latin typeface="Quattrocento Sans"/>
                <a:ea typeface="Quattrocento Sans"/>
                <a:cs typeface="Quattrocento Sans"/>
                <a:sym typeface="Quattrocento Sans"/>
              </a:rPr>
              <a:t>{35}</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Create IDirect3DVertexBuffer9 </a:t>
            </a:r>
            <a:r>
              <a:rPr b="1" i="1" lang="en" sz="1200">
                <a:solidFill>
                  <a:schemeClr val="dk1"/>
                </a:solidFill>
                <a:latin typeface="Quattrocento Sans"/>
                <a:ea typeface="Quattrocento Sans"/>
                <a:cs typeface="Quattrocento Sans"/>
                <a:sym typeface="Quattrocento Sans"/>
              </a:rPr>
              <a:t>{58}</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Render </a:t>
            </a:r>
            <a:r>
              <a:rPr b="1" i="1" lang="en" sz="1200">
                <a:solidFill>
                  <a:schemeClr val="dk1"/>
                </a:solidFill>
                <a:latin typeface="Quattrocento Sans"/>
                <a:ea typeface="Quattrocento Sans"/>
                <a:cs typeface="Quattrocento Sans"/>
                <a:sym typeface="Quattrocento Sans"/>
              </a:rPr>
              <a:t>{100}</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Don’t forget to release DX resources </a:t>
            </a:r>
            <a:r>
              <a:rPr b="1" i="1" lang="en" sz="1200">
                <a:solidFill>
                  <a:schemeClr val="dk1"/>
                </a:solidFill>
                <a:latin typeface="Quattrocento Sans"/>
                <a:ea typeface="Quattrocento Sans"/>
                <a:cs typeface="Quattrocento Sans"/>
                <a:sym typeface="Quattrocento Sans"/>
              </a:rPr>
              <a:t>{152}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1200">
                <a:latin typeface="Quattrocento Sans"/>
                <a:ea typeface="Quattrocento Sans"/>
                <a:cs typeface="Quattrocento Sans"/>
                <a:sym typeface="Quattrocento Sans"/>
              </a:rPr>
              <a:t>Fixed-function </a:t>
            </a:r>
            <a:r>
              <a:rPr lang="en" sz="1200">
                <a:latin typeface="Quattrocento Sans"/>
                <a:ea typeface="Quattrocento Sans"/>
                <a:cs typeface="Quattrocento Sans"/>
                <a:sym typeface="Quattrocento Sans"/>
              </a:rPr>
              <a:t>is a </a:t>
            </a:r>
            <a:r>
              <a:rPr b="1" lang="en" sz="1200">
                <a:latin typeface="Quattrocento Sans"/>
                <a:ea typeface="Quattrocento Sans"/>
                <a:cs typeface="Quattrocento Sans"/>
                <a:sym typeface="Quattrocento Sans"/>
              </a:rPr>
              <a:t>term </a:t>
            </a:r>
            <a:r>
              <a:rPr lang="en" sz="1200">
                <a:latin typeface="Quattrocento Sans"/>
                <a:ea typeface="Quattrocento Sans"/>
                <a:cs typeface="Quattrocento Sans"/>
                <a:sym typeface="Quattrocento Sans"/>
              </a:rPr>
              <a:t>canonically used to contrast 3D graphics APIs and </a:t>
            </a:r>
            <a:r>
              <a:rPr b="1" lang="en" sz="1200">
                <a:latin typeface="Quattrocento Sans"/>
                <a:ea typeface="Quattrocento Sans"/>
                <a:cs typeface="Quattrocento Sans"/>
                <a:sym typeface="Quattrocento Sans"/>
              </a:rPr>
              <a:t>ea</a:t>
            </a:r>
            <a:r>
              <a:rPr b="1" lang="en" sz="1200">
                <a:latin typeface="Quattrocento Sans"/>
                <a:ea typeface="Quattrocento Sans"/>
                <a:cs typeface="Quattrocento Sans"/>
                <a:sym typeface="Quattrocento Sans"/>
              </a:rPr>
              <a:t>r</a:t>
            </a:r>
            <a:r>
              <a:rPr b="1" lang="en" sz="1200">
                <a:latin typeface="Quattrocento Sans"/>
                <a:ea typeface="Quattrocento Sans"/>
                <a:cs typeface="Quattrocento Sans"/>
                <a:sym typeface="Quattrocento Sans"/>
              </a:rPr>
              <a:t>lier GPUs</a:t>
            </a:r>
            <a:r>
              <a:rPr lang="en" sz="1200">
                <a:latin typeface="Quattrocento Sans"/>
                <a:ea typeface="Quattrocento Sans"/>
                <a:cs typeface="Quattrocento Sans"/>
                <a:sym typeface="Quattrocento Sans"/>
              </a:rPr>
              <a:t> designed prior to the </a:t>
            </a:r>
            <a:r>
              <a:rPr b="1" lang="en" sz="1200">
                <a:latin typeface="Quattrocento Sans"/>
                <a:ea typeface="Quattrocento Sans"/>
                <a:cs typeface="Quattrocento Sans"/>
                <a:sym typeface="Quattrocento Sans"/>
              </a:rPr>
              <a:t>advent of shader-based 3D graphics</a:t>
            </a:r>
            <a:r>
              <a:rPr lang="en" sz="1200">
                <a:latin typeface="Quattrocento Sans"/>
                <a:ea typeface="Quattrocento Sans"/>
                <a:cs typeface="Quattrocento Sans"/>
                <a:sym typeface="Quattrocento Sans"/>
              </a:rPr>
              <a:t> APIs and GPU architectures.</a:t>
            </a:r>
            <a:endParaRPr sz="1200">
              <a:latin typeface="Quattrocento Sans"/>
              <a:ea typeface="Quattrocento Sans"/>
              <a:cs typeface="Quattrocento Sans"/>
              <a:sym typeface="Quattrocento Sans"/>
            </a:endParaRPr>
          </a:p>
          <a:p>
            <a:pPr indent="0" lvl="0" marL="0">
              <a:spcBef>
                <a:spcPts val="0"/>
              </a:spcBef>
              <a:spcAft>
                <a:spcPts val="0"/>
              </a:spcAft>
              <a:buNone/>
            </a:pPr>
            <a:br>
              <a:rPr lang="en" sz="1200">
                <a:latin typeface="Quattrocento Sans"/>
                <a:ea typeface="Quattrocento Sans"/>
                <a:cs typeface="Quattrocento Sans"/>
                <a:sym typeface="Quattrocento Sans"/>
              </a:rPr>
            </a:br>
            <a:r>
              <a:rPr lang="en" sz="1200">
                <a:latin typeface="Quattrocento Sans"/>
                <a:ea typeface="Quattrocento Sans"/>
                <a:cs typeface="Quattrocento Sans"/>
                <a:sym typeface="Quattrocento Sans"/>
              </a:rPr>
              <a:t>In computer graphics, a </a:t>
            </a:r>
            <a:r>
              <a:rPr b="1" lang="en" sz="1200">
                <a:latin typeface="Quattrocento Sans"/>
                <a:ea typeface="Quattrocento Sans"/>
                <a:cs typeface="Quattrocento Sans"/>
                <a:sym typeface="Quattrocento Sans"/>
              </a:rPr>
              <a:t>shader </a:t>
            </a:r>
            <a:r>
              <a:rPr lang="en" sz="1200">
                <a:latin typeface="Quattrocento Sans"/>
                <a:ea typeface="Quattrocento Sans"/>
                <a:cs typeface="Quattrocento Sans"/>
                <a:sym typeface="Quattrocento Sans"/>
              </a:rPr>
              <a:t>is a </a:t>
            </a:r>
            <a:r>
              <a:rPr b="1" lang="en" sz="1200">
                <a:latin typeface="Quattrocento Sans"/>
                <a:ea typeface="Quattrocento Sans"/>
                <a:cs typeface="Quattrocento Sans"/>
                <a:sym typeface="Quattrocento Sans"/>
              </a:rPr>
              <a:t>type of computer program</a:t>
            </a:r>
            <a:r>
              <a:rPr lang="en" sz="1200">
                <a:latin typeface="Quattrocento Sans"/>
                <a:ea typeface="Quattrocento Sans"/>
                <a:cs typeface="Quattrocento Sans"/>
                <a:sym typeface="Quattrocento Sans"/>
              </a:rPr>
              <a:t> that was originally </a:t>
            </a:r>
            <a:r>
              <a:rPr b="1" lang="en" sz="1200">
                <a:latin typeface="Quattrocento Sans"/>
                <a:ea typeface="Quattrocento Sans"/>
                <a:cs typeface="Quattrocento Sans"/>
                <a:sym typeface="Quattrocento Sans"/>
              </a:rPr>
              <a:t>used for shading</a:t>
            </a:r>
            <a:r>
              <a:rPr lang="en" sz="1200">
                <a:latin typeface="Quattrocento Sans"/>
                <a:ea typeface="Quattrocento Sans"/>
                <a:cs typeface="Quattrocento Sans"/>
                <a:sym typeface="Quattrocento Sans"/>
              </a:rPr>
              <a:t> (the production of appropriate levels of light, darkness, and color within an image) but which now performs a variety of specialized functions in various fields of computer graphics </a:t>
            </a:r>
            <a:r>
              <a:rPr b="1" lang="en" sz="1200">
                <a:latin typeface="Quattrocento Sans"/>
                <a:ea typeface="Quattrocento Sans"/>
                <a:cs typeface="Quattrocento Sans"/>
                <a:sym typeface="Quattrocento Sans"/>
              </a:rPr>
              <a:t>special effects</a:t>
            </a:r>
            <a:r>
              <a:rPr lang="en" sz="1200">
                <a:latin typeface="Quattrocento Sans"/>
                <a:ea typeface="Quattrocento Sans"/>
                <a:cs typeface="Quattrocento Sans"/>
                <a:sym typeface="Quattrocento Sans"/>
              </a:rPr>
              <a:t> or does video post-processing unrelated to shading, or even functions unrelated to graphics at all.</a:t>
            </a:r>
            <a:endParaRPr sz="1200">
              <a:latin typeface="Quattrocento Sans"/>
              <a:ea typeface="Quattrocento Sans"/>
              <a:cs typeface="Quattrocento Sans"/>
              <a:sym typeface="Quattrocento Sans"/>
            </a:endParaRPr>
          </a:p>
          <a:p>
            <a:pPr indent="0" lvl="0" marL="0">
              <a:spcBef>
                <a:spcPts val="0"/>
              </a:spcBef>
              <a:spcAft>
                <a:spcPts val="0"/>
              </a:spcAft>
              <a:buNone/>
            </a:pPr>
            <a:r>
              <a:t/>
            </a:r>
            <a:endParaRPr sz="1200">
              <a:latin typeface="Quattrocento Sans"/>
              <a:ea typeface="Quattrocento Sans"/>
              <a:cs typeface="Quattrocento Sans"/>
              <a:sym typeface="Quattrocento Sans"/>
            </a:endParaRPr>
          </a:p>
          <a:p>
            <a:pPr indent="0" lvl="0" marL="0">
              <a:spcBef>
                <a:spcPts val="0"/>
              </a:spcBef>
              <a:spcAft>
                <a:spcPts val="0"/>
              </a:spcAft>
              <a:buNone/>
            </a:pPr>
            <a:r>
              <a:rPr b="1" lang="en" sz="1200">
                <a:latin typeface="Quattrocento Sans"/>
                <a:ea typeface="Quattrocento Sans"/>
                <a:cs typeface="Quattrocento Sans"/>
                <a:sym typeface="Quattrocento Sans"/>
              </a:rPr>
              <a:t>Phong shading</a:t>
            </a:r>
            <a:r>
              <a:rPr lang="en" sz="1200">
                <a:latin typeface="Quattrocento Sans"/>
                <a:ea typeface="Quattrocento Sans"/>
                <a:cs typeface="Quattrocento Sans"/>
                <a:sym typeface="Quattrocento Sans"/>
              </a:rPr>
              <a:t> refers to an interpolation technique for surface shading in 3D computer graphics.</a:t>
            </a:r>
            <a:endParaRPr sz="1200">
              <a:latin typeface="Quattrocento Sans"/>
              <a:ea typeface="Quattrocento Sans"/>
              <a:cs typeface="Quattrocento Sans"/>
              <a:sym typeface="Quattrocento Sans"/>
            </a:endParaRPr>
          </a:p>
          <a:p>
            <a:pPr indent="0" lvl="0" marL="0">
              <a:spcBef>
                <a:spcPts val="0"/>
              </a:spcBef>
              <a:spcAft>
                <a:spcPts val="0"/>
              </a:spcAft>
              <a:buNone/>
            </a:pPr>
            <a:r>
              <a:t/>
            </a:r>
            <a:endParaRPr sz="1200">
              <a:latin typeface="Quattrocento Sans"/>
              <a:ea typeface="Quattrocento Sans"/>
              <a:cs typeface="Quattrocento Sans"/>
              <a:sym typeface="Quattrocento Sans"/>
            </a:endParaRPr>
          </a:p>
          <a:p>
            <a:pPr indent="0" lvl="0" marL="0">
              <a:spcBef>
                <a:spcPts val="0"/>
              </a:spcBef>
              <a:spcAft>
                <a:spcPts val="0"/>
              </a:spcAft>
              <a:buClr>
                <a:schemeClr val="dk1"/>
              </a:buClr>
              <a:buSzPts val="1100"/>
              <a:buFont typeface="Arial"/>
              <a:buNone/>
            </a:pPr>
            <a:r>
              <a:rPr i="1" lang="en" sz="1200">
                <a:solidFill>
                  <a:schemeClr val="dk1"/>
                </a:solidFill>
                <a:latin typeface="Quattrocento Sans"/>
                <a:ea typeface="Quattrocento Sans"/>
                <a:cs typeface="Quattrocento Sans"/>
                <a:sym typeface="Quattrocento Sans"/>
              </a:rPr>
              <a:t>{Example4_Shaders}</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Declare Vertex Shader object, Vertex Declaration and Constant Table  </a:t>
            </a:r>
            <a:r>
              <a:rPr b="1" i="1" lang="en" sz="1200">
                <a:solidFill>
                  <a:schemeClr val="dk1"/>
                </a:solidFill>
                <a:latin typeface="Quattrocento Sans"/>
                <a:ea typeface="Quattrocento Sans"/>
                <a:cs typeface="Quattrocento Sans"/>
                <a:sym typeface="Quattrocento Sans"/>
              </a:rPr>
              <a:t>{25}</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Create Vertex Declaration object </a:t>
            </a:r>
            <a:r>
              <a:rPr b="1" i="1" lang="en" sz="1200">
                <a:solidFill>
                  <a:schemeClr val="dk1"/>
                </a:solidFill>
                <a:latin typeface="Quattrocento Sans"/>
                <a:ea typeface="Quattrocento Sans"/>
                <a:cs typeface="Quattrocento Sans"/>
                <a:sym typeface="Quattrocento Sans"/>
              </a:rPr>
              <a:t>{95}</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Compile Vertex Shader to bytecode  </a:t>
            </a:r>
            <a:r>
              <a:rPr b="1" i="1" lang="en" sz="1200">
                <a:solidFill>
                  <a:schemeClr val="dk1"/>
                </a:solidFill>
                <a:latin typeface="Quattrocento Sans"/>
                <a:ea typeface="Quattrocento Sans"/>
                <a:cs typeface="Quattrocento Sans"/>
                <a:sym typeface="Quattrocento Sans"/>
              </a:rPr>
              <a:t>{108}</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Create Vertex Shader object </a:t>
            </a:r>
            <a:r>
              <a:rPr b="1" i="1" lang="en" sz="1200">
                <a:solidFill>
                  <a:schemeClr val="dk1"/>
                </a:solidFill>
                <a:latin typeface="Quattrocento Sans"/>
                <a:ea typeface="Quattrocento Sans"/>
                <a:cs typeface="Quattrocento Sans"/>
                <a:sym typeface="Quattrocento Sans"/>
              </a:rPr>
              <a:t>{112}</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Vertex Shader File </a:t>
            </a:r>
            <a:r>
              <a:rPr b="1" i="1" lang="en" sz="1200">
                <a:solidFill>
                  <a:schemeClr val="dk1"/>
                </a:solidFill>
                <a:latin typeface="Quattrocento Sans"/>
                <a:ea typeface="Quattrocento Sans"/>
                <a:cs typeface="Quattrocento Sans"/>
                <a:sym typeface="Quattrocento Sans"/>
              </a:rPr>
              <a:t>{VertexShader.h}</a:t>
            </a:r>
            <a:endParaRPr b="1" i="1"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1200">
                <a:solidFill>
                  <a:schemeClr val="dk1"/>
                </a:solidFill>
                <a:latin typeface="Quattrocento Sans"/>
                <a:ea typeface="Quattrocento Sans"/>
                <a:cs typeface="Quattrocento Sans"/>
                <a:sym typeface="Quattrocento Sans"/>
              </a:rPr>
              <a:t>{Example5_ZBuffer}</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Setup constants for first quad  </a:t>
            </a:r>
            <a:r>
              <a:rPr b="1" i="1" lang="en" sz="1200">
                <a:solidFill>
                  <a:schemeClr val="dk1"/>
                </a:solidFill>
                <a:latin typeface="Quattrocento Sans"/>
                <a:ea typeface="Quattrocento Sans"/>
                <a:cs typeface="Quattrocento Sans"/>
                <a:sym typeface="Quattrocento Sans"/>
              </a:rPr>
              <a:t>{main.cpp: 126}</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Render first quad </a:t>
            </a:r>
            <a:r>
              <a:rPr b="1" i="1" lang="en" sz="1200">
                <a:solidFill>
                  <a:schemeClr val="dk1"/>
                </a:solidFill>
                <a:latin typeface="Quattrocento Sans"/>
                <a:ea typeface="Quattrocento Sans"/>
                <a:cs typeface="Quattrocento Sans"/>
                <a:sym typeface="Quattrocento Sans"/>
              </a:rPr>
              <a:t>{main.cpp: 140}</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Setup constants for second quad  </a:t>
            </a:r>
            <a:r>
              <a:rPr b="1" i="1" lang="en" sz="1200">
                <a:solidFill>
                  <a:schemeClr val="dk1"/>
                </a:solidFill>
                <a:latin typeface="Quattrocento Sans"/>
                <a:ea typeface="Quattrocento Sans"/>
                <a:cs typeface="Quattrocento Sans"/>
                <a:sym typeface="Quattrocento Sans"/>
              </a:rPr>
              <a:t>{main.cpp: 144}</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Render second quad </a:t>
            </a:r>
            <a:r>
              <a:rPr b="1" i="1" lang="en" sz="1200">
                <a:solidFill>
                  <a:schemeClr val="dk1"/>
                </a:solidFill>
                <a:latin typeface="Quattrocento Sans"/>
                <a:ea typeface="Quattrocento Sans"/>
                <a:cs typeface="Quattrocento Sans"/>
                <a:sym typeface="Quattrocento Sans"/>
              </a:rPr>
              <a:t>{main.cpp: 151}</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Compile Vertex Shader to bytecode  </a:t>
            </a:r>
            <a:r>
              <a:rPr b="1" i="1" lang="en" sz="1200">
                <a:solidFill>
                  <a:schemeClr val="dk1"/>
                </a:solidFill>
                <a:latin typeface="Quattrocento Sans"/>
                <a:ea typeface="Quattrocento Sans"/>
                <a:cs typeface="Quattrocento Sans"/>
                <a:sym typeface="Quattrocento Sans"/>
              </a:rPr>
              <a:t>{108}</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Create Vertex Shader object </a:t>
            </a:r>
            <a:r>
              <a:rPr b="1" i="1" lang="en" sz="1200">
                <a:solidFill>
                  <a:schemeClr val="dk1"/>
                </a:solidFill>
                <a:latin typeface="Quattrocento Sans"/>
                <a:ea typeface="Quattrocento Sans"/>
                <a:cs typeface="Quattrocento Sans"/>
                <a:sym typeface="Quattrocento Sans"/>
              </a:rPr>
              <a:t>{112}</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b="1" lang="en"/>
              <a:t>DirectX </a:t>
            </a:r>
            <a:r>
              <a:rPr lang="en"/>
              <a:t>- це набір </a:t>
            </a:r>
            <a:r>
              <a:rPr lang="en"/>
              <a:t>низькорівневого</a:t>
            </a:r>
            <a:r>
              <a:rPr lang="en"/>
              <a:t> API (Application programming interface) для створення </a:t>
            </a:r>
            <a:r>
              <a:rPr lang="en"/>
              <a:t>високопродуктивних</a:t>
            </a:r>
            <a:r>
              <a:rPr lang="en"/>
              <a:t> мультимедіа аплікацій та ігор.</a:t>
            </a:r>
            <a:endParaRPr/>
          </a:p>
          <a:p>
            <a:pPr indent="-317500" lvl="0" marL="457200" rtl="0">
              <a:spcBef>
                <a:spcPts val="0"/>
              </a:spcBef>
              <a:spcAft>
                <a:spcPts val="0"/>
              </a:spcAft>
              <a:buSzPts val="1400"/>
              <a:buChar char="-"/>
            </a:pPr>
            <a:r>
              <a:rPr lang="en"/>
              <a:t>Поділяється на такі </a:t>
            </a:r>
            <a:r>
              <a:rPr b="1" lang="en"/>
              <a:t>компоненти </a:t>
            </a:r>
            <a:r>
              <a:rPr lang="en"/>
              <a:t>як</a:t>
            </a:r>
            <a:endParaRPr/>
          </a:p>
          <a:p>
            <a:pPr indent="-317500" lvl="1" marL="914400" rtl="0">
              <a:spcBef>
                <a:spcPts val="0"/>
              </a:spcBef>
              <a:spcAft>
                <a:spcPts val="0"/>
              </a:spcAft>
              <a:buSzPts val="1400"/>
              <a:buChar char="-"/>
            </a:pPr>
            <a:r>
              <a:rPr b="1" lang="en"/>
              <a:t>Direct3D </a:t>
            </a:r>
            <a:r>
              <a:rPr lang="en"/>
              <a:t>- використовується для</a:t>
            </a:r>
            <a:r>
              <a:rPr lang="en">
                <a:solidFill>
                  <a:schemeClr val="dk1"/>
                </a:solidFill>
              </a:rPr>
              <a:t> 3D</a:t>
            </a:r>
            <a:r>
              <a:rPr lang="en"/>
              <a:t> рендерінгу, підсилюючись акселерацією графічного адаптера. Цей компонент є </a:t>
            </a:r>
            <a:r>
              <a:rPr lang="en"/>
              <a:t>найбільш</a:t>
            </a:r>
            <a:r>
              <a:rPr lang="en"/>
              <a:t> вживаним у порівнянні з попередніми. Вся подальша розмова буде присвячена саме йому.</a:t>
            </a:r>
            <a:endParaRPr/>
          </a:p>
          <a:p>
            <a:pPr indent="-317500" lvl="1" marL="914400">
              <a:spcBef>
                <a:spcPts val="0"/>
              </a:spcBef>
              <a:spcAft>
                <a:spcPts val="0"/>
              </a:spcAft>
              <a:buSzPts val="1400"/>
              <a:buChar char="-"/>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i="1" lang="en" sz="1200">
                <a:solidFill>
                  <a:schemeClr val="dk1"/>
                </a:solidFill>
                <a:latin typeface="Quattrocento Sans"/>
                <a:ea typeface="Quattrocento Sans"/>
                <a:cs typeface="Quattrocento Sans"/>
                <a:sym typeface="Quattrocento Sans"/>
              </a:rPr>
              <a:t>{Example6_PixelShader}</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Declare Pixel Shader variable </a:t>
            </a:r>
            <a:r>
              <a:rPr b="1" i="1" lang="en" sz="1200">
                <a:solidFill>
                  <a:schemeClr val="dk1"/>
                </a:solidFill>
                <a:latin typeface="Quattrocento Sans"/>
                <a:ea typeface="Quattrocento Sans"/>
                <a:cs typeface="Quattrocento Sans"/>
                <a:sym typeface="Quattrocento Sans"/>
              </a:rPr>
              <a:t>{main.cpp: 26}</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Compile and Create Pixel Shader </a:t>
            </a:r>
            <a:r>
              <a:rPr b="1" i="1" lang="en" sz="1200">
                <a:solidFill>
                  <a:schemeClr val="dk1"/>
                </a:solidFill>
                <a:latin typeface="Quattrocento Sans"/>
                <a:ea typeface="Quattrocento Sans"/>
                <a:cs typeface="Quattrocento Sans"/>
                <a:sym typeface="Quattrocento Sans"/>
              </a:rPr>
              <a:t>{main.cpp: 116}</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Set it to device during rendering  </a:t>
            </a:r>
            <a:r>
              <a:rPr b="1" i="1" lang="en" sz="1200">
                <a:solidFill>
                  <a:schemeClr val="dk1"/>
                </a:solidFill>
                <a:latin typeface="Quattrocento Sans"/>
                <a:ea typeface="Quattrocento Sans"/>
                <a:cs typeface="Quattrocento Sans"/>
                <a:sym typeface="Quattrocento Sans"/>
              </a:rPr>
              <a:t>{main.cpp: 144}</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Render second quad </a:t>
            </a:r>
            <a:r>
              <a:rPr b="1" i="1" lang="en" sz="1200">
                <a:solidFill>
                  <a:schemeClr val="dk1"/>
                </a:solidFill>
                <a:latin typeface="Quattrocento Sans"/>
                <a:ea typeface="Quattrocento Sans"/>
                <a:cs typeface="Quattrocento Sans"/>
                <a:sym typeface="Quattrocento Sans"/>
              </a:rPr>
              <a:t>{main.cpp: 151}</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b="1" i="1" lang="en" sz="1200">
                <a:solidFill>
                  <a:schemeClr val="dk1"/>
                </a:solidFill>
                <a:latin typeface="Quattrocento Sans"/>
                <a:ea typeface="Quattrocento Sans"/>
                <a:cs typeface="Quattrocento Sans"/>
                <a:sym typeface="Quattrocento Sans"/>
              </a:rPr>
              <a:t>{VertexShader.h}</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b="1" i="1" lang="en" sz="1200">
                <a:solidFill>
                  <a:schemeClr val="dk1"/>
                </a:solidFill>
                <a:latin typeface="Quattrocento Sans"/>
                <a:ea typeface="Quattrocento Sans"/>
                <a:cs typeface="Quattrocento Sans"/>
                <a:sym typeface="Quattrocento Sans"/>
              </a:rPr>
              <a:t>{PixelShader.h}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i="1" lang="en" sz="1200">
                <a:solidFill>
                  <a:schemeClr val="dk1"/>
                </a:solidFill>
                <a:latin typeface="Quattrocento Sans"/>
                <a:ea typeface="Quattrocento Sans"/>
                <a:cs typeface="Quattrocento Sans"/>
                <a:sym typeface="Quattrocento Sans"/>
              </a:rPr>
              <a:t>{Example7_Texture}</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UV in Vertex structure </a:t>
            </a:r>
            <a:r>
              <a:rPr b="1" i="1" lang="en" sz="1200">
                <a:solidFill>
                  <a:schemeClr val="dk1"/>
                </a:solidFill>
                <a:latin typeface="Quattrocento Sans"/>
                <a:ea typeface="Quattrocento Sans"/>
                <a:cs typeface="Quattrocento Sans"/>
                <a:sym typeface="Quattrocento Sans"/>
              </a:rPr>
              <a:t>{main.cpp: 40}</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Setup UV </a:t>
            </a:r>
            <a:r>
              <a:rPr b="1" i="1" lang="en" sz="1200">
                <a:solidFill>
                  <a:schemeClr val="dk1"/>
                </a:solidFill>
                <a:latin typeface="Quattrocento Sans"/>
                <a:ea typeface="Quattrocento Sans"/>
                <a:cs typeface="Quattrocento Sans"/>
                <a:sym typeface="Quattrocento Sans"/>
              </a:rPr>
              <a:t>{main.cpp: 81}</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Update Vertex Declaration  </a:t>
            </a:r>
            <a:r>
              <a:rPr b="1" i="1" lang="en" sz="1200">
                <a:solidFill>
                  <a:schemeClr val="dk1"/>
                </a:solidFill>
                <a:latin typeface="Quattrocento Sans"/>
                <a:ea typeface="Quattrocento Sans"/>
                <a:cs typeface="Quattrocento Sans"/>
                <a:sym typeface="Quattrocento Sans"/>
              </a:rPr>
              <a:t>{main.cpp: 107}</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Load texture </a:t>
            </a:r>
            <a:r>
              <a:rPr b="1" i="1" lang="en" sz="1200">
                <a:solidFill>
                  <a:schemeClr val="dk1"/>
                </a:solidFill>
                <a:latin typeface="Quattrocento Sans"/>
                <a:ea typeface="Quattrocento Sans"/>
                <a:cs typeface="Quattrocento Sans"/>
                <a:sym typeface="Quattrocento Sans"/>
              </a:rPr>
              <a:t>{main.cpp: 135}</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Setup sampler </a:t>
            </a:r>
            <a:r>
              <a:rPr b="1" i="1" lang="en" sz="1200">
                <a:solidFill>
                  <a:schemeClr val="dk1"/>
                </a:solidFill>
                <a:latin typeface="Quattrocento Sans"/>
                <a:ea typeface="Quattrocento Sans"/>
                <a:cs typeface="Quattrocento Sans"/>
                <a:sym typeface="Quattrocento Sans"/>
              </a:rPr>
              <a:t>{main.cpp: 158}</a:t>
            </a:r>
            <a:endParaRPr b="1" i="1"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b="1" i="1" lang="en" sz="1200">
                <a:solidFill>
                  <a:schemeClr val="dk1"/>
                </a:solidFill>
                <a:latin typeface="Quattrocento Sans"/>
                <a:ea typeface="Quattrocento Sans"/>
                <a:cs typeface="Quattrocento Sans"/>
                <a:sym typeface="Quattrocento Sans"/>
              </a:rPr>
              <a:t>{VertexShader.h}</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b="1" i="1" lang="en" sz="1200">
                <a:solidFill>
                  <a:schemeClr val="dk1"/>
                </a:solidFill>
                <a:latin typeface="Quattrocento Sans"/>
                <a:ea typeface="Quattrocento Sans"/>
                <a:cs typeface="Quattrocento Sans"/>
                <a:sym typeface="Quattrocento Sans"/>
              </a:rPr>
              <a:t>{PixelShader.h}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i="1" lang="en" sz="1200">
                <a:solidFill>
                  <a:schemeClr val="dk1"/>
                </a:solidFill>
                <a:latin typeface="Quattrocento Sans"/>
                <a:ea typeface="Quattrocento Sans"/>
                <a:cs typeface="Quattrocento Sans"/>
                <a:sym typeface="Quattrocento Sans"/>
              </a:rPr>
              <a:t>{Example8_AlphaBlend}</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Setup Alpha Blending </a:t>
            </a:r>
            <a:r>
              <a:rPr b="1" i="1" lang="en" sz="1200">
                <a:solidFill>
                  <a:schemeClr val="dk1"/>
                </a:solidFill>
                <a:latin typeface="Quattrocento Sans"/>
                <a:ea typeface="Quattrocento Sans"/>
                <a:cs typeface="Quattrocento Sans"/>
                <a:sym typeface="Quattrocento Sans"/>
              </a:rPr>
              <a:t>{main.cpp: 169}</a:t>
            </a:r>
            <a:endParaRPr sz="1200">
              <a:solidFill>
                <a:schemeClr val="dk1"/>
              </a:solidFill>
              <a:latin typeface="Quattrocento Sans"/>
              <a:ea typeface="Quattrocento Sans"/>
              <a:cs typeface="Quattrocento Sans"/>
              <a:sym typeface="Quattrocento Sans"/>
            </a:endParaRPr>
          </a:p>
          <a:p>
            <a:pPr indent="-304800" lvl="0" marL="457200" rtl="0">
              <a:spcBef>
                <a:spcPts val="0"/>
              </a:spcBef>
              <a:spcAft>
                <a:spcPts val="0"/>
              </a:spcAft>
              <a:buClr>
                <a:schemeClr val="dk1"/>
              </a:buClr>
              <a:buSzPts val="1200"/>
              <a:buFont typeface="Quattrocento Sans"/>
              <a:buChar char="●"/>
            </a:pPr>
            <a:r>
              <a:rPr b="1" i="1" lang="en" sz="1200">
                <a:solidFill>
                  <a:schemeClr val="dk1"/>
                </a:solidFill>
                <a:latin typeface="Quattrocento Sans"/>
                <a:ea typeface="Quattrocento Sans"/>
                <a:cs typeface="Quattrocento Sans"/>
                <a:sym typeface="Quattrocento Sans"/>
              </a:rPr>
              <a:t>{PixelShader.h}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4" name="Shape 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b="1" lang="en"/>
              <a:t>DirectX 9</a:t>
            </a:r>
            <a:r>
              <a:rPr lang="en"/>
              <a:t> </a:t>
            </a:r>
            <a:endParaRPr/>
          </a:p>
          <a:p>
            <a:pPr indent="-317500" lvl="1" marL="914400" rtl="0">
              <a:spcBef>
                <a:spcPts val="0"/>
              </a:spcBef>
              <a:spcAft>
                <a:spcPts val="0"/>
              </a:spcAft>
              <a:buSzPts val="1400"/>
              <a:buChar char="-"/>
            </a:pPr>
            <a:r>
              <a:rPr lang="en"/>
              <a:t> це версія відзначається</a:t>
            </a:r>
            <a:r>
              <a:rPr lang="en"/>
              <a:t> найдовшим періодом використовувалася і широко </a:t>
            </a:r>
            <a:r>
              <a:rPr lang="en"/>
              <a:t>використовується</a:t>
            </a:r>
            <a:r>
              <a:rPr lang="en"/>
              <a:t> і сьогодні. </a:t>
            </a:r>
            <a:endParaRPr/>
          </a:p>
          <a:p>
            <a:pPr indent="-317500" lvl="1" marL="914400" rtl="0">
              <a:spcBef>
                <a:spcPts val="0"/>
              </a:spcBef>
              <a:spcAft>
                <a:spcPts val="0"/>
              </a:spcAft>
              <a:buSzPts val="1400"/>
              <a:buChar char="-"/>
            </a:pPr>
            <a:r>
              <a:rPr lang="en"/>
              <a:t>реліз відбувся ще у 2002</a:t>
            </a:r>
            <a:endParaRPr/>
          </a:p>
          <a:p>
            <a:pPr indent="-317500" lvl="0" marL="457200" rtl="0">
              <a:spcBef>
                <a:spcPts val="0"/>
              </a:spcBef>
              <a:spcAft>
                <a:spcPts val="0"/>
              </a:spcAft>
              <a:buSzPts val="1400"/>
              <a:buChar char="-"/>
            </a:pPr>
            <a:r>
              <a:rPr b="1" lang="en"/>
              <a:t>DirectX 10</a:t>
            </a:r>
            <a:endParaRPr/>
          </a:p>
          <a:p>
            <a:pPr indent="-317500" lvl="1" marL="914400" rtl="0">
              <a:spcBef>
                <a:spcPts val="0"/>
              </a:spcBef>
              <a:spcAft>
                <a:spcPts val="0"/>
              </a:spcAft>
              <a:buSzPts val="1400"/>
              <a:buChar char="-"/>
            </a:pPr>
            <a:r>
              <a:rPr lang="en"/>
              <a:t>наразі це попередня найпопулярніша версія</a:t>
            </a:r>
            <a:endParaRPr/>
          </a:p>
          <a:p>
            <a:pPr indent="-317500" lvl="1" marL="914400">
              <a:spcBef>
                <a:spcPts val="0"/>
              </a:spcBef>
              <a:spcAft>
                <a:spcPts val="0"/>
              </a:spcAft>
              <a:buSzPts val="14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454545"/>
              </a:buClr>
              <a:buSzPts val="1200"/>
              <a:buFont typeface="Quattrocento Sans"/>
              <a:buChar char="-"/>
            </a:pPr>
            <a:r>
              <a:rPr b="1" lang="en" sz="1200">
                <a:solidFill>
                  <a:srgbClr val="454545"/>
                </a:solidFill>
                <a:latin typeface="Quattrocento Sans"/>
                <a:ea typeface="Quattrocento Sans"/>
                <a:cs typeface="Quattrocento Sans"/>
                <a:sym typeface="Quattrocento Sans"/>
              </a:rPr>
              <a:t>GDI / GDI+</a:t>
            </a:r>
            <a:r>
              <a:rPr lang="en" sz="1200">
                <a:solidFill>
                  <a:srgbClr val="454545"/>
                </a:solidFill>
                <a:latin typeface="Quattrocento Sans"/>
                <a:ea typeface="Quattrocento Sans"/>
                <a:cs typeface="Quattrocento Sans"/>
                <a:sym typeface="Quattrocento Sans"/>
              </a:rPr>
              <a:t> (Graphics Device Interface): API </a:t>
            </a:r>
            <a:r>
              <a:rPr lang="en" sz="1050">
                <a:solidFill>
                  <a:srgbClr val="222222"/>
                </a:solidFill>
                <a:highlight>
                  <a:srgbClr val="FFFFFF"/>
                </a:highlight>
                <a:latin typeface="Quattrocento Sans"/>
                <a:ea typeface="Quattrocento Sans"/>
                <a:cs typeface="Quattrocento Sans"/>
                <a:sym typeface="Quattrocento Sans"/>
              </a:rPr>
              <a:t>for representing graphical objects in Windows</a:t>
            </a:r>
            <a:endParaRPr sz="1050">
              <a:solidFill>
                <a:srgbClr val="222222"/>
              </a:solidFill>
              <a:highlight>
                <a:srgbClr val="FFFFFF"/>
              </a:highlight>
              <a:latin typeface="Quattrocento Sans"/>
              <a:ea typeface="Quattrocento Sans"/>
              <a:cs typeface="Quattrocento Sans"/>
              <a:sym typeface="Quattrocento Sans"/>
            </a:endParaRPr>
          </a:p>
          <a:p>
            <a:pPr indent="-295275" lvl="0" marL="457200" rtl="0">
              <a:spcBef>
                <a:spcPts val="0"/>
              </a:spcBef>
              <a:spcAft>
                <a:spcPts val="0"/>
              </a:spcAft>
              <a:buClr>
                <a:srgbClr val="222222"/>
              </a:buClr>
              <a:buSzPts val="1050"/>
              <a:buChar char="-"/>
            </a:pPr>
            <a:r>
              <a:rPr b="1" lang="en" sz="1050">
                <a:solidFill>
                  <a:srgbClr val="222222"/>
                </a:solidFill>
                <a:highlight>
                  <a:srgbClr val="FFFFFF"/>
                </a:highlight>
                <a:latin typeface="Quattrocento Sans"/>
                <a:ea typeface="Quattrocento Sans"/>
                <a:cs typeface="Quattrocento Sans"/>
                <a:sym typeface="Quattrocento Sans"/>
              </a:rPr>
              <a:t>Media Foundation</a:t>
            </a:r>
            <a:r>
              <a:rPr lang="en" sz="1050">
                <a:solidFill>
                  <a:srgbClr val="222222"/>
                </a:solidFill>
                <a:highlight>
                  <a:srgbClr val="FFFFFF"/>
                </a:highlight>
                <a:latin typeface="Quattrocento Sans"/>
                <a:ea typeface="Quattrocento Sans"/>
                <a:cs typeface="Quattrocento Sans"/>
                <a:sym typeface="Quattrocento Sans"/>
              </a:rPr>
              <a:t> is a COM-based (Component Object Model) </a:t>
            </a:r>
            <a:r>
              <a:rPr b="1" lang="en" sz="1050">
                <a:solidFill>
                  <a:srgbClr val="222222"/>
                </a:solidFill>
                <a:highlight>
                  <a:srgbClr val="FFFFFF"/>
                </a:highlight>
                <a:latin typeface="Quattrocento Sans"/>
                <a:ea typeface="Quattrocento Sans"/>
                <a:cs typeface="Quattrocento Sans"/>
                <a:sym typeface="Quattrocento Sans"/>
              </a:rPr>
              <a:t>multimedia framework</a:t>
            </a:r>
            <a:r>
              <a:rPr lang="en" sz="1050">
                <a:solidFill>
                  <a:srgbClr val="222222"/>
                </a:solidFill>
                <a:highlight>
                  <a:srgbClr val="FFFFFF"/>
                </a:highlight>
                <a:latin typeface="Quattrocento Sans"/>
                <a:ea typeface="Quattrocento Sans"/>
                <a:cs typeface="Quattrocento Sans"/>
                <a:sym typeface="Quattrocento Sans"/>
              </a:rPr>
              <a:t> pipeline and infrastructure platform for digital media in Windows Vista, Windows 7, Windows 8, Windows 8.1 and Windows 10. It is the </a:t>
            </a:r>
            <a:r>
              <a:rPr b="1" lang="en" sz="1050">
                <a:solidFill>
                  <a:srgbClr val="222222"/>
                </a:solidFill>
                <a:highlight>
                  <a:srgbClr val="FFFFFF"/>
                </a:highlight>
                <a:latin typeface="Quattrocento Sans"/>
                <a:ea typeface="Quattrocento Sans"/>
                <a:cs typeface="Quattrocento Sans"/>
                <a:sym typeface="Quattrocento Sans"/>
              </a:rPr>
              <a:t>intended replacement</a:t>
            </a:r>
            <a:r>
              <a:rPr lang="en" sz="1050">
                <a:solidFill>
                  <a:srgbClr val="222222"/>
                </a:solidFill>
                <a:highlight>
                  <a:srgbClr val="FFFFFF"/>
                </a:highlight>
                <a:latin typeface="Quattrocento Sans"/>
                <a:ea typeface="Quattrocento Sans"/>
                <a:cs typeface="Quattrocento Sans"/>
                <a:sym typeface="Quattrocento Sans"/>
              </a:rPr>
              <a:t> for Microsoft DirectShow, Windows Media SDK and all other so-called "legacy" multimedia APIs.</a:t>
            </a:r>
            <a:endParaRPr sz="1050">
              <a:solidFill>
                <a:srgbClr val="222222"/>
              </a:solidFill>
              <a:highlight>
                <a:srgbClr val="FFFFFF"/>
              </a:highlight>
              <a:latin typeface="Quattrocento Sans"/>
              <a:ea typeface="Quattrocento Sans"/>
              <a:cs typeface="Quattrocento Sans"/>
              <a:sym typeface="Quattrocento Sans"/>
            </a:endParaRPr>
          </a:p>
          <a:p>
            <a:pPr indent="-295275" lvl="0" marL="457200" rtl="0">
              <a:spcBef>
                <a:spcPts val="0"/>
              </a:spcBef>
              <a:spcAft>
                <a:spcPts val="0"/>
              </a:spcAft>
              <a:buClr>
                <a:srgbClr val="222222"/>
              </a:buClr>
              <a:buSzPts val="1050"/>
              <a:buChar char="-"/>
            </a:pPr>
            <a:r>
              <a:rPr b="1" lang="en" sz="1050">
                <a:solidFill>
                  <a:srgbClr val="222222"/>
                </a:solidFill>
                <a:highlight>
                  <a:srgbClr val="FFFFFF"/>
                </a:highlight>
                <a:latin typeface="Quattrocento Sans"/>
                <a:ea typeface="Quattrocento Sans"/>
                <a:cs typeface="Quattrocento Sans"/>
                <a:sym typeface="Quattrocento Sans"/>
              </a:rPr>
              <a:t>PIX</a:t>
            </a:r>
            <a:r>
              <a:rPr lang="en" sz="1050">
                <a:solidFill>
                  <a:srgbClr val="222222"/>
                </a:solidFill>
                <a:highlight>
                  <a:srgbClr val="FFFFFF"/>
                </a:highlight>
                <a:latin typeface="Quattrocento Sans"/>
                <a:ea typeface="Quattrocento Sans"/>
                <a:cs typeface="Quattrocento Sans"/>
                <a:sym typeface="Quattrocento Sans"/>
              </a:rPr>
              <a:t> Direct3D9 </a:t>
            </a:r>
            <a:r>
              <a:rPr b="1" lang="en" sz="1050">
                <a:solidFill>
                  <a:srgbClr val="222222"/>
                </a:solidFill>
                <a:highlight>
                  <a:srgbClr val="FFFFFF"/>
                </a:highlight>
                <a:latin typeface="Quattrocento Sans"/>
                <a:ea typeface="Quattrocento Sans"/>
                <a:cs typeface="Quattrocento Sans"/>
                <a:sym typeface="Quattrocento Sans"/>
              </a:rPr>
              <a:t>Graphics Profiller</a:t>
            </a:r>
            <a:r>
              <a:rPr lang="en" sz="1050">
                <a:solidFill>
                  <a:srgbClr val="222222"/>
                </a:solidFill>
                <a:highlight>
                  <a:srgbClr val="FFFFFF"/>
                </a:highlight>
                <a:latin typeface="Quattrocento Sans"/>
                <a:ea typeface="Quattrocento Sans"/>
                <a:cs typeface="Quattrocento Sans"/>
                <a:sym typeface="Quattrocento Sans"/>
              </a:rPr>
              <a:t>. </a:t>
            </a:r>
            <a:r>
              <a:rPr b="1" lang="en" sz="1050">
                <a:solidFill>
                  <a:srgbClr val="222222"/>
                </a:solidFill>
                <a:highlight>
                  <a:srgbClr val="FFFFFF"/>
                </a:highlight>
                <a:latin typeface="Quattrocento Sans"/>
                <a:ea typeface="Quattrocento Sans"/>
                <a:cs typeface="Quattrocento Sans"/>
                <a:sym typeface="Quattrocento Sans"/>
              </a:rPr>
              <a:t>Will show </a:t>
            </a:r>
            <a:r>
              <a:rPr lang="en" sz="1050">
                <a:solidFill>
                  <a:srgbClr val="222222"/>
                </a:solidFill>
                <a:highlight>
                  <a:srgbClr val="FFFFFF"/>
                </a:highlight>
                <a:latin typeface="Quattrocento Sans"/>
                <a:ea typeface="Quattrocento Sans"/>
                <a:cs typeface="Quattrocento Sans"/>
                <a:sym typeface="Quattrocento Sans"/>
              </a:rPr>
              <a:t>it in use </a:t>
            </a:r>
            <a:r>
              <a:rPr b="1" lang="en" sz="1050">
                <a:solidFill>
                  <a:srgbClr val="222222"/>
                </a:solidFill>
                <a:highlight>
                  <a:srgbClr val="FFFFFF"/>
                </a:highlight>
                <a:latin typeface="Quattrocento Sans"/>
                <a:ea typeface="Quattrocento Sans"/>
                <a:cs typeface="Quattrocento Sans"/>
                <a:sym typeface="Quattrocento Sans"/>
              </a:rPr>
              <a:t>later</a:t>
            </a:r>
            <a:r>
              <a:rPr lang="en" sz="1050">
                <a:solidFill>
                  <a:srgbClr val="222222"/>
                </a:solidFill>
                <a:highlight>
                  <a:srgbClr val="FFFFFF"/>
                </a:highlight>
                <a:latin typeface="Quattrocento Sans"/>
                <a:ea typeface="Quattrocento Sans"/>
                <a:cs typeface="Quattrocento Sans"/>
                <a:sym typeface="Quattrocento Sans"/>
              </a:rPr>
              <a:t>.</a:t>
            </a:r>
            <a:endParaRPr sz="1050">
              <a:solidFill>
                <a:srgbClr val="222222"/>
              </a:solidFill>
              <a:highlight>
                <a:srgbClr val="FFFFFF"/>
              </a:highlight>
              <a:latin typeface="Quattrocento Sans"/>
              <a:ea typeface="Quattrocento Sans"/>
              <a:cs typeface="Quattrocento Sans"/>
              <a:sym typeface="Quattrocento Sans"/>
            </a:endParaRPr>
          </a:p>
          <a:p>
            <a:pPr indent="-295275" lvl="0" marL="457200" rtl="0">
              <a:spcBef>
                <a:spcPts val="0"/>
              </a:spcBef>
              <a:spcAft>
                <a:spcPts val="0"/>
              </a:spcAft>
              <a:buClr>
                <a:srgbClr val="222222"/>
              </a:buClr>
              <a:buSzPts val="1050"/>
              <a:buChar char="-"/>
            </a:pPr>
            <a:r>
              <a:rPr b="1" lang="en" sz="1050">
                <a:solidFill>
                  <a:srgbClr val="222222"/>
                </a:solidFill>
                <a:highlight>
                  <a:srgbClr val="FFFFFF"/>
                </a:highlight>
                <a:latin typeface="Quattrocento Sans"/>
                <a:ea typeface="Quattrocento Sans"/>
                <a:cs typeface="Quattrocento Sans"/>
                <a:sym typeface="Quattrocento Sans"/>
              </a:rPr>
              <a:t>WIC</a:t>
            </a:r>
            <a:r>
              <a:rPr lang="en" sz="1050">
                <a:solidFill>
                  <a:srgbClr val="222222"/>
                </a:solidFill>
                <a:highlight>
                  <a:srgbClr val="FFFFFF"/>
                </a:highlight>
                <a:latin typeface="Quattrocento Sans"/>
                <a:ea typeface="Quattrocento Sans"/>
                <a:cs typeface="Quattrocento Sans"/>
                <a:sym typeface="Quattrocento Sans"/>
              </a:rPr>
              <a:t> (Windows Imaging Component) is a COM-based imaging codec framework introduced in Windows Vista. Allows applications supporting the framework to automatically get support of installed codecs for graphics file formats.</a:t>
            </a:r>
            <a:endParaRPr sz="1050">
              <a:solidFill>
                <a:srgbClr val="222222"/>
              </a:solidFill>
              <a:highlight>
                <a:srgbClr val="FFFFFF"/>
              </a:highlight>
              <a:latin typeface="Quattrocento Sans"/>
              <a:ea typeface="Quattrocento Sans"/>
              <a:cs typeface="Quattrocento Sans"/>
              <a:sym typeface="Quattrocento Sans"/>
            </a:endParaRPr>
          </a:p>
          <a:p>
            <a:pPr indent="-295275" lvl="0" marL="457200" rtl="0">
              <a:spcBef>
                <a:spcPts val="0"/>
              </a:spcBef>
              <a:spcAft>
                <a:spcPts val="0"/>
              </a:spcAft>
              <a:buClr>
                <a:srgbClr val="222222"/>
              </a:buClr>
              <a:buSzPts val="1050"/>
              <a:buChar char="-"/>
            </a:pPr>
            <a:r>
              <a:rPr b="1" lang="en" sz="1050">
                <a:solidFill>
                  <a:srgbClr val="222222"/>
                </a:solidFill>
                <a:highlight>
                  <a:srgbClr val="FFFFFF"/>
                </a:highlight>
                <a:latin typeface="Quattrocento Sans"/>
                <a:ea typeface="Quattrocento Sans"/>
                <a:cs typeface="Quattrocento Sans"/>
                <a:sym typeface="Quattrocento Sans"/>
              </a:rPr>
              <a:t>MIL</a:t>
            </a:r>
            <a:r>
              <a:rPr lang="en" sz="1050">
                <a:solidFill>
                  <a:srgbClr val="222222"/>
                </a:solidFill>
                <a:highlight>
                  <a:srgbClr val="FFFFFF"/>
                </a:highlight>
                <a:latin typeface="Quattrocento Sans"/>
                <a:ea typeface="Quattrocento Sans"/>
                <a:cs typeface="Quattrocento Sans"/>
                <a:sym typeface="Quattrocento Sans"/>
              </a:rPr>
              <a:t> (Media Integration Layer) interfaces directly with DirectX and provides basic support for 2D and 3D surfaces. </a:t>
            </a:r>
            <a:r>
              <a:rPr b="1" lang="en" sz="1050">
                <a:solidFill>
                  <a:srgbClr val="222222"/>
                </a:solidFill>
                <a:highlight>
                  <a:srgbClr val="FFFFFF"/>
                </a:highlight>
                <a:latin typeface="Quattrocento Sans"/>
                <a:ea typeface="Quattrocento Sans"/>
                <a:cs typeface="Quattrocento Sans"/>
                <a:sym typeface="Quattrocento Sans"/>
              </a:rPr>
              <a:t>Used </a:t>
            </a:r>
            <a:r>
              <a:rPr lang="en" sz="1050">
                <a:solidFill>
                  <a:srgbClr val="222222"/>
                </a:solidFill>
                <a:highlight>
                  <a:srgbClr val="FFFFFF"/>
                </a:highlight>
                <a:latin typeface="Quattrocento Sans"/>
                <a:ea typeface="Quattrocento Sans"/>
                <a:cs typeface="Quattrocento Sans"/>
                <a:sym typeface="Quattrocento Sans"/>
              </a:rPr>
              <a:t>by </a:t>
            </a:r>
            <a:r>
              <a:rPr b="1" lang="en" sz="1050">
                <a:solidFill>
                  <a:srgbClr val="222222"/>
                </a:solidFill>
                <a:highlight>
                  <a:srgbClr val="FFFFFF"/>
                </a:highlight>
                <a:latin typeface="Quattrocento Sans"/>
                <a:ea typeface="Quattrocento Sans"/>
                <a:cs typeface="Quattrocento Sans"/>
                <a:sym typeface="Quattrocento Sans"/>
              </a:rPr>
              <a:t>WPF </a:t>
            </a:r>
            <a:r>
              <a:rPr lang="en" sz="1050">
                <a:solidFill>
                  <a:srgbClr val="222222"/>
                </a:solidFill>
                <a:highlight>
                  <a:srgbClr val="FFFFFF"/>
                </a:highlight>
                <a:latin typeface="Quattrocento Sans"/>
                <a:ea typeface="Quattrocento Sans"/>
                <a:cs typeface="Quattrocento Sans"/>
                <a:sym typeface="Quattrocento Sans"/>
              </a:rPr>
              <a:t>and </a:t>
            </a:r>
            <a:r>
              <a:rPr b="1" lang="en" sz="1050">
                <a:solidFill>
                  <a:srgbClr val="222222"/>
                </a:solidFill>
                <a:highlight>
                  <a:srgbClr val="FFFFFF"/>
                </a:highlight>
                <a:latin typeface="Quattrocento Sans"/>
                <a:ea typeface="Quattrocento Sans"/>
                <a:cs typeface="Quattrocento Sans"/>
                <a:sym typeface="Quattrocento Sans"/>
              </a:rPr>
              <a:t>DWM</a:t>
            </a:r>
            <a:r>
              <a:rPr lang="en" sz="1050">
                <a:solidFill>
                  <a:srgbClr val="222222"/>
                </a:solidFill>
                <a:highlight>
                  <a:srgbClr val="FFFFFF"/>
                </a:highlight>
                <a:latin typeface="Quattrocento Sans"/>
                <a:ea typeface="Quattrocento Sans"/>
                <a:cs typeface="Quattrocento Sans"/>
                <a:sym typeface="Quattrocento Sans"/>
              </a:rPr>
              <a:t>.</a:t>
            </a:r>
            <a:endParaRPr sz="1050">
              <a:solidFill>
                <a:srgbClr val="222222"/>
              </a:solidFill>
              <a:highlight>
                <a:srgbClr val="FFFFFF"/>
              </a:highlight>
              <a:latin typeface="Quattrocento Sans"/>
              <a:ea typeface="Quattrocento Sans"/>
              <a:cs typeface="Quattrocento Sans"/>
              <a:sym typeface="Quattrocento Sans"/>
            </a:endParaRPr>
          </a:p>
          <a:p>
            <a:pPr indent="-295275" lvl="0" marL="457200" rtl="0">
              <a:spcBef>
                <a:spcPts val="0"/>
              </a:spcBef>
              <a:spcAft>
                <a:spcPts val="0"/>
              </a:spcAft>
              <a:buClr>
                <a:srgbClr val="222222"/>
              </a:buClr>
              <a:buSzPts val="1050"/>
              <a:buChar char="-"/>
            </a:pPr>
            <a:r>
              <a:rPr b="1" lang="en" sz="1050">
                <a:solidFill>
                  <a:srgbClr val="222222"/>
                </a:solidFill>
                <a:highlight>
                  <a:srgbClr val="FFFFFF"/>
                </a:highlight>
                <a:latin typeface="Quattrocento Sans"/>
                <a:ea typeface="Quattrocento Sans"/>
                <a:cs typeface="Quattrocento Sans"/>
                <a:sym typeface="Quattrocento Sans"/>
              </a:rPr>
              <a:t>DWM</a:t>
            </a:r>
            <a:r>
              <a:rPr lang="en" sz="1050">
                <a:solidFill>
                  <a:srgbClr val="222222"/>
                </a:solidFill>
                <a:highlight>
                  <a:srgbClr val="FFFFFF"/>
                </a:highlight>
                <a:latin typeface="Quattrocento Sans"/>
                <a:ea typeface="Quattrocento Sans"/>
                <a:cs typeface="Quattrocento Sans"/>
                <a:sym typeface="Quattrocento Sans"/>
              </a:rPr>
              <a:t> (Desktop Window Manager) is the </a:t>
            </a:r>
            <a:r>
              <a:rPr b="1" lang="en" sz="1050">
                <a:solidFill>
                  <a:srgbClr val="222222"/>
                </a:solidFill>
                <a:highlight>
                  <a:srgbClr val="FFFFFF"/>
                </a:highlight>
                <a:latin typeface="Quattrocento Sans"/>
                <a:ea typeface="Quattrocento Sans"/>
                <a:cs typeface="Quattrocento Sans"/>
                <a:sym typeface="Quattrocento Sans"/>
              </a:rPr>
              <a:t>window manager</a:t>
            </a:r>
            <a:r>
              <a:rPr lang="en" sz="1050">
                <a:solidFill>
                  <a:srgbClr val="222222"/>
                </a:solidFill>
                <a:highlight>
                  <a:srgbClr val="FFFFFF"/>
                </a:highlight>
                <a:latin typeface="Quattrocento Sans"/>
                <a:ea typeface="Quattrocento Sans"/>
                <a:cs typeface="Quattrocento Sans"/>
                <a:sym typeface="Quattrocento Sans"/>
              </a:rPr>
              <a:t> in Windows Vista, Windows 7, Windows 8 and Windows 10 that </a:t>
            </a:r>
            <a:r>
              <a:rPr b="1" lang="en" sz="1050">
                <a:solidFill>
                  <a:srgbClr val="222222"/>
                </a:solidFill>
                <a:highlight>
                  <a:srgbClr val="FFFFFF"/>
                </a:highlight>
                <a:latin typeface="Quattrocento Sans"/>
                <a:ea typeface="Quattrocento Sans"/>
                <a:cs typeface="Quattrocento Sans"/>
                <a:sym typeface="Quattrocento Sans"/>
              </a:rPr>
              <a:t>enables </a:t>
            </a:r>
            <a:r>
              <a:rPr lang="en" sz="1050">
                <a:solidFill>
                  <a:srgbClr val="222222"/>
                </a:solidFill>
                <a:highlight>
                  <a:srgbClr val="FFFFFF"/>
                </a:highlight>
                <a:latin typeface="Quattrocento Sans"/>
                <a:ea typeface="Quattrocento Sans"/>
                <a:cs typeface="Quattrocento Sans"/>
                <a:sym typeface="Quattrocento Sans"/>
              </a:rPr>
              <a:t>the use of </a:t>
            </a:r>
            <a:r>
              <a:rPr b="1" lang="en" sz="1050">
                <a:solidFill>
                  <a:srgbClr val="222222"/>
                </a:solidFill>
                <a:highlight>
                  <a:srgbClr val="FFFFFF"/>
                </a:highlight>
                <a:latin typeface="Quattrocento Sans"/>
                <a:ea typeface="Quattrocento Sans"/>
                <a:cs typeface="Quattrocento Sans"/>
                <a:sym typeface="Quattrocento Sans"/>
              </a:rPr>
              <a:t>hardware acceleration</a:t>
            </a:r>
            <a:r>
              <a:rPr lang="en" sz="1050">
                <a:solidFill>
                  <a:srgbClr val="222222"/>
                </a:solidFill>
                <a:highlight>
                  <a:srgbClr val="FFFFFF"/>
                </a:highlight>
                <a:latin typeface="Quattrocento Sans"/>
                <a:ea typeface="Quattrocento Sans"/>
                <a:cs typeface="Quattrocento Sans"/>
                <a:sym typeface="Quattrocento Sans"/>
              </a:rPr>
              <a:t> to </a:t>
            </a:r>
            <a:r>
              <a:rPr b="1" lang="en" sz="1050">
                <a:solidFill>
                  <a:srgbClr val="222222"/>
                </a:solidFill>
                <a:highlight>
                  <a:srgbClr val="FFFFFF"/>
                </a:highlight>
                <a:latin typeface="Quattrocento Sans"/>
                <a:ea typeface="Quattrocento Sans"/>
                <a:cs typeface="Quattrocento Sans"/>
                <a:sym typeface="Quattrocento Sans"/>
              </a:rPr>
              <a:t>render </a:t>
            </a:r>
            <a:r>
              <a:rPr lang="en" sz="1050">
                <a:solidFill>
                  <a:srgbClr val="222222"/>
                </a:solidFill>
                <a:highlight>
                  <a:srgbClr val="FFFFFF"/>
                </a:highlight>
                <a:latin typeface="Quattrocento Sans"/>
                <a:ea typeface="Quattrocento Sans"/>
                <a:cs typeface="Quattrocento Sans"/>
                <a:sym typeface="Quattrocento Sans"/>
              </a:rPr>
              <a:t>the </a:t>
            </a:r>
            <a:r>
              <a:rPr b="1" lang="en" sz="1050">
                <a:solidFill>
                  <a:srgbClr val="222222"/>
                </a:solidFill>
                <a:highlight>
                  <a:srgbClr val="FFFFFF"/>
                </a:highlight>
                <a:latin typeface="Quattrocento Sans"/>
                <a:ea typeface="Quattrocento Sans"/>
                <a:cs typeface="Quattrocento Sans"/>
                <a:sym typeface="Quattrocento Sans"/>
              </a:rPr>
              <a:t>graphical user interface</a:t>
            </a:r>
            <a:r>
              <a:rPr lang="en" sz="1050">
                <a:solidFill>
                  <a:srgbClr val="222222"/>
                </a:solidFill>
                <a:highlight>
                  <a:srgbClr val="FFFFFF"/>
                </a:highlight>
                <a:latin typeface="Quattrocento Sans"/>
                <a:ea typeface="Quattrocento Sans"/>
                <a:cs typeface="Quattrocento Sans"/>
                <a:sym typeface="Quattrocento Sans"/>
              </a:rPr>
              <a:t> of Windows.</a:t>
            </a:r>
            <a:endParaRPr sz="1050">
              <a:solidFill>
                <a:srgbClr val="222222"/>
              </a:solidFill>
              <a:highlight>
                <a:srgbClr val="FFFFFF"/>
              </a:highlight>
              <a:latin typeface="Quattrocento Sans"/>
              <a:ea typeface="Quattrocento Sans"/>
              <a:cs typeface="Quattrocento Sans"/>
              <a:sym typeface="Quattrocento Sans"/>
            </a:endParaRPr>
          </a:p>
          <a:p>
            <a:pPr indent="-295275" lvl="0" marL="457200" rtl="0">
              <a:spcBef>
                <a:spcPts val="0"/>
              </a:spcBef>
              <a:spcAft>
                <a:spcPts val="0"/>
              </a:spcAft>
              <a:buClr>
                <a:srgbClr val="222222"/>
              </a:buClr>
              <a:buSzPts val="1050"/>
              <a:buChar char="-"/>
            </a:pPr>
            <a:r>
              <a:rPr b="1" lang="en" sz="1050">
                <a:solidFill>
                  <a:srgbClr val="222222"/>
                </a:solidFill>
                <a:highlight>
                  <a:srgbClr val="FFFFFF"/>
                </a:highlight>
                <a:latin typeface="Quattrocento Sans"/>
                <a:ea typeface="Quattrocento Sans"/>
                <a:cs typeface="Quattrocento Sans"/>
                <a:sym typeface="Quattrocento Sans"/>
              </a:rPr>
              <a:t>WPF</a:t>
            </a:r>
            <a:r>
              <a:rPr lang="en" sz="1050">
                <a:solidFill>
                  <a:srgbClr val="222222"/>
                </a:solidFill>
                <a:highlight>
                  <a:srgbClr val="FFFFFF"/>
                </a:highlight>
                <a:latin typeface="Quattrocento Sans"/>
                <a:ea typeface="Quattrocento Sans"/>
                <a:cs typeface="Quattrocento Sans"/>
                <a:sym typeface="Quattrocento Sans"/>
              </a:rPr>
              <a:t> (Windows Presentation Foundation) is a </a:t>
            </a:r>
            <a:r>
              <a:rPr b="1" lang="en" sz="1050">
                <a:solidFill>
                  <a:srgbClr val="222222"/>
                </a:solidFill>
                <a:highlight>
                  <a:srgbClr val="FFFFFF"/>
                </a:highlight>
                <a:latin typeface="Quattrocento Sans"/>
                <a:ea typeface="Quattrocento Sans"/>
                <a:cs typeface="Quattrocento Sans"/>
                <a:sym typeface="Quattrocento Sans"/>
              </a:rPr>
              <a:t>graphical subsystem</a:t>
            </a:r>
            <a:r>
              <a:rPr lang="en" sz="1050">
                <a:solidFill>
                  <a:srgbClr val="222222"/>
                </a:solidFill>
                <a:highlight>
                  <a:srgbClr val="FFFFFF"/>
                </a:highlight>
                <a:latin typeface="Quattrocento Sans"/>
                <a:ea typeface="Quattrocento Sans"/>
                <a:cs typeface="Quattrocento Sans"/>
                <a:sym typeface="Quattrocento Sans"/>
              </a:rPr>
              <a:t> by Microsoft for </a:t>
            </a:r>
            <a:r>
              <a:rPr b="1" lang="en" sz="1050">
                <a:solidFill>
                  <a:srgbClr val="222222"/>
                </a:solidFill>
                <a:highlight>
                  <a:srgbClr val="FFFFFF"/>
                </a:highlight>
                <a:latin typeface="Quattrocento Sans"/>
                <a:ea typeface="Quattrocento Sans"/>
                <a:cs typeface="Quattrocento Sans"/>
                <a:sym typeface="Quattrocento Sans"/>
              </a:rPr>
              <a:t>rendering user interfaces</a:t>
            </a:r>
            <a:r>
              <a:rPr lang="en" sz="1050">
                <a:solidFill>
                  <a:srgbClr val="222222"/>
                </a:solidFill>
                <a:highlight>
                  <a:srgbClr val="FFFFFF"/>
                </a:highlight>
                <a:latin typeface="Quattrocento Sans"/>
                <a:ea typeface="Quattrocento Sans"/>
                <a:cs typeface="Quattrocento Sans"/>
                <a:sym typeface="Quattrocento Sans"/>
              </a:rPr>
              <a:t> in Windows-based applications.</a:t>
            </a:r>
            <a:endParaRPr sz="1050">
              <a:solidFill>
                <a:srgbClr val="222222"/>
              </a:solidFill>
              <a:highlight>
                <a:srgbClr val="FFFFFF"/>
              </a:highlight>
              <a:latin typeface="Quattrocento Sans"/>
              <a:ea typeface="Quattrocento Sans"/>
              <a:cs typeface="Quattrocento Sans"/>
              <a:sym typeface="Quattrocento Sans"/>
            </a:endParaRPr>
          </a:p>
          <a:p>
            <a:pPr indent="0" lvl="0" marL="0" rtl="0">
              <a:spcBef>
                <a:spcPts val="0"/>
              </a:spcBef>
              <a:spcAft>
                <a:spcPts val="0"/>
              </a:spcAft>
              <a:buNone/>
            </a:pPr>
            <a:r>
              <a:t/>
            </a:r>
            <a:endParaRPr sz="1050">
              <a:solidFill>
                <a:srgbClr val="222222"/>
              </a:solidFill>
              <a:highlight>
                <a:srgbClr val="FFFFFF"/>
              </a:highlight>
              <a:latin typeface="Quattrocento Sans"/>
              <a:ea typeface="Quattrocento Sans"/>
              <a:cs typeface="Quattrocento Sans"/>
              <a:sym typeface="Quattrocento Sans"/>
            </a:endParaRPr>
          </a:p>
          <a:p>
            <a:pPr indent="0" lvl="0" marL="0" rtl="0">
              <a:spcBef>
                <a:spcPts val="0"/>
              </a:spcBef>
              <a:spcAft>
                <a:spcPts val="0"/>
              </a:spcAft>
              <a:buNone/>
            </a:pPr>
            <a:r>
              <a:rPr b="1" lang="en" sz="1050">
                <a:solidFill>
                  <a:srgbClr val="222222"/>
                </a:solidFill>
                <a:highlight>
                  <a:srgbClr val="FFFFFF"/>
                </a:highlight>
                <a:latin typeface="Quattrocento Sans"/>
                <a:ea typeface="Quattrocento Sans"/>
                <a:cs typeface="Quattrocento Sans"/>
                <a:sym typeface="Quattrocento Sans"/>
              </a:rPr>
              <a:t>Kernel mode vs. user mode</a:t>
            </a:r>
            <a:endParaRPr b="1" sz="1050">
              <a:solidFill>
                <a:srgbClr val="222222"/>
              </a:solidFill>
              <a:highlight>
                <a:srgbClr val="FFFFFF"/>
              </a:highlight>
              <a:latin typeface="Quattrocento Sans"/>
              <a:ea typeface="Quattrocento Sans"/>
              <a:cs typeface="Quattrocento Sans"/>
              <a:sym typeface="Quattrocento Sans"/>
            </a:endParaRPr>
          </a:p>
          <a:p>
            <a:pPr indent="0" lvl="0" marL="457200" rtl="0">
              <a:spcBef>
                <a:spcPts val="0"/>
              </a:spcBef>
              <a:spcAft>
                <a:spcPts val="0"/>
              </a:spcAft>
              <a:buNone/>
            </a:pPr>
            <a:r>
              <a:rPr b="1" lang="en" sz="1050">
                <a:solidFill>
                  <a:srgbClr val="222222"/>
                </a:solidFill>
                <a:highlight>
                  <a:srgbClr val="FFFFFF"/>
                </a:highlight>
                <a:latin typeface="Quattrocento Sans"/>
                <a:ea typeface="Quattrocento Sans"/>
                <a:cs typeface="Quattrocento Sans"/>
                <a:sym typeface="Quattrocento Sans"/>
              </a:rPr>
              <a:t>Device drivers</a:t>
            </a:r>
            <a:r>
              <a:rPr lang="en" sz="1050">
                <a:solidFill>
                  <a:srgbClr val="222222"/>
                </a:solidFill>
                <a:highlight>
                  <a:srgbClr val="FFFFFF"/>
                </a:highlight>
                <a:latin typeface="Quattrocento Sans"/>
                <a:ea typeface="Quattrocento Sans"/>
                <a:cs typeface="Quattrocento Sans"/>
                <a:sym typeface="Quattrocento Sans"/>
              </a:rPr>
              <a:t>, particularly on modern Microsoft Windows platforms, </a:t>
            </a:r>
            <a:r>
              <a:rPr b="1" lang="en" sz="1050">
                <a:solidFill>
                  <a:srgbClr val="222222"/>
                </a:solidFill>
                <a:highlight>
                  <a:srgbClr val="FFFFFF"/>
                </a:highlight>
                <a:latin typeface="Quattrocento Sans"/>
                <a:ea typeface="Quattrocento Sans"/>
                <a:cs typeface="Quattrocento Sans"/>
                <a:sym typeface="Quattrocento Sans"/>
              </a:rPr>
              <a:t>can run</a:t>
            </a:r>
            <a:r>
              <a:rPr lang="en" sz="1050">
                <a:solidFill>
                  <a:srgbClr val="222222"/>
                </a:solidFill>
                <a:highlight>
                  <a:srgbClr val="FFFFFF"/>
                </a:highlight>
                <a:latin typeface="Quattrocento Sans"/>
                <a:ea typeface="Quattrocento Sans"/>
                <a:cs typeface="Quattrocento Sans"/>
                <a:sym typeface="Quattrocento Sans"/>
              </a:rPr>
              <a:t> in </a:t>
            </a:r>
            <a:r>
              <a:rPr b="1" lang="en" sz="1050">
                <a:solidFill>
                  <a:srgbClr val="222222"/>
                </a:solidFill>
                <a:highlight>
                  <a:srgbClr val="FFFFFF"/>
                </a:highlight>
                <a:latin typeface="Quattrocento Sans"/>
                <a:ea typeface="Quattrocento Sans"/>
                <a:cs typeface="Quattrocento Sans"/>
                <a:sym typeface="Quattrocento Sans"/>
              </a:rPr>
              <a:t>kernel-mode </a:t>
            </a:r>
            <a:r>
              <a:rPr lang="en" sz="1050">
                <a:solidFill>
                  <a:srgbClr val="222222"/>
                </a:solidFill>
                <a:highlight>
                  <a:srgbClr val="FFFFFF"/>
                </a:highlight>
                <a:latin typeface="Quattrocento Sans"/>
                <a:ea typeface="Quattrocento Sans"/>
                <a:cs typeface="Quattrocento Sans"/>
                <a:sym typeface="Quattrocento Sans"/>
              </a:rPr>
              <a:t>or in </a:t>
            </a:r>
            <a:r>
              <a:rPr b="1" lang="en" sz="1050">
                <a:solidFill>
                  <a:srgbClr val="222222"/>
                </a:solidFill>
                <a:highlight>
                  <a:srgbClr val="FFFFFF"/>
                </a:highlight>
                <a:latin typeface="Quattrocento Sans"/>
                <a:ea typeface="Quattrocento Sans"/>
                <a:cs typeface="Quattrocento Sans"/>
                <a:sym typeface="Quattrocento Sans"/>
              </a:rPr>
              <a:t>user-mode</a:t>
            </a:r>
            <a:r>
              <a:rPr lang="en" sz="1050">
                <a:solidFill>
                  <a:srgbClr val="222222"/>
                </a:solidFill>
                <a:highlight>
                  <a:srgbClr val="FFFFFF"/>
                </a:highlight>
                <a:latin typeface="Quattrocento Sans"/>
                <a:ea typeface="Quattrocento Sans"/>
                <a:cs typeface="Quattrocento Sans"/>
                <a:sym typeface="Quattrocento Sans"/>
              </a:rPr>
              <a:t>. The primary </a:t>
            </a:r>
            <a:r>
              <a:rPr b="1" lang="en" sz="1050">
                <a:solidFill>
                  <a:srgbClr val="222222"/>
                </a:solidFill>
                <a:highlight>
                  <a:srgbClr val="FFFFFF"/>
                </a:highlight>
                <a:latin typeface="Quattrocento Sans"/>
                <a:ea typeface="Quattrocento Sans"/>
                <a:cs typeface="Quattrocento Sans"/>
                <a:sym typeface="Quattrocento Sans"/>
              </a:rPr>
              <a:t>benefit </a:t>
            </a:r>
            <a:r>
              <a:rPr lang="en" sz="1050">
                <a:solidFill>
                  <a:srgbClr val="222222"/>
                </a:solidFill>
                <a:highlight>
                  <a:srgbClr val="FFFFFF"/>
                </a:highlight>
                <a:latin typeface="Quattrocento Sans"/>
                <a:ea typeface="Quattrocento Sans"/>
                <a:cs typeface="Quattrocento Sans"/>
                <a:sym typeface="Quattrocento Sans"/>
              </a:rPr>
              <a:t>of </a:t>
            </a:r>
            <a:r>
              <a:rPr b="1" lang="en" sz="1050">
                <a:solidFill>
                  <a:srgbClr val="222222"/>
                </a:solidFill>
                <a:highlight>
                  <a:srgbClr val="FFFFFF"/>
                </a:highlight>
                <a:latin typeface="Quattrocento Sans"/>
                <a:ea typeface="Quattrocento Sans"/>
                <a:cs typeface="Quattrocento Sans"/>
                <a:sym typeface="Quattrocento Sans"/>
              </a:rPr>
              <a:t>running </a:t>
            </a:r>
            <a:r>
              <a:rPr lang="en" sz="1050">
                <a:solidFill>
                  <a:srgbClr val="222222"/>
                </a:solidFill>
                <a:highlight>
                  <a:srgbClr val="FFFFFF"/>
                </a:highlight>
                <a:latin typeface="Quattrocento Sans"/>
                <a:ea typeface="Quattrocento Sans"/>
                <a:cs typeface="Quattrocento Sans"/>
                <a:sym typeface="Quattrocento Sans"/>
              </a:rPr>
              <a:t>a driver in </a:t>
            </a:r>
            <a:r>
              <a:rPr b="1" lang="en" sz="1050">
                <a:solidFill>
                  <a:srgbClr val="222222"/>
                </a:solidFill>
                <a:highlight>
                  <a:srgbClr val="FFFFFF"/>
                </a:highlight>
                <a:latin typeface="Quattrocento Sans"/>
                <a:ea typeface="Quattrocento Sans"/>
                <a:cs typeface="Quattrocento Sans"/>
                <a:sym typeface="Quattrocento Sans"/>
              </a:rPr>
              <a:t>user mode</a:t>
            </a:r>
            <a:r>
              <a:rPr lang="en" sz="1050">
                <a:solidFill>
                  <a:srgbClr val="222222"/>
                </a:solidFill>
                <a:highlight>
                  <a:srgbClr val="FFFFFF"/>
                </a:highlight>
                <a:latin typeface="Quattrocento Sans"/>
                <a:ea typeface="Quattrocento Sans"/>
                <a:cs typeface="Quattrocento Sans"/>
                <a:sym typeface="Quattrocento Sans"/>
              </a:rPr>
              <a:t> is </a:t>
            </a:r>
            <a:r>
              <a:rPr b="1" lang="en" sz="1050">
                <a:solidFill>
                  <a:srgbClr val="222222"/>
                </a:solidFill>
                <a:highlight>
                  <a:srgbClr val="FFFFFF"/>
                </a:highlight>
                <a:latin typeface="Quattrocento Sans"/>
                <a:ea typeface="Quattrocento Sans"/>
                <a:cs typeface="Quattrocento Sans"/>
                <a:sym typeface="Quattrocento Sans"/>
              </a:rPr>
              <a:t>improved stability</a:t>
            </a:r>
            <a:r>
              <a:rPr lang="en" sz="1050">
                <a:solidFill>
                  <a:srgbClr val="222222"/>
                </a:solidFill>
                <a:highlight>
                  <a:srgbClr val="FFFFFF"/>
                </a:highlight>
                <a:latin typeface="Quattrocento Sans"/>
                <a:ea typeface="Quattrocento Sans"/>
                <a:cs typeface="Quattrocento Sans"/>
                <a:sym typeface="Quattrocento Sans"/>
              </a:rPr>
              <a:t>, since a </a:t>
            </a:r>
            <a:r>
              <a:rPr b="1" lang="en" sz="1050">
                <a:solidFill>
                  <a:srgbClr val="222222"/>
                </a:solidFill>
                <a:highlight>
                  <a:srgbClr val="FFFFFF"/>
                </a:highlight>
                <a:latin typeface="Quattrocento Sans"/>
                <a:ea typeface="Quattrocento Sans"/>
                <a:cs typeface="Quattrocento Sans"/>
                <a:sym typeface="Quattrocento Sans"/>
              </a:rPr>
              <a:t>poorly written</a:t>
            </a:r>
            <a:r>
              <a:rPr lang="en" sz="1050">
                <a:solidFill>
                  <a:srgbClr val="222222"/>
                </a:solidFill>
                <a:highlight>
                  <a:srgbClr val="FFFFFF"/>
                </a:highlight>
                <a:latin typeface="Quattrocento Sans"/>
                <a:ea typeface="Quattrocento Sans"/>
                <a:cs typeface="Quattrocento Sans"/>
                <a:sym typeface="Quattrocento Sans"/>
              </a:rPr>
              <a:t> user </a:t>
            </a:r>
            <a:r>
              <a:rPr b="1" lang="en" sz="1050">
                <a:solidFill>
                  <a:srgbClr val="222222"/>
                </a:solidFill>
                <a:highlight>
                  <a:srgbClr val="FFFFFF"/>
                </a:highlight>
                <a:latin typeface="Quattrocento Sans"/>
                <a:ea typeface="Quattrocento Sans"/>
                <a:cs typeface="Quattrocento Sans"/>
                <a:sym typeface="Quattrocento Sans"/>
              </a:rPr>
              <a:t>mode device driver cannot crash the system</a:t>
            </a:r>
            <a:r>
              <a:rPr lang="en" sz="1050">
                <a:solidFill>
                  <a:srgbClr val="222222"/>
                </a:solidFill>
                <a:highlight>
                  <a:srgbClr val="FFFFFF"/>
                </a:highlight>
                <a:latin typeface="Quattrocento Sans"/>
                <a:ea typeface="Quattrocento Sans"/>
                <a:cs typeface="Quattrocento Sans"/>
                <a:sym typeface="Quattrocento Sans"/>
              </a:rPr>
              <a:t> by </a:t>
            </a:r>
            <a:r>
              <a:rPr b="1" lang="en" sz="1050">
                <a:solidFill>
                  <a:srgbClr val="222222"/>
                </a:solidFill>
                <a:highlight>
                  <a:srgbClr val="FFFFFF"/>
                </a:highlight>
                <a:latin typeface="Quattrocento Sans"/>
                <a:ea typeface="Quattrocento Sans"/>
                <a:cs typeface="Quattrocento Sans"/>
                <a:sym typeface="Quattrocento Sans"/>
              </a:rPr>
              <a:t>overwriting kernel memory</a:t>
            </a:r>
            <a:r>
              <a:rPr lang="en" sz="1050">
                <a:solidFill>
                  <a:srgbClr val="222222"/>
                </a:solidFill>
                <a:highlight>
                  <a:srgbClr val="FFFFFF"/>
                </a:highlight>
                <a:latin typeface="Quattrocento Sans"/>
                <a:ea typeface="Quattrocento Sans"/>
                <a:cs typeface="Quattrocento Sans"/>
                <a:sym typeface="Quattrocento Sans"/>
              </a:rPr>
              <a:t>.</a:t>
            </a:r>
            <a:endParaRPr sz="1050">
              <a:solidFill>
                <a:srgbClr val="222222"/>
              </a:solidFill>
              <a:highlight>
                <a:srgbClr val="FFFFFF"/>
              </a:highlight>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454545"/>
              </a:buClr>
              <a:buSzPts val="1200"/>
              <a:buFont typeface="Quattrocento Sans"/>
              <a:buChar char="-"/>
            </a:pPr>
            <a:r>
              <a:rPr b="1" lang="en" sz="1200">
                <a:solidFill>
                  <a:srgbClr val="454545"/>
                </a:solidFill>
                <a:latin typeface="Quattrocento Sans"/>
                <a:ea typeface="Quattrocento Sans"/>
                <a:cs typeface="Quattrocento Sans"/>
                <a:sym typeface="Quattrocento Sans"/>
              </a:rPr>
              <a:t>GDI</a:t>
            </a:r>
            <a:r>
              <a:rPr lang="en" sz="1200">
                <a:solidFill>
                  <a:srgbClr val="454545"/>
                </a:solidFill>
                <a:latin typeface="Quattrocento Sans"/>
                <a:ea typeface="Quattrocento Sans"/>
                <a:cs typeface="Quattrocento Sans"/>
                <a:sym typeface="Quattrocento Sans"/>
              </a:rPr>
              <a:t> (Graphics Device Interface):  is a Windows API and core operating system component responsible for representing graphical objects and transmitting them to output devices such as monitors and printers.</a:t>
            </a:r>
            <a:endParaRPr sz="1200">
              <a:solidFill>
                <a:srgbClr val="454545"/>
              </a:solidFill>
              <a:latin typeface="Quattrocento Sans"/>
              <a:ea typeface="Quattrocento Sans"/>
              <a:cs typeface="Quattrocento Sans"/>
              <a:sym typeface="Quattrocento Sans"/>
            </a:endParaRPr>
          </a:p>
          <a:p>
            <a:pPr indent="-304800" lvl="1" marL="914400" rtl="0">
              <a:spcBef>
                <a:spcPts val="0"/>
              </a:spcBef>
              <a:spcAft>
                <a:spcPts val="0"/>
              </a:spcAft>
              <a:buClr>
                <a:srgbClr val="454545"/>
              </a:buClr>
              <a:buSzPts val="1200"/>
              <a:buFont typeface="Quattrocento Sans"/>
              <a:buChar char="-"/>
            </a:pPr>
            <a:r>
              <a:rPr lang="en" sz="1200">
                <a:solidFill>
                  <a:srgbClr val="454545"/>
                </a:solidFill>
                <a:latin typeface="Quattrocento Sans"/>
                <a:ea typeface="Quattrocento Sans"/>
                <a:cs typeface="Quattrocento Sans"/>
                <a:sym typeface="Quattrocento Sans"/>
              </a:rPr>
              <a:t>drawing lines and curves</a:t>
            </a:r>
            <a:endParaRPr sz="1200">
              <a:solidFill>
                <a:srgbClr val="454545"/>
              </a:solidFill>
              <a:latin typeface="Quattrocento Sans"/>
              <a:ea typeface="Quattrocento Sans"/>
              <a:cs typeface="Quattrocento Sans"/>
              <a:sym typeface="Quattrocento Sans"/>
            </a:endParaRPr>
          </a:p>
          <a:p>
            <a:pPr indent="-304800" lvl="1" marL="914400" rtl="0">
              <a:spcBef>
                <a:spcPts val="0"/>
              </a:spcBef>
              <a:spcAft>
                <a:spcPts val="0"/>
              </a:spcAft>
              <a:buClr>
                <a:srgbClr val="454545"/>
              </a:buClr>
              <a:buSzPts val="1200"/>
              <a:buFont typeface="Quattrocento Sans"/>
              <a:buChar char="-"/>
            </a:pPr>
            <a:r>
              <a:rPr lang="en" sz="1200">
                <a:solidFill>
                  <a:srgbClr val="454545"/>
                </a:solidFill>
                <a:latin typeface="Quattrocento Sans"/>
                <a:ea typeface="Quattrocento Sans"/>
                <a:cs typeface="Quattrocento Sans"/>
                <a:sym typeface="Quattrocento Sans"/>
              </a:rPr>
              <a:t>rendering fonts</a:t>
            </a:r>
            <a:endParaRPr sz="1200">
              <a:solidFill>
                <a:srgbClr val="454545"/>
              </a:solidFill>
              <a:latin typeface="Quattrocento Sans"/>
              <a:ea typeface="Quattrocento Sans"/>
              <a:cs typeface="Quattrocento Sans"/>
              <a:sym typeface="Quattrocento Sans"/>
            </a:endParaRPr>
          </a:p>
          <a:p>
            <a:pPr indent="-304800" lvl="1" marL="914400" rtl="0">
              <a:spcBef>
                <a:spcPts val="0"/>
              </a:spcBef>
              <a:spcAft>
                <a:spcPts val="0"/>
              </a:spcAft>
              <a:buClr>
                <a:srgbClr val="454545"/>
              </a:buClr>
              <a:buSzPts val="1200"/>
              <a:buFont typeface="Quattrocento Sans"/>
              <a:buChar char="-"/>
            </a:pPr>
            <a:r>
              <a:rPr lang="en" sz="1200">
                <a:solidFill>
                  <a:srgbClr val="454545"/>
                </a:solidFill>
                <a:latin typeface="Quattrocento Sans"/>
                <a:ea typeface="Quattrocento Sans"/>
                <a:cs typeface="Quattrocento Sans"/>
                <a:sym typeface="Quattrocento Sans"/>
              </a:rPr>
              <a:t>handling palettes</a:t>
            </a:r>
            <a:endParaRPr sz="1200">
              <a:solidFill>
                <a:srgbClr val="454545"/>
              </a:solidFill>
              <a:latin typeface="Quattrocento Sans"/>
              <a:ea typeface="Quattrocento Sans"/>
              <a:cs typeface="Quattrocento Sans"/>
              <a:sym typeface="Quattrocento Sans"/>
            </a:endParaRPr>
          </a:p>
          <a:p>
            <a:pPr indent="-304800" lvl="0" marL="457200" rtl="0">
              <a:spcBef>
                <a:spcPts val="0"/>
              </a:spcBef>
              <a:spcAft>
                <a:spcPts val="0"/>
              </a:spcAft>
              <a:buClr>
                <a:srgbClr val="454545"/>
              </a:buClr>
              <a:buSzPts val="1200"/>
              <a:buFont typeface="Quattrocento Sans"/>
              <a:buChar char="-"/>
            </a:pPr>
            <a:r>
              <a:rPr b="1" lang="en" sz="1200">
                <a:solidFill>
                  <a:srgbClr val="454545"/>
                </a:solidFill>
                <a:latin typeface="Quattrocento Sans"/>
                <a:ea typeface="Quattrocento Sans"/>
                <a:cs typeface="Quattrocento Sans"/>
                <a:sym typeface="Quattrocento Sans"/>
              </a:rPr>
              <a:t>GDI+</a:t>
            </a:r>
            <a:r>
              <a:rPr lang="en" sz="1200">
                <a:solidFill>
                  <a:srgbClr val="454545"/>
                </a:solidFill>
                <a:latin typeface="Quattrocento Sans"/>
                <a:ea typeface="Quattrocento Sans"/>
                <a:cs typeface="Quattrocento Sans"/>
                <a:sym typeface="Quattrocento Sans"/>
              </a:rPr>
              <a:t> </a:t>
            </a:r>
            <a:endParaRPr sz="1200">
              <a:solidFill>
                <a:srgbClr val="454545"/>
              </a:solidFill>
              <a:latin typeface="Quattrocento Sans"/>
              <a:ea typeface="Quattrocento Sans"/>
              <a:cs typeface="Quattrocento Sans"/>
              <a:sym typeface="Quattrocento Sans"/>
            </a:endParaRPr>
          </a:p>
          <a:p>
            <a:pPr indent="-304800" lvl="1" marL="914400" rtl="0">
              <a:spcBef>
                <a:spcPts val="0"/>
              </a:spcBef>
              <a:spcAft>
                <a:spcPts val="0"/>
              </a:spcAft>
              <a:buClr>
                <a:srgbClr val="454545"/>
              </a:buClr>
              <a:buSzPts val="1200"/>
              <a:buFont typeface="Quattrocento Sans"/>
              <a:buChar char="-"/>
            </a:pPr>
            <a:r>
              <a:rPr lang="en" sz="1200">
                <a:solidFill>
                  <a:srgbClr val="454545"/>
                </a:solidFill>
                <a:latin typeface="Quattrocento Sans"/>
                <a:ea typeface="Quattrocento Sans"/>
                <a:cs typeface="Quattrocento Sans"/>
                <a:sym typeface="Quattrocento Sans"/>
              </a:rPr>
              <a:t>Introduced with Windows XP</a:t>
            </a:r>
            <a:endParaRPr sz="1200">
              <a:solidFill>
                <a:srgbClr val="454545"/>
              </a:solidFill>
              <a:latin typeface="Quattrocento Sans"/>
              <a:ea typeface="Quattrocento Sans"/>
              <a:cs typeface="Quattrocento Sans"/>
              <a:sym typeface="Quattrocento Sans"/>
            </a:endParaRPr>
          </a:p>
          <a:p>
            <a:pPr indent="-304800" lvl="1" marL="914400" rtl="0">
              <a:spcBef>
                <a:spcPts val="0"/>
              </a:spcBef>
              <a:spcAft>
                <a:spcPts val="0"/>
              </a:spcAft>
              <a:buClr>
                <a:srgbClr val="454545"/>
              </a:buClr>
              <a:buSzPts val="1200"/>
              <a:buFont typeface="Quattrocento Sans"/>
              <a:buChar char="-"/>
            </a:pPr>
            <a:r>
              <a:rPr lang="en" sz="1200">
                <a:solidFill>
                  <a:srgbClr val="454545"/>
                </a:solidFill>
                <a:latin typeface="Quattrocento Sans"/>
                <a:ea typeface="Quattrocento Sans"/>
                <a:cs typeface="Quattrocento Sans"/>
                <a:sym typeface="Quattrocento Sans"/>
              </a:rPr>
              <a:t>anti-aliased 2D graphics</a:t>
            </a:r>
            <a:endParaRPr sz="1200">
              <a:solidFill>
                <a:srgbClr val="454545"/>
              </a:solidFill>
              <a:latin typeface="Quattrocento Sans"/>
              <a:ea typeface="Quattrocento Sans"/>
              <a:cs typeface="Quattrocento Sans"/>
              <a:sym typeface="Quattrocento Sans"/>
            </a:endParaRPr>
          </a:p>
          <a:p>
            <a:pPr indent="-304800" lvl="1" marL="914400" rtl="0">
              <a:spcBef>
                <a:spcPts val="0"/>
              </a:spcBef>
              <a:spcAft>
                <a:spcPts val="0"/>
              </a:spcAft>
              <a:buClr>
                <a:srgbClr val="454545"/>
              </a:buClr>
              <a:buSzPts val="1200"/>
              <a:buFont typeface="Quattrocento Sans"/>
              <a:buChar char="-"/>
            </a:pPr>
            <a:r>
              <a:rPr lang="en" sz="1200">
                <a:solidFill>
                  <a:srgbClr val="454545"/>
                </a:solidFill>
                <a:latin typeface="Quattrocento Sans"/>
                <a:ea typeface="Quattrocento Sans"/>
                <a:cs typeface="Quattrocento Sans"/>
                <a:sym typeface="Quattrocento Sans"/>
              </a:rPr>
              <a:t>gradient shading</a:t>
            </a:r>
            <a:endParaRPr sz="1200">
              <a:solidFill>
                <a:srgbClr val="454545"/>
              </a:solidFill>
              <a:latin typeface="Quattrocento Sans"/>
              <a:ea typeface="Quattrocento Sans"/>
              <a:cs typeface="Quattrocento Sans"/>
              <a:sym typeface="Quattrocento Sans"/>
            </a:endParaRPr>
          </a:p>
          <a:p>
            <a:pPr indent="-304800" lvl="1" marL="914400" rtl="0">
              <a:spcBef>
                <a:spcPts val="0"/>
              </a:spcBef>
              <a:spcAft>
                <a:spcPts val="0"/>
              </a:spcAft>
              <a:buClr>
                <a:srgbClr val="454545"/>
              </a:buClr>
              <a:buSzPts val="1200"/>
              <a:buFont typeface="Quattrocento Sans"/>
              <a:buChar char="-"/>
            </a:pPr>
            <a:r>
              <a:rPr lang="en" sz="1200">
                <a:solidFill>
                  <a:srgbClr val="454545"/>
                </a:solidFill>
                <a:latin typeface="Quattrocento Sans"/>
                <a:ea typeface="Quattrocento Sans"/>
                <a:cs typeface="Quattrocento Sans"/>
                <a:sym typeface="Quattrocento Sans"/>
              </a:rPr>
              <a:t>more complex path management</a:t>
            </a:r>
            <a:endParaRPr sz="1200">
              <a:solidFill>
                <a:srgbClr val="454545"/>
              </a:solidFill>
              <a:latin typeface="Quattrocento Sans"/>
              <a:ea typeface="Quattrocento Sans"/>
              <a:cs typeface="Quattrocento Sans"/>
              <a:sym typeface="Quattrocento Sans"/>
            </a:endParaRPr>
          </a:p>
          <a:p>
            <a:pPr indent="-304800" lvl="1" marL="914400" rtl="0">
              <a:spcBef>
                <a:spcPts val="0"/>
              </a:spcBef>
              <a:spcAft>
                <a:spcPts val="0"/>
              </a:spcAft>
              <a:buClr>
                <a:srgbClr val="454545"/>
              </a:buClr>
              <a:buSzPts val="1200"/>
              <a:buFont typeface="Quattrocento Sans"/>
              <a:buChar char="-"/>
            </a:pPr>
            <a:r>
              <a:rPr lang="en" sz="1200">
                <a:solidFill>
                  <a:srgbClr val="454545"/>
                </a:solidFill>
                <a:latin typeface="Quattrocento Sans"/>
                <a:ea typeface="Quattrocento Sans"/>
                <a:cs typeface="Quattrocento Sans"/>
                <a:sym typeface="Quattrocento Sans"/>
              </a:rPr>
              <a:t>intrinsic support for modern graphics-file formats like JPEG and PNG</a:t>
            </a:r>
            <a:endParaRPr sz="1200">
              <a:solidFill>
                <a:srgbClr val="454545"/>
              </a:solidFill>
              <a:latin typeface="Quattrocento Sans"/>
              <a:ea typeface="Quattrocento Sans"/>
              <a:cs typeface="Quattrocento Sans"/>
              <a:sym typeface="Quattrocento Sans"/>
            </a:endParaRPr>
          </a:p>
          <a:p>
            <a:pPr indent="-304800" lvl="0" marL="457200" rtl="0">
              <a:spcBef>
                <a:spcPts val="0"/>
              </a:spcBef>
              <a:spcAft>
                <a:spcPts val="0"/>
              </a:spcAft>
              <a:buClr>
                <a:srgbClr val="454545"/>
              </a:buClr>
              <a:buSzPts val="1200"/>
              <a:buFont typeface="Quattrocento Sans"/>
              <a:buChar char="-"/>
            </a:pPr>
            <a:r>
              <a:rPr b="1" lang="en" sz="1200">
                <a:solidFill>
                  <a:srgbClr val="454545"/>
                </a:solidFill>
                <a:latin typeface="Quattrocento Sans"/>
                <a:ea typeface="Quattrocento Sans"/>
                <a:cs typeface="Quattrocento Sans"/>
                <a:sym typeface="Quattrocento Sans"/>
              </a:rPr>
              <a:t>Win32 Kernel</a:t>
            </a:r>
            <a:r>
              <a:rPr lang="en" sz="1200">
                <a:solidFill>
                  <a:srgbClr val="454545"/>
                </a:solidFill>
                <a:latin typeface="Quattrocento Sans"/>
                <a:ea typeface="Quattrocento Sans"/>
                <a:cs typeface="Quattrocento Sans"/>
                <a:sym typeface="Quattrocento Sans"/>
              </a:rPr>
              <a:t> is a Win32 platform implementation of </a:t>
            </a:r>
            <a:r>
              <a:rPr b="1" lang="en" sz="1200">
                <a:solidFill>
                  <a:srgbClr val="454545"/>
                </a:solidFill>
                <a:latin typeface="Quattrocento Sans"/>
                <a:ea typeface="Quattrocento Sans"/>
                <a:cs typeface="Quattrocento Sans"/>
                <a:sym typeface="Quattrocento Sans"/>
              </a:rPr>
              <a:t>WinAPI</a:t>
            </a:r>
            <a:endParaRPr b="1" sz="1200">
              <a:solidFill>
                <a:srgbClr val="454545"/>
              </a:solidFill>
              <a:latin typeface="Quattrocento Sans"/>
              <a:ea typeface="Quattrocento Sans"/>
              <a:cs typeface="Quattrocento Sans"/>
              <a:sym typeface="Quattrocento Sans"/>
            </a:endParaRPr>
          </a:p>
          <a:p>
            <a:pPr indent="-304800" lvl="0" marL="457200" rtl="0">
              <a:spcBef>
                <a:spcPts val="0"/>
              </a:spcBef>
              <a:spcAft>
                <a:spcPts val="0"/>
              </a:spcAft>
              <a:buClr>
                <a:srgbClr val="454545"/>
              </a:buClr>
              <a:buSzPts val="1200"/>
              <a:buFont typeface="Quattrocento Sans"/>
              <a:buChar char="-"/>
            </a:pPr>
            <a:r>
              <a:rPr b="1" lang="en" sz="1200">
                <a:solidFill>
                  <a:srgbClr val="454545"/>
                </a:solidFill>
                <a:latin typeface="Quattrocento Sans"/>
                <a:ea typeface="Quattrocento Sans"/>
                <a:cs typeface="Quattrocento Sans"/>
                <a:sym typeface="Quattrocento Sans"/>
              </a:rPr>
              <a:t>DXG Kernel</a:t>
            </a:r>
            <a:r>
              <a:rPr lang="en" sz="1200">
                <a:solidFill>
                  <a:srgbClr val="454545"/>
                </a:solidFill>
                <a:latin typeface="Quattrocento Sans"/>
                <a:ea typeface="Quattrocento Sans"/>
                <a:cs typeface="Quattrocento Sans"/>
                <a:sym typeface="Quattrocento Sans"/>
              </a:rPr>
              <a:t> no information on the web except blue screen errors</a:t>
            </a:r>
            <a:endParaRPr sz="1200">
              <a:solidFill>
                <a:srgbClr val="454545"/>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t/>
            </a:r>
            <a:endParaRPr sz="1200">
              <a:solidFill>
                <a:srgbClr val="454545"/>
              </a:solidFill>
              <a:latin typeface="Quattrocento Sans"/>
              <a:ea typeface="Quattrocento Sans"/>
              <a:cs typeface="Quattrocento Sans"/>
              <a:sym typeface="Quattrocento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454545"/>
              </a:buClr>
              <a:buSzPts val="1200"/>
              <a:buFont typeface="Quattrocento Sans"/>
              <a:buChar char="-"/>
            </a:pPr>
            <a:r>
              <a:rPr b="1" lang="en" sz="1200">
                <a:solidFill>
                  <a:srgbClr val="454545"/>
                </a:solidFill>
                <a:latin typeface="Quattrocento Sans"/>
                <a:ea typeface="Quattrocento Sans"/>
                <a:cs typeface="Quattrocento Sans"/>
                <a:sym typeface="Quattrocento Sans"/>
              </a:rPr>
              <a:t>WPF</a:t>
            </a:r>
            <a:r>
              <a:rPr lang="en" sz="1200">
                <a:solidFill>
                  <a:srgbClr val="454545"/>
                </a:solidFill>
                <a:latin typeface="Quattrocento Sans"/>
                <a:ea typeface="Quattrocento Sans"/>
                <a:cs typeface="Quattrocento Sans"/>
                <a:sym typeface="Quattrocento Sans"/>
              </a:rPr>
              <a:t> is a graphical subsystem by Microsoft for rendering user interfaces in Windows-based applications.</a:t>
            </a:r>
            <a:endParaRPr sz="1200">
              <a:solidFill>
                <a:srgbClr val="454545"/>
              </a:solidFill>
              <a:latin typeface="Quattrocento Sans"/>
              <a:ea typeface="Quattrocento Sans"/>
              <a:cs typeface="Quattrocento Sans"/>
              <a:sym typeface="Quattrocento Sans"/>
            </a:endParaRPr>
          </a:p>
          <a:p>
            <a:pPr indent="0" lvl="0" marL="0" rtl="0">
              <a:spcBef>
                <a:spcPts val="0"/>
              </a:spcBef>
              <a:spcAft>
                <a:spcPts val="0"/>
              </a:spcAft>
              <a:buNone/>
            </a:pPr>
            <a:r>
              <a:t/>
            </a:r>
            <a:endParaRPr sz="1200">
              <a:solidFill>
                <a:srgbClr val="454545"/>
              </a:solidFill>
              <a:latin typeface="Quattrocento Sans"/>
              <a:ea typeface="Quattrocento Sans"/>
              <a:cs typeface="Quattrocento Sans"/>
              <a:sym typeface="Quattrocento Sans"/>
            </a:endParaRPr>
          </a:p>
          <a:p>
            <a:pPr indent="0" lvl="0" marL="0" rtl="0">
              <a:spcBef>
                <a:spcPts val="0"/>
              </a:spcBef>
              <a:spcAft>
                <a:spcPts val="0"/>
              </a:spcAft>
              <a:buNone/>
            </a:pPr>
            <a:r>
              <a:rPr lang="en" sz="1200">
                <a:solidFill>
                  <a:srgbClr val="454545"/>
                </a:solidFill>
                <a:latin typeface="Quattrocento Sans"/>
                <a:ea typeface="Quattrocento Sans"/>
                <a:cs typeface="Quattrocento Sans"/>
                <a:sym typeface="Quattrocento Sans"/>
              </a:rPr>
              <a:t>Graphics, including desktop items like windows, are rendered </a:t>
            </a:r>
            <a:r>
              <a:rPr b="1" lang="en" sz="1200">
                <a:solidFill>
                  <a:srgbClr val="454545"/>
                </a:solidFill>
                <a:latin typeface="Quattrocento Sans"/>
                <a:ea typeface="Quattrocento Sans"/>
                <a:cs typeface="Quattrocento Sans"/>
                <a:sym typeface="Quattrocento Sans"/>
              </a:rPr>
              <a:t>using Direct3D</a:t>
            </a:r>
            <a:r>
              <a:rPr lang="en" sz="1200">
                <a:solidFill>
                  <a:srgbClr val="454545"/>
                </a:solidFill>
                <a:latin typeface="Quattrocento Sans"/>
                <a:ea typeface="Quattrocento Sans"/>
                <a:cs typeface="Quattrocento Sans"/>
                <a:sym typeface="Quattrocento Sans"/>
              </a:rPr>
              <a:t>. This </a:t>
            </a:r>
            <a:r>
              <a:rPr b="1" lang="en" sz="1200">
                <a:solidFill>
                  <a:srgbClr val="454545"/>
                </a:solidFill>
                <a:latin typeface="Quattrocento Sans"/>
                <a:ea typeface="Quattrocento Sans"/>
                <a:cs typeface="Quattrocento Sans"/>
                <a:sym typeface="Quattrocento Sans"/>
              </a:rPr>
              <a:t>allows </a:t>
            </a:r>
            <a:r>
              <a:rPr lang="en" sz="1200">
                <a:solidFill>
                  <a:srgbClr val="454545"/>
                </a:solidFill>
                <a:latin typeface="Quattrocento Sans"/>
                <a:ea typeface="Quattrocento Sans"/>
                <a:cs typeface="Quattrocento Sans"/>
                <a:sym typeface="Quattrocento Sans"/>
              </a:rPr>
              <a:t>the display of </a:t>
            </a:r>
            <a:r>
              <a:rPr b="1" lang="en" sz="1200">
                <a:solidFill>
                  <a:srgbClr val="454545"/>
                </a:solidFill>
                <a:latin typeface="Quattrocento Sans"/>
                <a:ea typeface="Quattrocento Sans"/>
                <a:cs typeface="Quattrocento Sans"/>
                <a:sym typeface="Quattrocento Sans"/>
              </a:rPr>
              <a:t>more complex graphics</a:t>
            </a:r>
            <a:r>
              <a:rPr lang="en" sz="1200">
                <a:solidFill>
                  <a:srgbClr val="454545"/>
                </a:solidFill>
                <a:latin typeface="Quattrocento Sans"/>
                <a:ea typeface="Quattrocento Sans"/>
                <a:cs typeface="Quattrocento Sans"/>
                <a:sym typeface="Quattrocento Sans"/>
              </a:rPr>
              <a:t> and </a:t>
            </a:r>
            <a:r>
              <a:rPr b="1" lang="en" sz="1200">
                <a:solidFill>
                  <a:srgbClr val="454545"/>
                </a:solidFill>
                <a:latin typeface="Quattrocento Sans"/>
                <a:ea typeface="Quattrocento Sans"/>
                <a:cs typeface="Quattrocento Sans"/>
                <a:sym typeface="Quattrocento Sans"/>
              </a:rPr>
              <a:t>custom themes</a:t>
            </a:r>
            <a:r>
              <a:rPr lang="en" sz="1200">
                <a:solidFill>
                  <a:srgbClr val="454545"/>
                </a:solidFill>
                <a:latin typeface="Quattrocento Sans"/>
                <a:ea typeface="Quattrocento Sans"/>
                <a:cs typeface="Quattrocento Sans"/>
                <a:sym typeface="Quattrocento Sans"/>
              </a:rPr>
              <a:t>. It allows Windows to offload some graphics </a:t>
            </a:r>
            <a:r>
              <a:rPr b="1" lang="en" sz="1200">
                <a:solidFill>
                  <a:srgbClr val="454545"/>
                </a:solidFill>
                <a:latin typeface="Quattrocento Sans"/>
                <a:ea typeface="Quattrocento Sans"/>
                <a:cs typeface="Quattrocento Sans"/>
                <a:sym typeface="Quattrocento Sans"/>
              </a:rPr>
              <a:t>tasks </a:t>
            </a:r>
            <a:r>
              <a:rPr lang="en" sz="1200">
                <a:solidFill>
                  <a:srgbClr val="454545"/>
                </a:solidFill>
                <a:latin typeface="Quattrocento Sans"/>
                <a:ea typeface="Quattrocento Sans"/>
                <a:cs typeface="Quattrocento Sans"/>
                <a:sym typeface="Quattrocento Sans"/>
              </a:rPr>
              <a:t>to the </a:t>
            </a:r>
            <a:r>
              <a:rPr b="1" lang="en" sz="1200">
                <a:solidFill>
                  <a:srgbClr val="454545"/>
                </a:solidFill>
                <a:latin typeface="Quattrocento Sans"/>
                <a:ea typeface="Quattrocento Sans"/>
                <a:cs typeface="Quattrocento Sans"/>
                <a:sym typeface="Quattrocento Sans"/>
              </a:rPr>
              <a:t>GPU</a:t>
            </a:r>
            <a:r>
              <a:rPr lang="en" sz="1200">
                <a:solidFill>
                  <a:srgbClr val="454545"/>
                </a:solidFill>
                <a:latin typeface="Quattrocento Sans"/>
                <a:ea typeface="Quattrocento Sans"/>
                <a:cs typeface="Quattrocento Sans"/>
                <a:sym typeface="Quattrocento Sans"/>
              </a:rPr>
              <a:t>. This </a:t>
            </a:r>
            <a:r>
              <a:rPr b="1" lang="en" sz="1200">
                <a:solidFill>
                  <a:srgbClr val="454545"/>
                </a:solidFill>
                <a:latin typeface="Quattrocento Sans"/>
                <a:ea typeface="Quattrocento Sans"/>
                <a:cs typeface="Quattrocento Sans"/>
                <a:sym typeface="Quattrocento Sans"/>
              </a:rPr>
              <a:t>reduces </a:t>
            </a:r>
            <a:r>
              <a:rPr lang="en" sz="1200">
                <a:solidFill>
                  <a:srgbClr val="454545"/>
                </a:solidFill>
                <a:latin typeface="Quattrocento Sans"/>
                <a:ea typeface="Quattrocento Sans"/>
                <a:cs typeface="Quattrocento Sans"/>
                <a:sym typeface="Quattrocento Sans"/>
              </a:rPr>
              <a:t>the </a:t>
            </a:r>
            <a:r>
              <a:rPr b="1" lang="en" sz="1200">
                <a:solidFill>
                  <a:srgbClr val="454545"/>
                </a:solidFill>
                <a:latin typeface="Quattrocento Sans"/>
                <a:ea typeface="Quattrocento Sans"/>
                <a:cs typeface="Quattrocento Sans"/>
                <a:sym typeface="Quattrocento Sans"/>
              </a:rPr>
              <a:t>workload </a:t>
            </a:r>
            <a:r>
              <a:rPr lang="en" sz="1200">
                <a:solidFill>
                  <a:srgbClr val="454545"/>
                </a:solidFill>
                <a:latin typeface="Quattrocento Sans"/>
                <a:ea typeface="Quattrocento Sans"/>
                <a:cs typeface="Quattrocento Sans"/>
                <a:sym typeface="Quattrocento Sans"/>
              </a:rPr>
              <a:t>on the computer's </a:t>
            </a:r>
            <a:r>
              <a:rPr b="1" lang="en" sz="1200">
                <a:solidFill>
                  <a:srgbClr val="454545"/>
                </a:solidFill>
                <a:latin typeface="Quattrocento Sans"/>
                <a:ea typeface="Quattrocento Sans"/>
                <a:cs typeface="Quattrocento Sans"/>
                <a:sym typeface="Quattrocento Sans"/>
              </a:rPr>
              <a:t>CPU</a:t>
            </a:r>
            <a:r>
              <a:rPr lang="en" sz="1200">
                <a:solidFill>
                  <a:srgbClr val="454545"/>
                </a:solidFill>
                <a:latin typeface="Quattrocento Sans"/>
                <a:ea typeface="Quattrocento Sans"/>
                <a:cs typeface="Quattrocento Sans"/>
                <a:sym typeface="Quattrocento Sans"/>
              </a:rPr>
              <a:t>.</a:t>
            </a:r>
            <a:endParaRPr sz="1200">
              <a:solidFill>
                <a:srgbClr val="454545"/>
              </a:solidFill>
              <a:latin typeface="Quattrocento Sans"/>
              <a:ea typeface="Quattrocento Sans"/>
              <a:cs typeface="Quattrocento Sans"/>
              <a:sym typeface="Quattrocento Sans"/>
            </a:endParaRPr>
          </a:p>
          <a:p>
            <a:pPr indent="0" lvl="0" marL="0" rtl="0">
              <a:spcBef>
                <a:spcPts val="0"/>
              </a:spcBef>
              <a:spcAft>
                <a:spcPts val="0"/>
              </a:spcAft>
              <a:buNone/>
            </a:pPr>
            <a:r>
              <a:t/>
            </a:r>
            <a:endParaRPr sz="1200">
              <a:solidFill>
                <a:srgbClr val="454545"/>
              </a:solidFill>
              <a:latin typeface="Quattrocento Sans"/>
              <a:ea typeface="Quattrocento Sans"/>
              <a:cs typeface="Quattrocento Sans"/>
              <a:sym typeface="Quattrocento Sans"/>
            </a:endParaRPr>
          </a:p>
          <a:p>
            <a:pPr indent="-304800" lvl="0" marL="457200" rtl="0">
              <a:spcBef>
                <a:spcPts val="0"/>
              </a:spcBef>
              <a:spcAft>
                <a:spcPts val="0"/>
              </a:spcAft>
              <a:buClr>
                <a:srgbClr val="454545"/>
              </a:buClr>
              <a:buSzPts val="1200"/>
              <a:buFont typeface="Quattrocento Sans"/>
              <a:buChar char="-"/>
            </a:pPr>
            <a:r>
              <a:rPr b="1" lang="en" sz="1200">
                <a:solidFill>
                  <a:srgbClr val="454545"/>
                </a:solidFill>
                <a:latin typeface="Quattrocento Sans"/>
                <a:ea typeface="Quattrocento Sans"/>
                <a:cs typeface="Quattrocento Sans"/>
                <a:sym typeface="Quattrocento Sans"/>
              </a:rPr>
              <a:t>DDI</a:t>
            </a:r>
            <a:r>
              <a:rPr lang="en" sz="1200">
                <a:solidFill>
                  <a:srgbClr val="454545"/>
                </a:solidFill>
                <a:latin typeface="Quattrocento Sans"/>
                <a:ea typeface="Quattrocento Sans"/>
                <a:cs typeface="Quattrocento Sans"/>
                <a:sym typeface="Quattrocento Sans"/>
              </a:rPr>
              <a:t> (Device Driver Interface) </a:t>
            </a:r>
            <a:r>
              <a:rPr b="1" lang="en" sz="1200">
                <a:solidFill>
                  <a:srgbClr val="454545"/>
                </a:solidFill>
                <a:latin typeface="Quattrocento Sans"/>
                <a:ea typeface="Quattrocento Sans"/>
                <a:cs typeface="Quattrocento Sans"/>
                <a:sym typeface="Quattrocento Sans"/>
              </a:rPr>
              <a:t>provides </a:t>
            </a:r>
            <a:r>
              <a:rPr lang="en" sz="1200">
                <a:solidFill>
                  <a:srgbClr val="454545"/>
                </a:solidFill>
                <a:latin typeface="Quattrocento Sans"/>
                <a:ea typeface="Quattrocento Sans"/>
                <a:cs typeface="Quattrocento Sans"/>
                <a:sym typeface="Quattrocento Sans"/>
              </a:rPr>
              <a:t>a </a:t>
            </a:r>
            <a:r>
              <a:rPr b="1" lang="en" sz="1200">
                <a:solidFill>
                  <a:srgbClr val="454545"/>
                </a:solidFill>
                <a:latin typeface="Quattrocento Sans"/>
                <a:ea typeface="Quattrocento Sans"/>
                <a:cs typeface="Quattrocento Sans"/>
                <a:sym typeface="Quattrocento Sans"/>
              </a:rPr>
              <a:t>software interface </a:t>
            </a:r>
            <a:r>
              <a:rPr lang="en" sz="1200">
                <a:solidFill>
                  <a:srgbClr val="454545"/>
                </a:solidFill>
                <a:latin typeface="Quattrocento Sans"/>
                <a:ea typeface="Quattrocento Sans"/>
                <a:cs typeface="Quattrocento Sans"/>
                <a:sym typeface="Quattrocento Sans"/>
              </a:rPr>
              <a:t>to </a:t>
            </a:r>
            <a:r>
              <a:rPr b="1" lang="en" sz="1200">
                <a:solidFill>
                  <a:srgbClr val="454545"/>
                </a:solidFill>
                <a:latin typeface="Quattrocento Sans"/>
                <a:ea typeface="Quattrocento Sans"/>
                <a:cs typeface="Quattrocento Sans"/>
                <a:sym typeface="Quattrocento Sans"/>
              </a:rPr>
              <a:t>hardware devices</a:t>
            </a:r>
            <a:r>
              <a:rPr lang="en" sz="1200">
                <a:solidFill>
                  <a:srgbClr val="454545"/>
                </a:solidFill>
                <a:latin typeface="Quattrocento Sans"/>
                <a:ea typeface="Quattrocento Sans"/>
                <a:cs typeface="Quattrocento Sans"/>
                <a:sym typeface="Quattrocento Sans"/>
              </a:rPr>
              <a:t>, enabling operating systems and other computer programs to </a:t>
            </a:r>
            <a:r>
              <a:rPr b="1" lang="en" sz="1200">
                <a:solidFill>
                  <a:srgbClr val="454545"/>
                </a:solidFill>
                <a:latin typeface="Quattrocento Sans"/>
                <a:ea typeface="Quattrocento Sans"/>
                <a:cs typeface="Quattrocento Sans"/>
                <a:sym typeface="Quattrocento Sans"/>
              </a:rPr>
              <a:t>access hardware</a:t>
            </a:r>
            <a:r>
              <a:rPr lang="en" sz="1200">
                <a:solidFill>
                  <a:srgbClr val="454545"/>
                </a:solidFill>
                <a:latin typeface="Quattrocento Sans"/>
                <a:ea typeface="Quattrocento Sans"/>
                <a:cs typeface="Quattrocento Sans"/>
                <a:sym typeface="Quattrocento Sans"/>
              </a:rPr>
              <a:t> functions </a:t>
            </a:r>
            <a:r>
              <a:rPr b="1" lang="en" sz="1200">
                <a:solidFill>
                  <a:srgbClr val="454545"/>
                </a:solidFill>
                <a:latin typeface="Quattrocento Sans"/>
                <a:ea typeface="Quattrocento Sans"/>
                <a:cs typeface="Quattrocento Sans"/>
                <a:sym typeface="Quattrocento Sans"/>
              </a:rPr>
              <a:t>without needing to know </a:t>
            </a:r>
            <a:r>
              <a:rPr lang="en" sz="1200">
                <a:solidFill>
                  <a:srgbClr val="454545"/>
                </a:solidFill>
                <a:latin typeface="Quattrocento Sans"/>
                <a:ea typeface="Quattrocento Sans"/>
                <a:cs typeface="Quattrocento Sans"/>
                <a:sym typeface="Quattrocento Sans"/>
              </a:rPr>
              <a:t>precise </a:t>
            </a:r>
            <a:r>
              <a:rPr b="1" lang="en" sz="1200">
                <a:solidFill>
                  <a:srgbClr val="454545"/>
                </a:solidFill>
                <a:latin typeface="Quattrocento Sans"/>
                <a:ea typeface="Quattrocento Sans"/>
                <a:cs typeface="Quattrocento Sans"/>
                <a:sym typeface="Quattrocento Sans"/>
              </a:rPr>
              <a:t>details </a:t>
            </a:r>
            <a:r>
              <a:rPr lang="en" sz="1200">
                <a:solidFill>
                  <a:srgbClr val="454545"/>
                </a:solidFill>
                <a:latin typeface="Quattrocento Sans"/>
                <a:ea typeface="Quattrocento Sans"/>
                <a:cs typeface="Quattrocento Sans"/>
                <a:sym typeface="Quattrocento Sans"/>
              </a:rPr>
              <a:t>about the hardware being used.</a:t>
            </a:r>
            <a:endParaRPr sz="1200">
              <a:solidFill>
                <a:srgbClr val="454545"/>
              </a:solidFill>
              <a:latin typeface="Quattrocento Sans"/>
              <a:ea typeface="Quattrocento Sans"/>
              <a:cs typeface="Quattrocento Sans"/>
              <a:sym typeface="Quattrocento Sans"/>
            </a:endParaRPr>
          </a:p>
          <a:p>
            <a:pPr indent="-304800" lvl="0" marL="457200" rtl="0">
              <a:spcBef>
                <a:spcPts val="0"/>
              </a:spcBef>
              <a:spcAft>
                <a:spcPts val="0"/>
              </a:spcAft>
              <a:buClr>
                <a:srgbClr val="454545"/>
              </a:buClr>
              <a:buSzPts val="1200"/>
              <a:buFont typeface="Quattrocento Sans"/>
              <a:buChar char="-"/>
            </a:pPr>
            <a:r>
              <a:rPr b="1" lang="en" sz="1200">
                <a:solidFill>
                  <a:srgbClr val="454545"/>
                </a:solidFill>
                <a:latin typeface="Quattrocento Sans"/>
                <a:ea typeface="Quattrocento Sans"/>
                <a:cs typeface="Quattrocento Sans"/>
                <a:sym typeface="Quattrocento Sans"/>
              </a:rPr>
              <a:t>DXVA</a:t>
            </a:r>
            <a:r>
              <a:rPr lang="en" sz="1200">
                <a:solidFill>
                  <a:srgbClr val="454545"/>
                </a:solidFill>
                <a:latin typeface="Quattrocento Sans"/>
                <a:ea typeface="Quattrocento Sans"/>
                <a:cs typeface="Quattrocento Sans"/>
                <a:sym typeface="Quattrocento Sans"/>
              </a:rPr>
              <a:t> (DirectX Video Acceleration) is a </a:t>
            </a:r>
            <a:r>
              <a:rPr b="1" lang="en" sz="1200">
                <a:solidFill>
                  <a:srgbClr val="454545"/>
                </a:solidFill>
                <a:latin typeface="Quattrocento Sans"/>
                <a:ea typeface="Quattrocento Sans"/>
                <a:cs typeface="Quattrocento Sans"/>
                <a:sym typeface="Quattrocento Sans"/>
              </a:rPr>
              <a:t>API specification</a:t>
            </a:r>
            <a:r>
              <a:rPr lang="en" sz="1200">
                <a:solidFill>
                  <a:srgbClr val="454545"/>
                </a:solidFill>
                <a:latin typeface="Quattrocento Sans"/>
                <a:ea typeface="Quattrocento Sans"/>
                <a:cs typeface="Quattrocento Sans"/>
                <a:sym typeface="Quattrocento Sans"/>
              </a:rPr>
              <a:t> for the Windows and Xbox platforms that </a:t>
            </a:r>
            <a:r>
              <a:rPr b="1" lang="en" sz="1200">
                <a:solidFill>
                  <a:srgbClr val="454545"/>
                </a:solidFill>
                <a:latin typeface="Quattrocento Sans"/>
                <a:ea typeface="Quattrocento Sans"/>
                <a:cs typeface="Quattrocento Sans"/>
                <a:sym typeface="Quattrocento Sans"/>
              </a:rPr>
              <a:t>allows video decoding</a:t>
            </a:r>
            <a:r>
              <a:rPr lang="en" sz="1200">
                <a:solidFill>
                  <a:srgbClr val="454545"/>
                </a:solidFill>
                <a:latin typeface="Quattrocento Sans"/>
                <a:ea typeface="Quattrocento Sans"/>
                <a:cs typeface="Quattrocento Sans"/>
                <a:sym typeface="Quattrocento Sans"/>
              </a:rPr>
              <a:t> to be </a:t>
            </a:r>
            <a:r>
              <a:rPr b="1" lang="en" sz="1200">
                <a:solidFill>
                  <a:srgbClr val="454545"/>
                </a:solidFill>
                <a:latin typeface="Quattrocento Sans"/>
                <a:ea typeface="Quattrocento Sans"/>
                <a:cs typeface="Quattrocento Sans"/>
                <a:sym typeface="Quattrocento Sans"/>
              </a:rPr>
              <a:t>hardware accelerated</a:t>
            </a:r>
            <a:r>
              <a:rPr lang="en" sz="1200">
                <a:solidFill>
                  <a:srgbClr val="454545"/>
                </a:solidFill>
                <a:latin typeface="Quattrocento Sans"/>
                <a:ea typeface="Quattrocento Sans"/>
                <a:cs typeface="Quattrocento Sans"/>
                <a:sym typeface="Quattrocento Sans"/>
              </a:rPr>
              <a:t>.</a:t>
            </a:r>
            <a:endParaRPr sz="1200">
              <a:solidFill>
                <a:srgbClr val="454545"/>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t/>
            </a:r>
            <a:endParaRPr sz="1200">
              <a:solidFill>
                <a:srgbClr val="454545"/>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t/>
            </a:r>
            <a:endParaRPr sz="1200">
              <a:solidFill>
                <a:srgbClr val="454545"/>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t/>
            </a:r>
            <a:endParaRPr sz="1200">
              <a:solidFill>
                <a:srgbClr val="454545"/>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t/>
            </a:r>
            <a:endParaRPr sz="1200">
              <a:solidFill>
                <a:srgbClr val="454545"/>
              </a:solidFill>
              <a:latin typeface="Quattrocento Sans"/>
              <a:ea typeface="Quattrocento Sans"/>
              <a:cs typeface="Quattrocento Sans"/>
              <a:sym typeface="Quattrocen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solidFill>
                  <a:srgbClr val="454545"/>
                </a:solidFill>
                <a:latin typeface="Quattrocento Sans"/>
                <a:ea typeface="Quattrocento Sans"/>
                <a:cs typeface="Quattrocento Sans"/>
                <a:sym typeface="Quattrocento Sans"/>
              </a:rPr>
              <a:t>The graphics pipeline provides the horsepower to efficiently process and render Direct3D scenes to a display, taking advantage of available hardware. The following diagram shows the building blocks of the pipeline:</a:t>
            </a:r>
            <a:endParaRPr sz="1200">
              <a:solidFill>
                <a:srgbClr val="454545"/>
              </a:solidFill>
              <a:latin typeface="Quattrocento Sans"/>
              <a:ea typeface="Quattrocento Sans"/>
              <a:cs typeface="Quattrocento Sans"/>
              <a:sym typeface="Quattrocento Sans"/>
            </a:endParaRPr>
          </a:p>
          <a:p>
            <a:pPr indent="0" lvl="0" marL="0">
              <a:spcBef>
                <a:spcPts val="0"/>
              </a:spcBef>
              <a:spcAft>
                <a:spcPts val="0"/>
              </a:spcAft>
              <a:buNone/>
            </a:pPr>
            <a:r>
              <a:rPr lang="en"/>
              <a:t>{img}</a:t>
            </a:r>
            <a:endParaRPr/>
          </a:p>
          <a:p>
            <a:pPr indent="0" lvl="0" marL="0">
              <a:spcBef>
                <a:spcPts val="0"/>
              </a:spcBef>
              <a:spcAft>
                <a:spcPts val="0"/>
              </a:spcAft>
              <a:buNone/>
            </a:pPr>
            <a:r>
              <a:t/>
            </a:r>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Vertex Data</a:t>
            </a:r>
            <a:r>
              <a:rPr lang="en" sz="1200">
                <a:solidFill>
                  <a:schemeClr val="dk1"/>
                </a:solidFill>
                <a:latin typeface="Quattrocento Sans"/>
                <a:ea typeface="Quattrocento Sans"/>
                <a:cs typeface="Quattrocento Sans"/>
                <a:sym typeface="Quattrocento Sans"/>
              </a:rPr>
              <a:t>: Untransformed model vertices are stored in vertex memory buffers</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Tessellation</a:t>
            </a:r>
            <a:r>
              <a:rPr lang="en" sz="1200">
                <a:solidFill>
                  <a:schemeClr val="dk1"/>
                </a:solidFill>
                <a:latin typeface="Quattrocento Sans"/>
                <a:ea typeface="Quattrocento Sans"/>
                <a:cs typeface="Quattrocento Sans"/>
                <a:sym typeface="Quattrocento Sans"/>
              </a:rPr>
              <a:t>: The tesselator unit converts higher-order primitives, displacement maps, and mesh patches to vertex locations and stores those locations in vertex buffers.</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Vertex Processing</a:t>
            </a:r>
            <a:r>
              <a:rPr lang="en" sz="1200">
                <a:solidFill>
                  <a:schemeClr val="dk1"/>
                </a:solidFill>
                <a:latin typeface="Quattrocento Sans"/>
                <a:ea typeface="Quattrocento Sans"/>
                <a:cs typeface="Quattrocento Sans"/>
                <a:sym typeface="Quattrocento Sans"/>
              </a:rPr>
              <a:t>: Direct3D transformations are applied to vertices stored in the vertex buffer.</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Geometry Processing</a:t>
            </a:r>
            <a:r>
              <a:rPr lang="en" sz="1200">
                <a:solidFill>
                  <a:schemeClr val="dk1"/>
                </a:solidFill>
                <a:latin typeface="Quattrocento Sans"/>
                <a:ea typeface="Quattrocento Sans"/>
                <a:cs typeface="Quattrocento Sans"/>
                <a:sym typeface="Quattrocento Sans"/>
              </a:rPr>
              <a:t>: Clipping, back face culling, attribute evaluation, and rasterization are applied to the transformed vertices.</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Textured Surface</a:t>
            </a:r>
            <a:r>
              <a:rPr lang="en" sz="1200">
                <a:solidFill>
                  <a:schemeClr val="dk1"/>
                </a:solidFill>
                <a:latin typeface="Quattrocento Sans"/>
                <a:ea typeface="Quattrocento Sans"/>
                <a:cs typeface="Quattrocento Sans"/>
                <a:sym typeface="Quattrocento Sans"/>
              </a:rPr>
              <a:t>: Texture coordinates for Direct3D surfaces are supplied to Direct3D through the IDirect3DTexture9 interface.</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Texture Sampler</a:t>
            </a:r>
            <a:r>
              <a:rPr lang="en" sz="1200">
                <a:solidFill>
                  <a:schemeClr val="dk1"/>
                </a:solidFill>
                <a:latin typeface="Quattrocento Sans"/>
                <a:ea typeface="Quattrocento Sans"/>
                <a:cs typeface="Quattrocento Sans"/>
                <a:sym typeface="Quattrocento Sans"/>
              </a:rPr>
              <a:t>: Texture level-of-detail filtering is applied to input texture values.</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Pixel Processing</a:t>
            </a:r>
            <a:r>
              <a:rPr lang="en" sz="1200">
                <a:solidFill>
                  <a:schemeClr val="dk1"/>
                </a:solidFill>
                <a:latin typeface="Quattrocento Sans"/>
                <a:ea typeface="Quattrocento Sans"/>
                <a:cs typeface="Quattrocento Sans"/>
                <a:sym typeface="Quattrocento Sans"/>
              </a:rPr>
              <a:t>: Pixel shader operations use geometry data to modify input vertex and texture data, yielding output pixel color values.</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Pixel Rendering</a:t>
            </a:r>
            <a:r>
              <a:rPr lang="en" sz="1200">
                <a:solidFill>
                  <a:schemeClr val="dk1"/>
                </a:solidFill>
                <a:latin typeface="Quattrocento Sans"/>
                <a:ea typeface="Quattrocento Sans"/>
                <a:cs typeface="Quattrocento Sans"/>
                <a:sym typeface="Quattrocento Sans"/>
              </a:rPr>
              <a:t>: Final rendering processes modify pixel color values with alpha, depth, or stencil testing, or by applying alpha blending or fog. All resulting pixel values are presented to the output display.</a:t>
            </a:r>
            <a:endParaRPr sz="1200">
              <a:solidFill>
                <a:schemeClr val="dk1"/>
              </a:solidFill>
              <a:latin typeface="Quattrocento Sans"/>
              <a:ea typeface="Quattrocento Sans"/>
              <a:cs typeface="Quattrocento Sans"/>
              <a:sym typeface="Quattrocento Sans"/>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solidFill>
                  <a:srgbClr val="454545"/>
                </a:solidFill>
                <a:latin typeface="Quattrocento Sans"/>
                <a:ea typeface="Quattrocento Sans"/>
                <a:cs typeface="Quattrocento Sans"/>
                <a:sym typeface="Quattrocento Sans"/>
              </a:rPr>
              <a:t>The graphics pipeline provides the horsepower to efficiently process and render Direct3D scenes to a display, taking advantage of available hardware. The following diagram shows the building blocks of the pipeline:</a:t>
            </a:r>
            <a:endParaRPr sz="1200">
              <a:solidFill>
                <a:srgbClr val="454545"/>
              </a:solidFill>
              <a:latin typeface="Quattrocento Sans"/>
              <a:ea typeface="Quattrocento Sans"/>
              <a:cs typeface="Quattrocento Sans"/>
              <a:sym typeface="Quattrocento Sans"/>
            </a:endParaRPr>
          </a:p>
          <a:p>
            <a:pPr indent="0" lvl="0" marL="0" rtl="0">
              <a:spcBef>
                <a:spcPts val="0"/>
              </a:spcBef>
              <a:spcAft>
                <a:spcPts val="0"/>
              </a:spcAft>
              <a:buNone/>
            </a:pPr>
            <a:r>
              <a:rPr lang="en" sz="1200">
                <a:latin typeface="Quattrocento Sans"/>
                <a:ea typeface="Quattrocento Sans"/>
                <a:cs typeface="Quattrocento Sans"/>
                <a:sym typeface="Quattrocento Sans"/>
              </a:rPr>
              <a:t>{img}</a:t>
            </a:r>
            <a:endParaRPr sz="1200">
              <a:latin typeface="Quattrocento Sans"/>
              <a:ea typeface="Quattrocento Sans"/>
              <a:cs typeface="Quattrocento Sans"/>
              <a:sym typeface="Quattrocento Sans"/>
            </a:endParaRPr>
          </a:p>
          <a:p>
            <a:pPr indent="0" lvl="0" marL="0" rtl="0">
              <a:spcBef>
                <a:spcPts val="0"/>
              </a:spcBef>
              <a:spcAft>
                <a:spcPts val="0"/>
              </a:spcAft>
              <a:buNone/>
            </a:pPr>
            <a:r>
              <a:t/>
            </a:r>
            <a:endParaRPr sz="1200">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Vertex Data</a:t>
            </a:r>
            <a:r>
              <a:rPr lang="en" sz="1200">
                <a:solidFill>
                  <a:schemeClr val="dk1"/>
                </a:solidFill>
                <a:latin typeface="Quattrocento Sans"/>
                <a:ea typeface="Quattrocento Sans"/>
                <a:cs typeface="Quattrocento Sans"/>
                <a:sym typeface="Quattrocento Sans"/>
              </a:rPr>
              <a:t>: Untransformed model vertices are stored in vertex memory buffers</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Tessellation</a:t>
            </a:r>
            <a:r>
              <a:rPr lang="en" sz="1200">
                <a:solidFill>
                  <a:schemeClr val="dk1"/>
                </a:solidFill>
                <a:latin typeface="Quattrocento Sans"/>
                <a:ea typeface="Quattrocento Sans"/>
                <a:cs typeface="Quattrocento Sans"/>
                <a:sym typeface="Quattrocento Sans"/>
              </a:rPr>
              <a:t>: The tesselator unit converts higher-order primitives, displacement maps, and mesh patches to vertex locations and stores those locations in vertex buffers.</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Vertex Processing</a:t>
            </a:r>
            <a:r>
              <a:rPr lang="en" sz="1200">
                <a:solidFill>
                  <a:schemeClr val="dk1"/>
                </a:solidFill>
                <a:latin typeface="Quattrocento Sans"/>
                <a:ea typeface="Quattrocento Sans"/>
                <a:cs typeface="Quattrocento Sans"/>
                <a:sym typeface="Quattrocento Sans"/>
              </a:rPr>
              <a:t>: Direct3D transformations are applied to vertices stored in the vertex buffer.</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Geometry Processing</a:t>
            </a:r>
            <a:r>
              <a:rPr lang="en" sz="1200">
                <a:solidFill>
                  <a:schemeClr val="dk1"/>
                </a:solidFill>
                <a:latin typeface="Quattrocento Sans"/>
                <a:ea typeface="Quattrocento Sans"/>
                <a:cs typeface="Quattrocento Sans"/>
                <a:sym typeface="Quattrocento Sans"/>
              </a:rPr>
              <a:t>: Clipping, back face culling, attribute evaluation, and rasterization are applied to the transformed vertices.</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Textured Surface</a:t>
            </a:r>
            <a:r>
              <a:rPr lang="en" sz="1200">
                <a:solidFill>
                  <a:schemeClr val="dk1"/>
                </a:solidFill>
                <a:latin typeface="Quattrocento Sans"/>
                <a:ea typeface="Quattrocento Sans"/>
                <a:cs typeface="Quattrocento Sans"/>
                <a:sym typeface="Quattrocento Sans"/>
              </a:rPr>
              <a:t>: Texture coordinates for Direct3D surfaces are supplied to Direct3D through the IDirect3DTexture9 interface.</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Texture Sampler</a:t>
            </a:r>
            <a:r>
              <a:rPr lang="en" sz="1200">
                <a:solidFill>
                  <a:schemeClr val="dk1"/>
                </a:solidFill>
                <a:latin typeface="Quattrocento Sans"/>
                <a:ea typeface="Quattrocento Sans"/>
                <a:cs typeface="Quattrocento Sans"/>
                <a:sym typeface="Quattrocento Sans"/>
              </a:rPr>
              <a:t>: Texture level-of-detail filtering is applied to input texture values.</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Pixel Processing</a:t>
            </a:r>
            <a:r>
              <a:rPr lang="en" sz="1200">
                <a:solidFill>
                  <a:schemeClr val="dk1"/>
                </a:solidFill>
                <a:latin typeface="Quattrocento Sans"/>
                <a:ea typeface="Quattrocento Sans"/>
                <a:cs typeface="Quattrocento Sans"/>
                <a:sym typeface="Quattrocento Sans"/>
              </a:rPr>
              <a:t>: Pixel shader operations use geometry data to modify input vertex and texture data, yielding output pixel color values.</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Pixel Rendering</a:t>
            </a:r>
            <a:r>
              <a:rPr lang="en" sz="1200">
                <a:solidFill>
                  <a:schemeClr val="dk1"/>
                </a:solidFill>
                <a:latin typeface="Quattrocento Sans"/>
                <a:ea typeface="Quattrocento Sans"/>
                <a:cs typeface="Quattrocento Sans"/>
                <a:sym typeface="Quattrocento Sans"/>
              </a:rPr>
              <a:t>: Final rendering processes modify pixel color values with alpha, depth, or stencil testing, or by applying alpha blending or fog. All resulting pixel values are presented to the output display.</a:t>
            </a:r>
            <a:endParaRPr sz="1200">
              <a:solidFill>
                <a:schemeClr val="dk1"/>
              </a:solidFill>
              <a:latin typeface="Quattrocento Sans"/>
              <a:ea typeface="Quattrocento Sans"/>
              <a:cs typeface="Quattrocento Sans"/>
              <a:sym typeface="Quattrocento Sans"/>
            </a:endParaRPr>
          </a:p>
          <a:p>
            <a:pPr indent="0" lvl="0" marL="0" rtl="0">
              <a:spcBef>
                <a:spcPts val="0"/>
              </a:spcBef>
              <a:spcAft>
                <a:spcPts val="0"/>
              </a:spcAft>
              <a:buNone/>
            </a:pPr>
            <a:r>
              <a:t/>
            </a:r>
            <a:endParaRPr sz="1200">
              <a:latin typeface="Quattrocento Sans"/>
              <a:ea typeface="Quattrocento Sans"/>
              <a:cs typeface="Quattrocento Sans"/>
              <a:sym typeface="Quattrocento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1" name="Shape 11"/>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Shape 1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Shape 15"/>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Shape 1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Shape 21"/>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Shape 2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Clr>
                <a:schemeClr val="dk1"/>
              </a:buClr>
              <a:buSzPts val="1800"/>
              <a:buNone/>
              <a:defRPr sz="1800">
                <a:solidFill>
                  <a:schemeClr val="dk1"/>
                </a:solidFill>
              </a:defRPr>
            </a:lvl1pPr>
          </a:lstStyle>
          <a:p/>
        </p:txBody>
      </p:sp>
      <p:sp>
        <p:nvSpPr>
          <p:cNvPr id="27" name="Shape 2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SzPts val="3000"/>
              <a:buChar char="●"/>
              <a:defRPr sz="30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 name="Shape 8"/>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gif"/><Relationship Id="rId4" Type="http://schemas.openxmlformats.org/officeDocument/2006/relationships/image" Target="../media/image1.gif"/><Relationship Id="rId5" Type="http://schemas.openxmlformats.org/officeDocument/2006/relationships/image" Target="../media/image5.gif"/><Relationship Id="rId6" Type="http://schemas.openxmlformats.org/officeDocument/2006/relationships/image" Target="../media/image1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1583342"/>
            <a:ext cx="7772400" cy="1159856"/>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600"/>
              <a:t>Real-Time 3D Rendering with DirectX: The Essentials</a:t>
            </a:r>
            <a:endParaRPr sz="3600"/>
          </a:p>
        </p:txBody>
      </p:sp>
      <p:sp>
        <p:nvSpPr>
          <p:cNvPr id="35" name="Shape 35"/>
          <p:cNvSpPr txBox="1"/>
          <p:nvPr>
            <p:ph idx="1" type="subTitle"/>
          </p:nvPr>
        </p:nvSpPr>
        <p:spPr>
          <a:xfrm>
            <a:off x="685800" y="2840054"/>
            <a:ext cx="7772400" cy="784738"/>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Yuriy Sernivka</a:t>
            </a:r>
            <a:r>
              <a:rPr lang="en" sz="1400"/>
              <a:t> </a:t>
            </a:r>
            <a:endParaRPr sz="1400"/>
          </a:p>
          <a:p>
            <a:pPr indent="0" lvl="0" marL="0" rtl="0">
              <a:spcBef>
                <a:spcPts val="0"/>
              </a:spcBef>
              <a:spcAft>
                <a:spcPts val="0"/>
              </a:spcAft>
              <a:buNone/>
            </a:pPr>
            <a:r>
              <a:rPr lang="en" sz="1400"/>
              <a:t>Lviv, Blackthorn Vision Meetup</a:t>
            </a:r>
            <a:endParaRPr sz="1400"/>
          </a:p>
          <a:p>
            <a:pPr indent="0" lvl="0" marL="0">
              <a:spcBef>
                <a:spcPts val="0"/>
              </a:spcBef>
              <a:spcAft>
                <a:spcPts val="0"/>
              </a:spcAft>
              <a:buNone/>
            </a:pPr>
            <a:r>
              <a:rPr lang="en" sz="1400"/>
              <a:t>May 29, 2018</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05974"/>
            <a:ext cx="8229600" cy="1308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E1: Typical skeleton of any</a:t>
            </a:r>
            <a:endParaRPr/>
          </a:p>
          <a:p>
            <a:pPr indent="0" lvl="0" marL="0">
              <a:spcBef>
                <a:spcPts val="0"/>
              </a:spcBef>
              <a:spcAft>
                <a:spcPts val="0"/>
              </a:spcAft>
              <a:buNone/>
            </a:pPr>
            <a:r>
              <a:rPr lang="en"/>
              <a:t>		Win32 Game</a:t>
            </a:r>
            <a:endParaRPr/>
          </a:p>
        </p:txBody>
      </p:sp>
      <p:sp>
        <p:nvSpPr>
          <p:cNvPr id="310" name="Shape 310"/>
          <p:cNvSpPr txBox="1"/>
          <p:nvPr>
            <p:ph idx="1" type="body"/>
          </p:nvPr>
        </p:nvSpPr>
        <p:spPr>
          <a:xfrm>
            <a:off x="457200" y="1514875"/>
            <a:ext cx="8229600" cy="34110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chemeClr val="dk1"/>
              </a:buClr>
              <a:buSzPts val="3000"/>
              <a:buChar char="●"/>
            </a:pPr>
            <a:r>
              <a:rPr lang="en">
                <a:solidFill>
                  <a:schemeClr val="dk1"/>
                </a:solidFill>
              </a:rPr>
              <a:t>Based on WinAPI messages</a:t>
            </a:r>
            <a:endParaRPr>
              <a:solidFill>
                <a:schemeClr val="dk1"/>
              </a:solidFill>
            </a:endParaRPr>
          </a:p>
          <a:p>
            <a:pPr indent="-419100" lvl="0" marL="457200" rtl="0">
              <a:spcBef>
                <a:spcPts val="0"/>
              </a:spcBef>
              <a:spcAft>
                <a:spcPts val="0"/>
              </a:spcAft>
              <a:buClr>
                <a:schemeClr val="dk1"/>
              </a:buClr>
              <a:buSzPts val="3000"/>
              <a:buChar char="●"/>
            </a:pPr>
            <a:r>
              <a:rPr lang="en">
                <a:solidFill>
                  <a:schemeClr val="dk1"/>
                </a:solidFill>
              </a:rPr>
              <a:t>Infinite loop: until user requested to quit</a:t>
            </a:r>
            <a:endParaRPr>
              <a:solidFill>
                <a:schemeClr val="dk1"/>
              </a:solidFill>
            </a:endParaRPr>
          </a:p>
          <a:p>
            <a:pPr indent="-419100" lvl="0" marL="457200" rtl="0">
              <a:spcBef>
                <a:spcPts val="0"/>
              </a:spcBef>
              <a:spcAft>
                <a:spcPts val="0"/>
              </a:spcAft>
              <a:buClr>
                <a:schemeClr val="dk1"/>
              </a:buClr>
              <a:buSzPts val="3000"/>
              <a:buChar char="●"/>
            </a:pPr>
            <a:r>
              <a:rPr lang="en">
                <a:solidFill>
                  <a:schemeClr val="dk1"/>
                </a:solidFill>
              </a:rPr>
              <a:t>Frame rendering is synchronized </a:t>
            </a:r>
            <a:r>
              <a:rPr lang="en">
                <a:solidFill>
                  <a:schemeClr val="dk1"/>
                </a:solidFill>
              </a:rPr>
              <a:t>w</a:t>
            </a:r>
            <a:r>
              <a:rPr lang="en">
                <a:solidFill>
                  <a:schemeClr val="dk1"/>
                </a:solidFill>
              </a:rPr>
              <a:t>ith Application Idle state</a:t>
            </a:r>
            <a:endParaRPr>
              <a:solidFill>
                <a:schemeClr val="dk1"/>
              </a:solidFill>
            </a:endParaRPr>
          </a:p>
          <a:p>
            <a:pPr indent="-419100" lvl="0" marL="457200" rtl="0">
              <a:spcBef>
                <a:spcPts val="0"/>
              </a:spcBef>
              <a:spcAft>
                <a:spcPts val="0"/>
              </a:spcAft>
              <a:buClr>
                <a:schemeClr val="dk1"/>
              </a:buClr>
              <a:buSzPts val="3000"/>
              <a:buChar char="●"/>
            </a:pPr>
            <a:r>
              <a:rPr lang="en">
                <a:solidFill>
                  <a:schemeClr val="dk1"/>
                </a:solidFill>
              </a:rPr>
              <a:t>User input (keyboard, mouse, gamepad) is </a:t>
            </a:r>
            <a:r>
              <a:rPr lang="en">
                <a:solidFill>
                  <a:schemeClr val="dk1"/>
                </a:solidFill>
              </a:rPr>
              <a:t>usually</a:t>
            </a:r>
            <a:r>
              <a:rPr lang="en">
                <a:solidFill>
                  <a:schemeClr val="dk1"/>
                </a:solidFill>
              </a:rPr>
              <a:t> processed by DirectInput but not by corresponding WinAPI messages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E2: Initializing of Direct3D</a:t>
            </a:r>
            <a:endParaRPr/>
          </a:p>
        </p:txBody>
      </p:sp>
      <p:sp>
        <p:nvSpPr>
          <p:cNvPr id="316" name="Shape 31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Creating Direct3D9 and Direct3DDevice9 COM objects</a:t>
            </a:r>
            <a:endParaRPr/>
          </a:p>
          <a:p>
            <a:pPr indent="-419100" lvl="0" marL="457200" rtl="0">
              <a:spcBef>
                <a:spcPts val="0"/>
              </a:spcBef>
              <a:spcAft>
                <a:spcPts val="0"/>
              </a:spcAft>
              <a:buSzPts val="3000"/>
              <a:buChar char="●"/>
            </a:pPr>
            <a:r>
              <a:rPr lang="en"/>
              <a:t>Calculating time span between current and next frames (used for animation)</a:t>
            </a:r>
            <a:endParaRPr/>
          </a:p>
          <a:p>
            <a:pPr indent="-419100" lvl="0" marL="457200" rtl="0">
              <a:spcBef>
                <a:spcPts val="0"/>
              </a:spcBef>
              <a:spcAft>
                <a:spcPts val="0"/>
              </a:spcAft>
              <a:buSzPts val="3000"/>
              <a:buChar char="●"/>
            </a:pPr>
            <a:r>
              <a:rPr lang="en"/>
              <a:t>Do rendering  (actually just clearing the buffer with some color)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Vertex Data</a:t>
            </a:r>
            <a:endParaRPr/>
          </a:p>
        </p:txBody>
      </p:sp>
      <p:sp>
        <p:nvSpPr>
          <p:cNvPr id="322" name="Shape 32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chemeClr val="dk1"/>
              </a:buClr>
              <a:buSzPts val="3000"/>
              <a:buChar char="●"/>
            </a:pPr>
            <a:r>
              <a:rPr lang="en">
                <a:solidFill>
                  <a:schemeClr val="dk1"/>
                </a:solidFill>
              </a:rPr>
              <a:t>In geometry, a vertex is a point where two or more curves, lines, or edges meet.</a:t>
            </a:r>
            <a:endParaRPr>
              <a:solidFill>
                <a:schemeClr val="dk1"/>
              </a:solidFill>
            </a:endParaRPr>
          </a:p>
          <a:p>
            <a:pPr indent="-419100" lvl="0" marL="457200" rtl="0">
              <a:spcBef>
                <a:spcPts val="0"/>
              </a:spcBef>
              <a:spcAft>
                <a:spcPts val="0"/>
              </a:spcAft>
              <a:buClr>
                <a:schemeClr val="dk1"/>
              </a:buClr>
              <a:buSzPts val="3000"/>
              <a:buChar char="●"/>
            </a:pPr>
            <a:r>
              <a:rPr lang="en">
                <a:solidFill>
                  <a:schemeClr val="dk1"/>
                </a:solidFill>
              </a:rPr>
              <a:t>Vertex Rendering is the process of taking vertex data specified in arrays and rendering one or more Primitives with this vertex data.</a:t>
            </a:r>
            <a:endParaRPr>
              <a:solidFill>
                <a:schemeClr val="dk1"/>
              </a:solidFill>
            </a:endParaRPr>
          </a:p>
          <a:p>
            <a:pPr indent="0" lvl="0" marL="0" rtl="0">
              <a:spcBef>
                <a:spcPts val="600"/>
              </a:spcBef>
              <a:spcAft>
                <a:spcPts val="0"/>
              </a:spcAft>
              <a:buNone/>
            </a:pPr>
            <a:r>
              <a:t/>
            </a:r>
            <a:endParaRPr>
              <a:solidFill>
                <a:schemeClr val="dk1"/>
              </a:solidFill>
            </a:endParaRPr>
          </a:p>
        </p:txBody>
      </p:sp>
      <p:sp>
        <p:nvSpPr>
          <p:cNvPr id="323" name="Shape 323"/>
          <p:cNvSpPr/>
          <p:nvPr/>
        </p:nvSpPr>
        <p:spPr>
          <a:xfrm>
            <a:off x="5026600" y="4301964"/>
            <a:ext cx="499478" cy="261889"/>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VD</a:t>
            </a:r>
            <a:endParaRPr sz="1100">
              <a:solidFill>
                <a:srgbClr val="FFFFFF"/>
              </a:solidFill>
            </a:endParaRPr>
          </a:p>
        </p:txBody>
      </p:sp>
      <p:sp>
        <p:nvSpPr>
          <p:cNvPr id="324" name="Shape 324"/>
          <p:cNvSpPr/>
          <p:nvPr/>
        </p:nvSpPr>
        <p:spPr>
          <a:xfrm>
            <a:off x="5722487"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Tess</a:t>
            </a:r>
            <a:endParaRPr sz="1100">
              <a:solidFill>
                <a:srgbClr val="FFFFFF"/>
              </a:solidFill>
            </a:endParaRPr>
          </a:p>
        </p:txBody>
      </p:sp>
      <p:sp>
        <p:nvSpPr>
          <p:cNvPr id="325" name="Shape 325"/>
          <p:cNvSpPr/>
          <p:nvPr/>
        </p:nvSpPr>
        <p:spPr>
          <a:xfrm>
            <a:off x="6409971"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VP</a:t>
            </a:r>
            <a:endParaRPr sz="1100">
              <a:solidFill>
                <a:srgbClr val="FFFFFF"/>
              </a:solidFill>
            </a:endParaRPr>
          </a:p>
        </p:txBody>
      </p:sp>
      <p:sp>
        <p:nvSpPr>
          <p:cNvPr id="326" name="Shape 326"/>
          <p:cNvSpPr/>
          <p:nvPr/>
        </p:nvSpPr>
        <p:spPr>
          <a:xfrm>
            <a:off x="7069380" y="4301950"/>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GP</a:t>
            </a:r>
            <a:endParaRPr sz="1100">
              <a:solidFill>
                <a:srgbClr val="FFFFFF"/>
              </a:solidFill>
            </a:endParaRPr>
          </a:p>
        </p:txBody>
      </p:sp>
      <p:sp>
        <p:nvSpPr>
          <p:cNvPr id="327" name="Shape 327"/>
          <p:cNvSpPr/>
          <p:nvPr/>
        </p:nvSpPr>
        <p:spPr>
          <a:xfrm>
            <a:off x="7728805" y="4301950"/>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PP</a:t>
            </a:r>
            <a:endParaRPr sz="1100">
              <a:solidFill>
                <a:srgbClr val="FFFFFF"/>
              </a:solidFill>
            </a:endParaRPr>
          </a:p>
        </p:txBody>
      </p:sp>
      <p:sp>
        <p:nvSpPr>
          <p:cNvPr id="328" name="Shape 328"/>
          <p:cNvSpPr/>
          <p:nvPr/>
        </p:nvSpPr>
        <p:spPr>
          <a:xfrm>
            <a:off x="7728805" y="4740161"/>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TS</a:t>
            </a:r>
            <a:endParaRPr sz="1100">
              <a:solidFill>
                <a:srgbClr val="FFFFFF"/>
              </a:solidFill>
            </a:endParaRPr>
          </a:p>
        </p:txBody>
      </p:sp>
      <p:sp>
        <p:nvSpPr>
          <p:cNvPr id="329" name="Shape 329"/>
          <p:cNvSpPr/>
          <p:nvPr/>
        </p:nvSpPr>
        <p:spPr>
          <a:xfrm>
            <a:off x="8388222" y="4301971"/>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PR</a:t>
            </a:r>
            <a:endParaRPr sz="1100">
              <a:solidFill>
                <a:srgbClr val="FFFFFF"/>
              </a:solidFill>
            </a:endParaRPr>
          </a:p>
        </p:txBody>
      </p:sp>
      <p:cxnSp>
        <p:nvCxnSpPr>
          <p:cNvPr id="330" name="Shape 330"/>
          <p:cNvCxnSpPr>
            <a:stCxn id="323" idx="3"/>
            <a:endCxn id="324" idx="1"/>
          </p:cNvCxnSpPr>
          <p:nvPr/>
        </p:nvCxnSpPr>
        <p:spPr>
          <a:xfrm>
            <a:off x="5526078" y="4432908"/>
            <a:ext cx="196500" cy="0"/>
          </a:xfrm>
          <a:prstGeom prst="straightConnector1">
            <a:avLst/>
          </a:prstGeom>
          <a:noFill/>
          <a:ln cap="flat" cmpd="sng" w="9525">
            <a:solidFill>
              <a:schemeClr val="dk2"/>
            </a:solidFill>
            <a:prstDash val="solid"/>
            <a:round/>
            <a:headEnd len="med" w="med" type="none"/>
            <a:tailEnd len="med" w="med" type="triangle"/>
          </a:ln>
        </p:spPr>
      </p:cxnSp>
      <p:cxnSp>
        <p:nvCxnSpPr>
          <p:cNvPr id="331" name="Shape 331"/>
          <p:cNvCxnSpPr>
            <a:stCxn id="324" idx="3"/>
            <a:endCxn id="325" idx="1"/>
          </p:cNvCxnSpPr>
          <p:nvPr/>
        </p:nvCxnSpPr>
        <p:spPr>
          <a:xfrm>
            <a:off x="6221965" y="4432908"/>
            <a:ext cx="188100" cy="0"/>
          </a:xfrm>
          <a:prstGeom prst="straightConnector1">
            <a:avLst/>
          </a:prstGeom>
          <a:noFill/>
          <a:ln cap="flat" cmpd="sng" w="9525">
            <a:solidFill>
              <a:schemeClr val="dk2"/>
            </a:solidFill>
            <a:prstDash val="solid"/>
            <a:round/>
            <a:headEnd len="med" w="med" type="none"/>
            <a:tailEnd len="med" w="med" type="triangle"/>
          </a:ln>
        </p:spPr>
      </p:cxnSp>
      <p:cxnSp>
        <p:nvCxnSpPr>
          <p:cNvPr id="332" name="Shape 332"/>
          <p:cNvCxnSpPr>
            <a:stCxn id="325" idx="3"/>
            <a:endCxn id="326" idx="1"/>
          </p:cNvCxnSpPr>
          <p:nvPr/>
        </p:nvCxnSpPr>
        <p:spPr>
          <a:xfrm>
            <a:off x="6909449" y="4432908"/>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333" name="Shape 333"/>
          <p:cNvCxnSpPr>
            <a:stCxn id="326" idx="3"/>
            <a:endCxn id="327" idx="1"/>
          </p:cNvCxnSpPr>
          <p:nvPr/>
        </p:nvCxnSpPr>
        <p:spPr>
          <a:xfrm>
            <a:off x="7568858"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334" name="Shape 334"/>
          <p:cNvCxnSpPr>
            <a:stCxn id="327" idx="3"/>
            <a:endCxn id="329" idx="1"/>
          </p:cNvCxnSpPr>
          <p:nvPr/>
        </p:nvCxnSpPr>
        <p:spPr>
          <a:xfrm>
            <a:off x="8228282"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335" name="Shape 335"/>
          <p:cNvCxnSpPr>
            <a:stCxn id="328" idx="0"/>
            <a:endCxn id="327" idx="2"/>
          </p:cNvCxnSpPr>
          <p:nvPr/>
        </p:nvCxnSpPr>
        <p:spPr>
          <a:xfrm rot="10800000">
            <a:off x="7978543" y="4563761"/>
            <a:ext cx="0" cy="17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Vertex Data</a:t>
            </a:r>
            <a:endParaRPr/>
          </a:p>
        </p:txBody>
      </p:sp>
      <p:pic>
        <p:nvPicPr>
          <p:cNvPr id="341" name="Shape 341"/>
          <p:cNvPicPr preferRelativeResize="0"/>
          <p:nvPr/>
        </p:nvPicPr>
        <p:blipFill>
          <a:blip r:embed="rId3">
            <a:alphaModFix/>
          </a:blip>
          <a:stretch>
            <a:fillRect/>
          </a:stretch>
        </p:blipFill>
        <p:spPr>
          <a:xfrm>
            <a:off x="2590800" y="1158000"/>
            <a:ext cx="6096000" cy="381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E3: Render</a:t>
            </a:r>
            <a:r>
              <a:rPr lang="en"/>
              <a:t>ing</a:t>
            </a:r>
            <a:r>
              <a:rPr lang="en"/>
              <a:t> the quad</a:t>
            </a:r>
            <a:endParaRPr/>
          </a:p>
        </p:txBody>
      </p:sp>
      <p:sp>
        <p:nvSpPr>
          <p:cNvPr id="347" name="Shape 34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chemeClr val="dk1"/>
              </a:buClr>
              <a:buSzPts val="3000"/>
              <a:buChar char="●"/>
            </a:pPr>
            <a:r>
              <a:rPr lang="en">
                <a:solidFill>
                  <a:schemeClr val="dk1"/>
                </a:solidFill>
              </a:rPr>
              <a:t>Vertex Rendering is the process of taking vertex data specified in arrays and rendering one or more Primitives with this vertex data.</a:t>
            </a:r>
            <a:endParaRPr/>
          </a:p>
        </p:txBody>
      </p:sp>
      <p:sp>
        <p:nvSpPr>
          <p:cNvPr id="348" name="Shape 348"/>
          <p:cNvSpPr/>
          <p:nvPr/>
        </p:nvSpPr>
        <p:spPr>
          <a:xfrm>
            <a:off x="5026600" y="4301964"/>
            <a:ext cx="499478" cy="261889"/>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VD</a:t>
            </a:r>
            <a:endParaRPr sz="1100">
              <a:solidFill>
                <a:srgbClr val="FFFFFF"/>
              </a:solidFill>
            </a:endParaRPr>
          </a:p>
        </p:txBody>
      </p:sp>
      <p:sp>
        <p:nvSpPr>
          <p:cNvPr id="349" name="Shape 349"/>
          <p:cNvSpPr/>
          <p:nvPr/>
        </p:nvSpPr>
        <p:spPr>
          <a:xfrm>
            <a:off x="5722487"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Tess</a:t>
            </a:r>
            <a:endParaRPr sz="1100">
              <a:solidFill>
                <a:srgbClr val="FFFFFF"/>
              </a:solidFill>
            </a:endParaRPr>
          </a:p>
        </p:txBody>
      </p:sp>
      <p:sp>
        <p:nvSpPr>
          <p:cNvPr id="350" name="Shape 350"/>
          <p:cNvSpPr/>
          <p:nvPr/>
        </p:nvSpPr>
        <p:spPr>
          <a:xfrm>
            <a:off x="6409971"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VP</a:t>
            </a:r>
            <a:endParaRPr sz="1100">
              <a:solidFill>
                <a:srgbClr val="FFFFFF"/>
              </a:solidFill>
            </a:endParaRPr>
          </a:p>
        </p:txBody>
      </p:sp>
      <p:sp>
        <p:nvSpPr>
          <p:cNvPr id="351" name="Shape 351"/>
          <p:cNvSpPr/>
          <p:nvPr/>
        </p:nvSpPr>
        <p:spPr>
          <a:xfrm>
            <a:off x="7069380" y="4301950"/>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GP</a:t>
            </a:r>
            <a:endParaRPr sz="1100">
              <a:solidFill>
                <a:srgbClr val="FFFFFF"/>
              </a:solidFill>
            </a:endParaRPr>
          </a:p>
        </p:txBody>
      </p:sp>
      <p:sp>
        <p:nvSpPr>
          <p:cNvPr id="352" name="Shape 352"/>
          <p:cNvSpPr/>
          <p:nvPr/>
        </p:nvSpPr>
        <p:spPr>
          <a:xfrm>
            <a:off x="7728805" y="4301950"/>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PP</a:t>
            </a:r>
            <a:endParaRPr sz="1100">
              <a:solidFill>
                <a:srgbClr val="FFFFFF"/>
              </a:solidFill>
            </a:endParaRPr>
          </a:p>
        </p:txBody>
      </p:sp>
      <p:sp>
        <p:nvSpPr>
          <p:cNvPr id="353" name="Shape 353"/>
          <p:cNvSpPr/>
          <p:nvPr/>
        </p:nvSpPr>
        <p:spPr>
          <a:xfrm>
            <a:off x="7728805" y="4740161"/>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TS</a:t>
            </a:r>
            <a:endParaRPr sz="1100">
              <a:solidFill>
                <a:srgbClr val="FFFFFF"/>
              </a:solidFill>
            </a:endParaRPr>
          </a:p>
        </p:txBody>
      </p:sp>
      <p:sp>
        <p:nvSpPr>
          <p:cNvPr id="354" name="Shape 354"/>
          <p:cNvSpPr/>
          <p:nvPr/>
        </p:nvSpPr>
        <p:spPr>
          <a:xfrm>
            <a:off x="8388222" y="4301971"/>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PR</a:t>
            </a:r>
            <a:endParaRPr sz="1100">
              <a:solidFill>
                <a:srgbClr val="FFFFFF"/>
              </a:solidFill>
            </a:endParaRPr>
          </a:p>
        </p:txBody>
      </p:sp>
      <p:cxnSp>
        <p:nvCxnSpPr>
          <p:cNvPr id="355" name="Shape 355"/>
          <p:cNvCxnSpPr>
            <a:stCxn id="348" idx="3"/>
            <a:endCxn id="349" idx="1"/>
          </p:cNvCxnSpPr>
          <p:nvPr/>
        </p:nvCxnSpPr>
        <p:spPr>
          <a:xfrm>
            <a:off x="5526078" y="4432908"/>
            <a:ext cx="196500" cy="0"/>
          </a:xfrm>
          <a:prstGeom prst="straightConnector1">
            <a:avLst/>
          </a:prstGeom>
          <a:noFill/>
          <a:ln cap="flat" cmpd="sng" w="9525">
            <a:solidFill>
              <a:schemeClr val="dk2"/>
            </a:solidFill>
            <a:prstDash val="solid"/>
            <a:round/>
            <a:headEnd len="med" w="med" type="none"/>
            <a:tailEnd len="med" w="med" type="triangle"/>
          </a:ln>
        </p:spPr>
      </p:cxnSp>
      <p:cxnSp>
        <p:nvCxnSpPr>
          <p:cNvPr id="356" name="Shape 356"/>
          <p:cNvCxnSpPr>
            <a:stCxn id="349" idx="3"/>
            <a:endCxn id="350" idx="1"/>
          </p:cNvCxnSpPr>
          <p:nvPr/>
        </p:nvCxnSpPr>
        <p:spPr>
          <a:xfrm>
            <a:off x="6221965" y="4432908"/>
            <a:ext cx="188100" cy="0"/>
          </a:xfrm>
          <a:prstGeom prst="straightConnector1">
            <a:avLst/>
          </a:prstGeom>
          <a:noFill/>
          <a:ln cap="flat" cmpd="sng" w="9525">
            <a:solidFill>
              <a:schemeClr val="dk2"/>
            </a:solidFill>
            <a:prstDash val="solid"/>
            <a:round/>
            <a:headEnd len="med" w="med" type="none"/>
            <a:tailEnd len="med" w="med" type="triangle"/>
          </a:ln>
        </p:spPr>
      </p:cxnSp>
      <p:cxnSp>
        <p:nvCxnSpPr>
          <p:cNvPr id="357" name="Shape 357"/>
          <p:cNvCxnSpPr>
            <a:stCxn id="350" idx="3"/>
            <a:endCxn id="351" idx="1"/>
          </p:cNvCxnSpPr>
          <p:nvPr/>
        </p:nvCxnSpPr>
        <p:spPr>
          <a:xfrm>
            <a:off x="6909449" y="4432908"/>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358" name="Shape 358"/>
          <p:cNvCxnSpPr>
            <a:stCxn id="351" idx="3"/>
            <a:endCxn id="352" idx="1"/>
          </p:cNvCxnSpPr>
          <p:nvPr/>
        </p:nvCxnSpPr>
        <p:spPr>
          <a:xfrm>
            <a:off x="7568858"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359" name="Shape 359"/>
          <p:cNvCxnSpPr>
            <a:stCxn id="352" idx="3"/>
            <a:endCxn id="354" idx="1"/>
          </p:cNvCxnSpPr>
          <p:nvPr/>
        </p:nvCxnSpPr>
        <p:spPr>
          <a:xfrm>
            <a:off x="8228282"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360" name="Shape 360"/>
          <p:cNvCxnSpPr>
            <a:stCxn id="353" idx="0"/>
            <a:endCxn id="352" idx="2"/>
          </p:cNvCxnSpPr>
          <p:nvPr/>
        </p:nvCxnSpPr>
        <p:spPr>
          <a:xfrm rot="10800000">
            <a:off x="7978543" y="4563761"/>
            <a:ext cx="0" cy="17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Tessellation</a:t>
            </a:r>
            <a:endParaRPr/>
          </a:p>
        </p:txBody>
      </p:sp>
      <p:sp>
        <p:nvSpPr>
          <p:cNvPr id="366" name="Shape 36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As a concept, tessellation is fairly straight forward - you take a polygon and dice it into smaller pieces.</a:t>
            </a:r>
            <a:endParaRPr>
              <a:solidFill>
                <a:schemeClr val="dk1"/>
              </a:solidFill>
            </a:endParaRPr>
          </a:p>
          <a:p>
            <a:pPr indent="0" lvl="0" marL="0" marR="0" rtl="0" algn="l">
              <a:lnSpc>
                <a:spcPct val="100000"/>
              </a:lnSpc>
              <a:spcBef>
                <a:spcPts val="600"/>
              </a:spcBef>
              <a:spcAft>
                <a:spcPts val="0"/>
              </a:spcAft>
              <a:buNone/>
            </a:pPr>
            <a:r>
              <a:t/>
            </a:r>
            <a:endParaRPr/>
          </a:p>
        </p:txBody>
      </p:sp>
      <p:pic>
        <p:nvPicPr>
          <p:cNvPr id="367" name="Shape 367"/>
          <p:cNvPicPr preferRelativeResize="0"/>
          <p:nvPr/>
        </p:nvPicPr>
        <p:blipFill>
          <a:blip r:embed="rId3">
            <a:alphaModFix/>
          </a:blip>
          <a:stretch>
            <a:fillRect/>
          </a:stretch>
        </p:blipFill>
        <p:spPr>
          <a:xfrm>
            <a:off x="3597900" y="2359950"/>
            <a:ext cx="5088898" cy="2565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Displacement Mapping</a:t>
            </a:r>
            <a:endParaRPr/>
          </a:p>
        </p:txBody>
      </p:sp>
      <p:sp>
        <p:nvSpPr>
          <p:cNvPr id="373" name="Shape 37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When a displacement map (left) is applied to a flat surface, the resulting surface (right) expresses the height information encoded in the displacement map.</a:t>
            </a:r>
            <a:endParaRPr>
              <a:solidFill>
                <a:schemeClr val="dk1"/>
              </a:solidFill>
            </a:endParaRPr>
          </a:p>
          <a:p>
            <a:pPr indent="0" lvl="0" marL="0" marR="0" rtl="0" algn="l">
              <a:lnSpc>
                <a:spcPct val="100000"/>
              </a:lnSpc>
              <a:spcBef>
                <a:spcPts val="600"/>
              </a:spcBef>
              <a:spcAft>
                <a:spcPts val="0"/>
              </a:spcAft>
              <a:buNone/>
            </a:pPr>
            <a:r>
              <a:t/>
            </a:r>
            <a:endParaRPr/>
          </a:p>
        </p:txBody>
      </p:sp>
      <p:pic>
        <p:nvPicPr>
          <p:cNvPr id="374" name="Shape 374"/>
          <p:cNvPicPr preferRelativeResize="0"/>
          <p:nvPr/>
        </p:nvPicPr>
        <p:blipFill>
          <a:blip r:embed="rId3">
            <a:alphaModFix/>
          </a:blip>
          <a:stretch>
            <a:fillRect/>
          </a:stretch>
        </p:blipFill>
        <p:spPr>
          <a:xfrm>
            <a:off x="4972050" y="3116100"/>
            <a:ext cx="3714750" cy="1809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500"/>
              <a:t>Tessellation + </a:t>
            </a:r>
            <a:r>
              <a:rPr lang="en" sz="3500"/>
              <a:t>Displacement Mapping</a:t>
            </a:r>
            <a:endParaRPr sz="3500"/>
          </a:p>
        </p:txBody>
      </p:sp>
      <p:sp>
        <p:nvSpPr>
          <p:cNvPr id="380" name="Shape 38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a:p>
        </p:txBody>
      </p:sp>
      <p:pic>
        <p:nvPicPr>
          <p:cNvPr id="381" name="Shape 381"/>
          <p:cNvPicPr preferRelativeResize="0"/>
          <p:nvPr/>
        </p:nvPicPr>
        <p:blipFill>
          <a:blip r:embed="rId3">
            <a:alphaModFix/>
          </a:blip>
          <a:stretch>
            <a:fillRect/>
          </a:stretch>
        </p:blipFill>
        <p:spPr>
          <a:xfrm>
            <a:off x="457200" y="1247236"/>
            <a:ext cx="8229600" cy="36786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E4: Vertex Processing</a:t>
            </a:r>
            <a:endParaRPr/>
          </a:p>
        </p:txBody>
      </p:sp>
      <p:sp>
        <p:nvSpPr>
          <p:cNvPr id="387" name="Shape 38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Fixed Functions Pipeline</a:t>
            </a:r>
            <a:endParaRPr/>
          </a:p>
          <a:p>
            <a:pPr indent="-419100" lvl="0" marL="457200">
              <a:spcBef>
                <a:spcPts val="0"/>
              </a:spcBef>
              <a:spcAft>
                <a:spcPts val="0"/>
              </a:spcAft>
              <a:buSzPts val="3000"/>
              <a:buChar char="●"/>
            </a:pPr>
            <a:r>
              <a:rPr lang="en"/>
              <a:t>Vertex Shader (HLSL)</a:t>
            </a:r>
            <a:endParaRPr/>
          </a:p>
        </p:txBody>
      </p:sp>
      <p:sp>
        <p:nvSpPr>
          <p:cNvPr id="388" name="Shape 388"/>
          <p:cNvSpPr/>
          <p:nvPr/>
        </p:nvSpPr>
        <p:spPr>
          <a:xfrm>
            <a:off x="5026600"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VD</a:t>
            </a:r>
            <a:endParaRPr sz="1100">
              <a:solidFill>
                <a:srgbClr val="FFFFFF"/>
              </a:solidFill>
            </a:endParaRPr>
          </a:p>
        </p:txBody>
      </p:sp>
      <p:sp>
        <p:nvSpPr>
          <p:cNvPr id="389" name="Shape 389"/>
          <p:cNvSpPr/>
          <p:nvPr/>
        </p:nvSpPr>
        <p:spPr>
          <a:xfrm>
            <a:off x="5722487"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Tess</a:t>
            </a:r>
            <a:endParaRPr sz="1100">
              <a:solidFill>
                <a:srgbClr val="FFFFFF"/>
              </a:solidFill>
            </a:endParaRPr>
          </a:p>
        </p:txBody>
      </p:sp>
      <p:sp>
        <p:nvSpPr>
          <p:cNvPr id="390" name="Shape 390"/>
          <p:cNvSpPr/>
          <p:nvPr/>
        </p:nvSpPr>
        <p:spPr>
          <a:xfrm>
            <a:off x="6409971" y="4301964"/>
            <a:ext cx="499478" cy="261889"/>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VP</a:t>
            </a:r>
            <a:endParaRPr sz="1100">
              <a:solidFill>
                <a:srgbClr val="FFFFFF"/>
              </a:solidFill>
            </a:endParaRPr>
          </a:p>
        </p:txBody>
      </p:sp>
      <p:sp>
        <p:nvSpPr>
          <p:cNvPr id="391" name="Shape 391"/>
          <p:cNvSpPr/>
          <p:nvPr/>
        </p:nvSpPr>
        <p:spPr>
          <a:xfrm>
            <a:off x="7069380" y="4301950"/>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GP</a:t>
            </a:r>
            <a:endParaRPr sz="1100">
              <a:solidFill>
                <a:srgbClr val="FFFFFF"/>
              </a:solidFill>
            </a:endParaRPr>
          </a:p>
        </p:txBody>
      </p:sp>
      <p:sp>
        <p:nvSpPr>
          <p:cNvPr id="392" name="Shape 392"/>
          <p:cNvSpPr/>
          <p:nvPr/>
        </p:nvSpPr>
        <p:spPr>
          <a:xfrm>
            <a:off x="7728805" y="4301950"/>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PP</a:t>
            </a:r>
            <a:endParaRPr sz="1100">
              <a:solidFill>
                <a:srgbClr val="FFFFFF"/>
              </a:solidFill>
            </a:endParaRPr>
          </a:p>
        </p:txBody>
      </p:sp>
      <p:sp>
        <p:nvSpPr>
          <p:cNvPr id="393" name="Shape 393"/>
          <p:cNvSpPr/>
          <p:nvPr/>
        </p:nvSpPr>
        <p:spPr>
          <a:xfrm>
            <a:off x="8388222" y="4301971"/>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PR</a:t>
            </a:r>
            <a:endParaRPr sz="1100">
              <a:solidFill>
                <a:srgbClr val="FFFFFF"/>
              </a:solidFill>
            </a:endParaRPr>
          </a:p>
        </p:txBody>
      </p:sp>
      <p:sp>
        <p:nvSpPr>
          <p:cNvPr id="394" name="Shape 394"/>
          <p:cNvSpPr/>
          <p:nvPr/>
        </p:nvSpPr>
        <p:spPr>
          <a:xfrm>
            <a:off x="7728805" y="4740161"/>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TS</a:t>
            </a:r>
            <a:endParaRPr sz="1100">
              <a:solidFill>
                <a:srgbClr val="FFFFFF"/>
              </a:solidFill>
            </a:endParaRPr>
          </a:p>
        </p:txBody>
      </p:sp>
      <p:cxnSp>
        <p:nvCxnSpPr>
          <p:cNvPr id="395" name="Shape 395"/>
          <p:cNvCxnSpPr>
            <a:stCxn id="388" idx="3"/>
            <a:endCxn id="389" idx="1"/>
          </p:cNvCxnSpPr>
          <p:nvPr/>
        </p:nvCxnSpPr>
        <p:spPr>
          <a:xfrm>
            <a:off x="5526078" y="4432908"/>
            <a:ext cx="196500" cy="0"/>
          </a:xfrm>
          <a:prstGeom prst="straightConnector1">
            <a:avLst/>
          </a:prstGeom>
          <a:noFill/>
          <a:ln cap="flat" cmpd="sng" w="9525">
            <a:solidFill>
              <a:schemeClr val="dk2"/>
            </a:solidFill>
            <a:prstDash val="solid"/>
            <a:round/>
            <a:headEnd len="med" w="med" type="none"/>
            <a:tailEnd len="med" w="med" type="triangle"/>
          </a:ln>
        </p:spPr>
      </p:cxnSp>
      <p:cxnSp>
        <p:nvCxnSpPr>
          <p:cNvPr id="396" name="Shape 396"/>
          <p:cNvCxnSpPr>
            <a:stCxn id="389" idx="3"/>
            <a:endCxn id="390" idx="1"/>
          </p:cNvCxnSpPr>
          <p:nvPr/>
        </p:nvCxnSpPr>
        <p:spPr>
          <a:xfrm>
            <a:off x="6221965" y="4432908"/>
            <a:ext cx="188100" cy="0"/>
          </a:xfrm>
          <a:prstGeom prst="straightConnector1">
            <a:avLst/>
          </a:prstGeom>
          <a:noFill/>
          <a:ln cap="flat" cmpd="sng" w="9525">
            <a:solidFill>
              <a:schemeClr val="dk2"/>
            </a:solidFill>
            <a:prstDash val="solid"/>
            <a:round/>
            <a:headEnd len="med" w="med" type="none"/>
            <a:tailEnd len="med" w="med" type="triangle"/>
          </a:ln>
        </p:spPr>
      </p:cxnSp>
      <p:cxnSp>
        <p:nvCxnSpPr>
          <p:cNvPr id="397" name="Shape 397"/>
          <p:cNvCxnSpPr>
            <a:stCxn id="390" idx="3"/>
            <a:endCxn id="391" idx="1"/>
          </p:cNvCxnSpPr>
          <p:nvPr/>
        </p:nvCxnSpPr>
        <p:spPr>
          <a:xfrm>
            <a:off x="6909449" y="4432908"/>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398" name="Shape 398"/>
          <p:cNvCxnSpPr>
            <a:stCxn id="391" idx="3"/>
            <a:endCxn id="392" idx="1"/>
          </p:cNvCxnSpPr>
          <p:nvPr/>
        </p:nvCxnSpPr>
        <p:spPr>
          <a:xfrm>
            <a:off x="7568858"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399" name="Shape 399"/>
          <p:cNvCxnSpPr>
            <a:stCxn id="392" idx="3"/>
            <a:endCxn id="393" idx="1"/>
          </p:cNvCxnSpPr>
          <p:nvPr/>
        </p:nvCxnSpPr>
        <p:spPr>
          <a:xfrm>
            <a:off x="8228282"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00" name="Shape 400"/>
          <p:cNvCxnSpPr>
            <a:stCxn id="394" idx="0"/>
            <a:endCxn id="392" idx="2"/>
          </p:cNvCxnSpPr>
          <p:nvPr/>
        </p:nvCxnSpPr>
        <p:spPr>
          <a:xfrm rot="10800000">
            <a:off x="7978543" y="4563761"/>
            <a:ext cx="0" cy="176400"/>
          </a:xfrm>
          <a:prstGeom prst="straightConnector1">
            <a:avLst/>
          </a:prstGeom>
          <a:noFill/>
          <a:ln cap="flat" cmpd="sng" w="9525">
            <a:solidFill>
              <a:schemeClr val="dk2"/>
            </a:solidFill>
            <a:prstDash val="solid"/>
            <a:round/>
            <a:headEnd len="med" w="med" type="none"/>
            <a:tailEnd len="med" w="med" type="triangle"/>
          </a:ln>
        </p:spPr>
      </p:cxnSp>
      <p:pic>
        <p:nvPicPr>
          <p:cNvPr id="401" name="Shape 401"/>
          <p:cNvPicPr preferRelativeResize="0"/>
          <p:nvPr/>
        </p:nvPicPr>
        <p:blipFill>
          <a:blip r:embed="rId3">
            <a:alphaModFix/>
          </a:blip>
          <a:stretch>
            <a:fillRect/>
          </a:stretch>
        </p:blipFill>
        <p:spPr>
          <a:xfrm>
            <a:off x="938220" y="2571745"/>
            <a:ext cx="4001459" cy="173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E5: </a:t>
            </a:r>
            <a:r>
              <a:rPr lang="en" sz="3000"/>
              <a:t>Geometry Processing</a:t>
            </a:r>
            <a:endParaRPr sz="3000"/>
          </a:p>
        </p:txBody>
      </p:sp>
      <p:sp>
        <p:nvSpPr>
          <p:cNvPr id="407" name="Shape 407"/>
          <p:cNvSpPr/>
          <p:nvPr/>
        </p:nvSpPr>
        <p:spPr>
          <a:xfrm>
            <a:off x="5026600"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VD</a:t>
            </a:r>
            <a:endParaRPr sz="1100">
              <a:solidFill>
                <a:srgbClr val="FFFFFF"/>
              </a:solidFill>
            </a:endParaRPr>
          </a:p>
        </p:txBody>
      </p:sp>
      <p:sp>
        <p:nvSpPr>
          <p:cNvPr id="408" name="Shape 408"/>
          <p:cNvSpPr/>
          <p:nvPr/>
        </p:nvSpPr>
        <p:spPr>
          <a:xfrm>
            <a:off x="5722487"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Tess</a:t>
            </a:r>
            <a:endParaRPr sz="1100">
              <a:solidFill>
                <a:srgbClr val="FFFFFF"/>
              </a:solidFill>
            </a:endParaRPr>
          </a:p>
        </p:txBody>
      </p:sp>
      <p:sp>
        <p:nvSpPr>
          <p:cNvPr id="409" name="Shape 409"/>
          <p:cNvSpPr/>
          <p:nvPr/>
        </p:nvSpPr>
        <p:spPr>
          <a:xfrm>
            <a:off x="6409971"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VP</a:t>
            </a:r>
            <a:endParaRPr sz="1100">
              <a:solidFill>
                <a:srgbClr val="FFFFFF"/>
              </a:solidFill>
            </a:endParaRPr>
          </a:p>
        </p:txBody>
      </p:sp>
      <p:sp>
        <p:nvSpPr>
          <p:cNvPr id="410" name="Shape 410"/>
          <p:cNvSpPr/>
          <p:nvPr/>
        </p:nvSpPr>
        <p:spPr>
          <a:xfrm>
            <a:off x="7069380" y="4301950"/>
            <a:ext cx="499478" cy="261889"/>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GP</a:t>
            </a:r>
            <a:endParaRPr sz="1100">
              <a:solidFill>
                <a:srgbClr val="FFFFFF"/>
              </a:solidFill>
            </a:endParaRPr>
          </a:p>
        </p:txBody>
      </p:sp>
      <p:sp>
        <p:nvSpPr>
          <p:cNvPr id="411" name="Shape 411"/>
          <p:cNvSpPr/>
          <p:nvPr/>
        </p:nvSpPr>
        <p:spPr>
          <a:xfrm>
            <a:off x="7728805" y="4301950"/>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PP</a:t>
            </a:r>
            <a:endParaRPr sz="1100">
              <a:solidFill>
                <a:srgbClr val="FFFFFF"/>
              </a:solidFill>
            </a:endParaRPr>
          </a:p>
        </p:txBody>
      </p:sp>
      <p:sp>
        <p:nvSpPr>
          <p:cNvPr id="412" name="Shape 412"/>
          <p:cNvSpPr/>
          <p:nvPr/>
        </p:nvSpPr>
        <p:spPr>
          <a:xfrm>
            <a:off x="8388222" y="4301971"/>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PR</a:t>
            </a:r>
            <a:endParaRPr sz="1100">
              <a:solidFill>
                <a:srgbClr val="FFFFFF"/>
              </a:solidFill>
            </a:endParaRPr>
          </a:p>
        </p:txBody>
      </p:sp>
      <p:sp>
        <p:nvSpPr>
          <p:cNvPr id="413" name="Shape 413"/>
          <p:cNvSpPr/>
          <p:nvPr/>
        </p:nvSpPr>
        <p:spPr>
          <a:xfrm>
            <a:off x="7728805" y="4740161"/>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TS</a:t>
            </a:r>
            <a:endParaRPr sz="1100">
              <a:solidFill>
                <a:srgbClr val="FFFFFF"/>
              </a:solidFill>
            </a:endParaRPr>
          </a:p>
        </p:txBody>
      </p:sp>
      <p:cxnSp>
        <p:nvCxnSpPr>
          <p:cNvPr id="414" name="Shape 414"/>
          <p:cNvCxnSpPr>
            <a:stCxn id="407" idx="3"/>
            <a:endCxn id="408" idx="1"/>
          </p:cNvCxnSpPr>
          <p:nvPr/>
        </p:nvCxnSpPr>
        <p:spPr>
          <a:xfrm>
            <a:off x="5526078" y="4432908"/>
            <a:ext cx="196500" cy="0"/>
          </a:xfrm>
          <a:prstGeom prst="straightConnector1">
            <a:avLst/>
          </a:prstGeom>
          <a:noFill/>
          <a:ln cap="flat" cmpd="sng" w="9525">
            <a:solidFill>
              <a:schemeClr val="dk2"/>
            </a:solidFill>
            <a:prstDash val="solid"/>
            <a:round/>
            <a:headEnd len="med" w="med" type="none"/>
            <a:tailEnd len="med" w="med" type="triangle"/>
          </a:ln>
        </p:spPr>
      </p:cxnSp>
      <p:cxnSp>
        <p:nvCxnSpPr>
          <p:cNvPr id="415" name="Shape 415"/>
          <p:cNvCxnSpPr>
            <a:stCxn id="408" idx="3"/>
            <a:endCxn id="409" idx="1"/>
          </p:cNvCxnSpPr>
          <p:nvPr/>
        </p:nvCxnSpPr>
        <p:spPr>
          <a:xfrm>
            <a:off x="6221965" y="4432908"/>
            <a:ext cx="188100" cy="0"/>
          </a:xfrm>
          <a:prstGeom prst="straightConnector1">
            <a:avLst/>
          </a:prstGeom>
          <a:noFill/>
          <a:ln cap="flat" cmpd="sng" w="9525">
            <a:solidFill>
              <a:schemeClr val="dk2"/>
            </a:solidFill>
            <a:prstDash val="solid"/>
            <a:round/>
            <a:headEnd len="med" w="med" type="none"/>
            <a:tailEnd len="med" w="med" type="triangle"/>
          </a:ln>
        </p:spPr>
      </p:cxnSp>
      <p:cxnSp>
        <p:nvCxnSpPr>
          <p:cNvPr id="416" name="Shape 416"/>
          <p:cNvCxnSpPr>
            <a:stCxn id="409" idx="3"/>
            <a:endCxn id="410" idx="1"/>
          </p:cNvCxnSpPr>
          <p:nvPr/>
        </p:nvCxnSpPr>
        <p:spPr>
          <a:xfrm>
            <a:off x="6909449" y="4432908"/>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17" name="Shape 417"/>
          <p:cNvCxnSpPr>
            <a:stCxn id="410" idx="3"/>
            <a:endCxn id="411" idx="1"/>
          </p:cNvCxnSpPr>
          <p:nvPr/>
        </p:nvCxnSpPr>
        <p:spPr>
          <a:xfrm>
            <a:off x="7568858"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18" name="Shape 418"/>
          <p:cNvCxnSpPr>
            <a:stCxn id="411" idx="3"/>
            <a:endCxn id="412" idx="1"/>
          </p:cNvCxnSpPr>
          <p:nvPr/>
        </p:nvCxnSpPr>
        <p:spPr>
          <a:xfrm>
            <a:off x="8228282"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19" name="Shape 419"/>
          <p:cNvCxnSpPr>
            <a:stCxn id="413" idx="0"/>
            <a:endCxn id="411" idx="2"/>
          </p:cNvCxnSpPr>
          <p:nvPr/>
        </p:nvCxnSpPr>
        <p:spPr>
          <a:xfrm rot="10800000">
            <a:off x="7978543" y="4563761"/>
            <a:ext cx="0" cy="176400"/>
          </a:xfrm>
          <a:prstGeom prst="straightConnector1">
            <a:avLst/>
          </a:prstGeom>
          <a:noFill/>
          <a:ln cap="flat" cmpd="sng" w="9525">
            <a:solidFill>
              <a:schemeClr val="dk2"/>
            </a:solidFill>
            <a:prstDash val="solid"/>
            <a:round/>
            <a:headEnd len="med" w="med" type="none"/>
            <a:tailEnd len="med" w="med" type="triangle"/>
          </a:ln>
        </p:spPr>
      </p:cxnSp>
      <p:pic>
        <p:nvPicPr>
          <p:cNvPr id="420" name="Shape 420"/>
          <p:cNvPicPr preferRelativeResize="0"/>
          <p:nvPr/>
        </p:nvPicPr>
        <p:blipFill>
          <a:blip r:embed="rId3">
            <a:alphaModFix/>
          </a:blip>
          <a:stretch>
            <a:fillRect/>
          </a:stretch>
        </p:blipFill>
        <p:spPr>
          <a:xfrm>
            <a:off x="463150" y="1063375"/>
            <a:ext cx="5946926" cy="30292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DirectX?</a:t>
            </a:r>
            <a:endParaRPr/>
          </a:p>
        </p:txBody>
      </p:sp>
      <p:sp>
        <p:nvSpPr>
          <p:cNvPr id="41" name="Shape 4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500"/>
              <a:t>DirectX </a:t>
            </a:r>
            <a:r>
              <a:rPr lang="en" sz="1500"/>
              <a:t>is a set of low-level API's made for creating high-performance Multimedia Applications and Games. DirectX is composed of multiple APIs:</a:t>
            </a:r>
            <a:endParaRPr sz="1500"/>
          </a:p>
          <a:p>
            <a:pPr indent="-317500" lvl="0" marL="914400" rtl="0">
              <a:spcBef>
                <a:spcPts val="600"/>
              </a:spcBef>
              <a:spcAft>
                <a:spcPts val="0"/>
              </a:spcAft>
              <a:buSzPts val="1400"/>
              <a:buChar char="●"/>
            </a:pPr>
            <a:r>
              <a:rPr b="1" lang="en" sz="1400"/>
              <a:t>Direct3D (D3D)</a:t>
            </a:r>
            <a:r>
              <a:rPr lang="en" sz="1400"/>
              <a:t>: for drawing 3D graphics.</a:t>
            </a:r>
            <a:endParaRPr sz="1400"/>
          </a:p>
          <a:p>
            <a:pPr indent="-317500" lvl="0" marL="914400" rtl="0">
              <a:spcBef>
                <a:spcPts val="0"/>
              </a:spcBef>
              <a:spcAft>
                <a:spcPts val="0"/>
              </a:spcAft>
              <a:buSzPts val="1400"/>
              <a:buChar char="●"/>
            </a:pPr>
            <a:r>
              <a:rPr b="1" lang="en" sz="1400"/>
              <a:t>DXGI</a:t>
            </a:r>
            <a:r>
              <a:rPr lang="en" sz="1400"/>
              <a:t>: for enumerating adapters and monitors and managing swap chains for Direct3D 10 and up.</a:t>
            </a:r>
            <a:endParaRPr sz="1400"/>
          </a:p>
          <a:p>
            <a:pPr indent="-317500" lvl="0" marL="914400" rtl="0">
              <a:spcBef>
                <a:spcPts val="0"/>
              </a:spcBef>
              <a:spcAft>
                <a:spcPts val="0"/>
              </a:spcAft>
              <a:buSzPts val="1400"/>
              <a:buChar char="●"/>
            </a:pPr>
            <a:r>
              <a:rPr b="1" lang="en" sz="1400"/>
              <a:t>Direct2D</a:t>
            </a:r>
            <a:r>
              <a:rPr lang="en" sz="1400"/>
              <a:t>: for 2D graphics.</a:t>
            </a:r>
            <a:endParaRPr sz="1400"/>
          </a:p>
          <a:p>
            <a:pPr indent="-317500" lvl="0" marL="914400" rtl="0">
              <a:spcBef>
                <a:spcPts val="0"/>
              </a:spcBef>
              <a:spcAft>
                <a:spcPts val="0"/>
              </a:spcAft>
              <a:buSzPts val="1400"/>
              <a:buChar char="●"/>
            </a:pPr>
            <a:r>
              <a:rPr b="1" lang="en" sz="1400"/>
              <a:t>DirectWrite</a:t>
            </a:r>
            <a:r>
              <a:rPr lang="en" sz="1400"/>
              <a:t>: for fonts.</a:t>
            </a:r>
            <a:endParaRPr sz="1400"/>
          </a:p>
          <a:p>
            <a:pPr indent="-317500" lvl="0" marL="914400" rtl="0">
              <a:spcBef>
                <a:spcPts val="0"/>
              </a:spcBef>
              <a:spcAft>
                <a:spcPts val="0"/>
              </a:spcAft>
              <a:buSzPts val="1400"/>
              <a:buChar char="●"/>
            </a:pPr>
            <a:r>
              <a:rPr b="1" lang="en" sz="1400"/>
              <a:t>DirectCompute</a:t>
            </a:r>
            <a:r>
              <a:rPr lang="en" sz="1400"/>
              <a:t>: for GPU Computing.</a:t>
            </a:r>
            <a:endParaRPr sz="1400"/>
          </a:p>
          <a:p>
            <a:pPr indent="-317500" lvl="0" marL="914400" rtl="0">
              <a:spcBef>
                <a:spcPts val="0"/>
              </a:spcBef>
              <a:spcAft>
                <a:spcPts val="0"/>
              </a:spcAft>
              <a:buSzPts val="1400"/>
              <a:buChar char="●"/>
            </a:pPr>
            <a:r>
              <a:rPr b="1" lang="en" sz="1400"/>
              <a:t>DirectX Diagnostics (DxDiag)</a:t>
            </a:r>
            <a:r>
              <a:rPr lang="en" sz="1400"/>
              <a:t>: a tool for diagnosing and generating reports on components related to DirectX, such as audio, video, and input drivers.</a:t>
            </a:r>
            <a:endParaRPr sz="1400"/>
          </a:p>
          <a:p>
            <a:pPr indent="-317500" lvl="0" marL="914400" rtl="0">
              <a:spcBef>
                <a:spcPts val="0"/>
              </a:spcBef>
              <a:spcAft>
                <a:spcPts val="0"/>
              </a:spcAft>
              <a:buSzPts val="1400"/>
              <a:buChar char="●"/>
            </a:pPr>
            <a:r>
              <a:rPr b="1" lang="en" sz="1400"/>
              <a:t>DirectX Media Objects</a:t>
            </a:r>
            <a:r>
              <a:rPr lang="en" sz="1400"/>
              <a:t>: support for streaming objects such as encoders, decoders, and effects.</a:t>
            </a:r>
            <a:endParaRPr sz="1400"/>
          </a:p>
          <a:p>
            <a:pPr indent="-317500" lvl="0" marL="914400" rtl="0">
              <a:spcBef>
                <a:spcPts val="0"/>
              </a:spcBef>
              <a:spcAft>
                <a:spcPts val="0"/>
              </a:spcAft>
              <a:buSzPts val="1400"/>
              <a:buChar char="●"/>
            </a:pPr>
            <a:r>
              <a:rPr b="1" lang="en" sz="1400"/>
              <a:t>DirectSetup</a:t>
            </a:r>
            <a:r>
              <a:rPr lang="en" sz="1400"/>
              <a:t>: for the installation of DirectX components, and the detection of the current DirectX version.</a:t>
            </a:r>
            <a:endParaRPr sz="1400"/>
          </a:p>
          <a:p>
            <a:pPr indent="-317500" lvl="0" marL="914400" rtl="0">
              <a:spcBef>
                <a:spcPts val="0"/>
              </a:spcBef>
              <a:spcAft>
                <a:spcPts val="0"/>
              </a:spcAft>
              <a:buSzPts val="1400"/>
              <a:buChar char="●"/>
            </a:pPr>
            <a:r>
              <a:rPr b="1" lang="en" sz="1400"/>
              <a:t>XACT3 </a:t>
            </a:r>
            <a:r>
              <a:rPr lang="en" sz="1400"/>
              <a:t>higher-level audio API.</a:t>
            </a:r>
            <a:endParaRPr sz="1400"/>
          </a:p>
          <a:p>
            <a:pPr indent="-317500" lvl="0" marL="914400" rtl="0">
              <a:spcBef>
                <a:spcPts val="0"/>
              </a:spcBef>
              <a:spcAft>
                <a:spcPts val="0"/>
              </a:spcAft>
              <a:buSzPts val="1400"/>
              <a:buChar char="●"/>
            </a:pPr>
            <a:r>
              <a:rPr b="1" lang="en" sz="1400"/>
              <a:t>XAudio2</a:t>
            </a:r>
            <a:r>
              <a:rPr lang="en" sz="1400"/>
              <a:t>: low-level API for audio.</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E6: Pixel Processing</a:t>
            </a:r>
            <a:endParaRPr sz="3000"/>
          </a:p>
        </p:txBody>
      </p:sp>
      <p:sp>
        <p:nvSpPr>
          <p:cNvPr id="426" name="Shape 42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Pixel Shader</a:t>
            </a:r>
            <a:endParaRPr/>
          </a:p>
          <a:p>
            <a:pPr indent="-419100" lvl="0" marL="457200" rtl="0">
              <a:spcBef>
                <a:spcPts val="0"/>
              </a:spcBef>
              <a:spcAft>
                <a:spcPts val="0"/>
              </a:spcAft>
              <a:buSzPts val="3000"/>
              <a:buChar char="●"/>
            </a:pPr>
            <a:r>
              <a:rPr lang="en"/>
              <a:t>Vertex Shading vs Pixel Shading</a:t>
            </a:r>
            <a:endParaRPr/>
          </a:p>
          <a:p>
            <a:pPr indent="0" lvl="0" marL="0">
              <a:spcBef>
                <a:spcPts val="600"/>
              </a:spcBef>
              <a:spcAft>
                <a:spcPts val="0"/>
              </a:spcAft>
              <a:buNone/>
            </a:pPr>
            <a:r>
              <a:t/>
            </a:r>
            <a:endParaRPr/>
          </a:p>
        </p:txBody>
      </p:sp>
      <p:sp>
        <p:nvSpPr>
          <p:cNvPr id="427" name="Shape 427"/>
          <p:cNvSpPr/>
          <p:nvPr/>
        </p:nvSpPr>
        <p:spPr>
          <a:xfrm>
            <a:off x="5026600"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VD</a:t>
            </a:r>
            <a:endParaRPr sz="1100">
              <a:solidFill>
                <a:srgbClr val="FFFFFF"/>
              </a:solidFill>
            </a:endParaRPr>
          </a:p>
        </p:txBody>
      </p:sp>
      <p:sp>
        <p:nvSpPr>
          <p:cNvPr id="428" name="Shape 428"/>
          <p:cNvSpPr/>
          <p:nvPr/>
        </p:nvSpPr>
        <p:spPr>
          <a:xfrm>
            <a:off x="5722487"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Tess</a:t>
            </a:r>
            <a:endParaRPr sz="1100">
              <a:solidFill>
                <a:srgbClr val="FFFFFF"/>
              </a:solidFill>
            </a:endParaRPr>
          </a:p>
        </p:txBody>
      </p:sp>
      <p:sp>
        <p:nvSpPr>
          <p:cNvPr id="429" name="Shape 429"/>
          <p:cNvSpPr/>
          <p:nvPr/>
        </p:nvSpPr>
        <p:spPr>
          <a:xfrm>
            <a:off x="6409971"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VP</a:t>
            </a:r>
            <a:endParaRPr sz="1100">
              <a:solidFill>
                <a:srgbClr val="FFFFFF"/>
              </a:solidFill>
            </a:endParaRPr>
          </a:p>
        </p:txBody>
      </p:sp>
      <p:sp>
        <p:nvSpPr>
          <p:cNvPr id="430" name="Shape 430"/>
          <p:cNvSpPr/>
          <p:nvPr/>
        </p:nvSpPr>
        <p:spPr>
          <a:xfrm>
            <a:off x="7069380" y="4301950"/>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GP</a:t>
            </a:r>
            <a:endParaRPr sz="1100">
              <a:solidFill>
                <a:srgbClr val="FFFFFF"/>
              </a:solidFill>
            </a:endParaRPr>
          </a:p>
        </p:txBody>
      </p:sp>
      <p:sp>
        <p:nvSpPr>
          <p:cNvPr id="431" name="Shape 431"/>
          <p:cNvSpPr/>
          <p:nvPr/>
        </p:nvSpPr>
        <p:spPr>
          <a:xfrm>
            <a:off x="7728805" y="4301950"/>
            <a:ext cx="499478" cy="261889"/>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PP</a:t>
            </a:r>
            <a:endParaRPr sz="1100">
              <a:solidFill>
                <a:srgbClr val="FFFFFF"/>
              </a:solidFill>
            </a:endParaRPr>
          </a:p>
        </p:txBody>
      </p:sp>
      <p:sp>
        <p:nvSpPr>
          <p:cNvPr id="432" name="Shape 432"/>
          <p:cNvSpPr/>
          <p:nvPr/>
        </p:nvSpPr>
        <p:spPr>
          <a:xfrm>
            <a:off x="8388222" y="4301971"/>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PR</a:t>
            </a:r>
            <a:endParaRPr sz="1100">
              <a:solidFill>
                <a:srgbClr val="FFFFFF"/>
              </a:solidFill>
            </a:endParaRPr>
          </a:p>
        </p:txBody>
      </p:sp>
      <p:sp>
        <p:nvSpPr>
          <p:cNvPr id="433" name="Shape 433"/>
          <p:cNvSpPr/>
          <p:nvPr/>
        </p:nvSpPr>
        <p:spPr>
          <a:xfrm>
            <a:off x="7728805" y="4740161"/>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TS</a:t>
            </a:r>
            <a:endParaRPr sz="1100">
              <a:solidFill>
                <a:srgbClr val="FFFFFF"/>
              </a:solidFill>
            </a:endParaRPr>
          </a:p>
        </p:txBody>
      </p:sp>
      <p:cxnSp>
        <p:nvCxnSpPr>
          <p:cNvPr id="434" name="Shape 434"/>
          <p:cNvCxnSpPr>
            <a:stCxn id="427" idx="3"/>
            <a:endCxn id="428" idx="1"/>
          </p:cNvCxnSpPr>
          <p:nvPr/>
        </p:nvCxnSpPr>
        <p:spPr>
          <a:xfrm>
            <a:off x="5526078" y="4432908"/>
            <a:ext cx="196500" cy="0"/>
          </a:xfrm>
          <a:prstGeom prst="straightConnector1">
            <a:avLst/>
          </a:prstGeom>
          <a:noFill/>
          <a:ln cap="flat" cmpd="sng" w="9525">
            <a:solidFill>
              <a:schemeClr val="dk2"/>
            </a:solidFill>
            <a:prstDash val="solid"/>
            <a:round/>
            <a:headEnd len="med" w="med" type="none"/>
            <a:tailEnd len="med" w="med" type="triangle"/>
          </a:ln>
        </p:spPr>
      </p:cxnSp>
      <p:cxnSp>
        <p:nvCxnSpPr>
          <p:cNvPr id="435" name="Shape 435"/>
          <p:cNvCxnSpPr>
            <a:stCxn id="428" idx="3"/>
            <a:endCxn id="429" idx="1"/>
          </p:cNvCxnSpPr>
          <p:nvPr/>
        </p:nvCxnSpPr>
        <p:spPr>
          <a:xfrm>
            <a:off x="6221965" y="4432908"/>
            <a:ext cx="188100" cy="0"/>
          </a:xfrm>
          <a:prstGeom prst="straightConnector1">
            <a:avLst/>
          </a:prstGeom>
          <a:noFill/>
          <a:ln cap="flat" cmpd="sng" w="9525">
            <a:solidFill>
              <a:schemeClr val="dk2"/>
            </a:solidFill>
            <a:prstDash val="solid"/>
            <a:round/>
            <a:headEnd len="med" w="med" type="none"/>
            <a:tailEnd len="med" w="med" type="triangle"/>
          </a:ln>
        </p:spPr>
      </p:cxnSp>
      <p:cxnSp>
        <p:nvCxnSpPr>
          <p:cNvPr id="436" name="Shape 436"/>
          <p:cNvCxnSpPr>
            <a:stCxn id="429" idx="3"/>
            <a:endCxn id="430" idx="1"/>
          </p:cNvCxnSpPr>
          <p:nvPr/>
        </p:nvCxnSpPr>
        <p:spPr>
          <a:xfrm>
            <a:off x="6909449" y="4432908"/>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37" name="Shape 437"/>
          <p:cNvCxnSpPr>
            <a:stCxn id="430" idx="3"/>
            <a:endCxn id="431" idx="1"/>
          </p:cNvCxnSpPr>
          <p:nvPr/>
        </p:nvCxnSpPr>
        <p:spPr>
          <a:xfrm>
            <a:off x="7568858"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38" name="Shape 438"/>
          <p:cNvCxnSpPr>
            <a:stCxn id="431" idx="3"/>
            <a:endCxn id="432" idx="1"/>
          </p:cNvCxnSpPr>
          <p:nvPr/>
        </p:nvCxnSpPr>
        <p:spPr>
          <a:xfrm>
            <a:off x="8228282"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39" name="Shape 439"/>
          <p:cNvCxnSpPr>
            <a:stCxn id="433" idx="0"/>
            <a:endCxn id="431" idx="2"/>
          </p:cNvCxnSpPr>
          <p:nvPr/>
        </p:nvCxnSpPr>
        <p:spPr>
          <a:xfrm rot="10800000">
            <a:off x="7978543" y="4563761"/>
            <a:ext cx="0" cy="176400"/>
          </a:xfrm>
          <a:prstGeom prst="straightConnector1">
            <a:avLst/>
          </a:prstGeom>
          <a:noFill/>
          <a:ln cap="flat" cmpd="sng" w="9525">
            <a:solidFill>
              <a:schemeClr val="dk2"/>
            </a:solidFill>
            <a:prstDash val="solid"/>
            <a:round/>
            <a:headEnd len="med" w="med" type="none"/>
            <a:tailEnd len="med" w="med" type="triangle"/>
          </a:ln>
        </p:spPr>
      </p:cxnSp>
      <p:pic>
        <p:nvPicPr>
          <p:cNvPr id="440" name="Shape 440"/>
          <p:cNvPicPr preferRelativeResize="0"/>
          <p:nvPr/>
        </p:nvPicPr>
        <p:blipFill>
          <a:blip r:embed="rId3">
            <a:alphaModFix/>
          </a:blip>
          <a:stretch>
            <a:fillRect/>
          </a:stretch>
        </p:blipFill>
        <p:spPr>
          <a:xfrm>
            <a:off x="1591775" y="2777950"/>
            <a:ext cx="3048000" cy="152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E7: Texture Sampler</a:t>
            </a:r>
            <a:endParaRPr/>
          </a:p>
        </p:txBody>
      </p:sp>
      <p:sp>
        <p:nvSpPr>
          <p:cNvPr id="446" name="Shape 44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solidFill>
                  <a:schemeClr val="dk1"/>
                </a:solidFill>
              </a:rPr>
              <a:t>Load Texture (Image) from disk</a:t>
            </a:r>
            <a:endParaRPr/>
          </a:p>
          <a:p>
            <a:pPr indent="-381000" lvl="0" marL="457200" rtl="0">
              <a:spcBef>
                <a:spcPts val="0"/>
              </a:spcBef>
              <a:spcAft>
                <a:spcPts val="0"/>
              </a:spcAft>
              <a:buSzPts val="2400"/>
              <a:buChar char="●"/>
            </a:pPr>
            <a:r>
              <a:rPr lang="en"/>
              <a:t>Sampler, Mip Maps</a:t>
            </a:r>
            <a:endParaRPr/>
          </a:p>
          <a:p>
            <a:pPr indent="0" lvl="0" marL="0">
              <a:spcBef>
                <a:spcPts val="600"/>
              </a:spcBef>
              <a:spcAft>
                <a:spcPts val="0"/>
              </a:spcAft>
              <a:buNone/>
            </a:pPr>
            <a:r>
              <a:t/>
            </a:r>
            <a:endParaRPr/>
          </a:p>
        </p:txBody>
      </p:sp>
      <p:sp>
        <p:nvSpPr>
          <p:cNvPr id="447" name="Shape 447"/>
          <p:cNvSpPr/>
          <p:nvPr/>
        </p:nvSpPr>
        <p:spPr>
          <a:xfrm>
            <a:off x="5026600"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VD</a:t>
            </a:r>
            <a:endParaRPr sz="1100">
              <a:solidFill>
                <a:srgbClr val="FFFFFF"/>
              </a:solidFill>
            </a:endParaRPr>
          </a:p>
        </p:txBody>
      </p:sp>
      <p:sp>
        <p:nvSpPr>
          <p:cNvPr id="448" name="Shape 448"/>
          <p:cNvSpPr/>
          <p:nvPr/>
        </p:nvSpPr>
        <p:spPr>
          <a:xfrm>
            <a:off x="5722487"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Tess</a:t>
            </a:r>
            <a:endParaRPr sz="1100">
              <a:solidFill>
                <a:srgbClr val="FFFFFF"/>
              </a:solidFill>
            </a:endParaRPr>
          </a:p>
        </p:txBody>
      </p:sp>
      <p:sp>
        <p:nvSpPr>
          <p:cNvPr id="449" name="Shape 449"/>
          <p:cNvSpPr/>
          <p:nvPr/>
        </p:nvSpPr>
        <p:spPr>
          <a:xfrm>
            <a:off x="6409971" y="4301964"/>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VP</a:t>
            </a:r>
            <a:endParaRPr sz="1100">
              <a:solidFill>
                <a:srgbClr val="FFFFFF"/>
              </a:solidFill>
            </a:endParaRPr>
          </a:p>
        </p:txBody>
      </p:sp>
      <p:sp>
        <p:nvSpPr>
          <p:cNvPr id="450" name="Shape 450"/>
          <p:cNvSpPr/>
          <p:nvPr/>
        </p:nvSpPr>
        <p:spPr>
          <a:xfrm>
            <a:off x="7069380" y="4301950"/>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GP</a:t>
            </a:r>
            <a:endParaRPr sz="1100">
              <a:solidFill>
                <a:srgbClr val="FFFFFF"/>
              </a:solidFill>
            </a:endParaRPr>
          </a:p>
        </p:txBody>
      </p:sp>
      <p:sp>
        <p:nvSpPr>
          <p:cNvPr id="451" name="Shape 451"/>
          <p:cNvSpPr/>
          <p:nvPr/>
        </p:nvSpPr>
        <p:spPr>
          <a:xfrm>
            <a:off x="7728805" y="4301950"/>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PP</a:t>
            </a:r>
            <a:endParaRPr sz="1100">
              <a:solidFill>
                <a:srgbClr val="FFFFFF"/>
              </a:solidFill>
            </a:endParaRPr>
          </a:p>
        </p:txBody>
      </p:sp>
      <p:sp>
        <p:nvSpPr>
          <p:cNvPr id="452" name="Shape 452"/>
          <p:cNvSpPr/>
          <p:nvPr/>
        </p:nvSpPr>
        <p:spPr>
          <a:xfrm>
            <a:off x="8388222" y="4301971"/>
            <a:ext cx="499478" cy="261889"/>
          </a:xfrm>
          <a:prstGeom prst="flowChartProcess">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PR</a:t>
            </a:r>
            <a:endParaRPr sz="1100">
              <a:solidFill>
                <a:srgbClr val="FFFFFF"/>
              </a:solidFill>
            </a:endParaRPr>
          </a:p>
        </p:txBody>
      </p:sp>
      <p:sp>
        <p:nvSpPr>
          <p:cNvPr id="453" name="Shape 453"/>
          <p:cNvSpPr/>
          <p:nvPr/>
        </p:nvSpPr>
        <p:spPr>
          <a:xfrm>
            <a:off x="7728805" y="4740161"/>
            <a:ext cx="499478" cy="261889"/>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TS</a:t>
            </a:r>
            <a:endParaRPr sz="1100">
              <a:solidFill>
                <a:srgbClr val="FFFFFF"/>
              </a:solidFill>
            </a:endParaRPr>
          </a:p>
        </p:txBody>
      </p:sp>
      <p:cxnSp>
        <p:nvCxnSpPr>
          <p:cNvPr id="454" name="Shape 454"/>
          <p:cNvCxnSpPr>
            <a:stCxn id="447" idx="3"/>
            <a:endCxn id="448" idx="1"/>
          </p:cNvCxnSpPr>
          <p:nvPr/>
        </p:nvCxnSpPr>
        <p:spPr>
          <a:xfrm>
            <a:off x="5526078" y="4432908"/>
            <a:ext cx="196500" cy="0"/>
          </a:xfrm>
          <a:prstGeom prst="straightConnector1">
            <a:avLst/>
          </a:prstGeom>
          <a:noFill/>
          <a:ln cap="flat" cmpd="sng" w="9525">
            <a:solidFill>
              <a:schemeClr val="dk2"/>
            </a:solidFill>
            <a:prstDash val="solid"/>
            <a:round/>
            <a:headEnd len="med" w="med" type="none"/>
            <a:tailEnd len="med" w="med" type="triangle"/>
          </a:ln>
        </p:spPr>
      </p:cxnSp>
      <p:cxnSp>
        <p:nvCxnSpPr>
          <p:cNvPr id="455" name="Shape 455"/>
          <p:cNvCxnSpPr>
            <a:stCxn id="448" idx="3"/>
            <a:endCxn id="449" idx="1"/>
          </p:cNvCxnSpPr>
          <p:nvPr/>
        </p:nvCxnSpPr>
        <p:spPr>
          <a:xfrm>
            <a:off x="6221965" y="4432908"/>
            <a:ext cx="188100" cy="0"/>
          </a:xfrm>
          <a:prstGeom prst="straightConnector1">
            <a:avLst/>
          </a:prstGeom>
          <a:noFill/>
          <a:ln cap="flat" cmpd="sng" w="9525">
            <a:solidFill>
              <a:schemeClr val="dk2"/>
            </a:solidFill>
            <a:prstDash val="solid"/>
            <a:round/>
            <a:headEnd len="med" w="med" type="none"/>
            <a:tailEnd len="med" w="med" type="triangle"/>
          </a:ln>
        </p:spPr>
      </p:cxnSp>
      <p:cxnSp>
        <p:nvCxnSpPr>
          <p:cNvPr id="456" name="Shape 456"/>
          <p:cNvCxnSpPr>
            <a:stCxn id="449" idx="3"/>
            <a:endCxn id="450" idx="1"/>
          </p:cNvCxnSpPr>
          <p:nvPr/>
        </p:nvCxnSpPr>
        <p:spPr>
          <a:xfrm>
            <a:off x="6909449" y="4432908"/>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57" name="Shape 457"/>
          <p:cNvCxnSpPr>
            <a:stCxn id="450" idx="3"/>
            <a:endCxn id="451" idx="1"/>
          </p:cNvCxnSpPr>
          <p:nvPr/>
        </p:nvCxnSpPr>
        <p:spPr>
          <a:xfrm>
            <a:off x="7568858"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58" name="Shape 458"/>
          <p:cNvCxnSpPr>
            <a:stCxn id="451" idx="3"/>
            <a:endCxn id="452" idx="1"/>
          </p:cNvCxnSpPr>
          <p:nvPr/>
        </p:nvCxnSpPr>
        <p:spPr>
          <a:xfrm>
            <a:off x="8228282"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59" name="Shape 459"/>
          <p:cNvCxnSpPr>
            <a:stCxn id="453" idx="0"/>
            <a:endCxn id="451" idx="2"/>
          </p:cNvCxnSpPr>
          <p:nvPr/>
        </p:nvCxnSpPr>
        <p:spPr>
          <a:xfrm rot="10800000">
            <a:off x="7978543" y="4563761"/>
            <a:ext cx="0" cy="176400"/>
          </a:xfrm>
          <a:prstGeom prst="straightConnector1">
            <a:avLst/>
          </a:prstGeom>
          <a:noFill/>
          <a:ln cap="flat" cmpd="sng" w="9525">
            <a:solidFill>
              <a:schemeClr val="dk2"/>
            </a:solidFill>
            <a:prstDash val="solid"/>
            <a:round/>
            <a:headEnd len="med" w="med" type="none"/>
            <a:tailEnd len="med" w="med" type="triangle"/>
          </a:ln>
        </p:spPr>
      </p:cxnSp>
      <p:pic>
        <p:nvPicPr>
          <p:cNvPr id="460" name="Shape 460"/>
          <p:cNvPicPr preferRelativeResize="0"/>
          <p:nvPr/>
        </p:nvPicPr>
        <p:blipFill>
          <a:blip r:embed="rId3">
            <a:alphaModFix/>
          </a:blip>
          <a:stretch>
            <a:fillRect/>
          </a:stretch>
        </p:blipFill>
        <p:spPr>
          <a:xfrm>
            <a:off x="607000" y="2571750"/>
            <a:ext cx="4114800" cy="1619250"/>
          </a:xfrm>
          <a:prstGeom prst="rect">
            <a:avLst/>
          </a:prstGeom>
          <a:noFill/>
          <a:ln>
            <a:noFill/>
          </a:ln>
        </p:spPr>
      </p:pic>
      <p:pic>
        <p:nvPicPr>
          <p:cNvPr id="461" name="Shape 461"/>
          <p:cNvPicPr preferRelativeResize="0"/>
          <p:nvPr/>
        </p:nvPicPr>
        <p:blipFill>
          <a:blip r:embed="rId4">
            <a:alphaModFix/>
          </a:blip>
          <a:stretch>
            <a:fillRect/>
          </a:stretch>
        </p:blipFill>
        <p:spPr>
          <a:xfrm>
            <a:off x="5033788" y="2204350"/>
            <a:ext cx="3911224" cy="1986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200"/>
              <a:t>E8: Pixel Rendering</a:t>
            </a:r>
            <a:endParaRPr sz="3200"/>
          </a:p>
        </p:txBody>
      </p:sp>
      <p:sp>
        <p:nvSpPr>
          <p:cNvPr id="467" name="Shape 46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Clr>
                <a:schemeClr val="dk1"/>
              </a:buClr>
              <a:buSzPts val="2400"/>
              <a:buChar char="●"/>
            </a:pPr>
            <a:r>
              <a:rPr lang="en">
                <a:solidFill>
                  <a:schemeClr val="dk1"/>
                </a:solidFill>
              </a:rPr>
              <a:t>Load Texture (Image) from disk</a:t>
            </a:r>
            <a:endParaRPr>
              <a:solidFill>
                <a:schemeClr val="dk1"/>
              </a:solidFill>
            </a:endParaRPr>
          </a:p>
          <a:p>
            <a:pPr indent="-381000" lvl="0" marL="457200" rtl="0">
              <a:spcBef>
                <a:spcPts val="0"/>
              </a:spcBef>
              <a:spcAft>
                <a:spcPts val="0"/>
              </a:spcAft>
              <a:buClr>
                <a:schemeClr val="dk1"/>
              </a:buClr>
              <a:buSzPts val="2400"/>
              <a:buChar char="●"/>
            </a:pPr>
            <a:r>
              <a:rPr lang="en">
                <a:solidFill>
                  <a:schemeClr val="dk1"/>
                </a:solidFill>
              </a:rPr>
              <a:t>Sampler, Mip Maps</a:t>
            </a:r>
            <a:endParaRPr sz="2200"/>
          </a:p>
        </p:txBody>
      </p:sp>
      <p:sp>
        <p:nvSpPr>
          <p:cNvPr id="468" name="Shape 468"/>
          <p:cNvSpPr/>
          <p:nvPr/>
        </p:nvSpPr>
        <p:spPr>
          <a:xfrm>
            <a:off x="5026600" y="4301964"/>
            <a:ext cx="499478" cy="261889"/>
          </a:xfrm>
          <a:prstGeom prst="flowChartProcess">
            <a:avLst/>
          </a:prstGeom>
          <a:gradFill>
            <a:gsLst>
              <a:gs pos="0">
                <a:srgbClr val="F2F2F2"/>
              </a:gs>
              <a:gs pos="100000">
                <a:srgbClr val="A6A6A6"/>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VD</a:t>
            </a:r>
            <a:endParaRPr sz="1100">
              <a:solidFill>
                <a:srgbClr val="FFFFFF"/>
              </a:solidFill>
            </a:endParaRPr>
          </a:p>
        </p:txBody>
      </p:sp>
      <p:sp>
        <p:nvSpPr>
          <p:cNvPr id="469" name="Shape 469"/>
          <p:cNvSpPr/>
          <p:nvPr/>
        </p:nvSpPr>
        <p:spPr>
          <a:xfrm>
            <a:off x="5722487" y="4301964"/>
            <a:ext cx="499478" cy="261889"/>
          </a:xfrm>
          <a:prstGeom prst="flowChartProcess">
            <a:avLst/>
          </a:prstGeom>
          <a:gradFill>
            <a:gsLst>
              <a:gs pos="0">
                <a:srgbClr val="F2F2F2"/>
              </a:gs>
              <a:gs pos="100000">
                <a:srgbClr val="A6A6A6"/>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Tess</a:t>
            </a:r>
            <a:endParaRPr sz="1100">
              <a:solidFill>
                <a:srgbClr val="FFFFFF"/>
              </a:solidFill>
            </a:endParaRPr>
          </a:p>
        </p:txBody>
      </p:sp>
      <p:sp>
        <p:nvSpPr>
          <p:cNvPr id="470" name="Shape 470"/>
          <p:cNvSpPr/>
          <p:nvPr/>
        </p:nvSpPr>
        <p:spPr>
          <a:xfrm>
            <a:off x="6409971" y="4301964"/>
            <a:ext cx="499478" cy="261889"/>
          </a:xfrm>
          <a:prstGeom prst="flowChartProcess">
            <a:avLst/>
          </a:prstGeom>
          <a:gradFill>
            <a:gsLst>
              <a:gs pos="0">
                <a:srgbClr val="F2F2F2"/>
              </a:gs>
              <a:gs pos="100000">
                <a:srgbClr val="A6A6A6"/>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VP</a:t>
            </a:r>
            <a:endParaRPr sz="1100">
              <a:solidFill>
                <a:srgbClr val="FFFFFF"/>
              </a:solidFill>
            </a:endParaRPr>
          </a:p>
        </p:txBody>
      </p:sp>
      <p:sp>
        <p:nvSpPr>
          <p:cNvPr id="471" name="Shape 471"/>
          <p:cNvSpPr/>
          <p:nvPr/>
        </p:nvSpPr>
        <p:spPr>
          <a:xfrm>
            <a:off x="7069380" y="4301950"/>
            <a:ext cx="499478" cy="261889"/>
          </a:xfrm>
          <a:prstGeom prst="flowChartProcess">
            <a:avLst/>
          </a:prstGeom>
          <a:gradFill>
            <a:gsLst>
              <a:gs pos="0">
                <a:srgbClr val="F2F2F2"/>
              </a:gs>
              <a:gs pos="100000">
                <a:srgbClr val="A6A6A6"/>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GP</a:t>
            </a:r>
            <a:endParaRPr sz="1100">
              <a:solidFill>
                <a:srgbClr val="FFFFFF"/>
              </a:solidFill>
            </a:endParaRPr>
          </a:p>
        </p:txBody>
      </p:sp>
      <p:sp>
        <p:nvSpPr>
          <p:cNvPr id="472" name="Shape 472"/>
          <p:cNvSpPr/>
          <p:nvPr/>
        </p:nvSpPr>
        <p:spPr>
          <a:xfrm>
            <a:off x="7728805" y="4301950"/>
            <a:ext cx="499478" cy="261889"/>
          </a:xfrm>
          <a:prstGeom prst="flowChartProcess">
            <a:avLst/>
          </a:prstGeom>
          <a:gradFill>
            <a:gsLst>
              <a:gs pos="0">
                <a:srgbClr val="F2F2F2"/>
              </a:gs>
              <a:gs pos="100000">
                <a:srgbClr val="A6A6A6"/>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PP</a:t>
            </a:r>
            <a:endParaRPr sz="1100">
              <a:solidFill>
                <a:srgbClr val="FFFFFF"/>
              </a:solidFill>
            </a:endParaRPr>
          </a:p>
        </p:txBody>
      </p:sp>
      <p:sp>
        <p:nvSpPr>
          <p:cNvPr id="473" name="Shape 473"/>
          <p:cNvSpPr/>
          <p:nvPr/>
        </p:nvSpPr>
        <p:spPr>
          <a:xfrm>
            <a:off x="8388222" y="4301971"/>
            <a:ext cx="499478" cy="261889"/>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PR</a:t>
            </a:r>
            <a:endParaRPr sz="1100">
              <a:solidFill>
                <a:srgbClr val="FFFFFF"/>
              </a:solidFill>
            </a:endParaRPr>
          </a:p>
        </p:txBody>
      </p:sp>
      <p:sp>
        <p:nvSpPr>
          <p:cNvPr id="474" name="Shape 474"/>
          <p:cNvSpPr/>
          <p:nvPr/>
        </p:nvSpPr>
        <p:spPr>
          <a:xfrm>
            <a:off x="7728805" y="4740161"/>
            <a:ext cx="499478" cy="261889"/>
          </a:xfrm>
          <a:prstGeom prst="flowChartProcess">
            <a:avLst/>
          </a:prstGeom>
          <a:gradFill>
            <a:gsLst>
              <a:gs pos="0">
                <a:srgbClr val="F2F2F2"/>
              </a:gs>
              <a:gs pos="100000">
                <a:srgbClr val="A6A6A6"/>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TS</a:t>
            </a:r>
            <a:endParaRPr sz="1100">
              <a:solidFill>
                <a:srgbClr val="FFFFFF"/>
              </a:solidFill>
            </a:endParaRPr>
          </a:p>
        </p:txBody>
      </p:sp>
      <p:cxnSp>
        <p:nvCxnSpPr>
          <p:cNvPr id="475" name="Shape 475"/>
          <p:cNvCxnSpPr>
            <a:stCxn id="468" idx="3"/>
            <a:endCxn id="469" idx="1"/>
          </p:cNvCxnSpPr>
          <p:nvPr/>
        </p:nvCxnSpPr>
        <p:spPr>
          <a:xfrm>
            <a:off x="5526078" y="4432908"/>
            <a:ext cx="196500" cy="0"/>
          </a:xfrm>
          <a:prstGeom prst="straightConnector1">
            <a:avLst/>
          </a:prstGeom>
          <a:noFill/>
          <a:ln cap="flat" cmpd="sng" w="9525">
            <a:solidFill>
              <a:schemeClr val="dk2"/>
            </a:solidFill>
            <a:prstDash val="solid"/>
            <a:round/>
            <a:headEnd len="med" w="med" type="none"/>
            <a:tailEnd len="med" w="med" type="triangle"/>
          </a:ln>
        </p:spPr>
      </p:cxnSp>
      <p:cxnSp>
        <p:nvCxnSpPr>
          <p:cNvPr id="476" name="Shape 476"/>
          <p:cNvCxnSpPr>
            <a:stCxn id="469" idx="3"/>
            <a:endCxn id="470" idx="1"/>
          </p:cNvCxnSpPr>
          <p:nvPr/>
        </p:nvCxnSpPr>
        <p:spPr>
          <a:xfrm>
            <a:off x="6221965" y="4432908"/>
            <a:ext cx="188100" cy="0"/>
          </a:xfrm>
          <a:prstGeom prst="straightConnector1">
            <a:avLst/>
          </a:prstGeom>
          <a:noFill/>
          <a:ln cap="flat" cmpd="sng" w="9525">
            <a:solidFill>
              <a:schemeClr val="dk2"/>
            </a:solidFill>
            <a:prstDash val="solid"/>
            <a:round/>
            <a:headEnd len="med" w="med" type="none"/>
            <a:tailEnd len="med" w="med" type="triangle"/>
          </a:ln>
        </p:spPr>
      </p:cxnSp>
      <p:cxnSp>
        <p:nvCxnSpPr>
          <p:cNvPr id="477" name="Shape 477"/>
          <p:cNvCxnSpPr>
            <a:stCxn id="470" idx="3"/>
            <a:endCxn id="471" idx="1"/>
          </p:cNvCxnSpPr>
          <p:nvPr/>
        </p:nvCxnSpPr>
        <p:spPr>
          <a:xfrm>
            <a:off x="6909449" y="4432908"/>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78" name="Shape 478"/>
          <p:cNvCxnSpPr>
            <a:stCxn id="471" idx="3"/>
            <a:endCxn id="472" idx="1"/>
          </p:cNvCxnSpPr>
          <p:nvPr/>
        </p:nvCxnSpPr>
        <p:spPr>
          <a:xfrm>
            <a:off x="7568858"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79" name="Shape 479"/>
          <p:cNvCxnSpPr>
            <a:stCxn id="472" idx="3"/>
            <a:endCxn id="473" idx="1"/>
          </p:cNvCxnSpPr>
          <p:nvPr/>
        </p:nvCxnSpPr>
        <p:spPr>
          <a:xfrm>
            <a:off x="8228282" y="4432894"/>
            <a:ext cx="159900" cy="0"/>
          </a:xfrm>
          <a:prstGeom prst="straightConnector1">
            <a:avLst/>
          </a:prstGeom>
          <a:noFill/>
          <a:ln cap="flat" cmpd="sng" w="9525">
            <a:solidFill>
              <a:schemeClr val="dk2"/>
            </a:solidFill>
            <a:prstDash val="solid"/>
            <a:round/>
            <a:headEnd len="med" w="med" type="none"/>
            <a:tailEnd len="med" w="med" type="triangle"/>
          </a:ln>
        </p:spPr>
      </p:cxnSp>
      <p:cxnSp>
        <p:nvCxnSpPr>
          <p:cNvPr id="480" name="Shape 480"/>
          <p:cNvCxnSpPr>
            <a:stCxn id="474" idx="0"/>
            <a:endCxn id="472" idx="2"/>
          </p:cNvCxnSpPr>
          <p:nvPr/>
        </p:nvCxnSpPr>
        <p:spPr>
          <a:xfrm rot="10800000">
            <a:off x="7978543" y="4563761"/>
            <a:ext cx="0" cy="17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Shape 485"/>
          <p:cNvSpPr txBox="1"/>
          <p:nvPr>
            <p:ph type="title"/>
          </p:nvPr>
        </p:nvSpPr>
        <p:spPr>
          <a:xfrm>
            <a:off x="3802550" y="4096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200"/>
              <a:t>And </a:t>
            </a:r>
            <a:r>
              <a:rPr lang="en" sz="3200"/>
              <a:t>the </a:t>
            </a:r>
            <a:r>
              <a:rPr lang="en" sz="3200"/>
              <a:t>last example...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Versions of DirectX</a:t>
            </a:r>
            <a:endParaRPr/>
          </a:p>
        </p:txBody>
      </p:sp>
      <p:sp>
        <p:nvSpPr>
          <p:cNvPr id="47" name="Shape 47"/>
          <p:cNvSpPr txBox="1"/>
          <p:nvPr>
            <p:ph idx="1" type="body"/>
          </p:nvPr>
        </p:nvSpPr>
        <p:spPr>
          <a:xfrm>
            <a:off x="1860975" y="1200150"/>
            <a:ext cx="6825900" cy="37257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i="1" lang="en" sz="2400"/>
              <a:t>(popular nowadays)</a:t>
            </a:r>
            <a:endParaRPr i="1" sz="2400"/>
          </a:p>
          <a:p>
            <a:pPr indent="-323850" lvl="0" marL="457200" rtl="0">
              <a:spcBef>
                <a:spcPts val="600"/>
              </a:spcBef>
              <a:spcAft>
                <a:spcPts val="0"/>
              </a:spcAft>
              <a:buSzPts val="1500"/>
              <a:buChar char="●"/>
            </a:pPr>
            <a:r>
              <a:rPr b="1" lang="en" sz="1500"/>
              <a:t>DirectX 9</a:t>
            </a:r>
            <a:r>
              <a:rPr lang="en" sz="1500"/>
              <a:t> probably has the longest running history of usage amongst all the DirectX APIs. It was popularly used from 2002 all the way into 2011 when people started to finally migrate to DirectX 11.</a:t>
            </a:r>
            <a:endParaRPr sz="1500"/>
          </a:p>
          <a:p>
            <a:pPr indent="-323850" lvl="0" marL="457200" rtl="0">
              <a:spcBef>
                <a:spcPts val="0"/>
              </a:spcBef>
              <a:spcAft>
                <a:spcPts val="0"/>
              </a:spcAft>
              <a:buSzPts val="1500"/>
              <a:buChar char="●"/>
            </a:pPr>
            <a:r>
              <a:rPr b="1" lang="en" sz="1500"/>
              <a:t>DirectX 10</a:t>
            </a:r>
            <a:r>
              <a:rPr lang="en" sz="1500"/>
              <a:t> was previously the best modern graphics API to learn 3D graphics programming with. Its only disadvantage today is that it doesn’t support hardware tessellation, however that is a minor issue.</a:t>
            </a:r>
            <a:endParaRPr sz="1500"/>
          </a:p>
          <a:p>
            <a:pPr indent="-323850" lvl="0" marL="457200" rtl="0">
              <a:spcBef>
                <a:spcPts val="0"/>
              </a:spcBef>
              <a:spcAft>
                <a:spcPts val="0"/>
              </a:spcAft>
              <a:buSzPts val="1500"/>
              <a:buChar char="●"/>
            </a:pPr>
            <a:r>
              <a:rPr b="1" lang="en" sz="1500"/>
              <a:t>DirectX 11</a:t>
            </a:r>
            <a:r>
              <a:rPr lang="en" sz="1500"/>
              <a:t> is the leading industry standard graphics API. Even alongside DirectX 12 Microsoft released DirectX 11.3 at the same time knowing that the vast majority of people writing graphics engines would not have a requirement for such low level control that DirectX 12 provides.</a:t>
            </a:r>
            <a:endParaRPr sz="1500"/>
          </a:p>
          <a:p>
            <a:pPr indent="-323850" lvl="0" marL="457200">
              <a:spcBef>
                <a:spcPts val="0"/>
              </a:spcBef>
              <a:spcAft>
                <a:spcPts val="0"/>
              </a:spcAft>
              <a:buSzPts val="1500"/>
              <a:buChar char="●"/>
            </a:pPr>
            <a:r>
              <a:rPr b="1" lang="en" sz="1500"/>
              <a:t>DirectX 12</a:t>
            </a:r>
            <a:r>
              <a:rPr lang="en" sz="1500"/>
              <a:t> is an expert’s API. It was written solely for developers who had already mastered DirectX 11 who require even more low level control of the rendering pipeline due to increased performance requirements</a:t>
            </a:r>
            <a:endParaRPr sz="1500"/>
          </a:p>
        </p:txBody>
      </p:sp>
      <p:pic>
        <p:nvPicPr>
          <p:cNvPr id="48" name="Shape 48"/>
          <p:cNvPicPr preferRelativeResize="0"/>
          <p:nvPr/>
        </p:nvPicPr>
        <p:blipFill>
          <a:blip r:embed="rId3">
            <a:alphaModFix/>
          </a:blip>
          <a:stretch>
            <a:fillRect/>
          </a:stretch>
        </p:blipFill>
        <p:spPr>
          <a:xfrm>
            <a:off x="457200" y="1215779"/>
            <a:ext cx="952500" cy="952500"/>
          </a:xfrm>
          <a:prstGeom prst="rect">
            <a:avLst/>
          </a:prstGeom>
          <a:noFill/>
          <a:ln>
            <a:noFill/>
          </a:ln>
        </p:spPr>
      </p:pic>
      <p:pic>
        <p:nvPicPr>
          <p:cNvPr id="49" name="Shape 49"/>
          <p:cNvPicPr preferRelativeResize="0"/>
          <p:nvPr/>
        </p:nvPicPr>
        <p:blipFill>
          <a:blip r:embed="rId4">
            <a:alphaModFix/>
          </a:blip>
          <a:stretch>
            <a:fillRect/>
          </a:stretch>
        </p:blipFill>
        <p:spPr>
          <a:xfrm>
            <a:off x="457200" y="2168279"/>
            <a:ext cx="952500" cy="952500"/>
          </a:xfrm>
          <a:prstGeom prst="rect">
            <a:avLst/>
          </a:prstGeom>
          <a:noFill/>
          <a:ln>
            <a:noFill/>
          </a:ln>
        </p:spPr>
      </p:pic>
      <p:pic>
        <p:nvPicPr>
          <p:cNvPr id="50" name="Shape 50"/>
          <p:cNvPicPr preferRelativeResize="0"/>
          <p:nvPr/>
        </p:nvPicPr>
        <p:blipFill>
          <a:blip r:embed="rId5">
            <a:alphaModFix/>
          </a:blip>
          <a:stretch>
            <a:fillRect/>
          </a:stretch>
        </p:blipFill>
        <p:spPr>
          <a:xfrm>
            <a:off x="457200" y="3120779"/>
            <a:ext cx="952500" cy="952500"/>
          </a:xfrm>
          <a:prstGeom prst="rect">
            <a:avLst/>
          </a:prstGeom>
          <a:noFill/>
          <a:ln>
            <a:noFill/>
          </a:ln>
        </p:spPr>
      </p:pic>
      <p:pic>
        <p:nvPicPr>
          <p:cNvPr id="51" name="Shape 51"/>
          <p:cNvPicPr preferRelativeResize="0"/>
          <p:nvPr/>
        </p:nvPicPr>
        <p:blipFill>
          <a:blip r:embed="rId6">
            <a:alphaModFix/>
          </a:blip>
          <a:stretch>
            <a:fillRect/>
          </a:stretch>
        </p:blipFill>
        <p:spPr>
          <a:xfrm>
            <a:off x="474538" y="4073279"/>
            <a:ext cx="917822" cy="9178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Graphics Core In Microsoft Windows</a:t>
            </a:r>
            <a:endParaRPr/>
          </a:p>
        </p:txBody>
      </p:sp>
      <p:cxnSp>
        <p:nvCxnSpPr>
          <p:cNvPr id="57" name="Shape 57"/>
          <p:cNvCxnSpPr/>
          <p:nvPr/>
        </p:nvCxnSpPr>
        <p:spPr>
          <a:xfrm>
            <a:off x="6619763" y="914400"/>
            <a:ext cx="0" cy="4108500"/>
          </a:xfrm>
          <a:prstGeom prst="straightConnector1">
            <a:avLst/>
          </a:prstGeom>
          <a:noFill/>
          <a:ln cap="flat" cmpd="sng" w="19050">
            <a:solidFill>
              <a:srgbClr val="FFC000"/>
            </a:solidFill>
            <a:prstDash val="solid"/>
            <a:round/>
            <a:headEnd len="sm" w="sm" type="none"/>
            <a:tailEnd len="sm" w="sm" type="none"/>
          </a:ln>
        </p:spPr>
      </p:cxnSp>
      <p:cxnSp>
        <p:nvCxnSpPr>
          <p:cNvPr id="58" name="Shape 58"/>
          <p:cNvCxnSpPr/>
          <p:nvPr/>
        </p:nvCxnSpPr>
        <p:spPr>
          <a:xfrm rot="10800000">
            <a:off x="1419375" y="4161844"/>
            <a:ext cx="6528600" cy="1200"/>
          </a:xfrm>
          <a:prstGeom prst="straightConnector1">
            <a:avLst/>
          </a:prstGeom>
          <a:noFill/>
          <a:ln cap="flat" cmpd="sng" w="19050">
            <a:solidFill>
              <a:srgbClr val="FFC000"/>
            </a:solidFill>
            <a:prstDash val="solid"/>
            <a:round/>
            <a:headEnd len="sm" w="sm" type="none"/>
            <a:tailEnd len="sm" w="sm" type="none"/>
          </a:ln>
        </p:spPr>
      </p:cxnSp>
      <p:sp>
        <p:nvSpPr>
          <p:cNvPr id="59" name="Shape 59"/>
          <p:cNvSpPr/>
          <p:nvPr/>
        </p:nvSpPr>
        <p:spPr>
          <a:xfrm>
            <a:off x="1997198" y="4508487"/>
            <a:ext cx="16692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Win32 Kernel</a:t>
            </a:r>
            <a:endParaRPr sz="1100"/>
          </a:p>
        </p:txBody>
      </p:sp>
      <p:sp>
        <p:nvSpPr>
          <p:cNvPr id="60" name="Shape 60"/>
          <p:cNvSpPr/>
          <p:nvPr/>
        </p:nvSpPr>
        <p:spPr>
          <a:xfrm>
            <a:off x="4019307" y="4508487"/>
            <a:ext cx="16692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DXG Kernel</a:t>
            </a:r>
            <a:endParaRPr sz="1100"/>
          </a:p>
        </p:txBody>
      </p:sp>
      <p:cxnSp>
        <p:nvCxnSpPr>
          <p:cNvPr id="61" name="Shape 61"/>
          <p:cNvCxnSpPr>
            <a:stCxn id="59" idx="3"/>
            <a:endCxn id="60" idx="1"/>
          </p:cNvCxnSpPr>
          <p:nvPr/>
        </p:nvCxnSpPr>
        <p:spPr>
          <a:xfrm>
            <a:off x="3666398" y="4756587"/>
            <a:ext cx="352800" cy="0"/>
          </a:xfrm>
          <a:prstGeom prst="straightConnector1">
            <a:avLst/>
          </a:prstGeom>
          <a:noFill/>
          <a:ln cap="flat" cmpd="sng" w="19050">
            <a:solidFill>
              <a:srgbClr val="000000"/>
            </a:solidFill>
            <a:prstDash val="solid"/>
            <a:round/>
            <a:headEnd len="med" w="med" type="stealth"/>
            <a:tailEnd len="med" w="med" type="stealth"/>
          </a:ln>
        </p:spPr>
      </p:cxnSp>
      <p:sp>
        <p:nvSpPr>
          <p:cNvPr id="62" name="Shape 62"/>
          <p:cNvSpPr/>
          <p:nvPr/>
        </p:nvSpPr>
        <p:spPr>
          <a:xfrm>
            <a:off x="3152689" y="3641869"/>
            <a:ext cx="2137800" cy="3228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Common pipeline (DDI)</a:t>
            </a:r>
            <a:endParaRPr sz="1100"/>
          </a:p>
        </p:txBody>
      </p:sp>
      <p:sp>
        <p:nvSpPr>
          <p:cNvPr id="63" name="Shape 63"/>
          <p:cNvSpPr/>
          <p:nvPr/>
        </p:nvSpPr>
        <p:spPr>
          <a:xfrm>
            <a:off x="1592777" y="2659701"/>
            <a:ext cx="4623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GDI</a:t>
            </a:r>
            <a:endParaRPr sz="1100"/>
          </a:p>
        </p:txBody>
      </p:sp>
      <p:sp>
        <p:nvSpPr>
          <p:cNvPr id="64" name="Shape 64"/>
          <p:cNvSpPr/>
          <p:nvPr/>
        </p:nvSpPr>
        <p:spPr>
          <a:xfrm>
            <a:off x="2112747" y="2659701"/>
            <a:ext cx="5199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&lt;9</a:t>
            </a:r>
            <a:endParaRPr sz="1100"/>
          </a:p>
        </p:txBody>
      </p:sp>
      <p:sp>
        <p:nvSpPr>
          <p:cNvPr id="65" name="Shape 65"/>
          <p:cNvSpPr/>
          <p:nvPr/>
        </p:nvSpPr>
        <p:spPr>
          <a:xfrm>
            <a:off x="2690493" y="2659701"/>
            <a:ext cx="4044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DX</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VA</a:t>
            </a:r>
            <a:endParaRPr sz="1100"/>
          </a:p>
        </p:txBody>
      </p:sp>
      <p:sp>
        <p:nvSpPr>
          <p:cNvPr id="66" name="Shape 66"/>
          <p:cNvSpPr/>
          <p:nvPr/>
        </p:nvSpPr>
        <p:spPr>
          <a:xfrm>
            <a:off x="3152689" y="2659701"/>
            <a:ext cx="5778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D3D9</a:t>
            </a:r>
            <a:endParaRPr sz="1100"/>
          </a:p>
        </p:txBody>
      </p:sp>
      <p:sp>
        <p:nvSpPr>
          <p:cNvPr id="67" name="Shape 67"/>
          <p:cNvSpPr/>
          <p:nvPr/>
        </p:nvSpPr>
        <p:spPr>
          <a:xfrm>
            <a:off x="3788209" y="2659701"/>
            <a:ext cx="5778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D3D9</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Ex</a:t>
            </a:r>
            <a:endParaRPr sz="1100"/>
          </a:p>
        </p:txBody>
      </p:sp>
      <p:sp>
        <p:nvSpPr>
          <p:cNvPr id="68" name="Shape 68"/>
          <p:cNvSpPr/>
          <p:nvPr/>
        </p:nvSpPr>
        <p:spPr>
          <a:xfrm>
            <a:off x="4423728" y="2659701"/>
            <a:ext cx="5199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a:t>
            </a:r>
            <a:br>
              <a:rPr b="0" i="0" lang="en" sz="1000" u="none" cap="none" strike="noStrike">
                <a:solidFill>
                  <a:srgbClr val="FFFFFF"/>
                </a:solidFill>
                <a:latin typeface="Arial"/>
                <a:ea typeface="Arial"/>
                <a:cs typeface="Arial"/>
                <a:sym typeface="Arial"/>
              </a:rPr>
            </a:br>
            <a:r>
              <a:rPr b="0" i="0" lang="en" sz="1000" u="none" cap="none" strike="noStrike">
                <a:solidFill>
                  <a:srgbClr val="FFFFFF"/>
                </a:solidFill>
                <a:latin typeface="Arial"/>
                <a:ea typeface="Arial"/>
                <a:cs typeface="Arial"/>
                <a:sym typeface="Arial"/>
              </a:rPr>
              <a:t>10/11</a:t>
            </a:r>
            <a:endParaRPr sz="1000"/>
          </a:p>
        </p:txBody>
      </p:sp>
      <p:sp>
        <p:nvSpPr>
          <p:cNvPr id="69" name="Shape 69"/>
          <p:cNvSpPr/>
          <p:nvPr/>
        </p:nvSpPr>
        <p:spPr>
          <a:xfrm>
            <a:off x="5001474" y="2659701"/>
            <a:ext cx="5778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DXGI</a:t>
            </a:r>
            <a:endParaRPr sz="1100"/>
          </a:p>
        </p:txBody>
      </p:sp>
      <p:sp>
        <p:nvSpPr>
          <p:cNvPr id="70" name="Shape 70"/>
          <p:cNvSpPr/>
          <p:nvPr/>
        </p:nvSpPr>
        <p:spPr>
          <a:xfrm>
            <a:off x="5636994" y="2659701"/>
            <a:ext cx="7512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OpenGL</a:t>
            </a:r>
            <a:endParaRPr sz="1100"/>
          </a:p>
        </p:txBody>
      </p:sp>
      <p:cxnSp>
        <p:nvCxnSpPr>
          <p:cNvPr id="71" name="Shape 71"/>
          <p:cNvCxnSpPr>
            <a:stCxn id="72" idx="2"/>
            <a:endCxn id="63" idx="0"/>
          </p:cNvCxnSpPr>
          <p:nvPr/>
        </p:nvCxnSpPr>
        <p:spPr>
          <a:xfrm flipH="1" rot="-5400000">
            <a:off x="1667902" y="2503057"/>
            <a:ext cx="312600" cy="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73" name="Shape 73"/>
          <p:cNvCxnSpPr>
            <a:stCxn id="63" idx="2"/>
            <a:endCxn id="59" idx="0"/>
          </p:cNvCxnSpPr>
          <p:nvPr/>
        </p:nvCxnSpPr>
        <p:spPr>
          <a:xfrm flipH="1" rot="-5400000">
            <a:off x="1651577" y="3328251"/>
            <a:ext cx="1352700" cy="1008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74" name="Shape 74"/>
          <p:cNvCxnSpPr>
            <a:stCxn id="64" idx="2"/>
            <a:endCxn id="62" idx="0"/>
          </p:cNvCxnSpPr>
          <p:nvPr/>
        </p:nvCxnSpPr>
        <p:spPr>
          <a:xfrm flipH="1" rot="-5400000">
            <a:off x="3054147" y="2474451"/>
            <a:ext cx="486000" cy="18489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75" name="Shape 75"/>
          <p:cNvCxnSpPr>
            <a:stCxn id="65" idx="2"/>
            <a:endCxn id="62" idx="0"/>
          </p:cNvCxnSpPr>
          <p:nvPr/>
        </p:nvCxnSpPr>
        <p:spPr>
          <a:xfrm flipH="1" rot="-5400000">
            <a:off x="3314193" y="2734401"/>
            <a:ext cx="486000" cy="1329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76" name="Shape 76"/>
          <p:cNvCxnSpPr>
            <a:stCxn id="66" idx="2"/>
            <a:endCxn id="62" idx="0"/>
          </p:cNvCxnSpPr>
          <p:nvPr/>
        </p:nvCxnSpPr>
        <p:spPr>
          <a:xfrm flipH="1" rot="-5400000">
            <a:off x="3588589" y="3008901"/>
            <a:ext cx="486000" cy="780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77" name="Shape 77"/>
          <p:cNvCxnSpPr>
            <a:stCxn id="67" idx="2"/>
            <a:endCxn id="62" idx="0"/>
          </p:cNvCxnSpPr>
          <p:nvPr/>
        </p:nvCxnSpPr>
        <p:spPr>
          <a:xfrm flipH="1" rot="-5400000">
            <a:off x="3906409" y="3326601"/>
            <a:ext cx="486000" cy="1446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78" name="Shape 78"/>
          <p:cNvSpPr/>
          <p:nvPr/>
        </p:nvSpPr>
        <p:spPr>
          <a:xfrm>
            <a:off x="4770376" y="1850857"/>
            <a:ext cx="519900" cy="496200"/>
          </a:xfrm>
          <a:prstGeom prst="roundRect">
            <a:avLst>
              <a:gd fmla="val 9033" name="adj"/>
            </a:avLst>
          </a:prstGeom>
          <a:gradFill>
            <a:gsLst>
              <a:gs pos="0">
                <a:srgbClr val="FFD970"/>
              </a:gs>
              <a:gs pos="25000">
                <a:srgbClr val="EAB130"/>
              </a:gs>
              <a:gs pos="38000">
                <a:srgbClr val="D79E1E"/>
              </a:gs>
              <a:gs pos="55000">
                <a:srgbClr val="D89D00"/>
              </a:gs>
              <a:gs pos="80000">
                <a:srgbClr val="EEA900"/>
              </a:gs>
              <a:gs pos="88000">
                <a:srgbClr val="FFBA00"/>
              </a:gs>
              <a:gs pos="100000">
                <a:srgbClr val="FFDD00"/>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WIC</a:t>
            </a:r>
            <a:endParaRPr sz="1100"/>
          </a:p>
        </p:txBody>
      </p:sp>
      <p:sp>
        <p:nvSpPr>
          <p:cNvPr id="79" name="Shape 79"/>
          <p:cNvSpPr/>
          <p:nvPr/>
        </p:nvSpPr>
        <p:spPr>
          <a:xfrm>
            <a:off x="4192630" y="1850857"/>
            <a:ext cx="519900" cy="496200"/>
          </a:xfrm>
          <a:prstGeom prst="roundRect">
            <a:avLst>
              <a:gd fmla="val 9033" name="adj"/>
            </a:avLst>
          </a:prstGeom>
          <a:gradFill>
            <a:gsLst>
              <a:gs pos="0">
                <a:srgbClr val="FFD970"/>
              </a:gs>
              <a:gs pos="25000">
                <a:srgbClr val="EAB130"/>
              </a:gs>
              <a:gs pos="38000">
                <a:srgbClr val="D79E1E"/>
              </a:gs>
              <a:gs pos="55000">
                <a:srgbClr val="D89D00"/>
              </a:gs>
              <a:gs pos="80000">
                <a:srgbClr val="EEA900"/>
              </a:gs>
              <a:gs pos="88000">
                <a:srgbClr val="FFBA00"/>
              </a:gs>
              <a:gs pos="100000">
                <a:srgbClr val="FFDD00"/>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PIX</a:t>
            </a:r>
            <a:endParaRPr sz="1100"/>
          </a:p>
        </p:txBody>
      </p:sp>
      <p:sp>
        <p:nvSpPr>
          <p:cNvPr id="80" name="Shape 80"/>
          <p:cNvSpPr/>
          <p:nvPr/>
        </p:nvSpPr>
        <p:spPr>
          <a:xfrm>
            <a:off x="2401620" y="1850857"/>
            <a:ext cx="982200" cy="496200"/>
          </a:xfrm>
          <a:prstGeom prst="roundRect">
            <a:avLst>
              <a:gd fmla="val 9033" name="adj"/>
            </a:avLst>
          </a:prstGeom>
          <a:gradFill>
            <a:gsLst>
              <a:gs pos="0">
                <a:srgbClr val="FFD970"/>
              </a:gs>
              <a:gs pos="25000">
                <a:srgbClr val="EAB130"/>
              </a:gs>
              <a:gs pos="38000">
                <a:srgbClr val="D79E1E"/>
              </a:gs>
              <a:gs pos="55000">
                <a:srgbClr val="D89D00"/>
              </a:gs>
              <a:gs pos="80000">
                <a:srgbClr val="EEA900"/>
              </a:gs>
              <a:gs pos="88000">
                <a:srgbClr val="FFBA00"/>
              </a:gs>
              <a:gs pos="100000">
                <a:srgbClr val="FFDD00"/>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Media</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Foundation</a:t>
            </a:r>
            <a:endParaRPr sz="1100"/>
          </a:p>
        </p:txBody>
      </p:sp>
      <p:sp>
        <p:nvSpPr>
          <p:cNvPr id="81" name="Shape 81"/>
          <p:cNvSpPr/>
          <p:nvPr/>
        </p:nvSpPr>
        <p:spPr>
          <a:xfrm>
            <a:off x="5348121" y="1850857"/>
            <a:ext cx="462300" cy="496200"/>
          </a:xfrm>
          <a:prstGeom prst="roundRect">
            <a:avLst>
              <a:gd fmla="val 9033" name="adj"/>
            </a:avLst>
          </a:prstGeom>
          <a:gradFill>
            <a:gsLst>
              <a:gs pos="0">
                <a:srgbClr val="FFD970"/>
              </a:gs>
              <a:gs pos="25000">
                <a:srgbClr val="EAB130"/>
              </a:gs>
              <a:gs pos="38000">
                <a:srgbClr val="D79E1E"/>
              </a:gs>
              <a:gs pos="55000">
                <a:srgbClr val="D89D00"/>
              </a:gs>
              <a:gs pos="80000">
                <a:srgbClr val="EEA900"/>
              </a:gs>
              <a:gs pos="88000">
                <a:srgbClr val="FFBA00"/>
              </a:gs>
              <a:gs pos="100000">
                <a:srgbClr val="FFDD00"/>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MIL</a:t>
            </a:r>
            <a:endParaRPr sz="1100"/>
          </a:p>
        </p:txBody>
      </p:sp>
      <p:cxnSp>
        <p:nvCxnSpPr>
          <p:cNvPr id="82" name="Shape 82"/>
          <p:cNvCxnSpPr>
            <a:stCxn id="81" idx="2"/>
            <a:endCxn id="67" idx="0"/>
          </p:cNvCxnSpPr>
          <p:nvPr/>
        </p:nvCxnSpPr>
        <p:spPr>
          <a:xfrm rot="5400000">
            <a:off x="4671921" y="1752307"/>
            <a:ext cx="312600" cy="15021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83" name="Shape 83"/>
          <p:cNvCxnSpPr>
            <a:stCxn id="80" idx="2"/>
            <a:endCxn id="65" idx="0"/>
          </p:cNvCxnSpPr>
          <p:nvPr/>
        </p:nvCxnSpPr>
        <p:spPr>
          <a:xfrm flipH="1" rot="-5400000">
            <a:off x="2736720" y="2503057"/>
            <a:ext cx="312600" cy="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84" name="Shape 84"/>
          <p:cNvCxnSpPr>
            <a:stCxn id="80" idx="3"/>
            <a:endCxn id="67" idx="0"/>
          </p:cNvCxnSpPr>
          <p:nvPr/>
        </p:nvCxnSpPr>
        <p:spPr>
          <a:xfrm>
            <a:off x="3383820" y="2098957"/>
            <a:ext cx="693300" cy="560700"/>
          </a:xfrm>
          <a:prstGeom prst="bentConnector2">
            <a:avLst/>
          </a:prstGeom>
          <a:noFill/>
          <a:ln cap="flat" cmpd="sng" w="19050">
            <a:solidFill>
              <a:srgbClr val="000000"/>
            </a:solidFill>
            <a:prstDash val="solid"/>
            <a:round/>
            <a:headEnd len="sm" w="sm" type="none"/>
            <a:tailEnd len="med" w="med" type="stealth"/>
          </a:ln>
        </p:spPr>
      </p:cxnSp>
      <p:cxnSp>
        <p:nvCxnSpPr>
          <p:cNvPr id="85" name="Shape 85"/>
          <p:cNvCxnSpPr>
            <a:stCxn id="79" idx="2"/>
            <a:endCxn id="67" idx="0"/>
          </p:cNvCxnSpPr>
          <p:nvPr/>
        </p:nvCxnSpPr>
        <p:spPr>
          <a:xfrm rot="5400000">
            <a:off x="4108480" y="2315557"/>
            <a:ext cx="312600" cy="375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86" name="Shape 86"/>
          <p:cNvCxnSpPr>
            <a:stCxn id="78" idx="2"/>
            <a:endCxn id="67" idx="0"/>
          </p:cNvCxnSpPr>
          <p:nvPr/>
        </p:nvCxnSpPr>
        <p:spPr>
          <a:xfrm rot="5400000">
            <a:off x="4397476" y="2026807"/>
            <a:ext cx="312600" cy="9531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87" name="Shape 87"/>
          <p:cNvSpPr/>
          <p:nvPr/>
        </p:nvSpPr>
        <p:spPr>
          <a:xfrm>
            <a:off x="3672660" y="1042014"/>
            <a:ext cx="924300" cy="496200"/>
          </a:xfrm>
          <a:prstGeom prst="roundRect">
            <a:avLst>
              <a:gd fmla="val 9033" name="adj"/>
            </a:avLst>
          </a:prstGeom>
          <a:gradFill>
            <a:gsLst>
              <a:gs pos="0">
                <a:srgbClr val="FFD970"/>
              </a:gs>
              <a:gs pos="25000">
                <a:srgbClr val="EAB130"/>
              </a:gs>
              <a:gs pos="38000">
                <a:srgbClr val="D79E1E"/>
              </a:gs>
              <a:gs pos="55000">
                <a:srgbClr val="D89D00"/>
              </a:gs>
              <a:gs pos="80000">
                <a:srgbClr val="EEA900"/>
              </a:gs>
              <a:gs pos="88000">
                <a:srgbClr val="FFBA00"/>
              </a:gs>
              <a:gs pos="100000">
                <a:srgbClr val="FFDD00"/>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WPF</a:t>
            </a:r>
            <a:endParaRPr sz="1100"/>
          </a:p>
        </p:txBody>
      </p:sp>
      <p:cxnSp>
        <p:nvCxnSpPr>
          <p:cNvPr id="88" name="Shape 88"/>
          <p:cNvCxnSpPr>
            <a:stCxn id="87" idx="2"/>
            <a:endCxn id="81" idx="0"/>
          </p:cNvCxnSpPr>
          <p:nvPr/>
        </p:nvCxnSpPr>
        <p:spPr>
          <a:xfrm flipH="1" rot="-5400000">
            <a:off x="4700760" y="972264"/>
            <a:ext cx="312600" cy="14445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89" name="Shape 89"/>
          <p:cNvCxnSpPr>
            <a:stCxn id="87" idx="2"/>
            <a:endCxn id="80" idx="0"/>
          </p:cNvCxnSpPr>
          <p:nvPr/>
        </p:nvCxnSpPr>
        <p:spPr>
          <a:xfrm rot="5400000">
            <a:off x="3357510" y="1073514"/>
            <a:ext cx="312600" cy="1242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90" name="Shape 90"/>
          <p:cNvCxnSpPr>
            <a:stCxn id="87" idx="2"/>
            <a:endCxn id="78" idx="0"/>
          </p:cNvCxnSpPr>
          <p:nvPr/>
        </p:nvCxnSpPr>
        <p:spPr>
          <a:xfrm flipH="1" rot="-5400000">
            <a:off x="4426260" y="1246764"/>
            <a:ext cx="312600" cy="8955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91" name="Shape 91"/>
          <p:cNvSpPr/>
          <p:nvPr/>
        </p:nvSpPr>
        <p:spPr>
          <a:xfrm>
            <a:off x="4712601" y="1042014"/>
            <a:ext cx="924300" cy="496200"/>
          </a:xfrm>
          <a:prstGeom prst="roundRect">
            <a:avLst>
              <a:gd fmla="val 9033" name="adj"/>
            </a:avLst>
          </a:prstGeom>
          <a:gradFill>
            <a:gsLst>
              <a:gs pos="0">
                <a:srgbClr val="B4EF87"/>
              </a:gs>
              <a:gs pos="25000">
                <a:srgbClr val="88BF52"/>
              </a:gs>
              <a:gs pos="38000">
                <a:srgbClr val="76AE40"/>
              </a:gs>
              <a:gs pos="55000">
                <a:srgbClr val="71AB32"/>
              </a:gs>
              <a:gs pos="80000">
                <a:srgbClr val="70B526"/>
              </a:gs>
              <a:gs pos="88000">
                <a:srgbClr val="77C720"/>
              </a:gs>
              <a:gs pos="100000">
                <a:srgbClr val="94F22F"/>
              </a:gs>
            </a:gsLst>
            <a:lin ang="5400012" scaled="0"/>
          </a:gradFill>
          <a:ln cap="flat" cmpd="sng" w="9525">
            <a:solidFill>
              <a:srgbClr val="75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DWM</a:t>
            </a:r>
            <a:endParaRPr sz="1100"/>
          </a:p>
        </p:txBody>
      </p:sp>
      <p:cxnSp>
        <p:nvCxnSpPr>
          <p:cNvPr id="92" name="Shape 92"/>
          <p:cNvCxnSpPr>
            <a:stCxn id="91" idx="3"/>
            <a:endCxn id="81" idx="3"/>
          </p:cNvCxnSpPr>
          <p:nvPr/>
        </p:nvCxnSpPr>
        <p:spPr>
          <a:xfrm>
            <a:off x="5636901" y="1290114"/>
            <a:ext cx="173400" cy="808800"/>
          </a:xfrm>
          <a:prstGeom prst="bentConnector3">
            <a:avLst>
              <a:gd fmla="val 204167" name="adj1"/>
            </a:avLst>
          </a:prstGeom>
          <a:noFill/>
          <a:ln cap="flat" cmpd="sng" w="19050">
            <a:solidFill>
              <a:srgbClr val="000000"/>
            </a:solidFill>
            <a:prstDash val="solid"/>
            <a:round/>
            <a:headEnd len="sm" w="sm" type="none"/>
            <a:tailEnd len="med" w="med" type="stealth"/>
          </a:ln>
        </p:spPr>
      </p:cxnSp>
      <p:sp>
        <p:nvSpPr>
          <p:cNvPr id="93" name="Shape 93"/>
          <p:cNvSpPr/>
          <p:nvPr/>
        </p:nvSpPr>
        <p:spPr>
          <a:xfrm>
            <a:off x="6792484" y="2428603"/>
            <a:ext cx="1097700" cy="496200"/>
          </a:xfrm>
          <a:prstGeom prst="roundRect">
            <a:avLst>
              <a:gd fmla="val 9033" name="adj"/>
            </a:avLst>
          </a:prstGeom>
          <a:gradFill>
            <a:gsLst>
              <a:gs pos="0">
                <a:srgbClr val="FF9178"/>
              </a:gs>
              <a:gs pos="25000">
                <a:srgbClr val="D4633A"/>
              </a:gs>
              <a:gs pos="38000">
                <a:srgbClr val="C25229"/>
              </a:gs>
              <a:gs pos="55000">
                <a:srgbClr val="C04710"/>
              </a:gs>
              <a:gs pos="80000">
                <a:srgbClr val="D13F00"/>
              </a:gs>
              <a:gs pos="88000">
                <a:srgbClr val="E93F00"/>
              </a:gs>
              <a:gs pos="100000">
                <a:srgbClr val="FF5000"/>
              </a:gs>
            </a:gsLst>
            <a:lin ang="5400012" scaled="0"/>
          </a:gradFill>
          <a:ln cap="flat" cmpd="sng" w="9525">
            <a:solidFill>
              <a:srgbClr val="FF1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OpenGL</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ICD</a:t>
            </a:r>
            <a:endParaRPr sz="1100"/>
          </a:p>
        </p:txBody>
      </p:sp>
      <p:sp>
        <p:nvSpPr>
          <p:cNvPr id="94" name="Shape 94"/>
          <p:cNvSpPr/>
          <p:nvPr/>
        </p:nvSpPr>
        <p:spPr>
          <a:xfrm>
            <a:off x="6792484" y="3179672"/>
            <a:ext cx="1097700" cy="496200"/>
          </a:xfrm>
          <a:prstGeom prst="roundRect">
            <a:avLst>
              <a:gd fmla="val 9033" name="adj"/>
            </a:avLst>
          </a:prstGeom>
          <a:gradFill>
            <a:gsLst>
              <a:gs pos="0">
                <a:srgbClr val="FF9178"/>
              </a:gs>
              <a:gs pos="25000">
                <a:srgbClr val="D4633A"/>
              </a:gs>
              <a:gs pos="38000">
                <a:srgbClr val="C25229"/>
              </a:gs>
              <a:gs pos="55000">
                <a:srgbClr val="C04710"/>
              </a:gs>
              <a:gs pos="80000">
                <a:srgbClr val="D13F00"/>
              </a:gs>
              <a:gs pos="88000">
                <a:srgbClr val="E93F00"/>
              </a:gs>
              <a:gs pos="100000">
                <a:srgbClr val="FF5000"/>
              </a:gs>
            </a:gsLst>
            <a:lin ang="5400012" scaled="0"/>
          </a:gradFill>
          <a:ln cap="flat" cmpd="sng" w="9525">
            <a:solidFill>
              <a:srgbClr val="FF1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User-mode</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driver</a:t>
            </a:r>
            <a:endParaRPr sz="1100"/>
          </a:p>
        </p:txBody>
      </p:sp>
      <p:sp>
        <p:nvSpPr>
          <p:cNvPr id="95" name="Shape 95"/>
          <p:cNvSpPr/>
          <p:nvPr/>
        </p:nvSpPr>
        <p:spPr>
          <a:xfrm>
            <a:off x="6792484" y="4219614"/>
            <a:ext cx="1097700" cy="496200"/>
          </a:xfrm>
          <a:prstGeom prst="roundRect">
            <a:avLst>
              <a:gd fmla="val 9033" name="adj"/>
            </a:avLst>
          </a:prstGeom>
          <a:gradFill>
            <a:gsLst>
              <a:gs pos="0">
                <a:srgbClr val="FF9178"/>
              </a:gs>
              <a:gs pos="25000">
                <a:srgbClr val="D4633A"/>
              </a:gs>
              <a:gs pos="38000">
                <a:srgbClr val="C25229"/>
              </a:gs>
              <a:gs pos="55000">
                <a:srgbClr val="C04710"/>
              </a:gs>
              <a:gs pos="80000">
                <a:srgbClr val="D13F00"/>
              </a:gs>
              <a:gs pos="88000">
                <a:srgbClr val="E93F00"/>
              </a:gs>
              <a:gs pos="100000">
                <a:srgbClr val="FF5000"/>
              </a:gs>
            </a:gsLst>
            <a:lin ang="5400012" scaled="0"/>
          </a:gradFill>
          <a:ln cap="flat" cmpd="sng" w="9525">
            <a:solidFill>
              <a:srgbClr val="FF1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Kernel-mode</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driver</a:t>
            </a:r>
            <a:endParaRPr sz="1100"/>
          </a:p>
        </p:txBody>
      </p:sp>
      <p:cxnSp>
        <p:nvCxnSpPr>
          <p:cNvPr id="96" name="Shape 96"/>
          <p:cNvCxnSpPr>
            <a:stCxn id="68" idx="2"/>
            <a:endCxn id="94" idx="1"/>
          </p:cNvCxnSpPr>
          <p:nvPr/>
        </p:nvCxnSpPr>
        <p:spPr>
          <a:xfrm flipH="1" rot="-5400000">
            <a:off x="5602128" y="2237451"/>
            <a:ext cx="271800" cy="2108700"/>
          </a:xfrm>
          <a:prstGeom prst="bentConnector2">
            <a:avLst/>
          </a:prstGeom>
          <a:noFill/>
          <a:ln cap="flat" cmpd="sng" w="19050">
            <a:solidFill>
              <a:srgbClr val="000000"/>
            </a:solidFill>
            <a:prstDash val="solid"/>
            <a:round/>
            <a:headEnd len="sm" w="sm" type="none"/>
            <a:tailEnd len="med" w="med" type="stealth"/>
          </a:ln>
        </p:spPr>
      </p:cxnSp>
      <p:cxnSp>
        <p:nvCxnSpPr>
          <p:cNvPr id="97" name="Shape 97"/>
          <p:cNvCxnSpPr>
            <a:stCxn id="69" idx="2"/>
            <a:endCxn id="94" idx="1"/>
          </p:cNvCxnSpPr>
          <p:nvPr/>
        </p:nvCxnSpPr>
        <p:spPr>
          <a:xfrm flipH="1" rot="-5400000">
            <a:off x="5905524" y="2540751"/>
            <a:ext cx="271800" cy="1502100"/>
          </a:xfrm>
          <a:prstGeom prst="bentConnector2">
            <a:avLst/>
          </a:prstGeom>
          <a:noFill/>
          <a:ln cap="flat" cmpd="sng" w="19050">
            <a:solidFill>
              <a:srgbClr val="000000"/>
            </a:solidFill>
            <a:prstDash val="solid"/>
            <a:round/>
            <a:headEnd len="sm" w="sm" type="none"/>
            <a:tailEnd len="med" w="med" type="stealth"/>
          </a:ln>
        </p:spPr>
      </p:cxnSp>
      <p:cxnSp>
        <p:nvCxnSpPr>
          <p:cNvPr id="98" name="Shape 98"/>
          <p:cNvCxnSpPr>
            <a:stCxn id="93" idx="2"/>
            <a:endCxn id="94" idx="0"/>
          </p:cNvCxnSpPr>
          <p:nvPr/>
        </p:nvCxnSpPr>
        <p:spPr>
          <a:xfrm flipH="1" rot="-5400000">
            <a:off x="7214134" y="3052003"/>
            <a:ext cx="255000" cy="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99" name="Shape 99"/>
          <p:cNvCxnSpPr>
            <a:stCxn id="70" idx="3"/>
            <a:endCxn id="93" idx="1"/>
          </p:cNvCxnSpPr>
          <p:nvPr/>
        </p:nvCxnSpPr>
        <p:spPr>
          <a:xfrm flipH="1" rot="10800000">
            <a:off x="6388194" y="2676801"/>
            <a:ext cx="404400" cy="231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00" name="Shape 100"/>
          <p:cNvCxnSpPr>
            <a:stCxn id="60" idx="3"/>
            <a:endCxn id="95" idx="1"/>
          </p:cNvCxnSpPr>
          <p:nvPr/>
        </p:nvCxnSpPr>
        <p:spPr>
          <a:xfrm flipH="1" rot="10800000">
            <a:off x="5688507" y="4467687"/>
            <a:ext cx="1104000" cy="288900"/>
          </a:xfrm>
          <a:prstGeom prst="bentConnector3">
            <a:avLst>
              <a:gd fmla="val 50000" name="adj1"/>
            </a:avLst>
          </a:prstGeom>
          <a:noFill/>
          <a:ln cap="flat" cmpd="sng" w="19050">
            <a:solidFill>
              <a:srgbClr val="000000"/>
            </a:solidFill>
            <a:prstDash val="solid"/>
            <a:round/>
            <a:headEnd len="med" w="med" type="stealth"/>
            <a:tailEnd len="med" w="med" type="stealth"/>
          </a:ln>
        </p:spPr>
      </p:cxnSp>
      <p:cxnSp>
        <p:nvCxnSpPr>
          <p:cNvPr id="101" name="Shape 101"/>
          <p:cNvCxnSpPr>
            <a:stCxn id="94" idx="2"/>
            <a:endCxn id="60" idx="0"/>
          </p:cNvCxnSpPr>
          <p:nvPr/>
        </p:nvCxnSpPr>
        <p:spPr>
          <a:xfrm rot="5400000">
            <a:off x="5681434" y="2848472"/>
            <a:ext cx="832500" cy="24873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02" name="Shape 102"/>
          <p:cNvCxnSpPr>
            <a:stCxn id="62" idx="3"/>
            <a:endCxn id="94" idx="1"/>
          </p:cNvCxnSpPr>
          <p:nvPr/>
        </p:nvCxnSpPr>
        <p:spPr>
          <a:xfrm flipH="1" rot="10800000">
            <a:off x="5290489" y="3427669"/>
            <a:ext cx="1502100" cy="375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03" name="Shape 103"/>
          <p:cNvCxnSpPr>
            <a:stCxn id="62" idx="2"/>
            <a:endCxn id="60" idx="0"/>
          </p:cNvCxnSpPr>
          <p:nvPr/>
        </p:nvCxnSpPr>
        <p:spPr>
          <a:xfrm flipH="1" rot="-5400000">
            <a:off x="4265839" y="3920419"/>
            <a:ext cx="543900" cy="6324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104" name="Shape 104"/>
          <p:cNvSpPr txBox="1"/>
          <p:nvPr/>
        </p:nvSpPr>
        <p:spPr>
          <a:xfrm>
            <a:off x="5702386" y="926436"/>
            <a:ext cx="923400" cy="7005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 sz="1100" u="none" cap="none" strike="noStrike">
                <a:latin typeface="Quattrocento Sans"/>
                <a:ea typeface="Quattrocento Sans"/>
                <a:cs typeface="Quattrocento Sans"/>
                <a:sym typeface="Quattrocento Sans"/>
              </a:rPr>
              <a:t>Microsoft-</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written</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code</a:t>
            </a:r>
            <a:endParaRPr sz="1100"/>
          </a:p>
        </p:txBody>
      </p:sp>
      <p:sp>
        <p:nvSpPr>
          <p:cNvPr id="105" name="Shape 105"/>
          <p:cNvSpPr txBox="1"/>
          <p:nvPr/>
        </p:nvSpPr>
        <p:spPr>
          <a:xfrm>
            <a:off x="6677332" y="926436"/>
            <a:ext cx="675300" cy="7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u="none" cap="none" strike="noStrike">
                <a:latin typeface="Quattrocento Sans"/>
                <a:ea typeface="Quattrocento Sans"/>
                <a:cs typeface="Quattrocento Sans"/>
                <a:sym typeface="Quattrocento Sans"/>
              </a:rPr>
              <a:t>IHV-</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written</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code</a:t>
            </a:r>
            <a:endParaRPr sz="1100"/>
          </a:p>
        </p:txBody>
      </p:sp>
      <p:sp>
        <p:nvSpPr>
          <p:cNvPr id="106" name="Shape 106"/>
          <p:cNvSpPr txBox="1"/>
          <p:nvPr/>
        </p:nvSpPr>
        <p:spPr>
          <a:xfrm>
            <a:off x="1362075" y="3872939"/>
            <a:ext cx="995400" cy="28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u="none" cap="none" strike="noStrike">
                <a:latin typeface="Quattrocento Sans"/>
                <a:ea typeface="Quattrocento Sans"/>
                <a:cs typeface="Quattrocento Sans"/>
                <a:sym typeface="Quattrocento Sans"/>
              </a:rPr>
              <a:t>User mode</a:t>
            </a:r>
            <a:endParaRPr sz="1100"/>
          </a:p>
        </p:txBody>
      </p:sp>
      <p:sp>
        <p:nvSpPr>
          <p:cNvPr id="107" name="Shape 107"/>
          <p:cNvSpPr txBox="1"/>
          <p:nvPr/>
        </p:nvSpPr>
        <p:spPr>
          <a:xfrm>
            <a:off x="1362075" y="4219586"/>
            <a:ext cx="1131300" cy="28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u="none" cap="none" strike="noStrike">
                <a:latin typeface="Quattrocento Sans"/>
                <a:ea typeface="Quattrocento Sans"/>
                <a:cs typeface="Quattrocento Sans"/>
                <a:sym typeface="Quattrocento Sans"/>
              </a:rPr>
              <a:t>Kernel mode</a:t>
            </a:r>
            <a:endParaRPr sz="1100"/>
          </a:p>
        </p:txBody>
      </p:sp>
      <p:sp>
        <p:nvSpPr>
          <p:cNvPr id="72" name="Shape 72"/>
          <p:cNvSpPr/>
          <p:nvPr/>
        </p:nvSpPr>
        <p:spPr>
          <a:xfrm>
            <a:off x="1535002" y="1850857"/>
            <a:ext cx="5778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GDI+</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GDI And GDI+</a:t>
            </a:r>
            <a:endParaRPr/>
          </a:p>
        </p:txBody>
      </p:sp>
      <p:cxnSp>
        <p:nvCxnSpPr>
          <p:cNvPr id="113" name="Shape 113"/>
          <p:cNvCxnSpPr/>
          <p:nvPr/>
        </p:nvCxnSpPr>
        <p:spPr>
          <a:xfrm>
            <a:off x="6619763" y="914400"/>
            <a:ext cx="0" cy="4108500"/>
          </a:xfrm>
          <a:prstGeom prst="straightConnector1">
            <a:avLst/>
          </a:prstGeom>
          <a:noFill/>
          <a:ln cap="flat" cmpd="sng" w="19050">
            <a:solidFill>
              <a:srgbClr val="FFC000"/>
            </a:solidFill>
            <a:prstDash val="solid"/>
            <a:round/>
            <a:headEnd len="sm" w="sm" type="none"/>
            <a:tailEnd len="sm" w="sm" type="none"/>
          </a:ln>
        </p:spPr>
      </p:cxnSp>
      <p:cxnSp>
        <p:nvCxnSpPr>
          <p:cNvPr id="114" name="Shape 114"/>
          <p:cNvCxnSpPr/>
          <p:nvPr/>
        </p:nvCxnSpPr>
        <p:spPr>
          <a:xfrm rot="10800000">
            <a:off x="1419375" y="4161844"/>
            <a:ext cx="6528600" cy="1200"/>
          </a:xfrm>
          <a:prstGeom prst="straightConnector1">
            <a:avLst/>
          </a:prstGeom>
          <a:noFill/>
          <a:ln cap="flat" cmpd="sng" w="19050">
            <a:solidFill>
              <a:srgbClr val="FFC000"/>
            </a:solidFill>
            <a:prstDash val="solid"/>
            <a:round/>
            <a:headEnd len="sm" w="sm" type="none"/>
            <a:tailEnd len="sm" w="sm" type="none"/>
          </a:ln>
        </p:spPr>
      </p:cxnSp>
      <p:sp>
        <p:nvSpPr>
          <p:cNvPr id="115" name="Shape 115"/>
          <p:cNvSpPr/>
          <p:nvPr/>
        </p:nvSpPr>
        <p:spPr>
          <a:xfrm>
            <a:off x="1997198" y="4508487"/>
            <a:ext cx="16692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Win32 Kernel</a:t>
            </a:r>
            <a:endParaRPr sz="1100"/>
          </a:p>
        </p:txBody>
      </p:sp>
      <p:sp>
        <p:nvSpPr>
          <p:cNvPr id="116" name="Shape 116"/>
          <p:cNvSpPr/>
          <p:nvPr/>
        </p:nvSpPr>
        <p:spPr>
          <a:xfrm>
            <a:off x="4019307" y="4508487"/>
            <a:ext cx="16692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DXG Kernel</a:t>
            </a:r>
            <a:endParaRPr sz="1100"/>
          </a:p>
        </p:txBody>
      </p:sp>
      <p:cxnSp>
        <p:nvCxnSpPr>
          <p:cNvPr id="117" name="Shape 117"/>
          <p:cNvCxnSpPr>
            <a:stCxn id="115" idx="3"/>
            <a:endCxn id="116" idx="1"/>
          </p:cNvCxnSpPr>
          <p:nvPr/>
        </p:nvCxnSpPr>
        <p:spPr>
          <a:xfrm>
            <a:off x="3666398" y="4756587"/>
            <a:ext cx="352800" cy="0"/>
          </a:xfrm>
          <a:prstGeom prst="straightConnector1">
            <a:avLst/>
          </a:prstGeom>
          <a:noFill/>
          <a:ln cap="flat" cmpd="sng" w="19050">
            <a:solidFill>
              <a:srgbClr val="000000"/>
            </a:solidFill>
            <a:prstDash val="solid"/>
            <a:round/>
            <a:headEnd len="med" w="med" type="stealth"/>
            <a:tailEnd len="med" w="med" type="stealth"/>
          </a:ln>
        </p:spPr>
      </p:cxnSp>
      <p:sp>
        <p:nvSpPr>
          <p:cNvPr id="118" name="Shape 118"/>
          <p:cNvSpPr/>
          <p:nvPr/>
        </p:nvSpPr>
        <p:spPr>
          <a:xfrm>
            <a:off x="3152689" y="3641869"/>
            <a:ext cx="2137800" cy="3228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Common pipeline (DDI)</a:t>
            </a:r>
            <a:endParaRPr sz="1100"/>
          </a:p>
        </p:txBody>
      </p:sp>
      <p:sp>
        <p:nvSpPr>
          <p:cNvPr id="119" name="Shape 119"/>
          <p:cNvSpPr/>
          <p:nvPr/>
        </p:nvSpPr>
        <p:spPr>
          <a:xfrm>
            <a:off x="1592777" y="2659701"/>
            <a:ext cx="4623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GDI</a:t>
            </a:r>
            <a:endParaRPr sz="1100"/>
          </a:p>
        </p:txBody>
      </p:sp>
      <p:sp>
        <p:nvSpPr>
          <p:cNvPr id="120" name="Shape 120"/>
          <p:cNvSpPr/>
          <p:nvPr/>
        </p:nvSpPr>
        <p:spPr>
          <a:xfrm>
            <a:off x="2112747" y="2659701"/>
            <a:ext cx="5199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&lt;9</a:t>
            </a:r>
            <a:endParaRPr sz="1100"/>
          </a:p>
        </p:txBody>
      </p:sp>
      <p:sp>
        <p:nvSpPr>
          <p:cNvPr id="121" name="Shape 121"/>
          <p:cNvSpPr/>
          <p:nvPr/>
        </p:nvSpPr>
        <p:spPr>
          <a:xfrm>
            <a:off x="2690493" y="2659701"/>
            <a:ext cx="4044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DX</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VA</a:t>
            </a:r>
            <a:endParaRPr sz="1100"/>
          </a:p>
        </p:txBody>
      </p:sp>
      <p:sp>
        <p:nvSpPr>
          <p:cNvPr id="122" name="Shape 122"/>
          <p:cNvSpPr/>
          <p:nvPr/>
        </p:nvSpPr>
        <p:spPr>
          <a:xfrm>
            <a:off x="3152689" y="2659701"/>
            <a:ext cx="5778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D3D9</a:t>
            </a:r>
            <a:endParaRPr sz="1100"/>
          </a:p>
        </p:txBody>
      </p:sp>
      <p:sp>
        <p:nvSpPr>
          <p:cNvPr id="123" name="Shape 123"/>
          <p:cNvSpPr/>
          <p:nvPr/>
        </p:nvSpPr>
        <p:spPr>
          <a:xfrm>
            <a:off x="3788209" y="2659701"/>
            <a:ext cx="5778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D3D9</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Ex</a:t>
            </a:r>
            <a:endParaRPr sz="1100"/>
          </a:p>
        </p:txBody>
      </p:sp>
      <p:sp>
        <p:nvSpPr>
          <p:cNvPr id="124" name="Shape 124"/>
          <p:cNvSpPr/>
          <p:nvPr/>
        </p:nvSpPr>
        <p:spPr>
          <a:xfrm>
            <a:off x="4423728" y="2659701"/>
            <a:ext cx="5199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a:t>
            </a:r>
            <a:br>
              <a:rPr b="0" i="0" lang="en" sz="1000" u="none" cap="none" strike="noStrike">
                <a:solidFill>
                  <a:srgbClr val="FFFFFF"/>
                </a:solidFill>
                <a:latin typeface="Arial"/>
                <a:ea typeface="Arial"/>
                <a:cs typeface="Arial"/>
                <a:sym typeface="Arial"/>
              </a:rPr>
            </a:br>
            <a:r>
              <a:rPr b="0" i="0" lang="en" sz="1000" u="none" cap="none" strike="noStrike">
                <a:solidFill>
                  <a:srgbClr val="FFFFFF"/>
                </a:solidFill>
                <a:latin typeface="Arial"/>
                <a:ea typeface="Arial"/>
                <a:cs typeface="Arial"/>
                <a:sym typeface="Arial"/>
              </a:rPr>
              <a:t>10/11</a:t>
            </a:r>
            <a:endParaRPr sz="1000"/>
          </a:p>
        </p:txBody>
      </p:sp>
      <p:sp>
        <p:nvSpPr>
          <p:cNvPr id="125" name="Shape 125"/>
          <p:cNvSpPr/>
          <p:nvPr/>
        </p:nvSpPr>
        <p:spPr>
          <a:xfrm>
            <a:off x="5001474" y="2659701"/>
            <a:ext cx="5778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DXGI</a:t>
            </a:r>
            <a:endParaRPr sz="1100"/>
          </a:p>
        </p:txBody>
      </p:sp>
      <p:sp>
        <p:nvSpPr>
          <p:cNvPr id="126" name="Shape 126"/>
          <p:cNvSpPr/>
          <p:nvPr/>
        </p:nvSpPr>
        <p:spPr>
          <a:xfrm>
            <a:off x="5636994" y="2659701"/>
            <a:ext cx="7512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OpenGL</a:t>
            </a:r>
            <a:endParaRPr sz="1100"/>
          </a:p>
        </p:txBody>
      </p:sp>
      <p:cxnSp>
        <p:nvCxnSpPr>
          <p:cNvPr id="127" name="Shape 127"/>
          <p:cNvCxnSpPr>
            <a:stCxn id="128" idx="2"/>
            <a:endCxn id="119" idx="0"/>
          </p:cNvCxnSpPr>
          <p:nvPr/>
        </p:nvCxnSpPr>
        <p:spPr>
          <a:xfrm flipH="1" rot="-5400000">
            <a:off x="1667902" y="2503057"/>
            <a:ext cx="312600" cy="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29" name="Shape 129"/>
          <p:cNvCxnSpPr>
            <a:stCxn id="119" idx="2"/>
            <a:endCxn id="115" idx="0"/>
          </p:cNvCxnSpPr>
          <p:nvPr/>
        </p:nvCxnSpPr>
        <p:spPr>
          <a:xfrm flipH="1" rot="-5400000">
            <a:off x="1651577" y="3328251"/>
            <a:ext cx="1352700" cy="1008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30" name="Shape 130"/>
          <p:cNvCxnSpPr>
            <a:stCxn id="120" idx="2"/>
            <a:endCxn id="118" idx="0"/>
          </p:cNvCxnSpPr>
          <p:nvPr/>
        </p:nvCxnSpPr>
        <p:spPr>
          <a:xfrm flipH="1" rot="-5400000">
            <a:off x="3054147" y="2474451"/>
            <a:ext cx="486000" cy="18489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31" name="Shape 131"/>
          <p:cNvCxnSpPr>
            <a:stCxn id="121" idx="2"/>
            <a:endCxn id="118" idx="0"/>
          </p:cNvCxnSpPr>
          <p:nvPr/>
        </p:nvCxnSpPr>
        <p:spPr>
          <a:xfrm flipH="1" rot="-5400000">
            <a:off x="3314193" y="2734401"/>
            <a:ext cx="486000" cy="1329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32" name="Shape 132"/>
          <p:cNvCxnSpPr>
            <a:stCxn id="122" idx="2"/>
            <a:endCxn id="118" idx="0"/>
          </p:cNvCxnSpPr>
          <p:nvPr/>
        </p:nvCxnSpPr>
        <p:spPr>
          <a:xfrm flipH="1" rot="-5400000">
            <a:off x="3588589" y="3008901"/>
            <a:ext cx="486000" cy="780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33" name="Shape 133"/>
          <p:cNvCxnSpPr>
            <a:stCxn id="123" idx="2"/>
            <a:endCxn id="118" idx="0"/>
          </p:cNvCxnSpPr>
          <p:nvPr/>
        </p:nvCxnSpPr>
        <p:spPr>
          <a:xfrm flipH="1" rot="-5400000">
            <a:off x="3906409" y="3326601"/>
            <a:ext cx="486000" cy="1446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134" name="Shape 134"/>
          <p:cNvSpPr/>
          <p:nvPr/>
        </p:nvSpPr>
        <p:spPr>
          <a:xfrm>
            <a:off x="4770376" y="1850857"/>
            <a:ext cx="519900" cy="496200"/>
          </a:xfrm>
          <a:prstGeom prst="roundRect">
            <a:avLst>
              <a:gd fmla="val 9033" name="adj"/>
            </a:avLst>
          </a:prstGeom>
          <a:gradFill>
            <a:gsLst>
              <a:gs pos="0">
                <a:srgbClr val="FFFFFF"/>
              </a:gs>
              <a:gs pos="100000">
                <a:srgbClr val="B3B3B3"/>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WIC</a:t>
            </a:r>
            <a:endParaRPr sz="1100"/>
          </a:p>
        </p:txBody>
      </p:sp>
      <p:sp>
        <p:nvSpPr>
          <p:cNvPr id="135" name="Shape 135"/>
          <p:cNvSpPr/>
          <p:nvPr/>
        </p:nvSpPr>
        <p:spPr>
          <a:xfrm>
            <a:off x="4192630" y="1850857"/>
            <a:ext cx="519900" cy="496200"/>
          </a:xfrm>
          <a:prstGeom prst="roundRect">
            <a:avLst>
              <a:gd fmla="val 9033" name="adj"/>
            </a:avLst>
          </a:prstGeom>
          <a:gradFill>
            <a:gsLst>
              <a:gs pos="0">
                <a:srgbClr val="FFFFFF"/>
              </a:gs>
              <a:gs pos="100000">
                <a:srgbClr val="B3B3B3"/>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PIX</a:t>
            </a:r>
            <a:endParaRPr sz="1100"/>
          </a:p>
        </p:txBody>
      </p:sp>
      <p:sp>
        <p:nvSpPr>
          <p:cNvPr id="136" name="Shape 136"/>
          <p:cNvSpPr/>
          <p:nvPr/>
        </p:nvSpPr>
        <p:spPr>
          <a:xfrm>
            <a:off x="2401620" y="1850857"/>
            <a:ext cx="982200" cy="496200"/>
          </a:xfrm>
          <a:prstGeom prst="roundRect">
            <a:avLst>
              <a:gd fmla="val 9033" name="adj"/>
            </a:avLst>
          </a:prstGeom>
          <a:gradFill>
            <a:gsLst>
              <a:gs pos="0">
                <a:srgbClr val="FFFFFF"/>
              </a:gs>
              <a:gs pos="100000">
                <a:srgbClr val="B3B3B3"/>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Media</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Foundation</a:t>
            </a:r>
            <a:endParaRPr sz="1100"/>
          </a:p>
        </p:txBody>
      </p:sp>
      <p:sp>
        <p:nvSpPr>
          <p:cNvPr id="137" name="Shape 137"/>
          <p:cNvSpPr/>
          <p:nvPr/>
        </p:nvSpPr>
        <p:spPr>
          <a:xfrm>
            <a:off x="5348121" y="1850857"/>
            <a:ext cx="462300" cy="496200"/>
          </a:xfrm>
          <a:prstGeom prst="roundRect">
            <a:avLst>
              <a:gd fmla="val 9033" name="adj"/>
            </a:avLst>
          </a:prstGeom>
          <a:gradFill>
            <a:gsLst>
              <a:gs pos="0">
                <a:srgbClr val="FFFFFF"/>
              </a:gs>
              <a:gs pos="100000">
                <a:srgbClr val="B3B3B3"/>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MIL</a:t>
            </a:r>
            <a:endParaRPr sz="1100"/>
          </a:p>
        </p:txBody>
      </p:sp>
      <p:cxnSp>
        <p:nvCxnSpPr>
          <p:cNvPr id="138" name="Shape 138"/>
          <p:cNvCxnSpPr>
            <a:stCxn id="137" idx="2"/>
            <a:endCxn id="123" idx="0"/>
          </p:cNvCxnSpPr>
          <p:nvPr/>
        </p:nvCxnSpPr>
        <p:spPr>
          <a:xfrm rot="5400000">
            <a:off x="4671921" y="1752307"/>
            <a:ext cx="312600" cy="15021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39" name="Shape 139"/>
          <p:cNvCxnSpPr>
            <a:stCxn id="136" idx="2"/>
            <a:endCxn id="121" idx="0"/>
          </p:cNvCxnSpPr>
          <p:nvPr/>
        </p:nvCxnSpPr>
        <p:spPr>
          <a:xfrm flipH="1" rot="-5400000">
            <a:off x="2736720" y="2503057"/>
            <a:ext cx="312600" cy="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40" name="Shape 140"/>
          <p:cNvCxnSpPr>
            <a:stCxn id="136" idx="3"/>
            <a:endCxn id="123" idx="0"/>
          </p:cNvCxnSpPr>
          <p:nvPr/>
        </p:nvCxnSpPr>
        <p:spPr>
          <a:xfrm>
            <a:off x="3383820" y="2098957"/>
            <a:ext cx="693300" cy="560700"/>
          </a:xfrm>
          <a:prstGeom prst="bentConnector2">
            <a:avLst/>
          </a:prstGeom>
          <a:noFill/>
          <a:ln cap="flat" cmpd="sng" w="19050">
            <a:solidFill>
              <a:srgbClr val="000000"/>
            </a:solidFill>
            <a:prstDash val="solid"/>
            <a:round/>
            <a:headEnd len="sm" w="sm" type="none"/>
            <a:tailEnd len="med" w="med" type="stealth"/>
          </a:ln>
        </p:spPr>
      </p:cxnSp>
      <p:cxnSp>
        <p:nvCxnSpPr>
          <p:cNvPr id="141" name="Shape 141"/>
          <p:cNvCxnSpPr>
            <a:stCxn id="135" idx="2"/>
            <a:endCxn id="123" idx="0"/>
          </p:cNvCxnSpPr>
          <p:nvPr/>
        </p:nvCxnSpPr>
        <p:spPr>
          <a:xfrm rot="5400000">
            <a:off x="4108480" y="2315557"/>
            <a:ext cx="312600" cy="375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42" name="Shape 142"/>
          <p:cNvCxnSpPr>
            <a:stCxn id="134" idx="2"/>
            <a:endCxn id="123" idx="0"/>
          </p:cNvCxnSpPr>
          <p:nvPr/>
        </p:nvCxnSpPr>
        <p:spPr>
          <a:xfrm rot="5400000">
            <a:off x="4397476" y="2026807"/>
            <a:ext cx="312600" cy="9531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143" name="Shape 143"/>
          <p:cNvSpPr/>
          <p:nvPr/>
        </p:nvSpPr>
        <p:spPr>
          <a:xfrm>
            <a:off x="3672660" y="1042014"/>
            <a:ext cx="924300" cy="496200"/>
          </a:xfrm>
          <a:prstGeom prst="roundRect">
            <a:avLst>
              <a:gd fmla="val 9033" name="adj"/>
            </a:avLst>
          </a:prstGeom>
          <a:gradFill>
            <a:gsLst>
              <a:gs pos="0">
                <a:srgbClr val="FFFFFF"/>
              </a:gs>
              <a:gs pos="100000">
                <a:srgbClr val="B3B3B3"/>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WPF</a:t>
            </a:r>
            <a:endParaRPr sz="1100"/>
          </a:p>
        </p:txBody>
      </p:sp>
      <p:cxnSp>
        <p:nvCxnSpPr>
          <p:cNvPr id="144" name="Shape 144"/>
          <p:cNvCxnSpPr>
            <a:stCxn id="143" idx="2"/>
            <a:endCxn id="137" idx="0"/>
          </p:cNvCxnSpPr>
          <p:nvPr/>
        </p:nvCxnSpPr>
        <p:spPr>
          <a:xfrm flipH="1" rot="-5400000">
            <a:off x="4700760" y="972264"/>
            <a:ext cx="312600" cy="14445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45" name="Shape 145"/>
          <p:cNvCxnSpPr>
            <a:stCxn id="143" idx="2"/>
            <a:endCxn id="136" idx="0"/>
          </p:cNvCxnSpPr>
          <p:nvPr/>
        </p:nvCxnSpPr>
        <p:spPr>
          <a:xfrm rot="5400000">
            <a:off x="3357510" y="1073514"/>
            <a:ext cx="312600" cy="1242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46" name="Shape 146"/>
          <p:cNvCxnSpPr>
            <a:stCxn id="143" idx="2"/>
            <a:endCxn id="134" idx="0"/>
          </p:cNvCxnSpPr>
          <p:nvPr/>
        </p:nvCxnSpPr>
        <p:spPr>
          <a:xfrm flipH="1" rot="-5400000">
            <a:off x="4426260" y="1246764"/>
            <a:ext cx="312600" cy="8955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147" name="Shape 147"/>
          <p:cNvSpPr/>
          <p:nvPr/>
        </p:nvSpPr>
        <p:spPr>
          <a:xfrm>
            <a:off x="4712601" y="1042014"/>
            <a:ext cx="924300" cy="496200"/>
          </a:xfrm>
          <a:prstGeom prst="roundRect">
            <a:avLst>
              <a:gd fmla="val 9033" name="adj"/>
            </a:avLst>
          </a:prstGeom>
          <a:gradFill>
            <a:gsLst>
              <a:gs pos="0">
                <a:srgbClr val="FFFFFF"/>
              </a:gs>
              <a:gs pos="100000">
                <a:srgbClr val="B3B3B3"/>
              </a:gs>
            </a:gsLst>
            <a:lin ang="5400012" scaled="0"/>
          </a:gradFill>
          <a:ln cap="flat" cmpd="sng" w="9525">
            <a:solidFill>
              <a:srgbClr val="75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DWM</a:t>
            </a:r>
            <a:endParaRPr sz="1100"/>
          </a:p>
        </p:txBody>
      </p:sp>
      <p:cxnSp>
        <p:nvCxnSpPr>
          <p:cNvPr id="148" name="Shape 148"/>
          <p:cNvCxnSpPr>
            <a:stCxn id="147" idx="3"/>
            <a:endCxn id="137" idx="3"/>
          </p:cNvCxnSpPr>
          <p:nvPr/>
        </p:nvCxnSpPr>
        <p:spPr>
          <a:xfrm>
            <a:off x="5636901" y="1290114"/>
            <a:ext cx="173400" cy="808800"/>
          </a:xfrm>
          <a:prstGeom prst="bentConnector3">
            <a:avLst>
              <a:gd fmla="val 204167" name="adj1"/>
            </a:avLst>
          </a:prstGeom>
          <a:noFill/>
          <a:ln cap="flat" cmpd="sng" w="19050">
            <a:solidFill>
              <a:srgbClr val="000000"/>
            </a:solidFill>
            <a:prstDash val="solid"/>
            <a:round/>
            <a:headEnd len="sm" w="sm" type="none"/>
            <a:tailEnd len="med" w="med" type="stealth"/>
          </a:ln>
        </p:spPr>
      </p:cxnSp>
      <p:sp>
        <p:nvSpPr>
          <p:cNvPr id="149" name="Shape 149"/>
          <p:cNvSpPr/>
          <p:nvPr/>
        </p:nvSpPr>
        <p:spPr>
          <a:xfrm>
            <a:off x="6792484" y="2428603"/>
            <a:ext cx="1097700" cy="496200"/>
          </a:xfrm>
          <a:prstGeom prst="roundRect">
            <a:avLst>
              <a:gd fmla="val 9033" name="adj"/>
            </a:avLst>
          </a:prstGeom>
          <a:gradFill>
            <a:gsLst>
              <a:gs pos="0">
                <a:srgbClr val="FFFFFF"/>
              </a:gs>
              <a:gs pos="100000">
                <a:srgbClr val="B3B3B3"/>
              </a:gs>
            </a:gsLst>
            <a:lin ang="5400012" scaled="0"/>
          </a:gradFill>
          <a:ln cap="flat" cmpd="sng" w="9525">
            <a:solidFill>
              <a:srgbClr val="FF1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OpenGL</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ICD</a:t>
            </a:r>
            <a:endParaRPr sz="1100"/>
          </a:p>
        </p:txBody>
      </p:sp>
      <p:sp>
        <p:nvSpPr>
          <p:cNvPr id="150" name="Shape 150"/>
          <p:cNvSpPr/>
          <p:nvPr/>
        </p:nvSpPr>
        <p:spPr>
          <a:xfrm>
            <a:off x="6792484" y="3179672"/>
            <a:ext cx="1097700" cy="496200"/>
          </a:xfrm>
          <a:prstGeom prst="roundRect">
            <a:avLst>
              <a:gd fmla="val 9033" name="adj"/>
            </a:avLst>
          </a:prstGeom>
          <a:gradFill>
            <a:gsLst>
              <a:gs pos="0">
                <a:srgbClr val="FFFFFF"/>
              </a:gs>
              <a:gs pos="100000">
                <a:srgbClr val="B3B3B3"/>
              </a:gs>
            </a:gsLst>
            <a:lin ang="5400012" scaled="0"/>
          </a:gradFill>
          <a:ln cap="flat" cmpd="sng" w="9525">
            <a:solidFill>
              <a:srgbClr val="FF1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User-mode</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driver</a:t>
            </a:r>
            <a:endParaRPr sz="1100"/>
          </a:p>
        </p:txBody>
      </p:sp>
      <p:sp>
        <p:nvSpPr>
          <p:cNvPr id="151" name="Shape 151"/>
          <p:cNvSpPr/>
          <p:nvPr/>
        </p:nvSpPr>
        <p:spPr>
          <a:xfrm>
            <a:off x="6792484" y="4219614"/>
            <a:ext cx="1097700" cy="496200"/>
          </a:xfrm>
          <a:prstGeom prst="roundRect">
            <a:avLst>
              <a:gd fmla="val 9033" name="adj"/>
            </a:avLst>
          </a:prstGeom>
          <a:gradFill>
            <a:gsLst>
              <a:gs pos="0">
                <a:srgbClr val="FF9178"/>
              </a:gs>
              <a:gs pos="25000">
                <a:srgbClr val="D4633A"/>
              </a:gs>
              <a:gs pos="38000">
                <a:srgbClr val="C25229"/>
              </a:gs>
              <a:gs pos="55000">
                <a:srgbClr val="C04710"/>
              </a:gs>
              <a:gs pos="80000">
                <a:srgbClr val="D13F00"/>
              </a:gs>
              <a:gs pos="88000">
                <a:srgbClr val="E93F00"/>
              </a:gs>
              <a:gs pos="100000">
                <a:srgbClr val="FF5000"/>
              </a:gs>
            </a:gsLst>
            <a:lin ang="5400012" scaled="0"/>
          </a:gradFill>
          <a:ln cap="flat" cmpd="sng" w="9525">
            <a:solidFill>
              <a:srgbClr val="FF1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Kernel-mode</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driver</a:t>
            </a:r>
            <a:endParaRPr sz="1100"/>
          </a:p>
        </p:txBody>
      </p:sp>
      <p:cxnSp>
        <p:nvCxnSpPr>
          <p:cNvPr id="152" name="Shape 152"/>
          <p:cNvCxnSpPr>
            <a:stCxn id="124" idx="2"/>
            <a:endCxn id="150" idx="1"/>
          </p:cNvCxnSpPr>
          <p:nvPr/>
        </p:nvCxnSpPr>
        <p:spPr>
          <a:xfrm flipH="1" rot="-5400000">
            <a:off x="5602128" y="2237451"/>
            <a:ext cx="271800" cy="2108700"/>
          </a:xfrm>
          <a:prstGeom prst="bentConnector2">
            <a:avLst/>
          </a:prstGeom>
          <a:noFill/>
          <a:ln cap="flat" cmpd="sng" w="19050">
            <a:solidFill>
              <a:srgbClr val="000000"/>
            </a:solidFill>
            <a:prstDash val="solid"/>
            <a:round/>
            <a:headEnd len="sm" w="sm" type="none"/>
            <a:tailEnd len="med" w="med" type="stealth"/>
          </a:ln>
        </p:spPr>
      </p:cxnSp>
      <p:cxnSp>
        <p:nvCxnSpPr>
          <p:cNvPr id="153" name="Shape 153"/>
          <p:cNvCxnSpPr>
            <a:stCxn id="125" idx="2"/>
            <a:endCxn id="150" idx="1"/>
          </p:cNvCxnSpPr>
          <p:nvPr/>
        </p:nvCxnSpPr>
        <p:spPr>
          <a:xfrm flipH="1" rot="-5400000">
            <a:off x="5905524" y="2540751"/>
            <a:ext cx="271800" cy="1502100"/>
          </a:xfrm>
          <a:prstGeom prst="bentConnector2">
            <a:avLst/>
          </a:prstGeom>
          <a:noFill/>
          <a:ln cap="flat" cmpd="sng" w="19050">
            <a:solidFill>
              <a:srgbClr val="000000"/>
            </a:solidFill>
            <a:prstDash val="solid"/>
            <a:round/>
            <a:headEnd len="sm" w="sm" type="none"/>
            <a:tailEnd len="med" w="med" type="stealth"/>
          </a:ln>
        </p:spPr>
      </p:cxnSp>
      <p:cxnSp>
        <p:nvCxnSpPr>
          <p:cNvPr id="154" name="Shape 154"/>
          <p:cNvCxnSpPr>
            <a:stCxn id="149" idx="2"/>
            <a:endCxn id="150" idx="0"/>
          </p:cNvCxnSpPr>
          <p:nvPr/>
        </p:nvCxnSpPr>
        <p:spPr>
          <a:xfrm flipH="1" rot="-5400000">
            <a:off x="7214134" y="3052003"/>
            <a:ext cx="255000" cy="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55" name="Shape 155"/>
          <p:cNvCxnSpPr>
            <a:stCxn id="126" idx="3"/>
            <a:endCxn id="149" idx="1"/>
          </p:cNvCxnSpPr>
          <p:nvPr/>
        </p:nvCxnSpPr>
        <p:spPr>
          <a:xfrm flipH="1" rot="10800000">
            <a:off x="6388194" y="2676801"/>
            <a:ext cx="404400" cy="231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56" name="Shape 156"/>
          <p:cNvCxnSpPr>
            <a:stCxn id="116" idx="3"/>
            <a:endCxn id="151" idx="1"/>
          </p:cNvCxnSpPr>
          <p:nvPr/>
        </p:nvCxnSpPr>
        <p:spPr>
          <a:xfrm flipH="1" rot="10800000">
            <a:off x="5688507" y="4467687"/>
            <a:ext cx="1104000" cy="288900"/>
          </a:xfrm>
          <a:prstGeom prst="bentConnector3">
            <a:avLst>
              <a:gd fmla="val 50000" name="adj1"/>
            </a:avLst>
          </a:prstGeom>
          <a:noFill/>
          <a:ln cap="flat" cmpd="sng" w="19050">
            <a:solidFill>
              <a:srgbClr val="000000"/>
            </a:solidFill>
            <a:prstDash val="solid"/>
            <a:round/>
            <a:headEnd len="med" w="med" type="stealth"/>
            <a:tailEnd len="med" w="med" type="stealth"/>
          </a:ln>
        </p:spPr>
      </p:cxnSp>
      <p:cxnSp>
        <p:nvCxnSpPr>
          <p:cNvPr id="157" name="Shape 157"/>
          <p:cNvCxnSpPr>
            <a:stCxn id="150" idx="2"/>
            <a:endCxn id="116" idx="0"/>
          </p:cNvCxnSpPr>
          <p:nvPr/>
        </p:nvCxnSpPr>
        <p:spPr>
          <a:xfrm rot="5400000">
            <a:off x="5681434" y="2848472"/>
            <a:ext cx="832500" cy="24873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58" name="Shape 158"/>
          <p:cNvCxnSpPr>
            <a:stCxn id="118" idx="3"/>
            <a:endCxn id="150" idx="1"/>
          </p:cNvCxnSpPr>
          <p:nvPr/>
        </p:nvCxnSpPr>
        <p:spPr>
          <a:xfrm flipH="1" rot="10800000">
            <a:off x="5290489" y="3427669"/>
            <a:ext cx="1502100" cy="375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59" name="Shape 159"/>
          <p:cNvCxnSpPr>
            <a:stCxn id="118" idx="2"/>
            <a:endCxn id="116" idx="0"/>
          </p:cNvCxnSpPr>
          <p:nvPr/>
        </p:nvCxnSpPr>
        <p:spPr>
          <a:xfrm flipH="1" rot="-5400000">
            <a:off x="4265839" y="3920419"/>
            <a:ext cx="543900" cy="6324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160" name="Shape 160"/>
          <p:cNvSpPr txBox="1"/>
          <p:nvPr/>
        </p:nvSpPr>
        <p:spPr>
          <a:xfrm>
            <a:off x="5702386" y="926436"/>
            <a:ext cx="923400" cy="7005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 sz="1100" u="none" cap="none" strike="noStrike">
                <a:latin typeface="Quattrocento Sans"/>
                <a:ea typeface="Quattrocento Sans"/>
                <a:cs typeface="Quattrocento Sans"/>
                <a:sym typeface="Quattrocento Sans"/>
              </a:rPr>
              <a:t>Microsoft-</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written</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code</a:t>
            </a:r>
            <a:endParaRPr sz="1100"/>
          </a:p>
        </p:txBody>
      </p:sp>
      <p:sp>
        <p:nvSpPr>
          <p:cNvPr id="161" name="Shape 161"/>
          <p:cNvSpPr txBox="1"/>
          <p:nvPr/>
        </p:nvSpPr>
        <p:spPr>
          <a:xfrm>
            <a:off x="6677332" y="926436"/>
            <a:ext cx="675300" cy="7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u="none" cap="none" strike="noStrike">
                <a:latin typeface="Quattrocento Sans"/>
                <a:ea typeface="Quattrocento Sans"/>
                <a:cs typeface="Quattrocento Sans"/>
                <a:sym typeface="Quattrocento Sans"/>
              </a:rPr>
              <a:t>IHV-</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written</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code</a:t>
            </a:r>
            <a:endParaRPr sz="1100"/>
          </a:p>
        </p:txBody>
      </p:sp>
      <p:sp>
        <p:nvSpPr>
          <p:cNvPr id="162" name="Shape 162"/>
          <p:cNvSpPr txBox="1"/>
          <p:nvPr/>
        </p:nvSpPr>
        <p:spPr>
          <a:xfrm>
            <a:off x="1362075" y="3872939"/>
            <a:ext cx="995400" cy="28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u="none" cap="none" strike="noStrike">
                <a:latin typeface="Quattrocento Sans"/>
                <a:ea typeface="Quattrocento Sans"/>
                <a:cs typeface="Quattrocento Sans"/>
                <a:sym typeface="Quattrocento Sans"/>
              </a:rPr>
              <a:t>User mode</a:t>
            </a:r>
            <a:endParaRPr sz="1100"/>
          </a:p>
        </p:txBody>
      </p:sp>
      <p:sp>
        <p:nvSpPr>
          <p:cNvPr id="163" name="Shape 163"/>
          <p:cNvSpPr txBox="1"/>
          <p:nvPr/>
        </p:nvSpPr>
        <p:spPr>
          <a:xfrm>
            <a:off x="1362075" y="4219586"/>
            <a:ext cx="1131300" cy="28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u="none" cap="none" strike="noStrike">
                <a:latin typeface="Quattrocento Sans"/>
                <a:ea typeface="Quattrocento Sans"/>
                <a:cs typeface="Quattrocento Sans"/>
                <a:sym typeface="Quattrocento Sans"/>
              </a:rPr>
              <a:t>Kernel mode</a:t>
            </a:r>
            <a:endParaRPr sz="1100"/>
          </a:p>
        </p:txBody>
      </p:sp>
      <p:sp>
        <p:nvSpPr>
          <p:cNvPr id="128" name="Shape 128"/>
          <p:cNvSpPr/>
          <p:nvPr/>
        </p:nvSpPr>
        <p:spPr>
          <a:xfrm>
            <a:off x="1535002" y="1850857"/>
            <a:ext cx="5778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GDI+</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Windows Presentation Foundation</a:t>
            </a:r>
            <a:endParaRPr/>
          </a:p>
        </p:txBody>
      </p:sp>
      <p:cxnSp>
        <p:nvCxnSpPr>
          <p:cNvPr id="169" name="Shape 169"/>
          <p:cNvCxnSpPr/>
          <p:nvPr/>
        </p:nvCxnSpPr>
        <p:spPr>
          <a:xfrm>
            <a:off x="6619763" y="914400"/>
            <a:ext cx="0" cy="4108500"/>
          </a:xfrm>
          <a:prstGeom prst="straightConnector1">
            <a:avLst/>
          </a:prstGeom>
          <a:noFill/>
          <a:ln cap="flat" cmpd="sng" w="19050">
            <a:solidFill>
              <a:srgbClr val="FFC000"/>
            </a:solidFill>
            <a:prstDash val="solid"/>
            <a:round/>
            <a:headEnd len="sm" w="sm" type="none"/>
            <a:tailEnd len="sm" w="sm" type="none"/>
          </a:ln>
        </p:spPr>
      </p:cxnSp>
      <p:cxnSp>
        <p:nvCxnSpPr>
          <p:cNvPr id="170" name="Shape 170"/>
          <p:cNvCxnSpPr/>
          <p:nvPr/>
        </p:nvCxnSpPr>
        <p:spPr>
          <a:xfrm rot="10800000">
            <a:off x="1419375" y="4161844"/>
            <a:ext cx="6528600" cy="1200"/>
          </a:xfrm>
          <a:prstGeom prst="straightConnector1">
            <a:avLst/>
          </a:prstGeom>
          <a:noFill/>
          <a:ln cap="flat" cmpd="sng" w="19050">
            <a:solidFill>
              <a:srgbClr val="FFC000"/>
            </a:solidFill>
            <a:prstDash val="solid"/>
            <a:round/>
            <a:headEnd len="sm" w="sm" type="none"/>
            <a:tailEnd len="sm" w="sm" type="none"/>
          </a:ln>
        </p:spPr>
      </p:cxnSp>
      <p:sp>
        <p:nvSpPr>
          <p:cNvPr id="171" name="Shape 171"/>
          <p:cNvSpPr/>
          <p:nvPr/>
        </p:nvSpPr>
        <p:spPr>
          <a:xfrm>
            <a:off x="1997198" y="4508487"/>
            <a:ext cx="16692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Win32 Kernel</a:t>
            </a:r>
            <a:endParaRPr sz="1100"/>
          </a:p>
        </p:txBody>
      </p:sp>
      <p:sp>
        <p:nvSpPr>
          <p:cNvPr id="172" name="Shape 172"/>
          <p:cNvSpPr/>
          <p:nvPr/>
        </p:nvSpPr>
        <p:spPr>
          <a:xfrm>
            <a:off x="4019307" y="4508487"/>
            <a:ext cx="16692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DXG Kernel</a:t>
            </a:r>
            <a:endParaRPr sz="1100"/>
          </a:p>
        </p:txBody>
      </p:sp>
      <p:cxnSp>
        <p:nvCxnSpPr>
          <p:cNvPr id="173" name="Shape 173"/>
          <p:cNvCxnSpPr>
            <a:stCxn id="171" idx="3"/>
            <a:endCxn id="172" idx="1"/>
          </p:cNvCxnSpPr>
          <p:nvPr/>
        </p:nvCxnSpPr>
        <p:spPr>
          <a:xfrm>
            <a:off x="3666398" y="4756587"/>
            <a:ext cx="352800" cy="0"/>
          </a:xfrm>
          <a:prstGeom prst="straightConnector1">
            <a:avLst/>
          </a:prstGeom>
          <a:noFill/>
          <a:ln cap="flat" cmpd="sng" w="19050">
            <a:solidFill>
              <a:srgbClr val="000000"/>
            </a:solidFill>
            <a:prstDash val="solid"/>
            <a:round/>
            <a:headEnd len="med" w="med" type="stealth"/>
            <a:tailEnd len="med" w="med" type="stealth"/>
          </a:ln>
        </p:spPr>
      </p:cxnSp>
      <p:sp>
        <p:nvSpPr>
          <p:cNvPr id="174" name="Shape 174"/>
          <p:cNvSpPr/>
          <p:nvPr/>
        </p:nvSpPr>
        <p:spPr>
          <a:xfrm>
            <a:off x="3152689" y="3641869"/>
            <a:ext cx="2137800" cy="3228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Common pipeline (DDI)</a:t>
            </a:r>
            <a:endParaRPr sz="1100"/>
          </a:p>
        </p:txBody>
      </p:sp>
      <p:sp>
        <p:nvSpPr>
          <p:cNvPr id="175" name="Shape 175"/>
          <p:cNvSpPr/>
          <p:nvPr/>
        </p:nvSpPr>
        <p:spPr>
          <a:xfrm>
            <a:off x="1592777" y="2659701"/>
            <a:ext cx="4623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GDI</a:t>
            </a:r>
            <a:endParaRPr sz="1100"/>
          </a:p>
        </p:txBody>
      </p:sp>
      <p:sp>
        <p:nvSpPr>
          <p:cNvPr id="176" name="Shape 176"/>
          <p:cNvSpPr/>
          <p:nvPr/>
        </p:nvSpPr>
        <p:spPr>
          <a:xfrm>
            <a:off x="2112747" y="2659701"/>
            <a:ext cx="5199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&lt;9</a:t>
            </a:r>
            <a:endParaRPr sz="1100"/>
          </a:p>
        </p:txBody>
      </p:sp>
      <p:sp>
        <p:nvSpPr>
          <p:cNvPr id="177" name="Shape 177"/>
          <p:cNvSpPr/>
          <p:nvPr/>
        </p:nvSpPr>
        <p:spPr>
          <a:xfrm>
            <a:off x="2690493" y="2659701"/>
            <a:ext cx="4044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DX</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VA</a:t>
            </a:r>
            <a:endParaRPr sz="1100"/>
          </a:p>
        </p:txBody>
      </p:sp>
      <p:sp>
        <p:nvSpPr>
          <p:cNvPr id="178" name="Shape 178"/>
          <p:cNvSpPr/>
          <p:nvPr/>
        </p:nvSpPr>
        <p:spPr>
          <a:xfrm>
            <a:off x="3152689" y="2659701"/>
            <a:ext cx="5778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D3D9</a:t>
            </a:r>
            <a:endParaRPr sz="1100"/>
          </a:p>
        </p:txBody>
      </p:sp>
      <p:sp>
        <p:nvSpPr>
          <p:cNvPr id="179" name="Shape 179"/>
          <p:cNvSpPr/>
          <p:nvPr/>
        </p:nvSpPr>
        <p:spPr>
          <a:xfrm>
            <a:off x="3788209" y="2659701"/>
            <a:ext cx="577800" cy="496200"/>
          </a:xfrm>
          <a:prstGeom prst="roundRect">
            <a:avLst>
              <a:gd fmla="val 9033" name="adj"/>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D3D9</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Ex</a:t>
            </a:r>
            <a:endParaRPr sz="1100"/>
          </a:p>
        </p:txBody>
      </p:sp>
      <p:sp>
        <p:nvSpPr>
          <p:cNvPr id="180" name="Shape 180"/>
          <p:cNvSpPr/>
          <p:nvPr/>
        </p:nvSpPr>
        <p:spPr>
          <a:xfrm>
            <a:off x="4423728" y="2659701"/>
            <a:ext cx="5199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D3D</a:t>
            </a:r>
            <a:br>
              <a:rPr b="0" i="0" lang="en" sz="1000" u="none" cap="none" strike="noStrike">
                <a:solidFill>
                  <a:srgbClr val="FFFFFF"/>
                </a:solidFill>
                <a:latin typeface="Arial"/>
                <a:ea typeface="Arial"/>
                <a:cs typeface="Arial"/>
                <a:sym typeface="Arial"/>
              </a:rPr>
            </a:br>
            <a:r>
              <a:rPr b="0" i="0" lang="en" sz="1000" u="none" cap="none" strike="noStrike">
                <a:solidFill>
                  <a:srgbClr val="FFFFFF"/>
                </a:solidFill>
                <a:latin typeface="Arial"/>
                <a:ea typeface="Arial"/>
                <a:cs typeface="Arial"/>
                <a:sym typeface="Arial"/>
              </a:rPr>
              <a:t>10/11</a:t>
            </a:r>
            <a:endParaRPr sz="1000"/>
          </a:p>
        </p:txBody>
      </p:sp>
      <p:sp>
        <p:nvSpPr>
          <p:cNvPr id="181" name="Shape 181"/>
          <p:cNvSpPr/>
          <p:nvPr/>
        </p:nvSpPr>
        <p:spPr>
          <a:xfrm>
            <a:off x="5001474" y="2659701"/>
            <a:ext cx="5778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DXGI</a:t>
            </a:r>
            <a:endParaRPr sz="1100"/>
          </a:p>
        </p:txBody>
      </p:sp>
      <p:sp>
        <p:nvSpPr>
          <p:cNvPr id="182" name="Shape 182"/>
          <p:cNvSpPr/>
          <p:nvPr/>
        </p:nvSpPr>
        <p:spPr>
          <a:xfrm>
            <a:off x="5636994" y="2659701"/>
            <a:ext cx="7512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OpenGL</a:t>
            </a:r>
            <a:endParaRPr sz="1100"/>
          </a:p>
        </p:txBody>
      </p:sp>
      <p:cxnSp>
        <p:nvCxnSpPr>
          <p:cNvPr id="183" name="Shape 183"/>
          <p:cNvCxnSpPr>
            <a:stCxn id="184" idx="2"/>
            <a:endCxn id="175" idx="0"/>
          </p:cNvCxnSpPr>
          <p:nvPr/>
        </p:nvCxnSpPr>
        <p:spPr>
          <a:xfrm flipH="1" rot="-5400000">
            <a:off x="1667902" y="2503057"/>
            <a:ext cx="312600" cy="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85" name="Shape 185"/>
          <p:cNvCxnSpPr>
            <a:stCxn id="175" idx="2"/>
            <a:endCxn id="171" idx="0"/>
          </p:cNvCxnSpPr>
          <p:nvPr/>
        </p:nvCxnSpPr>
        <p:spPr>
          <a:xfrm flipH="1" rot="-5400000">
            <a:off x="1651577" y="3328251"/>
            <a:ext cx="1352700" cy="1008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86" name="Shape 186"/>
          <p:cNvCxnSpPr>
            <a:stCxn id="176" idx="2"/>
            <a:endCxn id="174" idx="0"/>
          </p:cNvCxnSpPr>
          <p:nvPr/>
        </p:nvCxnSpPr>
        <p:spPr>
          <a:xfrm flipH="1" rot="-5400000">
            <a:off x="3054147" y="2474451"/>
            <a:ext cx="486000" cy="18489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87" name="Shape 187"/>
          <p:cNvCxnSpPr>
            <a:stCxn id="177" idx="2"/>
            <a:endCxn id="174" idx="0"/>
          </p:cNvCxnSpPr>
          <p:nvPr/>
        </p:nvCxnSpPr>
        <p:spPr>
          <a:xfrm flipH="1" rot="-5400000">
            <a:off x="3314193" y="2734401"/>
            <a:ext cx="486000" cy="1329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88" name="Shape 188"/>
          <p:cNvCxnSpPr>
            <a:stCxn id="178" idx="2"/>
            <a:endCxn id="174" idx="0"/>
          </p:cNvCxnSpPr>
          <p:nvPr/>
        </p:nvCxnSpPr>
        <p:spPr>
          <a:xfrm flipH="1" rot="-5400000">
            <a:off x="3588589" y="3008901"/>
            <a:ext cx="486000" cy="780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89" name="Shape 189"/>
          <p:cNvCxnSpPr>
            <a:stCxn id="179" idx="2"/>
            <a:endCxn id="174" idx="0"/>
          </p:cNvCxnSpPr>
          <p:nvPr/>
        </p:nvCxnSpPr>
        <p:spPr>
          <a:xfrm flipH="1" rot="-5400000">
            <a:off x="3906409" y="3326601"/>
            <a:ext cx="486000" cy="1446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190" name="Shape 190"/>
          <p:cNvSpPr/>
          <p:nvPr/>
        </p:nvSpPr>
        <p:spPr>
          <a:xfrm>
            <a:off x="4770376" y="1850857"/>
            <a:ext cx="519900" cy="496200"/>
          </a:xfrm>
          <a:prstGeom prst="roundRect">
            <a:avLst>
              <a:gd fmla="val 9033" name="adj"/>
            </a:avLst>
          </a:prstGeom>
          <a:gradFill>
            <a:gsLst>
              <a:gs pos="0">
                <a:srgbClr val="FFD970"/>
              </a:gs>
              <a:gs pos="25000">
                <a:srgbClr val="EAB130"/>
              </a:gs>
              <a:gs pos="38000">
                <a:srgbClr val="D79E1E"/>
              </a:gs>
              <a:gs pos="55000">
                <a:srgbClr val="D89D00"/>
              </a:gs>
              <a:gs pos="80000">
                <a:srgbClr val="EEA900"/>
              </a:gs>
              <a:gs pos="88000">
                <a:srgbClr val="FFBA00"/>
              </a:gs>
              <a:gs pos="100000">
                <a:srgbClr val="FFDD00"/>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WIC</a:t>
            </a:r>
            <a:endParaRPr sz="1100"/>
          </a:p>
        </p:txBody>
      </p:sp>
      <p:sp>
        <p:nvSpPr>
          <p:cNvPr id="191" name="Shape 191"/>
          <p:cNvSpPr/>
          <p:nvPr/>
        </p:nvSpPr>
        <p:spPr>
          <a:xfrm>
            <a:off x="4192630" y="1850857"/>
            <a:ext cx="519900" cy="496200"/>
          </a:xfrm>
          <a:prstGeom prst="roundRect">
            <a:avLst>
              <a:gd fmla="val 9033" name="adj"/>
            </a:avLst>
          </a:prstGeom>
          <a:gradFill>
            <a:gsLst>
              <a:gs pos="0">
                <a:srgbClr val="FFFFFF"/>
              </a:gs>
              <a:gs pos="100000">
                <a:srgbClr val="B3B3B3"/>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PIX</a:t>
            </a:r>
            <a:endParaRPr sz="1100"/>
          </a:p>
        </p:txBody>
      </p:sp>
      <p:sp>
        <p:nvSpPr>
          <p:cNvPr id="192" name="Shape 192"/>
          <p:cNvSpPr/>
          <p:nvPr/>
        </p:nvSpPr>
        <p:spPr>
          <a:xfrm>
            <a:off x="2401620" y="1850857"/>
            <a:ext cx="982200" cy="496200"/>
          </a:xfrm>
          <a:prstGeom prst="roundRect">
            <a:avLst>
              <a:gd fmla="val 9033" name="adj"/>
            </a:avLst>
          </a:prstGeom>
          <a:gradFill>
            <a:gsLst>
              <a:gs pos="0">
                <a:srgbClr val="FFD970"/>
              </a:gs>
              <a:gs pos="25000">
                <a:srgbClr val="EAB130"/>
              </a:gs>
              <a:gs pos="38000">
                <a:srgbClr val="D79E1E"/>
              </a:gs>
              <a:gs pos="55000">
                <a:srgbClr val="D89D00"/>
              </a:gs>
              <a:gs pos="80000">
                <a:srgbClr val="EEA900"/>
              </a:gs>
              <a:gs pos="88000">
                <a:srgbClr val="FFBA00"/>
              </a:gs>
              <a:gs pos="100000">
                <a:srgbClr val="FFDD00"/>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Media</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Foundation</a:t>
            </a:r>
            <a:endParaRPr sz="1100"/>
          </a:p>
        </p:txBody>
      </p:sp>
      <p:sp>
        <p:nvSpPr>
          <p:cNvPr id="193" name="Shape 193"/>
          <p:cNvSpPr/>
          <p:nvPr/>
        </p:nvSpPr>
        <p:spPr>
          <a:xfrm>
            <a:off x="5348121" y="1850857"/>
            <a:ext cx="462300" cy="496200"/>
          </a:xfrm>
          <a:prstGeom prst="roundRect">
            <a:avLst>
              <a:gd fmla="val 9033" name="adj"/>
            </a:avLst>
          </a:prstGeom>
          <a:gradFill>
            <a:gsLst>
              <a:gs pos="0">
                <a:srgbClr val="FFD970"/>
              </a:gs>
              <a:gs pos="25000">
                <a:srgbClr val="EAB130"/>
              </a:gs>
              <a:gs pos="38000">
                <a:srgbClr val="D79E1E"/>
              </a:gs>
              <a:gs pos="55000">
                <a:srgbClr val="D89D00"/>
              </a:gs>
              <a:gs pos="80000">
                <a:srgbClr val="EEA900"/>
              </a:gs>
              <a:gs pos="88000">
                <a:srgbClr val="FFBA00"/>
              </a:gs>
              <a:gs pos="100000">
                <a:srgbClr val="FFDD00"/>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MIL</a:t>
            </a:r>
            <a:endParaRPr sz="1100"/>
          </a:p>
        </p:txBody>
      </p:sp>
      <p:cxnSp>
        <p:nvCxnSpPr>
          <p:cNvPr id="194" name="Shape 194"/>
          <p:cNvCxnSpPr>
            <a:stCxn id="193" idx="2"/>
            <a:endCxn id="179" idx="0"/>
          </p:cNvCxnSpPr>
          <p:nvPr/>
        </p:nvCxnSpPr>
        <p:spPr>
          <a:xfrm rot="5400000">
            <a:off x="4671921" y="1752307"/>
            <a:ext cx="312600" cy="15021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95" name="Shape 195"/>
          <p:cNvCxnSpPr>
            <a:stCxn id="192" idx="2"/>
            <a:endCxn id="177" idx="0"/>
          </p:cNvCxnSpPr>
          <p:nvPr/>
        </p:nvCxnSpPr>
        <p:spPr>
          <a:xfrm flipH="1" rot="-5400000">
            <a:off x="2736720" y="2503057"/>
            <a:ext cx="312600" cy="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96" name="Shape 196"/>
          <p:cNvCxnSpPr>
            <a:stCxn id="192" idx="3"/>
            <a:endCxn id="179" idx="0"/>
          </p:cNvCxnSpPr>
          <p:nvPr/>
        </p:nvCxnSpPr>
        <p:spPr>
          <a:xfrm>
            <a:off x="3383820" y="2098957"/>
            <a:ext cx="693300" cy="560700"/>
          </a:xfrm>
          <a:prstGeom prst="bentConnector2">
            <a:avLst/>
          </a:prstGeom>
          <a:noFill/>
          <a:ln cap="flat" cmpd="sng" w="19050">
            <a:solidFill>
              <a:srgbClr val="000000"/>
            </a:solidFill>
            <a:prstDash val="solid"/>
            <a:round/>
            <a:headEnd len="sm" w="sm" type="none"/>
            <a:tailEnd len="med" w="med" type="stealth"/>
          </a:ln>
        </p:spPr>
      </p:cxnSp>
      <p:cxnSp>
        <p:nvCxnSpPr>
          <p:cNvPr id="197" name="Shape 197"/>
          <p:cNvCxnSpPr>
            <a:stCxn id="191" idx="2"/>
            <a:endCxn id="179" idx="0"/>
          </p:cNvCxnSpPr>
          <p:nvPr/>
        </p:nvCxnSpPr>
        <p:spPr>
          <a:xfrm rot="5400000">
            <a:off x="4108480" y="2315557"/>
            <a:ext cx="312600" cy="375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198" name="Shape 198"/>
          <p:cNvCxnSpPr>
            <a:stCxn id="190" idx="2"/>
            <a:endCxn id="179" idx="0"/>
          </p:cNvCxnSpPr>
          <p:nvPr/>
        </p:nvCxnSpPr>
        <p:spPr>
          <a:xfrm rot="5400000">
            <a:off x="4397476" y="2026807"/>
            <a:ext cx="312600" cy="9531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199" name="Shape 199"/>
          <p:cNvSpPr/>
          <p:nvPr/>
        </p:nvSpPr>
        <p:spPr>
          <a:xfrm>
            <a:off x="3672660" y="1042014"/>
            <a:ext cx="924300" cy="496200"/>
          </a:xfrm>
          <a:prstGeom prst="roundRect">
            <a:avLst>
              <a:gd fmla="val 9033" name="adj"/>
            </a:avLst>
          </a:prstGeom>
          <a:gradFill>
            <a:gsLst>
              <a:gs pos="0">
                <a:srgbClr val="FFD970"/>
              </a:gs>
              <a:gs pos="25000">
                <a:srgbClr val="EAB130"/>
              </a:gs>
              <a:gs pos="38000">
                <a:srgbClr val="D79E1E"/>
              </a:gs>
              <a:gs pos="55000">
                <a:srgbClr val="D89D00"/>
              </a:gs>
              <a:gs pos="80000">
                <a:srgbClr val="EEA900"/>
              </a:gs>
              <a:gs pos="88000">
                <a:srgbClr val="FFBA00"/>
              </a:gs>
              <a:gs pos="100000">
                <a:srgbClr val="FFDD00"/>
              </a:gs>
            </a:gsLst>
            <a:lin ang="5400012" scaled="0"/>
          </a:gradFill>
          <a:ln cap="flat" cmpd="sng" w="9525">
            <a:solidFill>
              <a:srgbClr val="FFFD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WPF</a:t>
            </a:r>
            <a:endParaRPr sz="1100"/>
          </a:p>
        </p:txBody>
      </p:sp>
      <p:cxnSp>
        <p:nvCxnSpPr>
          <p:cNvPr id="200" name="Shape 200"/>
          <p:cNvCxnSpPr>
            <a:stCxn id="199" idx="2"/>
            <a:endCxn id="193" idx="0"/>
          </p:cNvCxnSpPr>
          <p:nvPr/>
        </p:nvCxnSpPr>
        <p:spPr>
          <a:xfrm flipH="1" rot="-5400000">
            <a:off x="4700760" y="972264"/>
            <a:ext cx="312600" cy="14445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201" name="Shape 201"/>
          <p:cNvCxnSpPr>
            <a:stCxn id="199" idx="2"/>
            <a:endCxn id="192" idx="0"/>
          </p:cNvCxnSpPr>
          <p:nvPr/>
        </p:nvCxnSpPr>
        <p:spPr>
          <a:xfrm rot="5400000">
            <a:off x="3357510" y="1073514"/>
            <a:ext cx="312600" cy="1242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202" name="Shape 202"/>
          <p:cNvCxnSpPr>
            <a:stCxn id="199" idx="2"/>
            <a:endCxn id="190" idx="0"/>
          </p:cNvCxnSpPr>
          <p:nvPr/>
        </p:nvCxnSpPr>
        <p:spPr>
          <a:xfrm flipH="1" rot="-5400000">
            <a:off x="4426260" y="1246764"/>
            <a:ext cx="312600" cy="8955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203" name="Shape 203"/>
          <p:cNvSpPr/>
          <p:nvPr/>
        </p:nvSpPr>
        <p:spPr>
          <a:xfrm>
            <a:off x="4712601" y="1042014"/>
            <a:ext cx="924300" cy="496200"/>
          </a:xfrm>
          <a:prstGeom prst="roundRect">
            <a:avLst>
              <a:gd fmla="val 9033" name="adj"/>
            </a:avLst>
          </a:prstGeom>
          <a:gradFill>
            <a:gsLst>
              <a:gs pos="0">
                <a:srgbClr val="FFFFFF"/>
              </a:gs>
              <a:gs pos="100000">
                <a:srgbClr val="B3B3B3"/>
              </a:gs>
            </a:gsLst>
            <a:lin ang="5400012" scaled="0"/>
          </a:gradFill>
          <a:ln cap="flat" cmpd="sng" w="9525">
            <a:solidFill>
              <a:srgbClr val="75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DWM</a:t>
            </a:r>
            <a:endParaRPr sz="1100"/>
          </a:p>
        </p:txBody>
      </p:sp>
      <p:cxnSp>
        <p:nvCxnSpPr>
          <p:cNvPr id="204" name="Shape 204"/>
          <p:cNvCxnSpPr>
            <a:stCxn id="203" idx="3"/>
            <a:endCxn id="193" idx="3"/>
          </p:cNvCxnSpPr>
          <p:nvPr/>
        </p:nvCxnSpPr>
        <p:spPr>
          <a:xfrm>
            <a:off x="5636901" y="1290114"/>
            <a:ext cx="173400" cy="808800"/>
          </a:xfrm>
          <a:prstGeom prst="bentConnector3">
            <a:avLst>
              <a:gd fmla="val 204167" name="adj1"/>
            </a:avLst>
          </a:prstGeom>
          <a:noFill/>
          <a:ln cap="flat" cmpd="sng" w="19050">
            <a:solidFill>
              <a:srgbClr val="000000"/>
            </a:solidFill>
            <a:prstDash val="solid"/>
            <a:round/>
            <a:headEnd len="sm" w="sm" type="none"/>
            <a:tailEnd len="med" w="med" type="stealth"/>
          </a:ln>
        </p:spPr>
      </p:cxnSp>
      <p:sp>
        <p:nvSpPr>
          <p:cNvPr id="205" name="Shape 205"/>
          <p:cNvSpPr/>
          <p:nvPr/>
        </p:nvSpPr>
        <p:spPr>
          <a:xfrm>
            <a:off x="6792484" y="2428603"/>
            <a:ext cx="1097700" cy="496200"/>
          </a:xfrm>
          <a:prstGeom prst="roundRect">
            <a:avLst>
              <a:gd fmla="val 9033" name="adj"/>
            </a:avLst>
          </a:prstGeom>
          <a:gradFill>
            <a:gsLst>
              <a:gs pos="0">
                <a:srgbClr val="FFFFFF"/>
              </a:gs>
              <a:gs pos="100000">
                <a:srgbClr val="B3B3B3"/>
              </a:gs>
            </a:gsLst>
            <a:lin ang="5400012" scaled="0"/>
          </a:gradFill>
          <a:ln cap="flat" cmpd="sng" w="9525">
            <a:solidFill>
              <a:srgbClr val="FF1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OpenGL</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ICD</a:t>
            </a:r>
            <a:endParaRPr sz="1100"/>
          </a:p>
        </p:txBody>
      </p:sp>
      <p:sp>
        <p:nvSpPr>
          <p:cNvPr id="206" name="Shape 206"/>
          <p:cNvSpPr/>
          <p:nvPr/>
        </p:nvSpPr>
        <p:spPr>
          <a:xfrm>
            <a:off x="6792484" y="3179672"/>
            <a:ext cx="1097700" cy="496200"/>
          </a:xfrm>
          <a:prstGeom prst="roundRect">
            <a:avLst>
              <a:gd fmla="val 9033" name="adj"/>
            </a:avLst>
          </a:prstGeom>
          <a:gradFill>
            <a:gsLst>
              <a:gs pos="0">
                <a:srgbClr val="FF9178"/>
              </a:gs>
              <a:gs pos="25000">
                <a:srgbClr val="D4633A"/>
              </a:gs>
              <a:gs pos="38000">
                <a:srgbClr val="C25229"/>
              </a:gs>
              <a:gs pos="55000">
                <a:srgbClr val="C04710"/>
              </a:gs>
              <a:gs pos="80000">
                <a:srgbClr val="D13F00"/>
              </a:gs>
              <a:gs pos="88000">
                <a:srgbClr val="E93F00"/>
              </a:gs>
              <a:gs pos="100000">
                <a:srgbClr val="FF5000"/>
              </a:gs>
            </a:gsLst>
            <a:lin ang="5400012" scaled="0"/>
          </a:gradFill>
          <a:ln cap="flat" cmpd="sng" w="9525">
            <a:solidFill>
              <a:srgbClr val="FF1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User-mode</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driver</a:t>
            </a:r>
            <a:endParaRPr sz="1100"/>
          </a:p>
        </p:txBody>
      </p:sp>
      <p:sp>
        <p:nvSpPr>
          <p:cNvPr id="207" name="Shape 207"/>
          <p:cNvSpPr/>
          <p:nvPr/>
        </p:nvSpPr>
        <p:spPr>
          <a:xfrm>
            <a:off x="6792484" y="4219614"/>
            <a:ext cx="1097700" cy="496200"/>
          </a:xfrm>
          <a:prstGeom prst="roundRect">
            <a:avLst>
              <a:gd fmla="val 9033" name="adj"/>
            </a:avLst>
          </a:prstGeom>
          <a:gradFill>
            <a:gsLst>
              <a:gs pos="0">
                <a:srgbClr val="FF9178"/>
              </a:gs>
              <a:gs pos="25000">
                <a:srgbClr val="D4633A"/>
              </a:gs>
              <a:gs pos="38000">
                <a:srgbClr val="C25229"/>
              </a:gs>
              <a:gs pos="55000">
                <a:srgbClr val="C04710"/>
              </a:gs>
              <a:gs pos="80000">
                <a:srgbClr val="D13F00"/>
              </a:gs>
              <a:gs pos="88000">
                <a:srgbClr val="E93F00"/>
              </a:gs>
              <a:gs pos="100000">
                <a:srgbClr val="FF5000"/>
              </a:gs>
            </a:gsLst>
            <a:lin ang="5400012" scaled="0"/>
          </a:gradFill>
          <a:ln cap="flat" cmpd="sng" w="9525">
            <a:solidFill>
              <a:srgbClr val="FF15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Kernel-mode</a:t>
            </a:r>
            <a:br>
              <a:rPr b="0" i="0" lang="en" sz="1100" u="none" cap="none" strike="noStrike">
                <a:solidFill>
                  <a:srgbClr val="FFFFFF"/>
                </a:solidFill>
                <a:latin typeface="Arial"/>
                <a:ea typeface="Arial"/>
                <a:cs typeface="Arial"/>
                <a:sym typeface="Arial"/>
              </a:rPr>
            </a:br>
            <a:r>
              <a:rPr b="0" i="0" lang="en" sz="1100" u="none" cap="none" strike="noStrike">
                <a:solidFill>
                  <a:srgbClr val="FFFFFF"/>
                </a:solidFill>
                <a:latin typeface="Arial"/>
                <a:ea typeface="Arial"/>
                <a:cs typeface="Arial"/>
                <a:sym typeface="Arial"/>
              </a:rPr>
              <a:t>driver</a:t>
            </a:r>
            <a:endParaRPr sz="1100"/>
          </a:p>
        </p:txBody>
      </p:sp>
      <p:cxnSp>
        <p:nvCxnSpPr>
          <p:cNvPr id="208" name="Shape 208"/>
          <p:cNvCxnSpPr>
            <a:stCxn id="180" idx="2"/>
            <a:endCxn id="206" idx="1"/>
          </p:cNvCxnSpPr>
          <p:nvPr/>
        </p:nvCxnSpPr>
        <p:spPr>
          <a:xfrm flipH="1" rot="-5400000">
            <a:off x="5602128" y="2237451"/>
            <a:ext cx="271800" cy="2108700"/>
          </a:xfrm>
          <a:prstGeom prst="bentConnector2">
            <a:avLst/>
          </a:prstGeom>
          <a:noFill/>
          <a:ln cap="flat" cmpd="sng" w="19050">
            <a:solidFill>
              <a:srgbClr val="000000"/>
            </a:solidFill>
            <a:prstDash val="solid"/>
            <a:round/>
            <a:headEnd len="sm" w="sm" type="none"/>
            <a:tailEnd len="med" w="med" type="stealth"/>
          </a:ln>
        </p:spPr>
      </p:cxnSp>
      <p:cxnSp>
        <p:nvCxnSpPr>
          <p:cNvPr id="209" name="Shape 209"/>
          <p:cNvCxnSpPr>
            <a:stCxn id="181" idx="2"/>
            <a:endCxn id="206" idx="1"/>
          </p:cNvCxnSpPr>
          <p:nvPr/>
        </p:nvCxnSpPr>
        <p:spPr>
          <a:xfrm flipH="1" rot="-5400000">
            <a:off x="5905524" y="2540751"/>
            <a:ext cx="271800" cy="1502100"/>
          </a:xfrm>
          <a:prstGeom prst="bentConnector2">
            <a:avLst/>
          </a:prstGeom>
          <a:noFill/>
          <a:ln cap="flat" cmpd="sng" w="19050">
            <a:solidFill>
              <a:srgbClr val="000000"/>
            </a:solidFill>
            <a:prstDash val="solid"/>
            <a:round/>
            <a:headEnd len="sm" w="sm" type="none"/>
            <a:tailEnd len="med" w="med" type="stealth"/>
          </a:ln>
        </p:spPr>
      </p:cxnSp>
      <p:cxnSp>
        <p:nvCxnSpPr>
          <p:cNvPr id="210" name="Shape 210"/>
          <p:cNvCxnSpPr>
            <a:stCxn id="205" idx="2"/>
            <a:endCxn id="206" idx="0"/>
          </p:cNvCxnSpPr>
          <p:nvPr/>
        </p:nvCxnSpPr>
        <p:spPr>
          <a:xfrm flipH="1" rot="-5400000">
            <a:off x="7214134" y="3052003"/>
            <a:ext cx="255000" cy="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211" name="Shape 211"/>
          <p:cNvCxnSpPr>
            <a:stCxn id="182" idx="3"/>
            <a:endCxn id="205" idx="1"/>
          </p:cNvCxnSpPr>
          <p:nvPr/>
        </p:nvCxnSpPr>
        <p:spPr>
          <a:xfrm flipH="1" rot="10800000">
            <a:off x="6388194" y="2676801"/>
            <a:ext cx="404400" cy="2310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212" name="Shape 212"/>
          <p:cNvCxnSpPr>
            <a:stCxn id="172" idx="3"/>
            <a:endCxn id="207" idx="1"/>
          </p:cNvCxnSpPr>
          <p:nvPr/>
        </p:nvCxnSpPr>
        <p:spPr>
          <a:xfrm flipH="1" rot="10800000">
            <a:off x="5688507" y="4467687"/>
            <a:ext cx="1104000" cy="288900"/>
          </a:xfrm>
          <a:prstGeom prst="bentConnector3">
            <a:avLst>
              <a:gd fmla="val 50000" name="adj1"/>
            </a:avLst>
          </a:prstGeom>
          <a:noFill/>
          <a:ln cap="flat" cmpd="sng" w="19050">
            <a:solidFill>
              <a:srgbClr val="000000"/>
            </a:solidFill>
            <a:prstDash val="solid"/>
            <a:round/>
            <a:headEnd len="med" w="med" type="stealth"/>
            <a:tailEnd len="med" w="med" type="stealth"/>
          </a:ln>
        </p:spPr>
      </p:cxnSp>
      <p:cxnSp>
        <p:nvCxnSpPr>
          <p:cNvPr id="213" name="Shape 213"/>
          <p:cNvCxnSpPr>
            <a:stCxn id="206" idx="2"/>
            <a:endCxn id="172" idx="0"/>
          </p:cNvCxnSpPr>
          <p:nvPr/>
        </p:nvCxnSpPr>
        <p:spPr>
          <a:xfrm rot="5400000">
            <a:off x="5681434" y="2848472"/>
            <a:ext cx="832500" cy="24873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214" name="Shape 214"/>
          <p:cNvCxnSpPr>
            <a:stCxn id="174" idx="3"/>
            <a:endCxn id="206" idx="1"/>
          </p:cNvCxnSpPr>
          <p:nvPr/>
        </p:nvCxnSpPr>
        <p:spPr>
          <a:xfrm flipH="1" rot="10800000">
            <a:off x="5290489" y="3427669"/>
            <a:ext cx="1502100" cy="375600"/>
          </a:xfrm>
          <a:prstGeom prst="bentConnector3">
            <a:avLst>
              <a:gd fmla="val 50000" name="adj1"/>
            </a:avLst>
          </a:prstGeom>
          <a:noFill/>
          <a:ln cap="flat" cmpd="sng" w="19050">
            <a:solidFill>
              <a:srgbClr val="000000"/>
            </a:solidFill>
            <a:prstDash val="solid"/>
            <a:round/>
            <a:headEnd len="sm" w="sm" type="none"/>
            <a:tailEnd len="med" w="med" type="stealth"/>
          </a:ln>
        </p:spPr>
      </p:cxnSp>
      <p:cxnSp>
        <p:nvCxnSpPr>
          <p:cNvPr id="215" name="Shape 215"/>
          <p:cNvCxnSpPr>
            <a:stCxn id="174" idx="2"/>
            <a:endCxn id="172" idx="0"/>
          </p:cNvCxnSpPr>
          <p:nvPr/>
        </p:nvCxnSpPr>
        <p:spPr>
          <a:xfrm flipH="1" rot="-5400000">
            <a:off x="4265839" y="3920419"/>
            <a:ext cx="543900" cy="632400"/>
          </a:xfrm>
          <a:prstGeom prst="bentConnector3">
            <a:avLst>
              <a:gd fmla="val 50000" name="adj1"/>
            </a:avLst>
          </a:prstGeom>
          <a:noFill/>
          <a:ln cap="flat" cmpd="sng" w="19050">
            <a:solidFill>
              <a:srgbClr val="000000"/>
            </a:solidFill>
            <a:prstDash val="solid"/>
            <a:round/>
            <a:headEnd len="sm" w="sm" type="none"/>
            <a:tailEnd len="med" w="med" type="stealth"/>
          </a:ln>
        </p:spPr>
      </p:cxnSp>
      <p:sp>
        <p:nvSpPr>
          <p:cNvPr id="216" name="Shape 216"/>
          <p:cNvSpPr txBox="1"/>
          <p:nvPr/>
        </p:nvSpPr>
        <p:spPr>
          <a:xfrm>
            <a:off x="5702386" y="926436"/>
            <a:ext cx="923400" cy="7005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 sz="1100" u="none" cap="none" strike="noStrike">
                <a:latin typeface="Quattrocento Sans"/>
                <a:ea typeface="Quattrocento Sans"/>
                <a:cs typeface="Quattrocento Sans"/>
                <a:sym typeface="Quattrocento Sans"/>
              </a:rPr>
              <a:t>Microsoft-</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written</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code</a:t>
            </a:r>
            <a:endParaRPr sz="1100"/>
          </a:p>
        </p:txBody>
      </p:sp>
      <p:sp>
        <p:nvSpPr>
          <p:cNvPr id="217" name="Shape 217"/>
          <p:cNvSpPr txBox="1"/>
          <p:nvPr/>
        </p:nvSpPr>
        <p:spPr>
          <a:xfrm>
            <a:off x="6677332" y="926436"/>
            <a:ext cx="675300" cy="7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u="none" cap="none" strike="noStrike">
                <a:latin typeface="Quattrocento Sans"/>
                <a:ea typeface="Quattrocento Sans"/>
                <a:cs typeface="Quattrocento Sans"/>
                <a:sym typeface="Quattrocento Sans"/>
              </a:rPr>
              <a:t>IHV-</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written</a:t>
            </a:r>
            <a:br>
              <a:rPr b="0" i="0" lang="en" sz="1100" u="none" cap="none" strike="noStrike">
                <a:latin typeface="Quattrocento Sans"/>
                <a:ea typeface="Quattrocento Sans"/>
                <a:cs typeface="Quattrocento Sans"/>
                <a:sym typeface="Quattrocento Sans"/>
              </a:rPr>
            </a:br>
            <a:r>
              <a:rPr b="0" i="0" lang="en" sz="1100" u="none" cap="none" strike="noStrike">
                <a:latin typeface="Quattrocento Sans"/>
                <a:ea typeface="Quattrocento Sans"/>
                <a:cs typeface="Quattrocento Sans"/>
                <a:sym typeface="Quattrocento Sans"/>
              </a:rPr>
              <a:t>code</a:t>
            </a:r>
            <a:endParaRPr sz="1100"/>
          </a:p>
        </p:txBody>
      </p:sp>
      <p:sp>
        <p:nvSpPr>
          <p:cNvPr id="218" name="Shape 218"/>
          <p:cNvSpPr txBox="1"/>
          <p:nvPr/>
        </p:nvSpPr>
        <p:spPr>
          <a:xfrm>
            <a:off x="1362075" y="3872939"/>
            <a:ext cx="995400" cy="28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u="none" cap="none" strike="noStrike">
                <a:latin typeface="Quattrocento Sans"/>
                <a:ea typeface="Quattrocento Sans"/>
                <a:cs typeface="Quattrocento Sans"/>
                <a:sym typeface="Quattrocento Sans"/>
              </a:rPr>
              <a:t>User mode</a:t>
            </a:r>
            <a:endParaRPr sz="1100"/>
          </a:p>
        </p:txBody>
      </p:sp>
      <p:sp>
        <p:nvSpPr>
          <p:cNvPr id="219" name="Shape 219"/>
          <p:cNvSpPr txBox="1"/>
          <p:nvPr/>
        </p:nvSpPr>
        <p:spPr>
          <a:xfrm>
            <a:off x="1362075" y="4219586"/>
            <a:ext cx="1131300" cy="28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100" u="none" cap="none" strike="noStrike">
                <a:latin typeface="Quattrocento Sans"/>
                <a:ea typeface="Quattrocento Sans"/>
                <a:cs typeface="Quattrocento Sans"/>
                <a:sym typeface="Quattrocento Sans"/>
              </a:rPr>
              <a:t>Kernel mode</a:t>
            </a:r>
            <a:endParaRPr sz="1100"/>
          </a:p>
        </p:txBody>
      </p:sp>
      <p:sp>
        <p:nvSpPr>
          <p:cNvPr id="184" name="Shape 184"/>
          <p:cNvSpPr/>
          <p:nvPr/>
        </p:nvSpPr>
        <p:spPr>
          <a:xfrm>
            <a:off x="1535002" y="1850857"/>
            <a:ext cx="577800" cy="496200"/>
          </a:xfrm>
          <a:prstGeom prst="roundRect">
            <a:avLst>
              <a:gd fmla="val 9033" name="adj"/>
            </a:avLst>
          </a:prstGeom>
          <a:gradFill>
            <a:gsLst>
              <a:gs pos="0">
                <a:srgbClr val="FFFFFF"/>
              </a:gs>
              <a:gs pos="100000">
                <a:srgbClr val="B3B3B3"/>
              </a:gs>
            </a:gsLst>
            <a:lin ang="5400012" scaled="0"/>
          </a:gradFill>
          <a:ln cap="flat" cmpd="sng" w="9525">
            <a:solidFill>
              <a:srgbClr val="00E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100" u="none" cap="none" strike="noStrike">
                <a:solidFill>
                  <a:srgbClr val="FFFFFF"/>
                </a:solidFill>
                <a:latin typeface="Arial"/>
                <a:ea typeface="Arial"/>
                <a:cs typeface="Arial"/>
                <a:sym typeface="Arial"/>
              </a:rPr>
              <a:t>GDI+</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Direct3D Graphics Pipeline</a:t>
            </a:r>
            <a:endParaRPr/>
          </a:p>
        </p:txBody>
      </p:sp>
      <p:sp>
        <p:nvSpPr>
          <p:cNvPr id="225" name="Shape 225"/>
          <p:cNvSpPr/>
          <p:nvPr/>
        </p:nvSpPr>
        <p:spPr>
          <a:xfrm>
            <a:off x="1039150" y="1520650"/>
            <a:ext cx="894325"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Vertex</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Data</a:t>
            </a:r>
            <a:endParaRPr sz="1100">
              <a:solidFill>
                <a:srgbClr val="FFFFFF"/>
              </a:solidFill>
            </a:endParaRPr>
          </a:p>
        </p:txBody>
      </p:sp>
      <p:sp>
        <p:nvSpPr>
          <p:cNvPr id="226" name="Shape 226"/>
          <p:cNvSpPr/>
          <p:nvPr/>
        </p:nvSpPr>
        <p:spPr>
          <a:xfrm>
            <a:off x="2285150" y="1520650"/>
            <a:ext cx="894325"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Tessellation</a:t>
            </a:r>
            <a:endParaRPr sz="1000"/>
          </a:p>
        </p:txBody>
      </p:sp>
      <p:sp>
        <p:nvSpPr>
          <p:cNvPr id="227" name="Shape 227"/>
          <p:cNvSpPr/>
          <p:nvPr/>
        </p:nvSpPr>
        <p:spPr>
          <a:xfrm>
            <a:off x="3516104" y="1520650"/>
            <a:ext cx="894325"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Vertex</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Processing</a:t>
            </a:r>
            <a:endParaRPr sz="1100">
              <a:solidFill>
                <a:srgbClr val="FFFFFF"/>
              </a:solidFill>
            </a:endParaRPr>
          </a:p>
        </p:txBody>
      </p:sp>
      <p:sp>
        <p:nvSpPr>
          <p:cNvPr id="228" name="Shape 228"/>
          <p:cNvSpPr/>
          <p:nvPr/>
        </p:nvSpPr>
        <p:spPr>
          <a:xfrm>
            <a:off x="4696788" y="1520625"/>
            <a:ext cx="894325"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Geometry</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Processing</a:t>
            </a:r>
            <a:endParaRPr sz="1100">
              <a:solidFill>
                <a:srgbClr val="FFFFFF"/>
              </a:solidFill>
            </a:endParaRPr>
          </a:p>
        </p:txBody>
      </p:sp>
      <p:sp>
        <p:nvSpPr>
          <p:cNvPr id="229" name="Shape 229"/>
          <p:cNvSpPr/>
          <p:nvPr/>
        </p:nvSpPr>
        <p:spPr>
          <a:xfrm>
            <a:off x="5877500" y="1520625"/>
            <a:ext cx="894325"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Pixel</a:t>
            </a:r>
            <a:endParaRPr sz="1100">
              <a:solidFill>
                <a:srgbClr val="FFFFFF"/>
              </a:solidFill>
            </a:endParaRPr>
          </a:p>
          <a:p>
            <a:pPr indent="0" lvl="0" marL="0" marR="0" rtl="0" algn="ctr">
              <a:lnSpc>
                <a:spcPct val="100000"/>
              </a:lnSpc>
              <a:spcBef>
                <a:spcPts val="0"/>
              </a:spcBef>
              <a:spcAft>
                <a:spcPts val="0"/>
              </a:spcAft>
              <a:buNone/>
            </a:pPr>
            <a:r>
              <a:rPr lang="en" sz="1100">
                <a:solidFill>
                  <a:srgbClr val="FFFFFF"/>
                </a:solidFill>
              </a:rPr>
              <a:t>Processing</a:t>
            </a:r>
            <a:endParaRPr sz="1100">
              <a:solidFill>
                <a:srgbClr val="FFFFFF"/>
              </a:solidFill>
            </a:endParaRPr>
          </a:p>
        </p:txBody>
      </p:sp>
      <p:sp>
        <p:nvSpPr>
          <p:cNvPr id="230" name="Shape 230"/>
          <p:cNvSpPr/>
          <p:nvPr/>
        </p:nvSpPr>
        <p:spPr>
          <a:xfrm>
            <a:off x="7058200" y="1520663"/>
            <a:ext cx="894325"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Pixel</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Rendering</a:t>
            </a:r>
            <a:endParaRPr sz="1100">
              <a:solidFill>
                <a:srgbClr val="FFFFFF"/>
              </a:solidFill>
            </a:endParaRPr>
          </a:p>
        </p:txBody>
      </p:sp>
      <p:sp>
        <p:nvSpPr>
          <p:cNvPr id="231" name="Shape 231"/>
          <p:cNvSpPr/>
          <p:nvPr/>
        </p:nvSpPr>
        <p:spPr>
          <a:xfrm>
            <a:off x="5877500" y="2168825"/>
            <a:ext cx="894325"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Texture Sampler</a:t>
            </a:r>
            <a:endParaRPr sz="1100">
              <a:solidFill>
                <a:srgbClr val="FFFFFF"/>
              </a:solidFill>
            </a:endParaRPr>
          </a:p>
        </p:txBody>
      </p:sp>
      <p:cxnSp>
        <p:nvCxnSpPr>
          <p:cNvPr id="232" name="Shape 232"/>
          <p:cNvCxnSpPr>
            <a:stCxn id="225" idx="3"/>
            <a:endCxn id="226" idx="1"/>
          </p:cNvCxnSpPr>
          <p:nvPr/>
        </p:nvCxnSpPr>
        <p:spPr>
          <a:xfrm>
            <a:off x="1933475" y="1755113"/>
            <a:ext cx="351600" cy="0"/>
          </a:xfrm>
          <a:prstGeom prst="straightConnector1">
            <a:avLst/>
          </a:prstGeom>
          <a:noFill/>
          <a:ln cap="flat" cmpd="sng" w="9525">
            <a:solidFill>
              <a:schemeClr val="dk2"/>
            </a:solidFill>
            <a:prstDash val="solid"/>
            <a:round/>
            <a:headEnd len="med" w="med" type="none"/>
            <a:tailEnd len="med" w="med" type="triangle"/>
          </a:ln>
        </p:spPr>
      </p:cxnSp>
      <p:cxnSp>
        <p:nvCxnSpPr>
          <p:cNvPr id="233" name="Shape 233"/>
          <p:cNvCxnSpPr>
            <a:stCxn id="226" idx="3"/>
            <a:endCxn id="227" idx="1"/>
          </p:cNvCxnSpPr>
          <p:nvPr/>
        </p:nvCxnSpPr>
        <p:spPr>
          <a:xfrm>
            <a:off x="3179475" y="1755113"/>
            <a:ext cx="336600" cy="0"/>
          </a:xfrm>
          <a:prstGeom prst="straightConnector1">
            <a:avLst/>
          </a:prstGeom>
          <a:noFill/>
          <a:ln cap="flat" cmpd="sng" w="9525">
            <a:solidFill>
              <a:schemeClr val="dk2"/>
            </a:solidFill>
            <a:prstDash val="solid"/>
            <a:round/>
            <a:headEnd len="med" w="med" type="none"/>
            <a:tailEnd len="med" w="med" type="triangle"/>
          </a:ln>
        </p:spPr>
      </p:cxnSp>
      <p:cxnSp>
        <p:nvCxnSpPr>
          <p:cNvPr id="234" name="Shape 234"/>
          <p:cNvCxnSpPr>
            <a:stCxn id="227" idx="3"/>
            <a:endCxn id="228" idx="1"/>
          </p:cNvCxnSpPr>
          <p:nvPr/>
        </p:nvCxnSpPr>
        <p:spPr>
          <a:xfrm>
            <a:off x="4410429" y="1755113"/>
            <a:ext cx="286500" cy="0"/>
          </a:xfrm>
          <a:prstGeom prst="straightConnector1">
            <a:avLst/>
          </a:prstGeom>
          <a:noFill/>
          <a:ln cap="flat" cmpd="sng" w="9525">
            <a:solidFill>
              <a:schemeClr val="dk2"/>
            </a:solidFill>
            <a:prstDash val="solid"/>
            <a:round/>
            <a:headEnd len="med" w="med" type="none"/>
            <a:tailEnd len="med" w="med" type="triangle"/>
          </a:ln>
        </p:spPr>
      </p:cxnSp>
      <p:cxnSp>
        <p:nvCxnSpPr>
          <p:cNvPr id="235" name="Shape 235"/>
          <p:cNvCxnSpPr>
            <a:stCxn id="228" idx="3"/>
            <a:endCxn id="229" idx="1"/>
          </p:cNvCxnSpPr>
          <p:nvPr/>
        </p:nvCxnSpPr>
        <p:spPr>
          <a:xfrm>
            <a:off x="5591113" y="1755088"/>
            <a:ext cx="286500" cy="0"/>
          </a:xfrm>
          <a:prstGeom prst="straightConnector1">
            <a:avLst/>
          </a:prstGeom>
          <a:noFill/>
          <a:ln cap="flat" cmpd="sng" w="9525">
            <a:solidFill>
              <a:schemeClr val="dk2"/>
            </a:solidFill>
            <a:prstDash val="solid"/>
            <a:round/>
            <a:headEnd len="med" w="med" type="none"/>
            <a:tailEnd len="med" w="med" type="triangle"/>
          </a:ln>
        </p:spPr>
      </p:cxnSp>
      <p:cxnSp>
        <p:nvCxnSpPr>
          <p:cNvPr id="236" name="Shape 236"/>
          <p:cNvCxnSpPr>
            <a:stCxn id="229" idx="3"/>
            <a:endCxn id="230" idx="1"/>
          </p:cNvCxnSpPr>
          <p:nvPr/>
        </p:nvCxnSpPr>
        <p:spPr>
          <a:xfrm>
            <a:off x="6771825" y="1755088"/>
            <a:ext cx="286500" cy="0"/>
          </a:xfrm>
          <a:prstGeom prst="straightConnector1">
            <a:avLst/>
          </a:prstGeom>
          <a:noFill/>
          <a:ln cap="flat" cmpd="sng" w="9525">
            <a:solidFill>
              <a:schemeClr val="dk2"/>
            </a:solidFill>
            <a:prstDash val="solid"/>
            <a:round/>
            <a:headEnd len="med" w="med" type="none"/>
            <a:tailEnd len="med" w="med" type="triangle"/>
          </a:ln>
        </p:spPr>
      </p:cxnSp>
      <p:cxnSp>
        <p:nvCxnSpPr>
          <p:cNvPr id="237" name="Shape 237"/>
          <p:cNvCxnSpPr>
            <a:stCxn id="231" idx="0"/>
            <a:endCxn id="229" idx="2"/>
          </p:cNvCxnSpPr>
          <p:nvPr/>
        </p:nvCxnSpPr>
        <p:spPr>
          <a:xfrm rot="10800000">
            <a:off x="6324663" y="1989425"/>
            <a:ext cx="0" cy="179400"/>
          </a:xfrm>
          <a:prstGeom prst="straightConnector1">
            <a:avLst/>
          </a:prstGeom>
          <a:noFill/>
          <a:ln cap="flat" cmpd="sng" w="9525">
            <a:solidFill>
              <a:schemeClr val="dk2"/>
            </a:solidFill>
            <a:prstDash val="solid"/>
            <a:round/>
            <a:headEnd len="med" w="med" type="none"/>
            <a:tailEnd len="med" w="med" type="triangle"/>
          </a:ln>
        </p:spPr>
      </p:cxnSp>
      <p:sp>
        <p:nvSpPr>
          <p:cNvPr id="238" name="Shape 238"/>
          <p:cNvSpPr/>
          <p:nvPr/>
        </p:nvSpPr>
        <p:spPr>
          <a:xfrm>
            <a:off x="663300" y="3368275"/>
            <a:ext cx="966000"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Input-Assembler</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Stage</a:t>
            </a:r>
            <a:endParaRPr sz="1100">
              <a:solidFill>
                <a:srgbClr val="FFFFFF"/>
              </a:solidFill>
            </a:endParaRPr>
          </a:p>
        </p:txBody>
      </p:sp>
      <p:sp>
        <p:nvSpPr>
          <p:cNvPr id="239" name="Shape 239"/>
          <p:cNvSpPr/>
          <p:nvPr/>
        </p:nvSpPr>
        <p:spPr>
          <a:xfrm>
            <a:off x="1860500" y="3368275"/>
            <a:ext cx="966000" cy="468900"/>
          </a:xfrm>
          <a:prstGeom prst="flowChartAlternate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Vertex Shader</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Stage</a:t>
            </a:r>
            <a:endParaRPr sz="1100">
              <a:solidFill>
                <a:srgbClr val="FFFFFF"/>
              </a:solidFill>
            </a:endParaRPr>
          </a:p>
        </p:txBody>
      </p:sp>
      <p:sp>
        <p:nvSpPr>
          <p:cNvPr id="240" name="Shape 240"/>
          <p:cNvSpPr/>
          <p:nvPr/>
        </p:nvSpPr>
        <p:spPr>
          <a:xfrm>
            <a:off x="3057700" y="3368288"/>
            <a:ext cx="966000" cy="468900"/>
          </a:xfrm>
          <a:prstGeom prst="flowChartAlternate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Hull </a:t>
            </a:r>
            <a:r>
              <a:rPr lang="en" sz="1100">
                <a:solidFill>
                  <a:srgbClr val="FFFFFF"/>
                </a:solidFill>
              </a:rPr>
              <a:t>Shader</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Stage</a:t>
            </a:r>
            <a:endParaRPr sz="1100">
              <a:solidFill>
                <a:srgbClr val="FFFFFF"/>
              </a:solidFill>
            </a:endParaRPr>
          </a:p>
        </p:txBody>
      </p:sp>
      <p:sp>
        <p:nvSpPr>
          <p:cNvPr id="241" name="Shape 241"/>
          <p:cNvSpPr/>
          <p:nvPr/>
        </p:nvSpPr>
        <p:spPr>
          <a:xfrm>
            <a:off x="4205700" y="3368263"/>
            <a:ext cx="966000"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Tesselator</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Stage</a:t>
            </a:r>
            <a:endParaRPr sz="1100">
              <a:solidFill>
                <a:srgbClr val="FFFFFF"/>
              </a:solidFill>
            </a:endParaRPr>
          </a:p>
        </p:txBody>
      </p:sp>
      <p:sp>
        <p:nvSpPr>
          <p:cNvPr id="242" name="Shape 242"/>
          <p:cNvSpPr/>
          <p:nvPr/>
        </p:nvSpPr>
        <p:spPr>
          <a:xfrm>
            <a:off x="5353700" y="3368288"/>
            <a:ext cx="966000" cy="468900"/>
          </a:xfrm>
          <a:prstGeom prst="flowChartAlternate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Domain</a:t>
            </a:r>
            <a:r>
              <a:rPr lang="en" sz="1100">
                <a:solidFill>
                  <a:srgbClr val="FFFFFF"/>
                </a:solidFill>
              </a:rPr>
              <a:t> </a:t>
            </a:r>
            <a:r>
              <a:rPr lang="en" sz="1100">
                <a:solidFill>
                  <a:srgbClr val="FFFFFF"/>
                </a:solidFill>
              </a:rPr>
              <a:t>Shader</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Stage</a:t>
            </a:r>
            <a:endParaRPr sz="1100">
              <a:solidFill>
                <a:srgbClr val="FFFFFF"/>
              </a:solidFill>
            </a:endParaRPr>
          </a:p>
        </p:txBody>
      </p:sp>
      <p:sp>
        <p:nvSpPr>
          <p:cNvPr id="243" name="Shape 243"/>
          <p:cNvSpPr/>
          <p:nvPr/>
        </p:nvSpPr>
        <p:spPr>
          <a:xfrm>
            <a:off x="6501700" y="3368288"/>
            <a:ext cx="966000" cy="468900"/>
          </a:xfrm>
          <a:prstGeom prst="flowChartAlternate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Geometry</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Shader</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Stage</a:t>
            </a:r>
            <a:endParaRPr sz="1100">
              <a:solidFill>
                <a:srgbClr val="FFFFFF"/>
              </a:solidFill>
            </a:endParaRPr>
          </a:p>
        </p:txBody>
      </p:sp>
      <p:sp>
        <p:nvSpPr>
          <p:cNvPr id="244" name="Shape 244"/>
          <p:cNvSpPr/>
          <p:nvPr/>
        </p:nvSpPr>
        <p:spPr>
          <a:xfrm>
            <a:off x="7726000" y="4034400"/>
            <a:ext cx="966000"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Stream</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Output</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Stage</a:t>
            </a:r>
            <a:endParaRPr sz="1100">
              <a:solidFill>
                <a:srgbClr val="FFFFFF"/>
              </a:solidFill>
            </a:endParaRPr>
          </a:p>
        </p:txBody>
      </p:sp>
      <p:sp>
        <p:nvSpPr>
          <p:cNvPr id="245" name="Shape 245"/>
          <p:cNvSpPr/>
          <p:nvPr/>
        </p:nvSpPr>
        <p:spPr>
          <a:xfrm>
            <a:off x="663300" y="4034413"/>
            <a:ext cx="966000"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Rasterizer</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Stage</a:t>
            </a:r>
            <a:endParaRPr sz="1100">
              <a:solidFill>
                <a:srgbClr val="FFFFFF"/>
              </a:solidFill>
            </a:endParaRPr>
          </a:p>
        </p:txBody>
      </p:sp>
      <p:sp>
        <p:nvSpPr>
          <p:cNvPr id="246" name="Shape 246"/>
          <p:cNvSpPr/>
          <p:nvPr/>
        </p:nvSpPr>
        <p:spPr>
          <a:xfrm>
            <a:off x="1860500" y="4034438"/>
            <a:ext cx="966000" cy="468900"/>
          </a:xfrm>
          <a:prstGeom prst="flowChartAlternate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Vertex Shader</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Stage</a:t>
            </a:r>
            <a:endParaRPr sz="1100">
              <a:solidFill>
                <a:srgbClr val="FFFFFF"/>
              </a:solidFill>
            </a:endParaRPr>
          </a:p>
        </p:txBody>
      </p:sp>
      <p:sp>
        <p:nvSpPr>
          <p:cNvPr id="247" name="Shape 247"/>
          <p:cNvSpPr/>
          <p:nvPr/>
        </p:nvSpPr>
        <p:spPr>
          <a:xfrm>
            <a:off x="3057700" y="4034413"/>
            <a:ext cx="966000"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100">
                <a:solidFill>
                  <a:srgbClr val="FFFFFF"/>
                </a:solidFill>
              </a:rPr>
              <a:t>Rasterizer</a:t>
            </a:r>
            <a:endParaRPr sz="11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1100">
                <a:solidFill>
                  <a:srgbClr val="FFFFFF"/>
                </a:solidFill>
              </a:rPr>
              <a:t>Stage</a:t>
            </a:r>
            <a:endParaRPr sz="1100">
              <a:solidFill>
                <a:srgbClr val="FFFFFF"/>
              </a:solidFill>
            </a:endParaRPr>
          </a:p>
        </p:txBody>
      </p:sp>
      <p:cxnSp>
        <p:nvCxnSpPr>
          <p:cNvPr id="248" name="Shape 248"/>
          <p:cNvCxnSpPr>
            <a:endCxn id="239" idx="1"/>
          </p:cNvCxnSpPr>
          <p:nvPr/>
        </p:nvCxnSpPr>
        <p:spPr>
          <a:xfrm>
            <a:off x="1629200" y="3602725"/>
            <a:ext cx="231300" cy="0"/>
          </a:xfrm>
          <a:prstGeom prst="straightConnector1">
            <a:avLst/>
          </a:prstGeom>
          <a:noFill/>
          <a:ln cap="flat" cmpd="sng" w="9525">
            <a:solidFill>
              <a:schemeClr val="dk2"/>
            </a:solidFill>
            <a:prstDash val="solid"/>
            <a:round/>
            <a:headEnd len="med" w="med" type="none"/>
            <a:tailEnd len="med" w="med" type="triangle"/>
          </a:ln>
        </p:spPr>
      </p:cxnSp>
      <p:cxnSp>
        <p:nvCxnSpPr>
          <p:cNvPr id="249" name="Shape 249"/>
          <p:cNvCxnSpPr>
            <a:endCxn id="240" idx="1"/>
          </p:cNvCxnSpPr>
          <p:nvPr/>
        </p:nvCxnSpPr>
        <p:spPr>
          <a:xfrm>
            <a:off x="2826400" y="3602738"/>
            <a:ext cx="231300" cy="0"/>
          </a:xfrm>
          <a:prstGeom prst="straightConnector1">
            <a:avLst/>
          </a:prstGeom>
          <a:noFill/>
          <a:ln cap="flat" cmpd="sng" w="9525">
            <a:solidFill>
              <a:schemeClr val="dk2"/>
            </a:solidFill>
            <a:prstDash val="solid"/>
            <a:round/>
            <a:headEnd len="med" w="med" type="none"/>
            <a:tailEnd len="med" w="med" type="triangle"/>
          </a:ln>
        </p:spPr>
      </p:cxnSp>
      <p:cxnSp>
        <p:nvCxnSpPr>
          <p:cNvPr id="250" name="Shape 250"/>
          <p:cNvCxnSpPr>
            <a:endCxn id="241" idx="1"/>
          </p:cNvCxnSpPr>
          <p:nvPr/>
        </p:nvCxnSpPr>
        <p:spPr>
          <a:xfrm>
            <a:off x="4023600" y="3602725"/>
            <a:ext cx="182100" cy="0"/>
          </a:xfrm>
          <a:prstGeom prst="straightConnector1">
            <a:avLst/>
          </a:prstGeom>
          <a:noFill/>
          <a:ln cap="flat" cmpd="sng" w="9525">
            <a:solidFill>
              <a:schemeClr val="dk2"/>
            </a:solidFill>
            <a:prstDash val="solid"/>
            <a:round/>
            <a:headEnd len="med" w="med" type="none"/>
            <a:tailEnd len="med" w="med" type="triangle"/>
          </a:ln>
        </p:spPr>
      </p:cxnSp>
      <p:cxnSp>
        <p:nvCxnSpPr>
          <p:cNvPr id="251" name="Shape 251"/>
          <p:cNvCxnSpPr>
            <a:stCxn id="241" idx="3"/>
            <a:endCxn id="242" idx="1"/>
          </p:cNvCxnSpPr>
          <p:nvPr/>
        </p:nvCxnSpPr>
        <p:spPr>
          <a:xfrm>
            <a:off x="5171700" y="3602725"/>
            <a:ext cx="182100" cy="0"/>
          </a:xfrm>
          <a:prstGeom prst="straightConnector1">
            <a:avLst/>
          </a:prstGeom>
          <a:noFill/>
          <a:ln cap="flat" cmpd="sng" w="9525">
            <a:solidFill>
              <a:schemeClr val="dk2"/>
            </a:solidFill>
            <a:prstDash val="solid"/>
            <a:round/>
            <a:headEnd len="med" w="med" type="none"/>
            <a:tailEnd len="med" w="med" type="triangle"/>
          </a:ln>
        </p:spPr>
      </p:cxnSp>
      <p:cxnSp>
        <p:nvCxnSpPr>
          <p:cNvPr id="252" name="Shape 252"/>
          <p:cNvCxnSpPr>
            <a:endCxn id="243" idx="1"/>
          </p:cNvCxnSpPr>
          <p:nvPr/>
        </p:nvCxnSpPr>
        <p:spPr>
          <a:xfrm>
            <a:off x="6319600" y="3602738"/>
            <a:ext cx="182100" cy="0"/>
          </a:xfrm>
          <a:prstGeom prst="straightConnector1">
            <a:avLst/>
          </a:prstGeom>
          <a:noFill/>
          <a:ln cap="flat" cmpd="sng" w="9525">
            <a:solidFill>
              <a:schemeClr val="dk2"/>
            </a:solidFill>
            <a:prstDash val="solid"/>
            <a:round/>
            <a:headEnd len="med" w="med" type="none"/>
            <a:tailEnd len="med" w="med" type="triangle"/>
          </a:ln>
        </p:spPr>
      </p:cxnSp>
      <p:cxnSp>
        <p:nvCxnSpPr>
          <p:cNvPr id="253" name="Shape 253"/>
          <p:cNvCxnSpPr>
            <a:stCxn id="243" idx="3"/>
            <a:endCxn id="245" idx="1"/>
          </p:cNvCxnSpPr>
          <p:nvPr/>
        </p:nvCxnSpPr>
        <p:spPr>
          <a:xfrm flipH="1">
            <a:off x="663400" y="3602738"/>
            <a:ext cx="6804300" cy="666000"/>
          </a:xfrm>
          <a:prstGeom prst="bentConnector5">
            <a:avLst>
              <a:gd fmla="val -1889" name="adj1"/>
              <a:gd fmla="val 50009" name="adj2"/>
              <a:gd fmla="val 102389" name="adj3"/>
            </a:avLst>
          </a:prstGeom>
          <a:noFill/>
          <a:ln cap="flat" cmpd="sng" w="9525">
            <a:solidFill>
              <a:schemeClr val="dk2"/>
            </a:solidFill>
            <a:prstDash val="solid"/>
            <a:round/>
            <a:headEnd len="med" w="med" type="none"/>
            <a:tailEnd len="med" w="med" type="triangle"/>
          </a:ln>
        </p:spPr>
      </p:cxnSp>
      <p:cxnSp>
        <p:nvCxnSpPr>
          <p:cNvPr id="254" name="Shape 254"/>
          <p:cNvCxnSpPr>
            <a:endCxn id="246" idx="1"/>
          </p:cNvCxnSpPr>
          <p:nvPr/>
        </p:nvCxnSpPr>
        <p:spPr>
          <a:xfrm>
            <a:off x="1629200" y="4268888"/>
            <a:ext cx="231300" cy="0"/>
          </a:xfrm>
          <a:prstGeom prst="straightConnector1">
            <a:avLst/>
          </a:prstGeom>
          <a:noFill/>
          <a:ln cap="flat" cmpd="sng" w="9525">
            <a:solidFill>
              <a:schemeClr val="dk2"/>
            </a:solidFill>
            <a:prstDash val="solid"/>
            <a:round/>
            <a:headEnd len="med" w="med" type="none"/>
            <a:tailEnd len="med" w="med" type="triangle"/>
          </a:ln>
        </p:spPr>
      </p:cxnSp>
      <p:cxnSp>
        <p:nvCxnSpPr>
          <p:cNvPr id="255" name="Shape 255"/>
          <p:cNvCxnSpPr>
            <a:endCxn id="247" idx="1"/>
          </p:cNvCxnSpPr>
          <p:nvPr/>
        </p:nvCxnSpPr>
        <p:spPr>
          <a:xfrm>
            <a:off x="2826400" y="4268875"/>
            <a:ext cx="231300" cy="0"/>
          </a:xfrm>
          <a:prstGeom prst="straightConnector1">
            <a:avLst/>
          </a:prstGeom>
          <a:noFill/>
          <a:ln cap="flat" cmpd="sng" w="9525">
            <a:solidFill>
              <a:schemeClr val="dk2"/>
            </a:solidFill>
            <a:prstDash val="solid"/>
            <a:round/>
            <a:headEnd len="med" w="med" type="none"/>
            <a:tailEnd len="med" w="med" type="triangle"/>
          </a:ln>
        </p:spPr>
      </p:cxnSp>
      <p:cxnSp>
        <p:nvCxnSpPr>
          <p:cNvPr id="256" name="Shape 256"/>
          <p:cNvCxnSpPr>
            <a:stCxn id="243" idx="3"/>
            <a:endCxn id="244" idx="1"/>
          </p:cNvCxnSpPr>
          <p:nvPr/>
        </p:nvCxnSpPr>
        <p:spPr>
          <a:xfrm>
            <a:off x="7467700" y="3602738"/>
            <a:ext cx="258300" cy="6660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57" name="Shape 257"/>
          <p:cNvCxnSpPr/>
          <p:nvPr/>
        </p:nvCxnSpPr>
        <p:spPr>
          <a:xfrm rot="10800000">
            <a:off x="451600" y="2928575"/>
            <a:ext cx="8224800" cy="0"/>
          </a:xfrm>
          <a:prstGeom prst="straightConnector1">
            <a:avLst/>
          </a:prstGeom>
          <a:noFill/>
          <a:ln cap="flat" cmpd="sng" w="19050">
            <a:solidFill>
              <a:srgbClr val="FFC000"/>
            </a:solidFill>
            <a:prstDash val="solid"/>
            <a:round/>
            <a:headEnd len="sm" w="sm" type="none"/>
            <a:tailEnd len="sm" w="sm" type="none"/>
          </a:ln>
        </p:spPr>
      </p:cxnSp>
      <p:sp>
        <p:nvSpPr>
          <p:cNvPr id="258" name="Shape 258"/>
          <p:cNvSpPr txBox="1"/>
          <p:nvPr/>
        </p:nvSpPr>
        <p:spPr>
          <a:xfrm>
            <a:off x="500850" y="2615000"/>
            <a:ext cx="1432500" cy="28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a:latin typeface="Quattrocento Sans"/>
                <a:ea typeface="Quattrocento Sans"/>
                <a:cs typeface="Quattrocento Sans"/>
                <a:sym typeface="Quattrocento Sans"/>
              </a:rPr>
              <a:t>Direct3D 9</a:t>
            </a:r>
            <a:endParaRPr b="1">
              <a:latin typeface="Quattrocento Sans"/>
              <a:ea typeface="Quattrocento Sans"/>
              <a:cs typeface="Quattrocento Sans"/>
              <a:sym typeface="Quattrocento Sans"/>
            </a:endParaRPr>
          </a:p>
        </p:txBody>
      </p:sp>
      <p:sp>
        <p:nvSpPr>
          <p:cNvPr id="259" name="Shape 259"/>
          <p:cNvSpPr txBox="1"/>
          <p:nvPr/>
        </p:nvSpPr>
        <p:spPr>
          <a:xfrm>
            <a:off x="500850" y="2961649"/>
            <a:ext cx="1131300" cy="28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a:latin typeface="Quattrocento Sans"/>
                <a:ea typeface="Quattrocento Sans"/>
                <a:cs typeface="Quattrocento Sans"/>
                <a:sym typeface="Quattrocento Sans"/>
              </a:rPr>
              <a:t>Direct3D 11</a:t>
            </a:r>
            <a:endParaRPr b="1">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D3D9 vs D3D11: Similarity</a:t>
            </a:r>
            <a:endParaRPr/>
          </a:p>
        </p:txBody>
      </p:sp>
      <p:sp>
        <p:nvSpPr>
          <p:cNvPr id="265" name="Shape 265"/>
          <p:cNvSpPr/>
          <p:nvPr/>
        </p:nvSpPr>
        <p:spPr>
          <a:xfrm>
            <a:off x="1039150" y="1520650"/>
            <a:ext cx="894325" cy="468925"/>
          </a:xfrm>
          <a:prstGeom prst="flowChartProcess">
            <a:avLst/>
          </a:prstGeom>
          <a:gradFill>
            <a:gsLst>
              <a:gs pos="0">
                <a:srgbClr val="F5D0D0"/>
              </a:gs>
              <a:gs pos="100000">
                <a:srgbClr val="D96868"/>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Vertex</a:t>
            </a:r>
            <a:endParaRPr sz="1100">
              <a:solidFill>
                <a:srgbClr val="FFFFFF"/>
              </a:solidFill>
            </a:endParaRPr>
          </a:p>
          <a:p>
            <a:pPr indent="0" lvl="0" marL="0" marR="0" rtl="0" algn="ctr">
              <a:lnSpc>
                <a:spcPct val="100000"/>
              </a:lnSpc>
              <a:spcBef>
                <a:spcPts val="0"/>
              </a:spcBef>
              <a:spcAft>
                <a:spcPts val="0"/>
              </a:spcAft>
              <a:buNone/>
            </a:pPr>
            <a:r>
              <a:rPr lang="en" sz="1100">
                <a:solidFill>
                  <a:srgbClr val="FFFFFF"/>
                </a:solidFill>
              </a:rPr>
              <a:t>Data</a:t>
            </a:r>
            <a:endParaRPr sz="1100">
              <a:solidFill>
                <a:srgbClr val="FFFFFF"/>
              </a:solidFill>
            </a:endParaRPr>
          </a:p>
        </p:txBody>
      </p:sp>
      <p:sp>
        <p:nvSpPr>
          <p:cNvPr id="266" name="Shape 266"/>
          <p:cNvSpPr/>
          <p:nvPr/>
        </p:nvSpPr>
        <p:spPr>
          <a:xfrm>
            <a:off x="2285150" y="1520650"/>
            <a:ext cx="894325" cy="468925"/>
          </a:xfrm>
          <a:prstGeom prst="flowChartProcess">
            <a:avLst/>
          </a:prstGeom>
          <a:gradFill>
            <a:gsLst>
              <a:gs pos="0">
                <a:srgbClr val="FDECDB"/>
              </a:gs>
              <a:gs pos="100000">
                <a:srgbClr val="F0A96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FFFFFF"/>
                </a:solidFill>
              </a:rPr>
              <a:t>Tessellation</a:t>
            </a:r>
            <a:endParaRPr sz="1000"/>
          </a:p>
        </p:txBody>
      </p:sp>
      <p:sp>
        <p:nvSpPr>
          <p:cNvPr id="267" name="Shape 267"/>
          <p:cNvSpPr/>
          <p:nvPr/>
        </p:nvSpPr>
        <p:spPr>
          <a:xfrm>
            <a:off x="3516104" y="1520650"/>
            <a:ext cx="894325" cy="468925"/>
          </a:xfrm>
          <a:prstGeom prst="flowChartProcess">
            <a:avLst/>
          </a:prstGeom>
          <a:gradFill>
            <a:gsLst>
              <a:gs pos="0">
                <a:srgbClr val="DCECD5"/>
              </a:gs>
              <a:gs pos="100000">
                <a:srgbClr val="93BC81"/>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Vertex</a:t>
            </a:r>
            <a:endParaRPr sz="1100">
              <a:solidFill>
                <a:srgbClr val="FFFFFF"/>
              </a:solidFill>
            </a:endParaRPr>
          </a:p>
          <a:p>
            <a:pPr indent="0" lvl="0" marL="0" marR="0" rtl="0" algn="ctr">
              <a:lnSpc>
                <a:spcPct val="100000"/>
              </a:lnSpc>
              <a:spcBef>
                <a:spcPts val="0"/>
              </a:spcBef>
              <a:spcAft>
                <a:spcPts val="0"/>
              </a:spcAft>
              <a:buNone/>
            </a:pPr>
            <a:r>
              <a:rPr lang="en" sz="1100">
                <a:solidFill>
                  <a:srgbClr val="FFFFFF"/>
                </a:solidFill>
              </a:rPr>
              <a:t>Processing</a:t>
            </a:r>
            <a:endParaRPr sz="1100">
              <a:solidFill>
                <a:srgbClr val="FFFFFF"/>
              </a:solidFill>
            </a:endParaRPr>
          </a:p>
        </p:txBody>
      </p:sp>
      <p:sp>
        <p:nvSpPr>
          <p:cNvPr id="268" name="Shape 268"/>
          <p:cNvSpPr/>
          <p:nvPr/>
        </p:nvSpPr>
        <p:spPr>
          <a:xfrm>
            <a:off x="4696788" y="1520625"/>
            <a:ext cx="894325" cy="468925"/>
          </a:xfrm>
          <a:prstGeom prst="flowChartProcess">
            <a:avLst/>
          </a:prstGeom>
          <a:gradFill>
            <a:gsLst>
              <a:gs pos="0">
                <a:srgbClr val="DFE9FB"/>
              </a:gs>
              <a:gs pos="100000">
                <a:srgbClr val="6E9BE7"/>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Geometry</a:t>
            </a:r>
            <a:endParaRPr sz="1100">
              <a:solidFill>
                <a:srgbClr val="FFFFFF"/>
              </a:solidFill>
            </a:endParaRPr>
          </a:p>
          <a:p>
            <a:pPr indent="0" lvl="0" marL="0" marR="0" rtl="0" algn="ctr">
              <a:lnSpc>
                <a:spcPct val="100000"/>
              </a:lnSpc>
              <a:spcBef>
                <a:spcPts val="0"/>
              </a:spcBef>
              <a:spcAft>
                <a:spcPts val="0"/>
              </a:spcAft>
              <a:buNone/>
            </a:pPr>
            <a:r>
              <a:rPr lang="en" sz="1100">
                <a:solidFill>
                  <a:srgbClr val="FFFFFF"/>
                </a:solidFill>
              </a:rPr>
              <a:t>Processing</a:t>
            </a:r>
            <a:endParaRPr sz="1100">
              <a:solidFill>
                <a:srgbClr val="FFFFFF"/>
              </a:solidFill>
            </a:endParaRPr>
          </a:p>
        </p:txBody>
      </p:sp>
      <p:sp>
        <p:nvSpPr>
          <p:cNvPr id="269" name="Shape 269"/>
          <p:cNvSpPr/>
          <p:nvPr/>
        </p:nvSpPr>
        <p:spPr>
          <a:xfrm>
            <a:off x="5877500" y="1520625"/>
            <a:ext cx="894325" cy="468925"/>
          </a:xfrm>
          <a:prstGeom prst="flowChartProcess">
            <a:avLst/>
          </a:prstGeom>
          <a:gradFill>
            <a:gsLst>
              <a:gs pos="0">
                <a:srgbClr val="DBD4EB"/>
              </a:gs>
              <a:gs pos="100000">
                <a:srgbClr val="9180BB"/>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Pixel</a:t>
            </a:r>
            <a:endParaRPr sz="1100">
              <a:solidFill>
                <a:srgbClr val="FFFFFF"/>
              </a:solidFill>
            </a:endParaRPr>
          </a:p>
          <a:p>
            <a:pPr indent="0" lvl="0" marL="0" marR="0" rtl="0" algn="ctr">
              <a:lnSpc>
                <a:spcPct val="100000"/>
              </a:lnSpc>
              <a:spcBef>
                <a:spcPts val="0"/>
              </a:spcBef>
              <a:spcAft>
                <a:spcPts val="0"/>
              </a:spcAft>
              <a:buNone/>
            </a:pPr>
            <a:r>
              <a:rPr lang="en" sz="1100">
                <a:solidFill>
                  <a:srgbClr val="FFFFFF"/>
                </a:solidFill>
              </a:rPr>
              <a:t>Processing</a:t>
            </a:r>
            <a:endParaRPr sz="1100">
              <a:solidFill>
                <a:srgbClr val="FFFFFF"/>
              </a:solidFill>
            </a:endParaRPr>
          </a:p>
        </p:txBody>
      </p:sp>
      <p:sp>
        <p:nvSpPr>
          <p:cNvPr id="270" name="Shape 270"/>
          <p:cNvSpPr/>
          <p:nvPr/>
        </p:nvSpPr>
        <p:spPr>
          <a:xfrm>
            <a:off x="7058200" y="1520663"/>
            <a:ext cx="894325" cy="468925"/>
          </a:xfrm>
          <a:prstGeom prst="flowChartProcess">
            <a:avLst/>
          </a:prstGeom>
          <a:gradFill>
            <a:gsLst>
              <a:gs pos="0">
                <a:srgbClr val="FFF6DB"/>
              </a:gs>
              <a:gs pos="100000">
                <a:srgbClr val="FAD25C"/>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Pixel</a:t>
            </a:r>
            <a:endParaRPr sz="1100">
              <a:solidFill>
                <a:srgbClr val="FFFFFF"/>
              </a:solidFill>
            </a:endParaRPr>
          </a:p>
          <a:p>
            <a:pPr indent="0" lvl="0" marL="0" marR="0" rtl="0" algn="ctr">
              <a:lnSpc>
                <a:spcPct val="100000"/>
              </a:lnSpc>
              <a:spcBef>
                <a:spcPts val="0"/>
              </a:spcBef>
              <a:spcAft>
                <a:spcPts val="0"/>
              </a:spcAft>
              <a:buNone/>
            </a:pPr>
            <a:r>
              <a:rPr lang="en" sz="1100">
                <a:solidFill>
                  <a:srgbClr val="FFFFFF"/>
                </a:solidFill>
              </a:rPr>
              <a:t>Rendering</a:t>
            </a:r>
            <a:endParaRPr sz="1100">
              <a:solidFill>
                <a:srgbClr val="FFFFFF"/>
              </a:solidFill>
            </a:endParaRPr>
          </a:p>
        </p:txBody>
      </p:sp>
      <p:sp>
        <p:nvSpPr>
          <p:cNvPr id="271" name="Shape 271"/>
          <p:cNvSpPr/>
          <p:nvPr/>
        </p:nvSpPr>
        <p:spPr>
          <a:xfrm>
            <a:off x="5877500" y="2168825"/>
            <a:ext cx="894325"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Texture Sampler</a:t>
            </a:r>
            <a:endParaRPr sz="1100">
              <a:solidFill>
                <a:srgbClr val="FFFFFF"/>
              </a:solidFill>
            </a:endParaRPr>
          </a:p>
        </p:txBody>
      </p:sp>
      <p:cxnSp>
        <p:nvCxnSpPr>
          <p:cNvPr id="272" name="Shape 272"/>
          <p:cNvCxnSpPr>
            <a:stCxn id="265" idx="3"/>
            <a:endCxn id="266" idx="1"/>
          </p:cNvCxnSpPr>
          <p:nvPr/>
        </p:nvCxnSpPr>
        <p:spPr>
          <a:xfrm>
            <a:off x="1933475" y="1755113"/>
            <a:ext cx="351600" cy="0"/>
          </a:xfrm>
          <a:prstGeom prst="straightConnector1">
            <a:avLst/>
          </a:prstGeom>
          <a:noFill/>
          <a:ln cap="flat" cmpd="sng" w="9525">
            <a:solidFill>
              <a:schemeClr val="dk2"/>
            </a:solidFill>
            <a:prstDash val="solid"/>
            <a:round/>
            <a:headEnd len="med" w="med" type="none"/>
            <a:tailEnd len="med" w="med" type="triangle"/>
          </a:ln>
        </p:spPr>
      </p:cxnSp>
      <p:cxnSp>
        <p:nvCxnSpPr>
          <p:cNvPr id="273" name="Shape 273"/>
          <p:cNvCxnSpPr>
            <a:stCxn id="266" idx="3"/>
            <a:endCxn id="267" idx="1"/>
          </p:cNvCxnSpPr>
          <p:nvPr/>
        </p:nvCxnSpPr>
        <p:spPr>
          <a:xfrm>
            <a:off x="3179475" y="1755113"/>
            <a:ext cx="336600" cy="0"/>
          </a:xfrm>
          <a:prstGeom prst="straightConnector1">
            <a:avLst/>
          </a:prstGeom>
          <a:noFill/>
          <a:ln cap="flat" cmpd="sng" w="9525">
            <a:solidFill>
              <a:schemeClr val="dk2"/>
            </a:solidFill>
            <a:prstDash val="solid"/>
            <a:round/>
            <a:headEnd len="med" w="med" type="none"/>
            <a:tailEnd len="med" w="med" type="triangle"/>
          </a:ln>
        </p:spPr>
      </p:cxnSp>
      <p:cxnSp>
        <p:nvCxnSpPr>
          <p:cNvPr id="274" name="Shape 274"/>
          <p:cNvCxnSpPr>
            <a:stCxn id="267" idx="3"/>
            <a:endCxn id="268" idx="1"/>
          </p:cNvCxnSpPr>
          <p:nvPr/>
        </p:nvCxnSpPr>
        <p:spPr>
          <a:xfrm>
            <a:off x="4410429" y="1755113"/>
            <a:ext cx="286500" cy="0"/>
          </a:xfrm>
          <a:prstGeom prst="straightConnector1">
            <a:avLst/>
          </a:prstGeom>
          <a:noFill/>
          <a:ln cap="flat" cmpd="sng" w="9525">
            <a:solidFill>
              <a:schemeClr val="dk2"/>
            </a:solidFill>
            <a:prstDash val="solid"/>
            <a:round/>
            <a:headEnd len="med" w="med" type="none"/>
            <a:tailEnd len="med" w="med" type="triangle"/>
          </a:ln>
        </p:spPr>
      </p:cxnSp>
      <p:cxnSp>
        <p:nvCxnSpPr>
          <p:cNvPr id="275" name="Shape 275"/>
          <p:cNvCxnSpPr>
            <a:stCxn id="268" idx="3"/>
            <a:endCxn id="269" idx="1"/>
          </p:cNvCxnSpPr>
          <p:nvPr/>
        </p:nvCxnSpPr>
        <p:spPr>
          <a:xfrm>
            <a:off x="5591113" y="1755088"/>
            <a:ext cx="286500" cy="0"/>
          </a:xfrm>
          <a:prstGeom prst="straightConnector1">
            <a:avLst/>
          </a:prstGeom>
          <a:noFill/>
          <a:ln cap="flat" cmpd="sng" w="9525">
            <a:solidFill>
              <a:schemeClr val="dk2"/>
            </a:solidFill>
            <a:prstDash val="solid"/>
            <a:round/>
            <a:headEnd len="med" w="med" type="none"/>
            <a:tailEnd len="med" w="med" type="triangle"/>
          </a:ln>
        </p:spPr>
      </p:cxnSp>
      <p:cxnSp>
        <p:nvCxnSpPr>
          <p:cNvPr id="276" name="Shape 276"/>
          <p:cNvCxnSpPr>
            <a:stCxn id="269" idx="3"/>
            <a:endCxn id="270" idx="1"/>
          </p:cNvCxnSpPr>
          <p:nvPr/>
        </p:nvCxnSpPr>
        <p:spPr>
          <a:xfrm>
            <a:off x="6771825" y="1755088"/>
            <a:ext cx="286500" cy="0"/>
          </a:xfrm>
          <a:prstGeom prst="straightConnector1">
            <a:avLst/>
          </a:prstGeom>
          <a:noFill/>
          <a:ln cap="flat" cmpd="sng" w="9525">
            <a:solidFill>
              <a:schemeClr val="dk2"/>
            </a:solidFill>
            <a:prstDash val="solid"/>
            <a:round/>
            <a:headEnd len="med" w="med" type="none"/>
            <a:tailEnd len="med" w="med" type="triangle"/>
          </a:ln>
        </p:spPr>
      </p:cxnSp>
      <p:cxnSp>
        <p:nvCxnSpPr>
          <p:cNvPr id="277" name="Shape 277"/>
          <p:cNvCxnSpPr>
            <a:stCxn id="271" idx="0"/>
            <a:endCxn id="269" idx="2"/>
          </p:cNvCxnSpPr>
          <p:nvPr/>
        </p:nvCxnSpPr>
        <p:spPr>
          <a:xfrm rot="10800000">
            <a:off x="6324663" y="1989425"/>
            <a:ext cx="0" cy="179400"/>
          </a:xfrm>
          <a:prstGeom prst="straightConnector1">
            <a:avLst/>
          </a:prstGeom>
          <a:noFill/>
          <a:ln cap="flat" cmpd="sng" w="9525">
            <a:solidFill>
              <a:schemeClr val="dk2"/>
            </a:solidFill>
            <a:prstDash val="solid"/>
            <a:round/>
            <a:headEnd len="med" w="med" type="none"/>
            <a:tailEnd len="med" w="med" type="triangle"/>
          </a:ln>
        </p:spPr>
      </p:cxnSp>
      <p:sp>
        <p:nvSpPr>
          <p:cNvPr id="278" name="Shape 278"/>
          <p:cNvSpPr/>
          <p:nvPr/>
        </p:nvSpPr>
        <p:spPr>
          <a:xfrm>
            <a:off x="663300" y="3368275"/>
            <a:ext cx="966000" cy="468925"/>
          </a:xfrm>
          <a:prstGeom prst="flowChartProcess">
            <a:avLst/>
          </a:prstGeom>
          <a:gradFill>
            <a:gsLst>
              <a:gs pos="0">
                <a:srgbClr val="F5D0D0"/>
              </a:gs>
              <a:gs pos="100000">
                <a:srgbClr val="D96868"/>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Input</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Assembler</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Stage</a:t>
            </a:r>
            <a:endParaRPr sz="1100">
              <a:solidFill>
                <a:srgbClr val="FFFFFF"/>
              </a:solidFill>
            </a:endParaRPr>
          </a:p>
        </p:txBody>
      </p:sp>
      <p:sp>
        <p:nvSpPr>
          <p:cNvPr id="279" name="Shape 279"/>
          <p:cNvSpPr/>
          <p:nvPr/>
        </p:nvSpPr>
        <p:spPr>
          <a:xfrm>
            <a:off x="1860500" y="3368275"/>
            <a:ext cx="966000" cy="468900"/>
          </a:xfrm>
          <a:prstGeom prst="flowChartAlternateProcess">
            <a:avLst/>
          </a:prstGeom>
          <a:gradFill>
            <a:gsLst>
              <a:gs pos="0">
                <a:srgbClr val="DCECD5"/>
              </a:gs>
              <a:gs pos="100000">
                <a:srgbClr val="93BC81"/>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Vertex Shader</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Stage</a:t>
            </a:r>
            <a:endParaRPr sz="1100">
              <a:solidFill>
                <a:srgbClr val="FFFFFF"/>
              </a:solidFill>
            </a:endParaRPr>
          </a:p>
        </p:txBody>
      </p:sp>
      <p:sp>
        <p:nvSpPr>
          <p:cNvPr id="280" name="Shape 280"/>
          <p:cNvSpPr/>
          <p:nvPr/>
        </p:nvSpPr>
        <p:spPr>
          <a:xfrm>
            <a:off x="3057700" y="3368288"/>
            <a:ext cx="966000" cy="468900"/>
          </a:xfrm>
          <a:prstGeom prst="flowChartAlternateProcess">
            <a:avLst/>
          </a:prstGeom>
          <a:gradFill>
            <a:gsLst>
              <a:gs pos="0">
                <a:srgbClr val="DCECD5"/>
              </a:gs>
              <a:gs pos="100000">
                <a:srgbClr val="93BC81"/>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Hull Shader</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Stage</a:t>
            </a:r>
            <a:endParaRPr sz="1100">
              <a:solidFill>
                <a:srgbClr val="FFFFFF"/>
              </a:solidFill>
            </a:endParaRPr>
          </a:p>
        </p:txBody>
      </p:sp>
      <p:sp>
        <p:nvSpPr>
          <p:cNvPr id="281" name="Shape 281"/>
          <p:cNvSpPr/>
          <p:nvPr/>
        </p:nvSpPr>
        <p:spPr>
          <a:xfrm>
            <a:off x="4205700" y="3368263"/>
            <a:ext cx="966000" cy="468925"/>
          </a:xfrm>
          <a:prstGeom prst="flowChartProcess">
            <a:avLst/>
          </a:prstGeom>
          <a:gradFill>
            <a:gsLst>
              <a:gs pos="0">
                <a:srgbClr val="FDECDB"/>
              </a:gs>
              <a:gs pos="100000">
                <a:srgbClr val="F0A963"/>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000">
                <a:solidFill>
                  <a:srgbClr val="FFFFFF"/>
                </a:solidFill>
              </a:rPr>
              <a:t>Tesselator</a:t>
            </a:r>
            <a:endParaRPr sz="10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000">
                <a:solidFill>
                  <a:srgbClr val="FFFFFF"/>
                </a:solidFill>
              </a:rPr>
              <a:t>Stage</a:t>
            </a:r>
            <a:endParaRPr sz="1000">
              <a:solidFill>
                <a:srgbClr val="FFFFFF"/>
              </a:solidFill>
            </a:endParaRPr>
          </a:p>
        </p:txBody>
      </p:sp>
      <p:sp>
        <p:nvSpPr>
          <p:cNvPr id="282" name="Shape 282"/>
          <p:cNvSpPr/>
          <p:nvPr/>
        </p:nvSpPr>
        <p:spPr>
          <a:xfrm>
            <a:off x="5353700" y="3368288"/>
            <a:ext cx="966000" cy="468900"/>
          </a:xfrm>
          <a:prstGeom prst="flowChartAlternateProcess">
            <a:avLst/>
          </a:prstGeom>
          <a:gradFill>
            <a:gsLst>
              <a:gs pos="0">
                <a:srgbClr val="DCECD5"/>
              </a:gs>
              <a:gs pos="100000">
                <a:srgbClr val="93BC81"/>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Domain Shader</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Stage</a:t>
            </a:r>
            <a:endParaRPr sz="1100">
              <a:solidFill>
                <a:srgbClr val="FFFFFF"/>
              </a:solidFill>
            </a:endParaRPr>
          </a:p>
        </p:txBody>
      </p:sp>
      <p:sp>
        <p:nvSpPr>
          <p:cNvPr id="283" name="Shape 283"/>
          <p:cNvSpPr/>
          <p:nvPr/>
        </p:nvSpPr>
        <p:spPr>
          <a:xfrm>
            <a:off x="6501700" y="3368288"/>
            <a:ext cx="966000" cy="468900"/>
          </a:xfrm>
          <a:prstGeom prst="flowChartAlternateProcess">
            <a:avLst/>
          </a:prstGeom>
          <a:gradFill>
            <a:gsLst>
              <a:gs pos="0">
                <a:srgbClr val="DCECD5"/>
              </a:gs>
              <a:gs pos="100000">
                <a:srgbClr val="93BC81"/>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Geometry</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Shader</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Stage</a:t>
            </a:r>
            <a:endParaRPr sz="1100">
              <a:solidFill>
                <a:srgbClr val="FFFFFF"/>
              </a:solidFill>
            </a:endParaRPr>
          </a:p>
        </p:txBody>
      </p:sp>
      <p:sp>
        <p:nvSpPr>
          <p:cNvPr id="284" name="Shape 284"/>
          <p:cNvSpPr/>
          <p:nvPr/>
        </p:nvSpPr>
        <p:spPr>
          <a:xfrm>
            <a:off x="7726000" y="4034400"/>
            <a:ext cx="966000" cy="468925"/>
          </a:xfrm>
          <a:prstGeom prst="flowChartProcess">
            <a:avLst/>
          </a:prstGeom>
          <a:gradFill>
            <a:gsLst>
              <a:gs pos="0">
                <a:srgbClr val="85E8FF"/>
              </a:gs>
              <a:gs pos="25000">
                <a:srgbClr val="5BC1E9"/>
              </a:gs>
              <a:gs pos="38000">
                <a:srgbClr val="47ACD3"/>
              </a:gs>
              <a:gs pos="55000">
                <a:srgbClr val="3BA8D1"/>
              </a:gs>
              <a:gs pos="80000">
                <a:srgbClr val="2BAFDE"/>
              </a:gs>
              <a:gs pos="88000">
                <a:srgbClr val="23BDF5"/>
              </a:gs>
              <a:gs pos="100000">
                <a:srgbClr val="33E6FF"/>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rgbClr val="FFFFFF"/>
                </a:solidFill>
              </a:rPr>
              <a:t>Stream</a:t>
            </a:r>
            <a:endParaRPr sz="1100">
              <a:solidFill>
                <a:srgbClr val="FFFFFF"/>
              </a:solidFill>
            </a:endParaRPr>
          </a:p>
          <a:p>
            <a:pPr indent="0" lvl="0" marL="0" marR="0" rtl="0" algn="ctr">
              <a:lnSpc>
                <a:spcPct val="100000"/>
              </a:lnSpc>
              <a:spcBef>
                <a:spcPts val="0"/>
              </a:spcBef>
              <a:spcAft>
                <a:spcPts val="0"/>
              </a:spcAft>
              <a:buNone/>
            </a:pPr>
            <a:r>
              <a:rPr lang="en" sz="1100">
                <a:solidFill>
                  <a:srgbClr val="FFFFFF"/>
                </a:solidFill>
              </a:rPr>
              <a:t>Output</a:t>
            </a:r>
            <a:endParaRPr sz="1100">
              <a:solidFill>
                <a:srgbClr val="FFFFFF"/>
              </a:solidFill>
            </a:endParaRPr>
          </a:p>
          <a:p>
            <a:pPr indent="0" lvl="0" marL="0" marR="0" rtl="0" algn="ctr">
              <a:lnSpc>
                <a:spcPct val="100000"/>
              </a:lnSpc>
              <a:spcBef>
                <a:spcPts val="0"/>
              </a:spcBef>
              <a:spcAft>
                <a:spcPts val="0"/>
              </a:spcAft>
              <a:buNone/>
            </a:pPr>
            <a:r>
              <a:rPr lang="en" sz="1100">
                <a:solidFill>
                  <a:srgbClr val="FFFFFF"/>
                </a:solidFill>
              </a:rPr>
              <a:t>Stage</a:t>
            </a:r>
            <a:endParaRPr sz="1100">
              <a:solidFill>
                <a:srgbClr val="FFFFFF"/>
              </a:solidFill>
            </a:endParaRPr>
          </a:p>
        </p:txBody>
      </p:sp>
      <p:sp>
        <p:nvSpPr>
          <p:cNvPr id="285" name="Shape 285"/>
          <p:cNvSpPr/>
          <p:nvPr/>
        </p:nvSpPr>
        <p:spPr>
          <a:xfrm>
            <a:off x="663300" y="4034413"/>
            <a:ext cx="966000" cy="468925"/>
          </a:xfrm>
          <a:prstGeom prst="flowChartProcess">
            <a:avLst/>
          </a:prstGeom>
          <a:gradFill>
            <a:gsLst>
              <a:gs pos="0">
                <a:srgbClr val="DFE9FB"/>
              </a:gs>
              <a:gs pos="100000">
                <a:srgbClr val="6E9BE7"/>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Ras</a:t>
            </a:r>
            <a:r>
              <a:rPr lang="en" sz="1100">
                <a:solidFill>
                  <a:srgbClr val="FFFFFF"/>
                </a:solidFill>
              </a:rPr>
              <a:t>terizer</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Stage</a:t>
            </a:r>
            <a:endParaRPr sz="1100">
              <a:solidFill>
                <a:srgbClr val="FFFFFF"/>
              </a:solidFill>
            </a:endParaRPr>
          </a:p>
        </p:txBody>
      </p:sp>
      <p:sp>
        <p:nvSpPr>
          <p:cNvPr id="286" name="Shape 286"/>
          <p:cNvSpPr/>
          <p:nvPr/>
        </p:nvSpPr>
        <p:spPr>
          <a:xfrm>
            <a:off x="1860500" y="4034438"/>
            <a:ext cx="966000" cy="468900"/>
          </a:xfrm>
          <a:prstGeom prst="flowChartAlternateProcess">
            <a:avLst/>
          </a:prstGeom>
          <a:gradFill>
            <a:gsLst>
              <a:gs pos="0">
                <a:srgbClr val="DBD4EB"/>
              </a:gs>
              <a:gs pos="100000">
                <a:srgbClr val="9180BB"/>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Pixel</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Shader</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Stage</a:t>
            </a:r>
            <a:endParaRPr sz="1100">
              <a:solidFill>
                <a:srgbClr val="FFFFFF"/>
              </a:solidFill>
            </a:endParaRPr>
          </a:p>
        </p:txBody>
      </p:sp>
      <p:sp>
        <p:nvSpPr>
          <p:cNvPr id="287" name="Shape 287"/>
          <p:cNvSpPr/>
          <p:nvPr/>
        </p:nvSpPr>
        <p:spPr>
          <a:xfrm>
            <a:off x="3057700" y="4034413"/>
            <a:ext cx="966000" cy="468925"/>
          </a:xfrm>
          <a:prstGeom prst="flowChartProcess">
            <a:avLst/>
          </a:prstGeom>
          <a:gradFill>
            <a:gsLst>
              <a:gs pos="0">
                <a:srgbClr val="FFF6DB"/>
              </a:gs>
              <a:gs pos="100000">
                <a:srgbClr val="FAD25C"/>
              </a:gs>
            </a:gsLst>
            <a:lin ang="5400012" scaled="0"/>
          </a:gradFill>
          <a:ln cap="flat" cmpd="sng" w="9525">
            <a:solidFill>
              <a:srgbClr val="00E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Output</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Merger</a:t>
            </a:r>
            <a:endParaRPr sz="1100">
              <a:solidFill>
                <a:srgbClr val="FFFFFF"/>
              </a:solidFill>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FFFFFF"/>
                </a:solidFill>
              </a:rPr>
              <a:t>Stage</a:t>
            </a:r>
            <a:endParaRPr sz="1100">
              <a:solidFill>
                <a:srgbClr val="FFFFFF"/>
              </a:solidFill>
            </a:endParaRPr>
          </a:p>
        </p:txBody>
      </p:sp>
      <p:cxnSp>
        <p:nvCxnSpPr>
          <p:cNvPr id="288" name="Shape 288"/>
          <p:cNvCxnSpPr>
            <a:endCxn id="279" idx="1"/>
          </p:cNvCxnSpPr>
          <p:nvPr/>
        </p:nvCxnSpPr>
        <p:spPr>
          <a:xfrm>
            <a:off x="1629200" y="3602725"/>
            <a:ext cx="231300" cy="0"/>
          </a:xfrm>
          <a:prstGeom prst="straightConnector1">
            <a:avLst/>
          </a:prstGeom>
          <a:noFill/>
          <a:ln cap="flat" cmpd="sng" w="9525">
            <a:solidFill>
              <a:schemeClr val="dk2"/>
            </a:solidFill>
            <a:prstDash val="solid"/>
            <a:round/>
            <a:headEnd len="med" w="med" type="none"/>
            <a:tailEnd len="med" w="med" type="triangle"/>
          </a:ln>
        </p:spPr>
      </p:cxnSp>
      <p:cxnSp>
        <p:nvCxnSpPr>
          <p:cNvPr id="289" name="Shape 289"/>
          <p:cNvCxnSpPr>
            <a:endCxn id="280" idx="1"/>
          </p:cNvCxnSpPr>
          <p:nvPr/>
        </p:nvCxnSpPr>
        <p:spPr>
          <a:xfrm>
            <a:off x="2826400" y="3602738"/>
            <a:ext cx="231300" cy="0"/>
          </a:xfrm>
          <a:prstGeom prst="straightConnector1">
            <a:avLst/>
          </a:prstGeom>
          <a:noFill/>
          <a:ln cap="flat" cmpd="sng" w="9525">
            <a:solidFill>
              <a:schemeClr val="dk2"/>
            </a:solidFill>
            <a:prstDash val="solid"/>
            <a:round/>
            <a:headEnd len="med" w="med" type="none"/>
            <a:tailEnd len="med" w="med" type="triangle"/>
          </a:ln>
        </p:spPr>
      </p:cxnSp>
      <p:cxnSp>
        <p:nvCxnSpPr>
          <p:cNvPr id="290" name="Shape 290"/>
          <p:cNvCxnSpPr>
            <a:endCxn id="281" idx="1"/>
          </p:cNvCxnSpPr>
          <p:nvPr/>
        </p:nvCxnSpPr>
        <p:spPr>
          <a:xfrm>
            <a:off x="4023600" y="3602725"/>
            <a:ext cx="182100" cy="0"/>
          </a:xfrm>
          <a:prstGeom prst="straightConnector1">
            <a:avLst/>
          </a:prstGeom>
          <a:noFill/>
          <a:ln cap="flat" cmpd="sng" w="9525">
            <a:solidFill>
              <a:schemeClr val="dk2"/>
            </a:solidFill>
            <a:prstDash val="solid"/>
            <a:round/>
            <a:headEnd len="med" w="med" type="none"/>
            <a:tailEnd len="med" w="med" type="triangle"/>
          </a:ln>
        </p:spPr>
      </p:cxnSp>
      <p:cxnSp>
        <p:nvCxnSpPr>
          <p:cNvPr id="291" name="Shape 291"/>
          <p:cNvCxnSpPr>
            <a:stCxn id="281" idx="3"/>
            <a:endCxn id="282" idx="1"/>
          </p:cNvCxnSpPr>
          <p:nvPr/>
        </p:nvCxnSpPr>
        <p:spPr>
          <a:xfrm>
            <a:off x="5171700" y="3602725"/>
            <a:ext cx="182100" cy="0"/>
          </a:xfrm>
          <a:prstGeom prst="straightConnector1">
            <a:avLst/>
          </a:prstGeom>
          <a:noFill/>
          <a:ln cap="flat" cmpd="sng" w="9525">
            <a:solidFill>
              <a:schemeClr val="dk2"/>
            </a:solidFill>
            <a:prstDash val="solid"/>
            <a:round/>
            <a:headEnd len="med" w="med" type="none"/>
            <a:tailEnd len="med" w="med" type="triangle"/>
          </a:ln>
        </p:spPr>
      </p:cxnSp>
      <p:cxnSp>
        <p:nvCxnSpPr>
          <p:cNvPr id="292" name="Shape 292"/>
          <p:cNvCxnSpPr>
            <a:endCxn id="283" idx="1"/>
          </p:cNvCxnSpPr>
          <p:nvPr/>
        </p:nvCxnSpPr>
        <p:spPr>
          <a:xfrm>
            <a:off x="6319600" y="3602738"/>
            <a:ext cx="182100" cy="0"/>
          </a:xfrm>
          <a:prstGeom prst="straightConnector1">
            <a:avLst/>
          </a:prstGeom>
          <a:noFill/>
          <a:ln cap="flat" cmpd="sng" w="9525">
            <a:solidFill>
              <a:schemeClr val="dk2"/>
            </a:solidFill>
            <a:prstDash val="solid"/>
            <a:round/>
            <a:headEnd len="med" w="med" type="none"/>
            <a:tailEnd len="med" w="med" type="triangle"/>
          </a:ln>
        </p:spPr>
      </p:cxnSp>
      <p:cxnSp>
        <p:nvCxnSpPr>
          <p:cNvPr id="293" name="Shape 293"/>
          <p:cNvCxnSpPr>
            <a:stCxn id="283" idx="3"/>
            <a:endCxn id="285" idx="1"/>
          </p:cNvCxnSpPr>
          <p:nvPr/>
        </p:nvCxnSpPr>
        <p:spPr>
          <a:xfrm flipH="1">
            <a:off x="663400" y="3602738"/>
            <a:ext cx="6804300" cy="666000"/>
          </a:xfrm>
          <a:prstGeom prst="bentConnector5">
            <a:avLst>
              <a:gd fmla="val -1889" name="adj1"/>
              <a:gd fmla="val 50009" name="adj2"/>
              <a:gd fmla="val 102389" name="adj3"/>
            </a:avLst>
          </a:prstGeom>
          <a:noFill/>
          <a:ln cap="flat" cmpd="sng" w="9525">
            <a:solidFill>
              <a:schemeClr val="dk2"/>
            </a:solidFill>
            <a:prstDash val="solid"/>
            <a:round/>
            <a:headEnd len="med" w="med" type="none"/>
            <a:tailEnd len="med" w="med" type="triangle"/>
          </a:ln>
        </p:spPr>
      </p:cxnSp>
      <p:cxnSp>
        <p:nvCxnSpPr>
          <p:cNvPr id="294" name="Shape 294"/>
          <p:cNvCxnSpPr>
            <a:endCxn id="286" idx="1"/>
          </p:cNvCxnSpPr>
          <p:nvPr/>
        </p:nvCxnSpPr>
        <p:spPr>
          <a:xfrm>
            <a:off x="1629200" y="4268888"/>
            <a:ext cx="231300" cy="0"/>
          </a:xfrm>
          <a:prstGeom prst="straightConnector1">
            <a:avLst/>
          </a:prstGeom>
          <a:noFill/>
          <a:ln cap="flat" cmpd="sng" w="9525">
            <a:solidFill>
              <a:schemeClr val="dk2"/>
            </a:solidFill>
            <a:prstDash val="solid"/>
            <a:round/>
            <a:headEnd len="med" w="med" type="none"/>
            <a:tailEnd len="med" w="med" type="triangle"/>
          </a:ln>
        </p:spPr>
      </p:cxnSp>
      <p:cxnSp>
        <p:nvCxnSpPr>
          <p:cNvPr id="295" name="Shape 295"/>
          <p:cNvCxnSpPr>
            <a:endCxn id="287" idx="1"/>
          </p:cNvCxnSpPr>
          <p:nvPr/>
        </p:nvCxnSpPr>
        <p:spPr>
          <a:xfrm>
            <a:off x="2826400" y="4268875"/>
            <a:ext cx="231300" cy="0"/>
          </a:xfrm>
          <a:prstGeom prst="straightConnector1">
            <a:avLst/>
          </a:prstGeom>
          <a:noFill/>
          <a:ln cap="flat" cmpd="sng" w="9525">
            <a:solidFill>
              <a:schemeClr val="dk2"/>
            </a:solidFill>
            <a:prstDash val="solid"/>
            <a:round/>
            <a:headEnd len="med" w="med" type="none"/>
            <a:tailEnd len="med" w="med" type="triangle"/>
          </a:ln>
        </p:spPr>
      </p:cxnSp>
      <p:cxnSp>
        <p:nvCxnSpPr>
          <p:cNvPr id="296" name="Shape 296"/>
          <p:cNvCxnSpPr>
            <a:stCxn id="283" idx="3"/>
            <a:endCxn id="284" idx="1"/>
          </p:cNvCxnSpPr>
          <p:nvPr/>
        </p:nvCxnSpPr>
        <p:spPr>
          <a:xfrm>
            <a:off x="7467700" y="3602738"/>
            <a:ext cx="258300" cy="6660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7" name="Shape 297"/>
          <p:cNvCxnSpPr/>
          <p:nvPr/>
        </p:nvCxnSpPr>
        <p:spPr>
          <a:xfrm rot="10800000">
            <a:off x="451600" y="2928575"/>
            <a:ext cx="8224800" cy="0"/>
          </a:xfrm>
          <a:prstGeom prst="straightConnector1">
            <a:avLst/>
          </a:prstGeom>
          <a:noFill/>
          <a:ln cap="flat" cmpd="sng" w="19050">
            <a:solidFill>
              <a:srgbClr val="FFC000"/>
            </a:solidFill>
            <a:prstDash val="solid"/>
            <a:round/>
            <a:headEnd len="sm" w="sm" type="none"/>
            <a:tailEnd len="sm" w="sm" type="none"/>
          </a:ln>
        </p:spPr>
      </p:cxnSp>
      <p:sp>
        <p:nvSpPr>
          <p:cNvPr id="298" name="Shape 298"/>
          <p:cNvSpPr txBox="1"/>
          <p:nvPr/>
        </p:nvSpPr>
        <p:spPr>
          <a:xfrm>
            <a:off x="500850" y="2615000"/>
            <a:ext cx="1432500" cy="28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a:latin typeface="Quattrocento Sans"/>
                <a:ea typeface="Quattrocento Sans"/>
                <a:cs typeface="Quattrocento Sans"/>
                <a:sym typeface="Quattrocento Sans"/>
              </a:rPr>
              <a:t>Direct3D 9</a:t>
            </a:r>
            <a:endParaRPr b="1">
              <a:latin typeface="Quattrocento Sans"/>
              <a:ea typeface="Quattrocento Sans"/>
              <a:cs typeface="Quattrocento Sans"/>
              <a:sym typeface="Quattrocento Sans"/>
            </a:endParaRPr>
          </a:p>
        </p:txBody>
      </p:sp>
      <p:sp>
        <p:nvSpPr>
          <p:cNvPr id="299" name="Shape 299"/>
          <p:cNvSpPr txBox="1"/>
          <p:nvPr/>
        </p:nvSpPr>
        <p:spPr>
          <a:xfrm>
            <a:off x="500850" y="2961649"/>
            <a:ext cx="1131300" cy="28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a:latin typeface="Quattrocento Sans"/>
                <a:ea typeface="Quattrocento Sans"/>
                <a:cs typeface="Quattrocento Sans"/>
                <a:sym typeface="Quattrocento Sans"/>
              </a:rPr>
              <a:t>Direct3D 11</a:t>
            </a:r>
            <a:endParaRPr b="1">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Shape 304"/>
          <p:cNvPicPr preferRelativeResize="0"/>
          <p:nvPr/>
        </p:nvPicPr>
        <p:blipFill>
          <a:blip r:embed="rId3">
            <a:alphaModFix/>
          </a:blip>
          <a:stretch>
            <a:fillRect/>
          </a:stretch>
        </p:blipFill>
        <p:spPr>
          <a:xfrm>
            <a:off x="2671763" y="666750"/>
            <a:ext cx="3800475" cy="38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