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0888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0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80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09613" y="1143000"/>
            <a:ext cx="5438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709613" y="1143000"/>
            <a:ext cx="5438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151" name="Google Shape;15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/>
          <p:nvPr>
            <p:ph idx="2" type="sldImg"/>
          </p:nvPr>
        </p:nvSpPr>
        <p:spPr>
          <a:xfrm>
            <a:off x="709613" y="1143000"/>
            <a:ext cx="5438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160" name="Google Shape;16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709613" y="1143000"/>
            <a:ext cx="5438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/>
          <p:nvPr>
            <p:ph idx="2" type="sldImg"/>
          </p:nvPr>
        </p:nvSpPr>
        <p:spPr>
          <a:xfrm>
            <a:off x="709613" y="1143000"/>
            <a:ext cx="5438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&amp; CONFIDENTIAL</a:t>
            </a:r>
            <a:endParaRPr/>
          </a:p>
        </p:txBody>
      </p:sp>
      <p:sp>
        <p:nvSpPr>
          <p:cNvPr id="182" name="Google Shape;18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709613" y="1143000"/>
            <a:ext cx="5438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709613" y="1143000"/>
            <a:ext cx="5438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709613" y="1143000"/>
            <a:ext cx="5438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_blue">
  <p:cSld name="Title Slide_blu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5638801"/>
            <a:ext cx="12088813" cy="1219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963481" y="3666754"/>
            <a:ext cx="96649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163546" y="5100382"/>
            <a:ext cx="1500862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976478" y="2074141"/>
            <a:ext cx="10358409" cy="1468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Gothic"/>
              <a:buNone/>
              <a:defRPr sz="5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>
            <a:off x="546308" y="6593724"/>
            <a:ext cx="26467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rgbClr val="A2AAA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flipH="1" rot="10800000">
            <a:off x="523500" y="356619"/>
            <a:ext cx="11031893" cy="4875351"/>
            <a:chOff x="414338" y="1698507"/>
            <a:chExt cx="8343434" cy="3496951"/>
          </a:xfrm>
        </p:grpSpPr>
        <p:cxnSp>
          <p:nvCxnSpPr>
            <p:cNvPr id="21" name="Google Shape;21;p2"/>
            <p:cNvCxnSpPr/>
            <p:nvPr/>
          </p:nvCxnSpPr>
          <p:spPr>
            <a:xfrm>
              <a:off x="2016260" y="1698508"/>
              <a:ext cx="6741512" cy="3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414338" y="5195455"/>
              <a:ext cx="8343434" cy="0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14338" y="1698507"/>
              <a:ext cx="440484" cy="0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3400" y="6015901"/>
            <a:ext cx="1441993" cy="44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eme Slide" showMasterSp="0">
  <p:cSld name="Theme Slide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/>
        </p:nvSpPr>
        <p:spPr>
          <a:xfrm>
            <a:off x="11228750" y="6518679"/>
            <a:ext cx="4716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3815" y="2707983"/>
            <a:ext cx="4701184" cy="144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4030" y="6135151"/>
            <a:ext cx="1058255" cy="324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1"/>
          <p:cNvGrpSpPr/>
          <p:nvPr/>
        </p:nvGrpSpPr>
        <p:grpSpPr>
          <a:xfrm rot="10800000">
            <a:off x="309122" y="221596"/>
            <a:ext cx="11484374" cy="6207222"/>
            <a:chOff x="414337" y="1706134"/>
            <a:chExt cx="8343435" cy="3489324"/>
          </a:xfrm>
        </p:grpSpPr>
        <p:cxnSp>
          <p:nvCxnSpPr>
            <p:cNvPr id="130" name="Google Shape;130;p11"/>
            <p:cNvCxnSpPr/>
            <p:nvPr/>
          </p:nvCxnSpPr>
          <p:spPr>
            <a:xfrm flipH="1" rot="10800000">
              <a:off x="2076109" y="1706136"/>
              <a:ext cx="6681660" cy="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1"/>
            <p:cNvCxnSpPr/>
            <p:nvPr/>
          </p:nvCxnSpPr>
          <p:spPr>
            <a:xfrm>
              <a:off x="414338" y="5195455"/>
              <a:ext cx="8343434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1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1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1"/>
            <p:cNvCxnSpPr/>
            <p:nvPr/>
          </p:nvCxnSpPr>
          <p:spPr>
            <a:xfrm>
              <a:off x="414337" y="1706134"/>
              <a:ext cx="619526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5" name="Google Shape;135;p11"/>
          <p:cNvSpPr txBox="1"/>
          <p:nvPr/>
        </p:nvSpPr>
        <p:spPr>
          <a:xfrm>
            <a:off x="547775" y="6607908"/>
            <a:ext cx="26451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hite Theme Logo">
  <p:cSld name="1_White Theme Logo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10837193" y="6356351"/>
            <a:ext cx="6471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nnect-Final-onWhite.jpg" id="138" name="Google Shape;138;p12"/>
          <p:cNvPicPr preferRelativeResize="0"/>
          <p:nvPr/>
        </p:nvPicPr>
        <p:blipFill rotWithShape="1">
          <a:blip r:embed="rId2">
            <a:alphaModFix/>
          </a:blip>
          <a:srcRect b="8538" l="0" r="0" t="5733"/>
          <a:stretch/>
        </p:blipFill>
        <p:spPr>
          <a:xfrm>
            <a:off x="0" y="221596"/>
            <a:ext cx="8327246" cy="521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4030" y="6135151"/>
            <a:ext cx="1058255" cy="324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2"/>
          <p:cNvGrpSpPr/>
          <p:nvPr/>
        </p:nvGrpSpPr>
        <p:grpSpPr>
          <a:xfrm rot="10800000">
            <a:off x="309122" y="221596"/>
            <a:ext cx="11484374" cy="6207222"/>
            <a:chOff x="414337" y="1706134"/>
            <a:chExt cx="8343435" cy="3489324"/>
          </a:xfrm>
        </p:grpSpPr>
        <p:cxnSp>
          <p:nvCxnSpPr>
            <p:cNvPr id="141" name="Google Shape;141;p12"/>
            <p:cNvCxnSpPr/>
            <p:nvPr/>
          </p:nvCxnSpPr>
          <p:spPr>
            <a:xfrm flipH="1" rot="10800000">
              <a:off x="2076109" y="1706136"/>
              <a:ext cx="6681660" cy="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2"/>
            <p:cNvCxnSpPr/>
            <p:nvPr/>
          </p:nvCxnSpPr>
          <p:spPr>
            <a:xfrm>
              <a:off x="414338" y="5195455"/>
              <a:ext cx="8343434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2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2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2"/>
            <p:cNvCxnSpPr/>
            <p:nvPr/>
          </p:nvCxnSpPr>
          <p:spPr>
            <a:xfrm>
              <a:off x="414337" y="1706134"/>
              <a:ext cx="619526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6" name="Google Shape;146;p12"/>
          <p:cNvSpPr/>
          <p:nvPr/>
        </p:nvSpPr>
        <p:spPr>
          <a:xfrm>
            <a:off x="9185564" y="356619"/>
            <a:ext cx="2149323" cy="13890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" showMasterSp="0">
  <p:cSld name="Content Slid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04441" y="1561382"/>
            <a:ext cx="10865241" cy="44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547775" y="6596333"/>
            <a:ext cx="26451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11228750" y="6518679"/>
            <a:ext cx="4716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4030" y="6135151"/>
            <a:ext cx="1058255" cy="324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 rot="10800000">
            <a:off x="309122" y="221596"/>
            <a:ext cx="11484374" cy="6207222"/>
            <a:chOff x="414337" y="1706134"/>
            <a:chExt cx="8343435" cy="3489324"/>
          </a:xfrm>
        </p:grpSpPr>
        <p:cxnSp>
          <p:nvCxnSpPr>
            <p:cNvPr id="33" name="Google Shape;33;p3"/>
            <p:cNvCxnSpPr/>
            <p:nvPr/>
          </p:nvCxnSpPr>
          <p:spPr>
            <a:xfrm flipH="1" rot="10800000">
              <a:off x="2076109" y="1706136"/>
              <a:ext cx="6681660" cy="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414338" y="5195455"/>
              <a:ext cx="8343434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414337" y="1706134"/>
              <a:ext cx="619526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Slide" showMasterSp="0">
  <p:cSld name="1_Content Slide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04441" y="1561382"/>
            <a:ext cx="10865241" cy="44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/>
        </p:nvSpPr>
        <p:spPr>
          <a:xfrm>
            <a:off x="547775" y="6596333"/>
            <a:ext cx="26451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11228750" y="6518679"/>
            <a:ext cx="4716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4030" y="6135151"/>
            <a:ext cx="1058255" cy="324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4"/>
          <p:cNvGrpSpPr/>
          <p:nvPr/>
        </p:nvGrpSpPr>
        <p:grpSpPr>
          <a:xfrm rot="10800000">
            <a:off x="309122" y="221596"/>
            <a:ext cx="11484374" cy="6207222"/>
            <a:chOff x="414337" y="1706134"/>
            <a:chExt cx="8343435" cy="3489324"/>
          </a:xfrm>
        </p:grpSpPr>
        <p:cxnSp>
          <p:nvCxnSpPr>
            <p:cNvPr id="45" name="Google Shape;45;p4"/>
            <p:cNvCxnSpPr/>
            <p:nvPr/>
          </p:nvCxnSpPr>
          <p:spPr>
            <a:xfrm flipH="1" rot="10800000">
              <a:off x="2076109" y="1706136"/>
              <a:ext cx="6681660" cy="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414338" y="5195455"/>
              <a:ext cx="8343434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414337" y="1706134"/>
              <a:ext cx="619526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_White">
  <p:cSld name="Title Slide_White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" type="body"/>
          </p:nvPr>
        </p:nvSpPr>
        <p:spPr>
          <a:xfrm>
            <a:off x="975985" y="3654909"/>
            <a:ext cx="96649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1163546" y="5100382"/>
            <a:ext cx="1500862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976478" y="2074141"/>
            <a:ext cx="10319413" cy="1468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entury Gothic"/>
              <a:buNone/>
              <a:defRPr sz="5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" name="Google Shape;55;p5"/>
          <p:cNvGrpSpPr/>
          <p:nvPr/>
        </p:nvGrpSpPr>
        <p:grpSpPr>
          <a:xfrm flipH="1" rot="10800000">
            <a:off x="546308" y="339367"/>
            <a:ext cx="11031893" cy="4875351"/>
            <a:chOff x="414338" y="1698507"/>
            <a:chExt cx="8343434" cy="3496951"/>
          </a:xfrm>
        </p:grpSpPr>
        <p:cxnSp>
          <p:nvCxnSpPr>
            <p:cNvPr id="56" name="Google Shape;56;p5"/>
            <p:cNvCxnSpPr/>
            <p:nvPr/>
          </p:nvCxnSpPr>
          <p:spPr>
            <a:xfrm>
              <a:off x="2016260" y="1698507"/>
              <a:ext cx="6741512" cy="3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5"/>
            <p:cNvCxnSpPr/>
            <p:nvPr/>
          </p:nvCxnSpPr>
          <p:spPr>
            <a:xfrm>
              <a:off x="414338" y="5195455"/>
              <a:ext cx="8343434" cy="0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5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5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5"/>
            <p:cNvCxnSpPr/>
            <p:nvPr/>
          </p:nvCxnSpPr>
          <p:spPr>
            <a:xfrm>
              <a:off x="414338" y="1698507"/>
              <a:ext cx="440484" cy="0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1" name="Google Shape;6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3400" y="6015901"/>
            <a:ext cx="1441993" cy="44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02_Text+Graphics" showMasterSp="0">
  <p:cSld name="Content Slide 02_Text+Graphics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>
            <p:ph idx="2" type="pic"/>
          </p:nvPr>
        </p:nvSpPr>
        <p:spPr>
          <a:xfrm>
            <a:off x="6311316" y="1608464"/>
            <a:ext cx="5147929" cy="416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04441" y="1600200"/>
            <a:ext cx="5162136" cy="416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/>
        </p:nvSpPr>
        <p:spPr>
          <a:xfrm>
            <a:off x="547775" y="6596333"/>
            <a:ext cx="26451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  <p:sp>
        <p:nvSpPr>
          <p:cNvPr id="66" name="Google Shape;66;p6"/>
          <p:cNvSpPr txBox="1"/>
          <p:nvPr/>
        </p:nvSpPr>
        <p:spPr>
          <a:xfrm>
            <a:off x="11228750" y="6518679"/>
            <a:ext cx="4716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 rot="10800000">
            <a:off x="309122" y="221596"/>
            <a:ext cx="11484374" cy="6207222"/>
            <a:chOff x="414337" y="1706134"/>
            <a:chExt cx="8343435" cy="3489324"/>
          </a:xfrm>
        </p:grpSpPr>
        <p:cxnSp>
          <p:nvCxnSpPr>
            <p:cNvPr id="69" name="Google Shape;69;p6"/>
            <p:cNvCxnSpPr/>
            <p:nvPr/>
          </p:nvCxnSpPr>
          <p:spPr>
            <a:xfrm flipH="1" rot="10800000">
              <a:off x="2076109" y="1706136"/>
              <a:ext cx="6681660" cy="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6"/>
            <p:cNvCxnSpPr/>
            <p:nvPr/>
          </p:nvCxnSpPr>
          <p:spPr>
            <a:xfrm>
              <a:off x="414338" y="5195455"/>
              <a:ext cx="8343434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6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6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6"/>
            <p:cNvCxnSpPr/>
            <p:nvPr/>
          </p:nvCxnSpPr>
          <p:spPr>
            <a:xfrm>
              <a:off x="414337" y="1706134"/>
              <a:ext cx="619526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74" name="Google Shape;7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4030" y="6135151"/>
            <a:ext cx="1058255" cy="3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Slide 02_2Text_Columns" showMasterSp="0">
  <p:cSld name="1_Content Slide 02_2Text_Columns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604441" y="1600200"/>
            <a:ext cx="5162136" cy="4166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"/>
          <p:cNvSpPr txBox="1"/>
          <p:nvPr/>
        </p:nvSpPr>
        <p:spPr>
          <a:xfrm>
            <a:off x="547775" y="6596333"/>
            <a:ext cx="26451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11228750" y="6518679"/>
            <a:ext cx="4716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2" type="body"/>
          </p:nvPr>
        </p:nvSpPr>
        <p:spPr>
          <a:xfrm>
            <a:off x="6306758" y="1600200"/>
            <a:ext cx="5148239" cy="4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4030" y="6135151"/>
            <a:ext cx="1058255" cy="324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7"/>
          <p:cNvGrpSpPr/>
          <p:nvPr/>
        </p:nvGrpSpPr>
        <p:grpSpPr>
          <a:xfrm rot="10800000">
            <a:off x="309122" y="221596"/>
            <a:ext cx="11484374" cy="6207222"/>
            <a:chOff x="414337" y="1706134"/>
            <a:chExt cx="8343435" cy="3489324"/>
          </a:xfrm>
        </p:grpSpPr>
        <p:cxnSp>
          <p:nvCxnSpPr>
            <p:cNvPr id="83" name="Google Shape;83;p7"/>
            <p:cNvCxnSpPr/>
            <p:nvPr/>
          </p:nvCxnSpPr>
          <p:spPr>
            <a:xfrm flipH="1" rot="10800000">
              <a:off x="2076109" y="1706136"/>
              <a:ext cx="6681660" cy="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414338" y="5195455"/>
              <a:ext cx="8343434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7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7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7"/>
            <p:cNvCxnSpPr/>
            <p:nvPr/>
          </p:nvCxnSpPr>
          <p:spPr>
            <a:xfrm>
              <a:off x="414337" y="1706134"/>
              <a:ext cx="619526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04_Text+Photo" showMasterSp="0">
  <p:cSld name="Content Slide 04_Text+Photo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>
            <p:ph idx="2" type="pic"/>
          </p:nvPr>
        </p:nvSpPr>
        <p:spPr>
          <a:xfrm>
            <a:off x="6306758" y="337173"/>
            <a:ext cx="5222389" cy="5642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547521" y="1853057"/>
            <a:ext cx="5219056" cy="4126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"/>
          <p:cNvSpPr txBox="1"/>
          <p:nvPr/>
        </p:nvSpPr>
        <p:spPr>
          <a:xfrm>
            <a:off x="11228750" y="6518679"/>
            <a:ext cx="4716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547523" y="337172"/>
            <a:ext cx="5219054" cy="1401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4030" y="6135151"/>
            <a:ext cx="1058255" cy="324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8"/>
          <p:cNvGrpSpPr/>
          <p:nvPr/>
        </p:nvGrpSpPr>
        <p:grpSpPr>
          <a:xfrm rot="10800000">
            <a:off x="309122" y="221596"/>
            <a:ext cx="11484374" cy="6207222"/>
            <a:chOff x="414337" y="1706134"/>
            <a:chExt cx="8343435" cy="3489324"/>
          </a:xfrm>
        </p:grpSpPr>
        <p:cxnSp>
          <p:nvCxnSpPr>
            <p:cNvPr id="95" name="Google Shape;95;p8"/>
            <p:cNvCxnSpPr/>
            <p:nvPr/>
          </p:nvCxnSpPr>
          <p:spPr>
            <a:xfrm flipH="1" rot="10800000">
              <a:off x="2076109" y="1706136"/>
              <a:ext cx="6681660" cy="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8"/>
            <p:cNvCxnSpPr/>
            <p:nvPr/>
          </p:nvCxnSpPr>
          <p:spPr>
            <a:xfrm>
              <a:off x="414338" y="5195455"/>
              <a:ext cx="8343434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8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8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8"/>
            <p:cNvCxnSpPr/>
            <p:nvPr/>
          </p:nvCxnSpPr>
          <p:spPr>
            <a:xfrm>
              <a:off x="414337" y="1706134"/>
              <a:ext cx="619526" cy="0"/>
            </a:xfrm>
            <a:prstGeom prst="straightConnector1">
              <a:avLst/>
            </a:pr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8"/>
          <p:cNvSpPr txBox="1"/>
          <p:nvPr/>
        </p:nvSpPr>
        <p:spPr>
          <a:xfrm>
            <a:off x="547775" y="6596333"/>
            <a:ext cx="26451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er_White" showMasterSp="0">
  <p:cSld name="Section Breaker_White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9"/>
          <p:cNvGrpSpPr/>
          <p:nvPr/>
        </p:nvGrpSpPr>
        <p:grpSpPr>
          <a:xfrm>
            <a:off x="547775" y="1706134"/>
            <a:ext cx="11030426" cy="3499954"/>
            <a:chOff x="414338" y="1706134"/>
            <a:chExt cx="8343434" cy="3499954"/>
          </a:xfrm>
        </p:grpSpPr>
        <p:cxnSp>
          <p:nvCxnSpPr>
            <p:cNvPr id="103" name="Google Shape;103;p9"/>
            <p:cNvCxnSpPr/>
            <p:nvPr/>
          </p:nvCxnSpPr>
          <p:spPr>
            <a:xfrm>
              <a:off x="1896150" y="1706137"/>
              <a:ext cx="6861622" cy="0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9"/>
            <p:cNvCxnSpPr/>
            <p:nvPr/>
          </p:nvCxnSpPr>
          <p:spPr>
            <a:xfrm>
              <a:off x="414338" y="5206088"/>
              <a:ext cx="8343434" cy="0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9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9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9"/>
            <p:cNvCxnSpPr/>
            <p:nvPr/>
          </p:nvCxnSpPr>
          <p:spPr>
            <a:xfrm>
              <a:off x="414338" y="1706134"/>
              <a:ext cx="440484" cy="0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1061036" y="1636853"/>
            <a:ext cx="1500862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"/>
          <p:cNvSpPr txBox="1"/>
          <p:nvPr/>
        </p:nvSpPr>
        <p:spPr>
          <a:xfrm>
            <a:off x="11228750" y="6518679"/>
            <a:ext cx="4716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 txBox="1"/>
          <p:nvPr>
            <p:ph type="title"/>
          </p:nvPr>
        </p:nvSpPr>
        <p:spPr>
          <a:xfrm>
            <a:off x="903403" y="2680019"/>
            <a:ext cx="10325346" cy="1528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entury Gothic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4030" y="6135151"/>
            <a:ext cx="1058255" cy="32425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/>
          <p:nvPr/>
        </p:nvSpPr>
        <p:spPr>
          <a:xfrm>
            <a:off x="547775" y="6596333"/>
            <a:ext cx="26451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er_Blue" showMasterSp="0">
  <p:cSld name="Section Breaker_Blue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>
            <a:off x="547775" y="1706134"/>
            <a:ext cx="11030426" cy="3499954"/>
            <a:chOff x="414338" y="1706134"/>
            <a:chExt cx="8343434" cy="3499954"/>
          </a:xfrm>
        </p:grpSpPr>
        <p:cxnSp>
          <p:nvCxnSpPr>
            <p:cNvPr id="115" name="Google Shape;115;p10"/>
            <p:cNvCxnSpPr/>
            <p:nvPr/>
          </p:nvCxnSpPr>
          <p:spPr>
            <a:xfrm>
              <a:off x="1896150" y="1706137"/>
              <a:ext cx="6861622" cy="0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>
              <a:off x="414338" y="5206088"/>
              <a:ext cx="8343434" cy="0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0"/>
            <p:cNvCxnSpPr/>
            <p:nvPr/>
          </p:nvCxnSpPr>
          <p:spPr>
            <a:xfrm rot="10800000">
              <a:off x="414338" y="1706137"/>
              <a:ext cx="0" cy="3489321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0"/>
            <p:cNvCxnSpPr/>
            <p:nvPr/>
          </p:nvCxnSpPr>
          <p:spPr>
            <a:xfrm rot="10800000">
              <a:off x="8757772" y="1706134"/>
              <a:ext cx="0" cy="3489321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0"/>
            <p:cNvCxnSpPr/>
            <p:nvPr/>
          </p:nvCxnSpPr>
          <p:spPr>
            <a:xfrm>
              <a:off x="414338" y="1706134"/>
              <a:ext cx="440484" cy="0"/>
            </a:xfrm>
            <a:prstGeom prst="straightConnector1">
              <a:avLst/>
            </a:pr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1074034" y="1636853"/>
            <a:ext cx="1500862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i="0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/>
        </p:nvSpPr>
        <p:spPr>
          <a:xfrm>
            <a:off x="11228750" y="6518679"/>
            <a:ext cx="4716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903403" y="2680019"/>
            <a:ext cx="10325346" cy="1528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Gothic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84030" y="6135151"/>
            <a:ext cx="1058255" cy="32425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/>
        </p:nvSpPr>
        <p:spPr>
          <a:xfrm>
            <a:off x="547775" y="6596333"/>
            <a:ext cx="26451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4441" y="274638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4441" y="1600201"/>
            <a:ext cx="1087993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837193" y="6356351"/>
            <a:ext cx="6471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9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546308" y="6593724"/>
            <a:ext cx="26467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A2AAA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&amp; 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963481" y="3666754"/>
            <a:ext cx="96649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Jack Fang, Platform team 2, SCP</a:t>
            </a:r>
            <a:endParaRPr/>
          </a:p>
        </p:txBody>
      </p:sp>
      <p:sp>
        <p:nvSpPr>
          <p:cNvPr id="154" name="Google Shape;154;p13"/>
          <p:cNvSpPr txBox="1"/>
          <p:nvPr>
            <p:ph idx="2" type="body"/>
          </p:nvPr>
        </p:nvSpPr>
        <p:spPr>
          <a:xfrm>
            <a:off x="1163546" y="5100382"/>
            <a:ext cx="1500862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/>
              <a:t>April 2019</a:t>
            </a:r>
            <a:endParaRPr/>
          </a:p>
        </p:txBody>
      </p:sp>
      <p:sp>
        <p:nvSpPr>
          <p:cNvPr id="155" name="Google Shape;155;p13"/>
          <p:cNvSpPr txBox="1"/>
          <p:nvPr>
            <p:ph type="title"/>
          </p:nvPr>
        </p:nvSpPr>
        <p:spPr>
          <a:xfrm>
            <a:off x="976478" y="2074141"/>
            <a:ext cx="10358409" cy="1468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entury Gothic"/>
              <a:buNone/>
            </a:pPr>
            <a:r>
              <a:rPr lang="en-US"/>
              <a:t>SPRING BOOT BDD INTEGRATION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Given Task</a:t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1495425" y="1961935"/>
            <a:ext cx="2962275" cy="3654514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790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Boot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7631113" y="1956525"/>
            <a:ext cx="2962275" cy="3654298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790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Serenity</a:t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4563268" y="1961935"/>
            <a:ext cx="2962275" cy="3654298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790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Cucumber</a:t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1142999" y="1514690"/>
            <a:ext cx="9896475" cy="4514635"/>
          </a:xfrm>
          <a:prstGeom prst="flowChartAlternateProcess">
            <a:avLst/>
          </a:prstGeom>
          <a:noFill/>
          <a:ln cap="flat" cmpd="sng" w="2857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495425" y="5616233"/>
            <a:ext cx="1228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1762125" y="2838450"/>
            <a:ext cx="2466975" cy="369332"/>
          </a:xfrm>
          <a:prstGeom prst="flowChartAlternateProcess">
            <a:avLst/>
          </a:prstGeom>
          <a:solidFill>
            <a:schemeClr val="accent6"/>
          </a:solidFill>
          <a:ln cap="flat" cmpd="sng" w="12700">
            <a:solidFill>
              <a:srgbClr val="33AA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Logic</a:t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7878762" y="2838450"/>
            <a:ext cx="2466975" cy="369332"/>
          </a:xfrm>
          <a:prstGeom prst="flowChartAlternateProcess">
            <a:avLst/>
          </a:prstGeom>
          <a:solidFill>
            <a:schemeClr val="accent6"/>
          </a:solidFill>
          <a:ln cap="flat" cmpd="sng" w="12700">
            <a:solidFill>
              <a:srgbClr val="33AA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Ooxx ??!!</a:t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4810126" y="2838450"/>
            <a:ext cx="2466975" cy="369332"/>
          </a:xfrm>
          <a:prstGeom prst="flowChartAlternateProcess">
            <a:avLst/>
          </a:prstGeom>
          <a:solidFill>
            <a:schemeClr val="accent6"/>
          </a:solidFill>
          <a:ln cap="flat" cmpd="sng" w="12700">
            <a:solidFill>
              <a:srgbClr val="33AA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Something BDD??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604441" y="1561382"/>
            <a:ext cx="10865241" cy="44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Get a basic understanding of cucumber, serenity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Try resources online to get a real touch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Make our own Frankenstein</a:t>
            </a:r>
            <a:endParaRPr/>
          </a:p>
        </p:txBody>
      </p:sp>
      <p:sp>
        <p:nvSpPr>
          <p:cNvPr id="176" name="Google Shape;176;p15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Strategy to the given task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0000">
            <a:off x="5530172" y="3623962"/>
            <a:ext cx="1152320" cy="124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So what is it about, anyway?</a:t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1495425" y="1961935"/>
            <a:ext cx="2962275" cy="3654514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790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Boot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7631113" y="1956525"/>
            <a:ext cx="2962275" cy="3654298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790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Serenity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4563268" y="1961935"/>
            <a:ext cx="2962275" cy="3654298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790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Cucumber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142999" y="1514690"/>
            <a:ext cx="9896475" cy="4514635"/>
          </a:xfrm>
          <a:prstGeom prst="flowChartAlternateProcess">
            <a:avLst/>
          </a:prstGeom>
          <a:noFill/>
          <a:ln cap="flat" cmpd="sng" w="28575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1495425" y="5616233"/>
            <a:ext cx="1228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1762125" y="2838450"/>
            <a:ext cx="2466975" cy="369332"/>
          </a:xfrm>
          <a:prstGeom prst="flowChartAlternateProcess">
            <a:avLst/>
          </a:prstGeom>
          <a:solidFill>
            <a:schemeClr val="accent6"/>
          </a:solidFill>
          <a:ln cap="flat" cmpd="sng" w="12700">
            <a:solidFill>
              <a:srgbClr val="33AA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Logic</a:t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5058171" y="2838450"/>
            <a:ext cx="1924050" cy="1019175"/>
          </a:xfrm>
          <a:prstGeom prst="flowChartMultidocument">
            <a:avLst/>
          </a:prstGeom>
          <a:solidFill>
            <a:schemeClr val="accent6"/>
          </a:solidFill>
          <a:ln cap="flat" cmpd="sng" w="12700">
            <a:solidFill>
              <a:srgbClr val="33AA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Files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7878762" y="2838450"/>
            <a:ext cx="2466975" cy="369332"/>
          </a:xfrm>
          <a:prstGeom prst="flowChartAlternateProcess">
            <a:avLst/>
          </a:prstGeom>
          <a:solidFill>
            <a:schemeClr val="accent6"/>
          </a:solidFill>
          <a:ln cap="flat" cmpd="sng" w="12700">
            <a:solidFill>
              <a:srgbClr val="33AA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Testing Utils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7878762" y="3429000"/>
            <a:ext cx="2466975" cy="369332"/>
          </a:xfrm>
          <a:prstGeom prst="flowChartAlternateProcess">
            <a:avLst/>
          </a:prstGeom>
          <a:solidFill>
            <a:schemeClr val="accent6"/>
          </a:solidFill>
          <a:ln cap="flat" cmpd="sng" w="12700">
            <a:solidFill>
              <a:srgbClr val="33AA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Web Report</a:t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4810126" y="4261614"/>
            <a:ext cx="2466975" cy="369332"/>
          </a:xfrm>
          <a:prstGeom prst="flowChartAlternateProcess">
            <a:avLst/>
          </a:prstGeom>
          <a:solidFill>
            <a:schemeClr val="accent6"/>
          </a:solidFill>
          <a:ln cap="flat" cmpd="sng" w="12700">
            <a:solidFill>
              <a:srgbClr val="33AA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with feature Steps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604441" y="1561382"/>
            <a:ext cx="10865241" cy="44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Let’s take a look at the:</a:t>
            </a:r>
            <a:endParaRPr/>
          </a:p>
          <a:p>
            <a:pPr indent="-3429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Feature File</a:t>
            </a:r>
            <a:endParaRPr/>
          </a:p>
          <a:p>
            <a:pPr indent="-3429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Gherkin Steps</a:t>
            </a:r>
            <a:endParaRPr/>
          </a:p>
          <a:p>
            <a:pPr indent="-3429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Serenity Report</a:t>
            </a:r>
            <a:endParaRPr/>
          </a:p>
          <a:p>
            <a:pPr indent="-2032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604441" y="1561382"/>
            <a:ext cx="10865241" cy="44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Integration with a purpose</a:t>
            </a:r>
            <a:endParaRPr/>
          </a:p>
          <a:p>
            <a:pPr indent="-3429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Serenity is suitable for web page testing</a:t>
            </a:r>
            <a:endParaRPr/>
          </a:p>
          <a:p>
            <a:pPr indent="-3429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Interior test VS Exterior test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Implementation practice</a:t>
            </a:r>
            <a:endParaRPr/>
          </a:p>
          <a:p>
            <a:pPr indent="-3429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Keep wording of feature file abstract</a:t>
            </a:r>
            <a:endParaRPr/>
          </a:p>
          <a:p>
            <a:pPr indent="-342900" lvl="1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Modularize test steps for re-use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Observation &amp; Suggestion</a:t>
            </a:r>
            <a:endParaRPr/>
          </a:p>
        </p:txBody>
      </p:sp>
      <p:pic>
        <p:nvPicPr>
          <p:cNvPr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20000">
            <a:off x="5405789" y="2573457"/>
            <a:ext cx="1277231" cy="1277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604441" y="1561382"/>
            <a:ext cx="10865241" cy="447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604441" y="371690"/>
            <a:ext cx="108799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ange Healthcare 2017">
  <a:themeElements>
    <a:clrScheme name="CH5">
      <a:dk1>
        <a:srgbClr val="0F0F59"/>
      </a:dk1>
      <a:lt1>
        <a:srgbClr val="FFFFFF"/>
      </a:lt1>
      <a:dk2>
        <a:srgbClr val="37474F"/>
      </a:dk2>
      <a:lt2>
        <a:srgbClr val="FEFFFF"/>
      </a:lt2>
      <a:accent1>
        <a:srgbClr val="4CC6FF"/>
      </a:accent1>
      <a:accent2>
        <a:srgbClr val="A84EE5"/>
      </a:accent2>
      <a:accent3>
        <a:srgbClr val="D84040"/>
      </a:accent3>
      <a:accent4>
        <a:srgbClr val="0F0F59"/>
      </a:accent4>
      <a:accent5>
        <a:srgbClr val="EA40AC"/>
      </a:accent5>
      <a:accent6>
        <a:srgbClr val="46EAA7"/>
      </a:accent6>
      <a:hlink>
        <a:srgbClr val="5E8AB4"/>
      </a:hlink>
      <a:folHlink>
        <a:srgbClr val="E04E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