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20E86-EBAC-1FF9-94CD-2450EFB11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225603-0C27-1803-366A-8E5ABD0B7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5B2670-0083-53AF-058B-A373B798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D77D-5C3D-4AD3-89FB-D5D37B7A4254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1B21EB-FC40-AF58-7230-3B94277E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171D3-47BB-6937-57EE-5DA81D17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4A1-B4CF-40FD-8C29-E0D8A5909A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78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1B4ED-6FEB-52FD-2808-AD2F156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EC1C21-A902-6F9E-BDC7-CA46DE5D2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0F94A0-BF75-070B-EDC8-19598CE5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D77D-5C3D-4AD3-89FB-D5D37B7A4254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21BC1D-0118-8E90-9C81-46BF0548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BF8041-3259-00F5-63A3-6ACCFDE1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4A1-B4CF-40FD-8C29-E0D8A5909A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661627-C807-352B-022A-E7088B234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42AFBC-5E7C-5AEC-74B8-99AB71C96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203207-7146-2896-883E-16DA655C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D77D-5C3D-4AD3-89FB-D5D37B7A4254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A13475-F582-A987-B47D-06A87389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17F176-A8B4-C59F-8D2C-B39F12E7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4A1-B4CF-40FD-8C29-E0D8A5909A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32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B25D6-2444-CE9F-A4DD-35DC00E4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0DF085-E183-C29B-3AF6-8345F806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07B3F-723E-ECBF-380D-6C03CB7B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D77D-5C3D-4AD3-89FB-D5D37B7A4254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6CC25-5121-A15D-BB76-6ACE70F6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76FF4C-BCA5-014B-154D-23F09947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4A1-B4CF-40FD-8C29-E0D8A5909A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29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94103-C911-DEEA-18E6-5A993012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47D19D-9316-8CFD-158E-F615A9F4D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A6F40F-3CE8-75A0-A412-03CB3374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D77D-5C3D-4AD3-89FB-D5D37B7A4254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9BB705-CBBA-128D-899B-8B7E9ED4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BD4C6F-96FD-F4E4-1822-D1217599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4A1-B4CF-40FD-8C29-E0D8A5909A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895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086E0-0BA4-FAAB-31A4-513B2872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2F787-A37B-D292-1630-0E8AC5A94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0D6310-827A-B030-292C-D8DC2769F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61477D-21EE-6214-12D3-E669F1C1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D77D-5C3D-4AD3-89FB-D5D37B7A4254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A2F150-50C6-F8EC-A0C3-0A1BA426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4DF737-E57B-A53C-4107-122589E5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4A1-B4CF-40FD-8C29-E0D8A5909A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854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8759B-C109-2E8B-5667-A0D3EEEE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915D9E-0124-0149-3FFE-90F93376A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F512D4-83C6-3BE9-20D6-2D824B8FD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3FF9F-45CB-3F31-1D53-90529DC3C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42B2B2-D70F-245B-4226-A6E9873C3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8E95DF-0637-DABD-5F5E-9FC9F7DF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D77D-5C3D-4AD3-89FB-D5D37B7A4254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778872-BFAC-E93C-37CE-CB6DA6FB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96F3BF-91C1-3592-DAF9-F3D33B2F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4A1-B4CF-40FD-8C29-E0D8A5909A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2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E6C22-7538-E2F3-EAC0-652F9A0E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DEE5DD-902D-489B-49E4-C176EE7A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D77D-5C3D-4AD3-89FB-D5D37B7A4254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54D9EC-76C2-EC4F-904D-CF0A4695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E59FA7-6A82-D72F-7D45-C9EB3CE3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4A1-B4CF-40FD-8C29-E0D8A5909A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67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8674B5-EEC8-644B-906E-700463AE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D77D-5C3D-4AD3-89FB-D5D37B7A4254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121CF6-B8FB-487B-B571-2AFC8275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7D3EF7-E3E8-74EE-A870-538A3C27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4A1-B4CF-40FD-8C29-E0D8A5909A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54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FC1D8-6E25-5412-E632-2CE53308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702C09-5F1F-C5E0-0A38-481F68AF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5FBA87-94AC-2546-59F3-3AF21690B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82A3F0-631C-4B9B-32D6-CB30385C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D77D-5C3D-4AD3-89FB-D5D37B7A4254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51E9A7-9B3F-3F0D-46D3-D2188C07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699C58-DA4B-C73C-A7E5-695763A8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4A1-B4CF-40FD-8C29-E0D8A5909A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26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8B481-4B69-C3B0-24F4-BB3D47D8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AE49B2-5AA8-7EB4-F5F0-731665B6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21038A-F323-7371-4CF1-15888C8EC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92A780-9779-C8FA-646C-B33C1FC3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D77D-5C3D-4AD3-89FB-D5D37B7A4254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D284EF-7593-B137-BD0E-8710E144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2CE8BD-C8CD-C3C3-857D-8207103D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4A1-B4CF-40FD-8C29-E0D8A5909A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79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22E32E-815F-86C6-CF7F-04E67DB6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57A67-8CAA-E09F-2A1F-FB7E66F9C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ACE7FD-9226-CBF1-C8C0-DA3779EE2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88D77D-5C3D-4AD3-89FB-D5D37B7A4254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CC17BF-F5C1-FF81-0ABB-E9B961429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1C96C6-191C-6A11-5112-45AD96ED4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A9A4A1-B4CF-40FD-8C29-E0D8A5909A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32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a de flujo: documento 5">
            <a:extLst>
              <a:ext uri="{FF2B5EF4-FFF2-40B4-BE49-F238E27FC236}">
                <a16:creationId xmlns:a16="http://schemas.microsoft.com/office/drawing/2014/main" id="{B7D1AB67-EB70-FBC4-27E8-854A9F61428C}"/>
              </a:ext>
            </a:extLst>
          </p:cNvPr>
          <p:cNvSpPr/>
          <p:nvPr/>
        </p:nvSpPr>
        <p:spPr>
          <a:xfrm>
            <a:off x="389937" y="3018232"/>
            <a:ext cx="1541514" cy="6895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50001.csv</a:t>
            </a:r>
          </a:p>
        </p:txBody>
      </p:sp>
      <p:sp>
        <p:nvSpPr>
          <p:cNvPr id="7" name="Diagrama de flujo: documento 6">
            <a:extLst>
              <a:ext uri="{FF2B5EF4-FFF2-40B4-BE49-F238E27FC236}">
                <a16:creationId xmlns:a16="http://schemas.microsoft.com/office/drawing/2014/main" id="{78DABEE1-1704-1989-8422-9C879CD4ADF1}"/>
              </a:ext>
            </a:extLst>
          </p:cNvPr>
          <p:cNvSpPr/>
          <p:nvPr/>
        </p:nvSpPr>
        <p:spPr>
          <a:xfrm>
            <a:off x="375879" y="2020224"/>
            <a:ext cx="1541514" cy="6895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medellin_neighborhoods.csv (*)</a:t>
            </a:r>
          </a:p>
        </p:txBody>
      </p:sp>
      <p:sp>
        <p:nvSpPr>
          <p:cNvPr id="8" name="Diagrama de flujo: documento 7">
            <a:extLst>
              <a:ext uri="{FF2B5EF4-FFF2-40B4-BE49-F238E27FC236}">
                <a16:creationId xmlns:a16="http://schemas.microsoft.com/office/drawing/2014/main" id="{0F02DE16-F093-E4AD-C082-B8BBE2C90335}"/>
              </a:ext>
            </a:extLst>
          </p:cNvPr>
          <p:cNvSpPr/>
          <p:nvPr/>
        </p:nvSpPr>
        <p:spPr>
          <a:xfrm>
            <a:off x="389936" y="4067388"/>
            <a:ext cx="1575247" cy="6895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customers.csv</a:t>
            </a:r>
          </a:p>
        </p:txBody>
      </p:sp>
      <p:sp>
        <p:nvSpPr>
          <p:cNvPr id="9" name="Diagrama de flujo: documento 8">
            <a:extLst>
              <a:ext uri="{FF2B5EF4-FFF2-40B4-BE49-F238E27FC236}">
                <a16:creationId xmlns:a16="http://schemas.microsoft.com/office/drawing/2014/main" id="{70AD47C0-0025-3963-A60E-9E332B3507D9}"/>
              </a:ext>
            </a:extLst>
          </p:cNvPr>
          <p:cNvSpPr/>
          <p:nvPr/>
        </p:nvSpPr>
        <p:spPr>
          <a:xfrm>
            <a:off x="389936" y="5201591"/>
            <a:ext cx="1631852" cy="6895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employees.csv</a:t>
            </a:r>
          </a:p>
        </p:txBody>
      </p:sp>
      <p:sp>
        <p:nvSpPr>
          <p:cNvPr id="10" name="Diagrama de flujo: proceso 9">
            <a:extLst>
              <a:ext uri="{FF2B5EF4-FFF2-40B4-BE49-F238E27FC236}">
                <a16:creationId xmlns:a16="http://schemas.microsoft.com/office/drawing/2014/main" id="{6ABE7B13-462D-8EB9-BFEA-4C5032863EDD}"/>
              </a:ext>
            </a:extLst>
          </p:cNvPr>
          <p:cNvSpPr/>
          <p:nvPr/>
        </p:nvSpPr>
        <p:spPr>
          <a:xfrm>
            <a:off x="142295" y="434250"/>
            <a:ext cx="2008682" cy="46469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Fuentes de datos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3A5AAA-0570-AA92-85D1-6546E47C7A20}"/>
              </a:ext>
            </a:extLst>
          </p:cNvPr>
          <p:cNvSpPr txBox="1"/>
          <p:nvPr/>
        </p:nvSpPr>
        <p:spPr>
          <a:xfrm>
            <a:off x="141164" y="1041087"/>
            <a:ext cx="2471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Se leen y transforman a archivos parquet con Python (01_leer_fuentes.py)</a:t>
            </a:r>
          </a:p>
          <a:p>
            <a:endParaRPr lang="es-ES" sz="1400" dirty="0"/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29E33322-3A5D-8757-D2AA-1F4FEC548AEE}"/>
              </a:ext>
            </a:extLst>
          </p:cNvPr>
          <p:cNvSpPr/>
          <p:nvPr/>
        </p:nvSpPr>
        <p:spPr>
          <a:xfrm>
            <a:off x="4693684" y="155787"/>
            <a:ext cx="7429474" cy="3686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Simulación</a:t>
            </a:r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C90AD01B-D322-56F1-5F5D-E4B12F9096EE}"/>
              </a:ext>
            </a:extLst>
          </p:cNvPr>
          <p:cNvSpPr/>
          <p:nvPr/>
        </p:nvSpPr>
        <p:spPr>
          <a:xfrm>
            <a:off x="10170212" y="723494"/>
            <a:ext cx="1157441" cy="108735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Socket</a:t>
            </a:r>
          </a:p>
        </p:txBody>
      </p:sp>
      <p:sp>
        <p:nvSpPr>
          <p:cNvPr id="28" name="Diagrama de flujo: tarjeta 27">
            <a:extLst>
              <a:ext uri="{FF2B5EF4-FFF2-40B4-BE49-F238E27FC236}">
                <a16:creationId xmlns:a16="http://schemas.microsoft.com/office/drawing/2014/main" id="{A8F8944A-EB0D-F72B-7E8B-C003E8417875}"/>
              </a:ext>
            </a:extLst>
          </p:cNvPr>
          <p:cNvSpPr/>
          <p:nvPr/>
        </p:nvSpPr>
        <p:spPr>
          <a:xfrm>
            <a:off x="2900396" y="3132138"/>
            <a:ext cx="1017816" cy="458225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latitude</a:t>
            </a:r>
            <a:r>
              <a:rPr lang="es-ES" sz="1400" dirty="0"/>
              <a:t> </a:t>
            </a:r>
            <a:r>
              <a:rPr lang="es-ES" sz="1400" dirty="0" err="1"/>
              <a:t>longitude</a:t>
            </a:r>
            <a:endParaRPr lang="es-ES" sz="1400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F559FC3-D2B9-A3C2-1E22-4DB49BFAD4AB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 flipV="1">
            <a:off x="1931451" y="3361251"/>
            <a:ext cx="968945" cy="1755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Diagrama de flujo: tarjeta 30">
            <a:extLst>
              <a:ext uri="{FF2B5EF4-FFF2-40B4-BE49-F238E27FC236}">
                <a16:creationId xmlns:a16="http://schemas.microsoft.com/office/drawing/2014/main" id="{5548D2DA-8944-4F3B-180C-B0ABE4BA0374}"/>
              </a:ext>
            </a:extLst>
          </p:cNvPr>
          <p:cNvSpPr/>
          <p:nvPr/>
        </p:nvSpPr>
        <p:spPr>
          <a:xfrm>
            <a:off x="2987966" y="4284787"/>
            <a:ext cx="1267884" cy="2547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customer_id</a:t>
            </a:r>
            <a:endParaRPr lang="es-ES" sz="1400" dirty="0"/>
          </a:p>
        </p:txBody>
      </p:sp>
      <p:sp>
        <p:nvSpPr>
          <p:cNvPr id="32" name="Diagrama de flujo: tarjeta 31">
            <a:extLst>
              <a:ext uri="{FF2B5EF4-FFF2-40B4-BE49-F238E27FC236}">
                <a16:creationId xmlns:a16="http://schemas.microsoft.com/office/drawing/2014/main" id="{923DA8EB-F77A-C49E-578D-E49A802DFDC5}"/>
              </a:ext>
            </a:extLst>
          </p:cNvPr>
          <p:cNvSpPr/>
          <p:nvPr/>
        </p:nvSpPr>
        <p:spPr>
          <a:xfrm>
            <a:off x="3043190" y="5426521"/>
            <a:ext cx="1155079" cy="2547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employee.id</a:t>
            </a:r>
            <a:r>
              <a:rPr lang="es-ES" sz="1400" dirty="0"/>
              <a:t> 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B52643F1-4CF9-16A2-99C1-381DC6F011C4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>
            <a:off x="2021788" y="5546365"/>
            <a:ext cx="1021402" cy="7531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A9441AF-7F71-6559-6057-53FD7C6CD6D7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>
            <a:off x="1965183" y="4412162"/>
            <a:ext cx="1022783" cy="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D38EDF0-86C8-66F0-BA5B-822E719C1785}"/>
              </a:ext>
            </a:extLst>
          </p:cNvPr>
          <p:cNvSpPr txBox="1"/>
          <p:nvPr/>
        </p:nvSpPr>
        <p:spPr>
          <a:xfrm>
            <a:off x="6683609" y="1375892"/>
            <a:ext cx="287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400" dirty="0"/>
          </a:p>
          <a:p>
            <a:endParaRPr lang="es-ES" sz="1400" dirty="0"/>
          </a:p>
        </p:txBody>
      </p:sp>
      <p:sp>
        <p:nvSpPr>
          <p:cNvPr id="40" name="Diagrama de flujo: documento 39">
            <a:extLst>
              <a:ext uri="{FF2B5EF4-FFF2-40B4-BE49-F238E27FC236}">
                <a16:creationId xmlns:a16="http://schemas.microsoft.com/office/drawing/2014/main" id="{7776B38F-2F12-A39D-3ADA-5FC6F615E100}"/>
              </a:ext>
            </a:extLst>
          </p:cNvPr>
          <p:cNvSpPr/>
          <p:nvPr/>
        </p:nvSpPr>
        <p:spPr>
          <a:xfrm>
            <a:off x="6959255" y="809213"/>
            <a:ext cx="2808752" cy="240162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400" dirty="0"/>
          </a:p>
          <a:p>
            <a:pPr algn="ctr"/>
            <a:r>
              <a:rPr lang="es-ES" sz="1600" dirty="0" err="1"/>
              <a:t>Datos.json</a:t>
            </a:r>
            <a:endParaRPr lang="es-ES" sz="1600" dirty="0"/>
          </a:p>
          <a:p>
            <a:r>
              <a:rPr lang="es-ES" sz="1400" dirty="0"/>
              <a:t>“latitude":6.203522535,</a:t>
            </a:r>
          </a:p>
          <a:p>
            <a:r>
              <a:rPr lang="es-ES" sz="1400" dirty="0"/>
              <a:t>"</a:t>
            </a:r>
            <a:r>
              <a:rPr lang="es-ES" sz="1400" dirty="0" err="1"/>
              <a:t>longitude</a:t>
            </a:r>
            <a:r>
              <a:rPr lang="es-ES" sz="1400" dirty="0"/>
              <a:t>":-75.5362329612,</a:t>
            </a:r>
          </a:p>
          <a:p>
            <a:r>
              <a:rPr lang="es-ES" sz="1400" dirty="0"/>
              <a:t>"date":"2024-06-10 01:31:17.000“,</a:t>
            </a:r>
          </a:p>
          <a:p>
            <a:r>
              <a:rPr lang="es-ES" sz="1400" dirty="0"/>
              <a:t>"customer_id":3770,</a:t>
            </a:r>
          </a:p>
          <a:p>
            <a:r>
              <a:rPr lang="es-ES" sz="1400" dirty="0"/>
              <a:t>"employee_id":4750,</a:t>
            </a:r>
          </a:p>
          <a:p>
            <a:r>
              <a:rPr lang="es-ES" sz="1400" dirty="0"/>
              <a:t>"quantity_products":57,</a:t>
            </a:r>
          </a:p>
          <a:p>
            <a:r>
              <a:rPr lang="es-ES" sz="1400" dirty="0"/>
              <a:t>"order_id":4692303970</a:t>
            </a:r>
          </a:p>
        </p:txBody>
      </p:sp>
      <p:sp>
        <p:nvSpPr>
          <p:cNvPr id="47" name="Diagrama de flujo: multidocumento 46">
            <a:extLst>
              <a:ext uri="{FF2B5EF4-FFF2-40B4-BE49-F238E27FC236}">
                <a16:creationId xmlns:a16="http://schemas.microsoft.com/office/drawing/2014/main" id="{559B01FF-0E73-228C-808A-DB256BE7823D}"/>
              </a:ext>
            </a:extLst>
          </p:cNvPr>
          <p:cNvSpPr/>
          <p:nvPr/>
        </p:nvSpPr>
        <p:spPr>
          <a:xfrm>
            <a:off x="7263938" y="3652401"/>
            <a:ext cx="1880063" cy="631751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Histórico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Incremental</a:t>
            </a:r>
          </a:p>
        </p:txBody>
      </p:sp>
      <p:sp>
        <p:nvSpPr>
          <p:cNvPr id="49" name="Diagrama de flujo: disco magnético 48">
            <a:extLst>
              <a:ext uri="{FF2B5EF4-FFF2-40B4-BE49-F238E27FC236}">
                <a16:creationId xmlns:a16="http://schemas.microsoft.com/office/drawing/2014/main" id="{0568C546-C7EB-96E9-1A24-04DD09804458}"/>
              </a:ext>
            </a:extLst>
          </p:cNvPr>
          <p:cNvSpPr/>
          <p:nvPr/>
        </p:nvSpPr>
        <p:spPr>
          <a:xfrm>
            <a:off x="10981908" y="5432212"/>
            <a:ext cx="1077957" cy="129196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Hadoop </a:t>
            </a:r>
            <a:r>
              <a:rPr lang="es-ES" sz="1400" dirty="0" err="1"/>
              <a:t>Bronze</a:t>
            </a:r>
            <a:endParaRPr lang="es-ES" sz="1400" dirty="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B7F76472-5468-FF5D-00AC-A3B547C9A8AD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 flipH="1">
            <a:off x="8333311" y="3052068"/>
            <a:ext cx="30320" cy="600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5B590DD2-3CB1-3C28-4131-A53AE3E3F683}"/>
              </a:ext>
            </a:extLst>
          </p:cNvPr>
          <p:cNvCxnSpPr>
            <a:cxnSpLocks/>
          </p:cNvCxnSpPr>
          <p:nvPr/>
        </p:nvCxnSpPr>
        <p:spPr>
          <a:xfrm flipH="1">
            <a:off x="7940057" y="4285953"/>
            <a:ext cx="73586" cy="423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A04F0125-C83D-740A-82FD-EDDA37B1E178}"/>
              </a:ext>
            </a:extLst>
          </p:cNvPr>
          <p:cNvSpPr txBox="1"/>
          <p:nvPr/>
        </p:nvSpPr>
        <p:spPr>
          <a:xfrm>
            <a:off x="4593851" y="890679"/>
            <a:ext cx="23282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Se debe construir una simulación de eventos cada 30 segundos, archivo en formato </a:t>
            </a:r>
            <a:r>
              <a:rPr lang="es-ES" sz="1400" dirty="0" err="1"/>
              <a:t>json</a:t>
            </a:r>
            <a:endParaRPr lang="es-ES" sz="1400" dirty="0"/>
          </a:p>
          <a:p>
            <a:r>
              <a:rPr lang="es-ES" sz="1400" dirty="0"/>
              <a:t>(01_cargue_inicial.py)</a:t>
            </a:r>
          </a:p>
          <a:p>
            <a:r>
              <a:rPr lang="es-ES" sz="1400" dirty="0"/>
              <a:t>(02_simulacion.py)</a:t>
            </a:r>
          </a:p>
        </p:txBody>
      </p: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7789D399-C2B9-60D7-759A-295750FB1293}"/>
              </a:ext>
            </a:extLst>
          </p:cNvPr>
          <p:cNvCxnSpPr>
            <a:cxnSpLocks/>
          </p:cNvCxnSpPr>
          <p:nvPr/>
        </p:nvCxnSpPr>
        <p:spPr>
          <a:xfrm flipV="1">
            <a:off x="2021440" y="1518140"/>
            <a:ext cx="8205376" cy="4260043"/>
          </a:xfrm>
          <a:prstGeom prst="bentConnector3">
            <a:avLst>
              <a:gd name="adj1" fmla="val 980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DFD08849-F34E-CB52-8FAC-7F60AD3313B8}"/>
              </a:ext>
            </a:extLst>
          </p:cNvPr>
          <p:cNvSpPr txBox="1"/>
          <p:nvPr/>
        </p:nvSpPr>
        <p:spPr>
          <a:xfrm>
            <a:off x="38945" y="6306397"/>
            <a:ext cx="91050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(*) con el archivo medellin_neighborhoods.csv se verifican que las latitudes y longitudes estén dentro del rango de la ciudad de Medellín (03_grafica_simulacion.py)</a:t>
            </a:r>
          </a:p>
        </p:txBody>
      </p:sp>
      <p:cxnSp>
        <p:nvCxnSpPr>
          <p:cNvPr id="108" name="Conector: angular 107">
            <a:extLst>
              <a:ext uri="{FF2B5EF4-FFF2-40B4-BE49-F238E27FC236}">
                <a16:creationId xmlns:a16="http://schemas.microsoft.com/office/drawing/2014/main" id="{8B6E57D9-D67A-66CB-635F-DAE757E6B36C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8643464" y="1810849"/>
            <a:ext cx="2105469" cy="31733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9D97B608-6EA6-7511-31C8-9AF1509F49AA}"/>
              </a:ext>
            </a:extLst>
          </p:cNvPr>
          <p:cNvSpPr/>
          <p:nvPr/>
        </p:nvSpPr>
        <p:spPr>
          <a:xfrm>
            <a:off x="10981908" y="3413093"/>
            <a:ext cx="868784" cy="376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Spark</a:t>
            </a:r>
            <a:endParaRPr lang="es-ES" dirty="0"/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6047043E-EF9D-AD7B-CD44-28C9751BD005}"/>
              </a:ext>
            </a:extLst>
          </p:cNvPr>
          <p:cNvCxnSpPr>
            <a:stCxn id="27" idx="5"/>
            <a:endCxn id="124" idx="0"/>
          </p:cNvCxnSpPr>
          <p:nvPr/>
        </p:nvCxnSpPr>
        <p:spPr>
          <a:xfrm>
            <a:off x="11158150" y="1651610"/>
            <a:ext cx="258150" cy="1761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A2753FA9-3D03-804B-1747-48C8C1783D3F}"/>
              </a:ext>
            </a:extLst>
          </p:cNvPr>
          <p:cNvCxnSpPr>
            <a:cxnSpLocks/>
            <a:stCxn id="124" idx="2"/>
            <a:endCxn id="49" idx="1"/>
          </p:cNvCxnSpPr>
          <p:nvPr/>
        </p:nvCxnSpPr>
        <p:spPr>
          <a:xfrm>
            <a:off x="11416300" y="3789360"/>
            <a:ext cx="104587" cy="16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Diagrama de flujo: multidocumento 129">
            <a:extLst>
              <a:ext uri="{FF2B5EF4-FFF2-40B4-BE49-F238E27FC236}">
                <a16:creationId xmlns:a16="http://schemas.microsoft.com/office/drawing/2014/main" id="{54CFDFE3-91CF-6508-DF65-16BB8A072EFC}"/>
              </a:ext>
            </a:extLst>
          </p:cNvPr>
          <p:cNvSpPr/>
          <p:nvPr/>
        </p:nvSpPr>
        <p:spPr>
          <a:xfrm>
            <a:off x="7160171" y="4749451"/>
            <a:ext cx="1631852" cy="631751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err="1"/>
              <a:t>Datos.parquet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0160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A1C33D82-7B14-630E-65A7-4734CA6AFC39}"/>
              </a:ext>
            </a:extLst>
          </p:cNvPr>
          <p:cNvSpPr/>
          <p:nvPr/>
        </p:nvSpPr>
        <p:spPr>
          <a:xfrm>
            <a:off x="1830563" y="185767"/>
            <a:ext cx="7429474" cy="3686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Datos en la capa </a:t>
            </a:r>
            <a:r>
              <a:rPr lang="es-ES" sz="1400" dirty="0" err="1"/>
              <a:t>silver</a:t>
            </a:r>
            <a:endParaRPr lang="es-ES" sz="1400" dirty="0"/>
          </a:p>
        </p:txBody>
      </p:sp>
      <p:sp>
        <p:nvSpPr>
          <p:cNvPr id="5" name="Diagrama de flujo: documento 4">
            <a:extLst>
              <a:ext uri="{FF2B5EF4-FFF2-40B4-BE49-F238E27FC236}">
                <a16:creationId xmlns:a16="http://schemas.microsoft.com/office/drawing/2014/main" id="{379B7009-40EC-AC5C-EFD4-E28B3BF8298D}"/>
              </a:ext>
            </a:extLst>
          </p:cNvPr>
          <p:cNvSpPr/>
          <p:nvPr/>
        </p:nvSpPr>
        <p:spPr>
          <a:xfrm>
            <a:off x="663385" y="1423810"/>
            <a:ext cx="3183819" cy="491702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400" dirty="0"/>
          </a:p>
          <a:p>
            <a:pPr algn="ctr"/>
            <a:r>
              <a:rPr lang="es-ES" sz="1600" dirty="0" err="1"/>
              <a:t>DatosSilver.parquet</a:t>
            </a:r>
            <a:endParaRPr lang="es-ES" sz="1600" dirty="0"/>
          </a:p>
          <a:p>
            <a:r>
              <a:rPr lang="es-ES" sz="1400" dirty="0"/>
              <a:t>“latitude":6.203522535,</a:t>
            </a:r>
          </a:p>
          <a:p>
            <a:r>
              <a:rPr lang="es-ES" sz="1400" dirty="0"/>
              <a:t>"</a:t>
            </a:r>
            <a:r>
              <a:rPr lang="es-ES" sz="1400" dirty="0" err="1"/>
              <a:t>longitude</a:t>
            </a:r>
            <a:r>
              <a:rPr lang="es-ES" sz="1400" dirty="0"/>
              <a:t>":-75.5362329612,</a:t>
            </a:r>
          </a:p>
          <a:p>
            <a:r>
              <a:rPr lang="es-ES" sz="1400" dirty="0"/>
              <a:t>"date":"2024-06-10 01:31:17.000“,</a:t>
            </a:r>
          </a:p>
          <a:p>
            <a:r>
              <a:rPr lang="es-ES" sz="1400" dirty="0"/>
              <a:t>"customer_id":3770,</a:t>
            </a:r>
          </a:p>
          <a:p>
            <a:r>
              <a:rPr lang="es-ES" sz="1400" dirty="0"/>
              <a:t>"employee_id":4750,</a:t>
            </a:r>
          </a:p>
          <a:p>
            <a:r>
              <a:rPr lang="es-ES" sz="1400" dirty="0"/>
              <a:t>"quantity_products":57,</a:t>
            </a:r>
          </a:p>
          <a:p>
            <a:r>
              <a:rPr lang="es-ES" sz="1400" dirty="0"/>
              <a:t>"order_id":4692303970,</a:t>
            </a:r>
          </a:p>
          <a:p>
            <a:r>
              <a:rPr lang="es-ES" sz="1400" dirty="0"/>
              <a:t>“</a:t>
            </a:r>
            <a:r>
              <a:rPr lang="es-ES" sz="1400" dirty="0" err="1"/>
              <a:t>cod_comuna</a:t>
            </a:r>
            <a:r>
              <a:rPr lang="es-ES" sz="1400" dirty="0"/>
              <a:t>”: “01”,</a:t>
            </a:r>
          </a:p>
          <a:p>
            <a:r>
              <a:rPr lang="es-ES" sz="1400" dirty="0"/>
              <a:t>“comuna”: “POPULAR”,</a:t>
            </a:r>
          </a:p>
          <a:p>
            <a:r>
              <a:rPr lang="es-ES" sz="1400" dirty="0"/>
              <a:t>“año”: 2023</a:t>
            </a:r>
          </a:p>
          <a:p>
            <a:r>
              <a:rPr lang="es-ES" sz="1400" dirty="0"/>
              <a:t>“mes”: 10</a:t>
            </a:r>
          </a:p>
          <a:p>
            <a:r>
              <a:rPr lang="es-ES" sz="1400" dirty="0"/>
              <a:t>“día: 31</a:t>
            </a:r>
          </a:p>
          <a:p>
            <a:r>
              <a:rPr lang="es-ES" sz="1400" dirty="0"/>
              <a:t>“</a:t>
            </a:r>
            <a:r>
              <a:rPr lang="es-ES" sz="1400" dirty="0" err="1"/>
              <a:t>name_customer</a:t>
            </a:r>
            <a:r>
              <a:rPr lang="es-ES" sz="1400" dirty="0"/>
              <a:t>”:” Carol Santiago”</a:t>
            </a:r>
          </a:p>
          <a:p>
            <a:r>
              <a:rPr lang="es-ES" sz="1400" dirty="0"/>
              <a:t>“</a:t>
            </a:r>
            <a:r>
              <a:rPr lang="es-ES" sz="1400" dirty="0" err="1"/>
              <a:t>name_employee</a:t>
            </a:r>
            <a:r>
              <a:rPr lang="es-ES" sz="1400" dirty="0"/>
              <a:t>”:” Howard Guthrie”</a:t>
            </a:r>
          </a:p>
          <a:p>
            <a:r>
              <a:rPr lang="es-ES" sz="1400" dirty="0"/>
              <a:t>“</a:t>
            </a:r>
            <a:r>
              <a:rPr lang="es-ES" sz="1400" dirty="0" err="1"/>
              <a:t>partition_date</a:t>
            </a:r>
            <a:r>
              <a:rPr lang="es-ES" sz="1400" dirty="0"/>
              <a:t>”:</a:t>
            </a:r>
          </a:p>
          <a:p>
            <a:r>
              <a:rPr lang="es-ES" sz="1400" dirty="0"/>
              <a:t>“comisión”: 0.16</a:t>
            </a:r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3F9940-72FE-4347-4F21-EDF05BA306E8}"/>
              </a:ext>
            </a:extLst>
          </p:cNvPr>
          <p:cNvSpPr txBox="1"/>
          <p:nvPr/>
        </p:nvSpPr>
        <p:spPr>
          <a:xfrm>
            <a:off x="5786203" y="2893102"/>
            <a:ext cx="3183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cod_comuna</a:t>
            </a:r>
            <a:r>
              <a:rPr lang="es-ES" dirty="0"/>
              <a:t> es igual a código</a:t>
            </a:r>
          </a:p>
          <a:p>
            <a:r>
              <a:rPr lang="es-ES" dirty="0"/>
              <a:t>comuna es igual a nombre</a:t>
            </a:r>
          </a:p>
        </p:txBody>
      </p:sp>
    </p:spTree>
    <p:extLst>
      <p:ext uri="{BB962C8B-B14F-4D97-AF65-F5344CB8AC3E}">
        <p14:creationId xmlns:p14="http://schemas.microsoft.com/office/powerpoint/2010/main" val="291965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A1C33D82-7B14-630E-65A7-4734CA6AFC39}"/>
              </a:ext>
            </a:extLst>
          </p:cNvPr>
          <p:cNvSpPr/>
          <p:nvPr/>
        </p:nvSpPr>
        <p:spPr>
          <a:xfrm>
            <a:off x="1830563" y="185767"/>
            <a:ext cx="7429474" cy="3686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Datos en la capa </a:t>
            </a:r>
            <a:r>
              <a:rPr lang="es-ES" sz="1400" dirty="0" err="1"/>
              <a:t>gold</a:t>
            </a:r>
            <a:endParaRPr lang="es-ES" sz="1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E687C3D-8EFD-8FE0-0177-7E0984E8EEFA}"/>
              </a:ext>
            </a:extLst>
          </p:cNvPr>
          <p:cNvSpPr txBox="1"/>
          <p:nvPr/>
        </p:nvSpPr>
        <p:spPr>
          <a:xfrm>
            <a:off x="1409075" y="1753849"/>
            <a:ext cx="68611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Gráfico o tabla con las comunas con mayores ventas de botellas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Cantidad de ventas por vendedor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Análisis temporal de ventas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Frecuencia mensual de compra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Comisión por vendedor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6953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312</Words>
  <Application>Microsoft Office PowerPoint</Application>
  <PresentationFormat>Panorámica</PresentationFormat>
  <Paragraphs>57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Hernan Lozada Carvajal</dc:creator>
  <cp:lastModifiedBy>Hernan Lozada Carvajal</cp:lastModifiedBy>
  <cp:revision>10</cp:revision>
  <dcterms:created xsi:type="dcterms:W3CDTF">2024-06-10T22:01:31Z</dcterms:created>
  <dcterms:modified xsi:type="dcterms:W3CDTF">2024-06-11T00:44:28Z</dcterms:modified>
</cp:coreProperties>
</file>