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BED71-2FEC-EF68-A310-9AAA10DB9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5858D4-D32E-259F-1248-6B951EE8B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CC469A-D2C3-4066-8689-C468ABAC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ED2B-D8D6-4063-A04C-5A6402C53DA5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3D0AB2-FB61-C9BB-7F7F-7876B35F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3916E-7FBC-5D71-C598-842B908E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491-06BE-4A6F-A850-6E95A49DAC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473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577C4-21C7-DEEC-FE25-F1979FCA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277A0E-0CC6-5E9A-37D3-9F8411FF6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27005-4078-70E8-FCBB-189E4080D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ED2B-D8D6-4063-A04C-5A6402C53DA5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492863-01E9-7D43-20A5-B45AA3F7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5BA591-54DA-40F2-A000-8F138F1B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491-06BE-4A6F-A850-6E95A49DAC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034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5CC0D7-AE04-D3D8-FB10-C06322F26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CB615B-C141-9184-1D2A-08A45E597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FEA691-D144-E1A9-0476-2CFB499A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ED2B-D8D6-4063-A04C-5A6402C53DA5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48C2F5-B03F-6870-2D3D-8698EB95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7E2CBD-2DE1-321E-1913-F2AB428E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491-06BE-4A6F-A850-6E95A49DAC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253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203B0-BA0F-BD3C-7A29-38EF2199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FA000-4E55-C885-68D1-4E842AFE7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C8752F-6973-E28F-AAC8-71DF1892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ED2B-D8D6-4063-A04C-5A6402C53DA5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30498-8416-8F73-2463-DDC89E02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CA5E0B-4206-08A6-5B42-3C869A8B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491-06BE-4A6F-A850-6E95A49DAC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575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BDA2C-B709-922A-1A3F-0833CBA1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A7A745-2F8B-035B-114F-5F6614179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009DF6-8FB3-8C37-F1F6-F3203211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ED2B-D8D6-4063-A04C-5A6402C53DA5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F15246-7106-0D1E-DAE4-7E5927DD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045521-AF4E-696F-4713-7EEA9C3E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491-06BE-4A6F-A850-6E95A49DAC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128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5F12E-22D8-E62D-06DC-717372F5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54CCD-26ED-0E26-80AC-EFE727F6E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5D0427-DE6F-8CF8-E8C7-2CBE97950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F862BB-C647-1249-C52F-F6A6487A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ED2B-D8D6-4063-A04C-5A6402C53DA5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C727C9-7D56-D4EC-0157-BB03A3D2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6293AD-0A2F-2A4C-5FA7-C39B560E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491-06BE-4A6F-A850-6E95A49DAC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586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0D020-BB74-3794-A4EF-F102D7C5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2305A0-661F-E4FB-CDA7-31149DB11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0C5629-26C9-9AC1-9C47-8CC41E48C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92128E-FFF8-541F-2813-AF3DCA3B5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86767A-B988-078A-C459-1A8777619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965B6B-90B1-12BC-B63E-FF6C338B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ED2B-D8D6-4063-A04C-5A6402C53DA5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233E16-3023-773E-66E1-55AFA61C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D01152-D959-D570-2497-DF4E1343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491-06BE-4A6F-A850-6E95A49DAC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1191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C1769-04A9-DA30-2DAC-44F338E4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242D9A-F527-0CCE-F78E-7B30F689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ED2B-D8D6-4063-A04C-5A6402C53DA5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441DAE-F3CE-707B-D15B-BC9DA3C0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A49B67-CCE3-84F2-C8EC-5834FEDC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491-06BE-4A6F-A850-6E95A49DAC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479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2BC364-1270-E1E5-4FC2-2D979156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ED2B-D8D6-4063-A04C-5A6402C53DA5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E3FADD-4B6D-25A6-FEF8-6DB25149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62F009-E9ED-0082-296D-357F2889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491-06BE-4A6F-A850-6E95A49DAC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659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03E60-98CE-AB26-E3B6-CCF51A79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D7E4EE-1F40-5048-CCF9-96DAF9311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9A9238-7E2A-D19A-C8AD-24E4E3076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E5F9C2-4227-B580-5AEC-5A6AE122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ED2B-D8D6-4063-A04C-5A6402C53DA5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2887D-8FC0-058E-2D6D-304B2600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661968-D15E-E625-EAEF-F8B45F97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491-06BE-4A6F-A850-6E95A49DAC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149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992D3-30BE-4A3B-31FA-5E1E0E69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394269-9F4D-03FD-68CA-DAA579E05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79FD79-7CBE-3BD6-D9B7-6C895321D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E81CB9-754E-5F6F-1B42-C63DA15D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ED2B-D8D6-4063-A04C-5A6402C53DA5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9C6A84-9628-C67B-469F-C80EA7C9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AE3B4B-2AC0-DF75-7787-5A2CDB61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491-06BE-4A6F-A850-6E95A49DAC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472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A745B4-6A36-A5FE-971E-59CD231E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ACB17D-BE3A-FED7-A520-371978044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24448A-691A-9707-4001-D7B493804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ED2B-D8D6-4063-A04C-5A6402C53DA5}" type="datetimeFigureOut">
              <a:rPr lang="es-CO" smtClean="0"/>
              <a:t>30/05/2024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53D80F-1112-707D-25E4-79E6EEA6C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20CF6E-2212-F138-85EA-0C35A5532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5491-06BE-4A6F-A850-6E95A49DAC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45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B800D79-D265-7353-1F86-AEA5A53B98C9}"/>
              </a:ext>
            </a:extLst>
          </p:cNvPr>
          <p:cNvSpPr txBox="1"/>
          <p:nvPr/>
        </p:nvSpPr>
        <p:spPr>
          <a:xfrm>
            <a:off x="9086597" y="2144492"/>
            <a:ext cx="2843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Social</a:t>
            </a:r>
          </a:p>
          <a:p>
            <a:r>
              <a:rPr lang="es-CO" dirty="0"/>
              <a:t>- Pérdida de viviendas.</a:t>
            </a:r>
          </a:p>
          <a:p>
            <a:r>
              <a:rPr lang="es-CO" dirty="0"/>
              <a:t>- Aumento de la pobreza.</a:t>
            </a:r>
          </a:p>
          <a:p>
            <a:r>
              <a:rPr lang="es-CO" dirty="0"/>
              <a:t>- Descontento social.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4CD754-263E-876B-02E6-8696358D412F}"/>
              </a:ext>
            </a:extLst>
          </p:cNvPr>
          <p:cNvSpPr txBox="1"/>
          <p:nvPr/>
        </p:nvSpPr>
        <p:spPr>
          <a:xfrm>
            <a:off x="2013358" y="276837"/>
            <a:ext cx="742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Cisne Negro: Crisis Financiera del 2008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245549-F7C2-6165-1B47-12BB9CD08B82}"/>
              </a:ext>
            </a:extLst>
          </p:cNvPr>
          <p:cNvSpPr txBox="1"/>
          <p:nvPr/>
        </p:nvSpPr>
        <p:spPr>
          <a:xfrm>
            <a:off x="9086597" y="646169"/>
            <a:ext cx="2843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Económico</a:t>
            </a:r>
          </a:p>
          <a:p>
            <a:r>
              <a:rPr lang="es-CO" dirty="0"/>
              <a:t>- Recesión Global.</a:t>
            </a:r>
          </a:p>
          <a:p>
            <a:r>
              <a:rPr lang="es-CO" dirty="0"/>
              <a:t>- Aumento del desempleo.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41DF9C-DDC5-D7D7-E871-2EBCABF45775}"/>
              </a:ext>
            </a:extLst>
          </p:cNvPr>
          <p:cNvSpPr txBox="1"/>
          <p:nvPr/>
        </p:nvSpPr>
        <p:spPr>
          <a:xfrm>
            <a:off x="9086597" y="3703245"/>
            <a:ext cx="31054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/>
              <a:t>Impacto en la política y la regulación</a:t>
            </a:r>
          </a:p>
          <a:p>
            <a:r>
              <a:rPr lang="es-CO" dirty="0"/>
              <a:t>- Cambio en la percepción del riesgo.</a:t>
            </a:r>
          </a:p>
          <a:p>
            <a:r>
              <a:rPr lang="es-CO" dirty="0"/>
              <a:t>- Bancos centrales bajan sus tasas de interés para reactivar la economía.</a:t>
            </a:r>
          </a:p>
          <a:p>
            <a:r>
              <a:rPr lang="es-CO" dirty="0"/>
              <a:t>- Se implementaron reformas regulatorias para supervisar el sector financiero.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073CDD5-0F79-DF92-D34E-62399609DD97}"/>
              </a:ext>
            </a:extLst>
          </p:cNvPr>
          <p:cNvGrpSpPr/>
          <p:nvPr/>
        </p:nvGrpSpPr>
        <p:grpSpPr>
          <a:xfrm>
            <a:off x="1821856" y="2252579"/>
            <a:ext cx="4164078" cy="2102603"/>
            <a:chOff x="2964856" y="1322022"/>
            <a:chExt cx="4718713" cy="2536156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2B3DA254-33CF-856B-4DBE-ACABFCD5A6A9}"/>
                </a:ext>
              </a:extLst>
            </p:cNvPr>
            <p:cNvGrpSpPr/>
            <p:nvPr/>
          </p:nvGrpSpPr>
          <p:grpSpPr>
            <a:xfrm>
              <a:off x="2964856" y="1322022"/>
              <a:ext cx="4718713" cy="2536156"/>
              <a:chOff x="2964856" y="1322022"/>
              <a:chExt cx="4718713" cy="2536156"/>
            </a:xfrm>
          </p:grpSpPr>
          <p:pic>
            <p:nvPicPr>
              <p:cNvPr id="15" name="Imagen 14">
                <a:extLst>
                  <a:ext uri="{FF2B5EF4-FFF2-40B4-BE49-F238E27FC236}">
                    <a16:creationId xmlns:a16="http://schemas.microsoft.com/office/drawing/2014/main" id="{1CB58639-FA22-2EE8-1CAB-0EE1D9024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964856" y="1322022"/>
                <a:ext cx="4718713" cy="2536156"/>
              </a:xfrm>
              <a:prstGeom prst="rect">
                <a:avLst/>
              </a:prstGeom>
            </p:spPr>
          </p:pic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F0AD1A06-E785-B6EE-D791-539E4A705E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4534" y="1794933"/>
                <a:ext cx="0" cy="16891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cto 18">
                <a:extLst>
                  <a:ext uri="{FF2B5EF4-FFF2-40B4-BE49-F238E27FC236}">
                    <a16:creationId xmlns:a16="http://schemas.microsoft.com/office/drawing/2014/main" id="{8640CB5E-B8EF-7B52-AD9B-7AC6E65E10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2168" y="1798466"/>
                <a:ext cx="0" cy="16891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4B29ABD5-490F-8938-A55A-465DF229B375}"/>
                </a:ext>
              </a:extLst>
            </p:cNvPr>
            <p:cNvSpPr txBox="1"/>
            <p:nvPr/>
          </p:nvSpPr>
          <p:spPr>
            <a:xfrm>
              <a:off x="5051239" y="2447939"/>
              <a:ext cx="4697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2.06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B6E9167-5D5E-79DE-672D-97A533EB5FE5}"/>
                </a:ext>
              </a:extLst>
            </p:cNvPr>
            <p:cNvSpPr txBox="1"/>
            <p:nvPr/>
          </p:nvSpPr>
          <p:spPr>
            <a:xfrm>
              <a:off x="5037935" y="3078539"/>
              <a:ext cx="536227" cy="278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900" dirty="0"/>
                <a:t>-1.36</a:t>
              </a:r>
            </a:p>
          </p:txBody>
        </p:sp>
        <p:sp>
          <p:nvSpPr>
            <p:cNvPr id="23" name="Diagrama de flujo: conector 22">
              <a:extLst>
                <a:ext uri="{FF2B5EF4-FFF2-40B4-BE49-F238E27FC236}">
                  <a16:creationId xmlns:a16="http://schemas.microsoft.com/office/drawing/2014/main" id="{481F9F85-115B-CCC1-CA08-43C16CB3E1B5}"/>
                </a:ext>
              </a:extLst>
            </p:cNvPr>
            <p:cNvSpPr/>
            <p:nvPr/>
          </p:nvSpPr>
          <p:spPr>
            <a:xfrm>
              <a:off x="5268914" y="3071813"/>
              <a:ext cx="68438" cy="714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Diagrama de flujo: conector 23">
              <a:extLst>
                <a:ext uri="{FF2B5EF4-FFF2-40B4-BE49-F238E27FC236}">
                  <a16:creationId xmlns:a16="http://schemas.microsoft.com/office/drawing/2014/main" id="{D7E89D48-7FAE-9D4F-B784-7975D745E41B}"/>
                </a:ext>
              </a:extLst>
            </p:cNvPr>
            <p:cNvSpPr/>
            <p:nvPr/>
          </p:nvSpPr>
          <p:spPr>
            <a:xfrm>
              <a:off x="5089339" y="2590100"/>
              <a:ext cx="68438" cy="71438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763274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75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Yackelin Sofia Giraldo Castaño</dc:creator>
  <cp:lastModifiedBy>Yackelin Sofia Giraldo Castaño</cp:lastModifiedBy>
  <cp:revision>1</cp:revision>
  <dcterms:created xsi:type="dcterms:W3CDTF">2024-05-30T20:19:51Z</dcterms:created>
  <dcterms:modified xsi:type="dcterms:W3CDTF">2024-05-30T21:13:37Z</dcterms:modified>
</cp:coreProperties>
</file>