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92" d="100"/>
          <a:sy n="92" d="100"/>
        </p:scale>
        <p:origin x="84"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544622-FC47-49FA-814B-B0C8A654A737}"/>
              </a:ext>
            </a:extLst>
          </p:cNvPr>
          <p:cNvSpPr txBox="1"/>
          <p:nvPr/>
        </p:nvSpPr>
        <p:spPr>
          <a:xfrm>
            <a:off x="1220303" y="1413164"/>
            <a:ext cx="4702313" cy="2585323"/>
          </a:xfrm>
          <a:prstGeom prst="rect">
            <a:avLst/>
          </a:prstGeom>
          <a:noFill/>
        </p:spPr>
        <p:txBody>
          <a:bodyPr wrap="none" rtlCol="0">
            <a:spAutoFit/>
          </a:bodyPr>
          <a:lstStyle/>
          <a:p>
            <a:r>
              <a:rPr lang="en-US" dirty="0"/>
              <a:t>spring: </a:t>
            </a:r>
          </a:p>
          <a:p>
            <a:r>
              <a:rPr 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a:p>
            <a:endParaRPr lang="en-US" dirty="0"/>
          </a:p>
          <a:p>
            <a:r>
              <a:rPr lang="en-US" dirty="0" err="1"/>
              <a:t>mybatis</a:t>
            </a:r>
            <a:r>
              <a:rPr lang="en-US" dirty="0"/>
              <a:t>:</a:t>
            </a:r>
          </a:p>
          <a:p>
            <a:r>
              <a:rPr lang="en-US" dirty="0"/>
              <a:t>  configuration:</a:t>
            </a:r>
          </a:p>
          <a:p>
            <a:r>
              <a:rPr lang="en-US" dirty="0"/>
              <a:t>    map-underscore-to-camel-case: </a:t>
            </a:r>
            <a:r>
              <a:rPr lang="en-US" b="1" dirty="0"/>
              <a:t>true</a:t>
            </a:r>
            <a:endParaRPr lang="en-US" dirty="0"/>
          </a:p>
        </p:txBody>
      </p: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Kafka</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C102B0-42A9-4110-B52E-62380654F16D}"/>
              </a:ext>
            </a:extLst>
          </p:cNvPr>
          <p:cNvSpPr txBox="1"/>
          <p:nvPr/>
        </p:nvSpPr>
        <p:spPr>
          <a:xfrm>
            <a:off x="696949" y="893618"/>
            <a:ext cx="3539880" cy="1477328"/>
          </a:xfrm>
          <a:prstGeom prst="rect">
            <a:avLst/>
          </a:prstGeom>
          <a:noFill/>
        </p:spPr>
        <p:txBody>
          <a:bodyPr wrap="none" rtlCol="0">
            <a:spAutoFit/>
          </a:bodyPr>
          <a:lstStyle/>
          <a:p>
            <a:r>
              <a:rPr lang="en-US" dirty="0"/>
              <a:t>spring:</a:t>
            </a:r>
          </a:p>
          <a:p>
            <a:r>
              <a:rPr lang="en-US" dirty="0"/>
              <a:t>  </a:t>
            </a:r>
            <a:r>
              <a:rPr lang="en-US" dirty="0" err="1"/>
              <a:t>kafka</a:t>
            </a:r>
            <a:r>
              <a:rPr lang="en-US" dirty="0"/>
              <a:t>:</a:t>
            </a:r>
          </a:p>
          <a:p>
            <a:r>
              <a:rPr lang="en-US" dirty="0"/>
              <a:t>    bootstrap-servers: localhost:9092</a:t>
            </a:r>
          </a:p>
          <a:p>
            <a:r>
              <a:rPr lang="en-US" dirty="0"/>
              <a:t>    consumer:</a:t>
            </a:r>
          </a:p>
          <a:p>
            <a:r>
              <a:rPr lang="en-US" dirty="0"/>
              <a:t>      group-id: </a:t>
            </a:r>
            <a:r>
              <a:rPr lang="en-US" dirty="0" err="1"/>
              <a:t>mygroup</a:t>
            </a:r>
            <a:endParaRPr lang="en-US" dirty="0"/>
          </a:p>
        </p:txBody>
      </p: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Spring </a:t>
            </a:r>
            <a:r>
              <a:rPr lang="en-US" altLang="zh-CN" sz="2800" spc="300" dirty="0" err="1">
                <a:solidFill>
                  <a:srgbClr val="0D4960"/>
                </a:solidFill>
                <a:latin typeface="方正尚酷简体" panose="03000509000000000000" pitchFamily="65" charset="-122"/>
                <a:ea typeface="方正尚酷简体" panose="03000509000000000000" pitchFamily="65" charset="-122"/>
              </a:rPr>
              <a:t>kafka</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7B9540A-BB10-4C65-AB09-857BB838438D}"/>
              </a:ext>
            </a:extLst>
          </p:cNvPr>
          <p:cNvSpPr/>
          <p:nvPr/>
        </p:nvSpPr>
        <p:spPr>
          <a:xfrm>
            <a:off x="696949" y="818262"/>
            <a:ext cx="6203374" cy="1662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&lt;dependency&gt;</a:t>
            </a:r>
          </a:p>
          <a:p>
            <a:r>
              <a:rPr lang="en-US" dirty="0"/>
              <a:t>	&lt;</a:t>
            </a:r>
            <a:r>
              <a:rPr lang="en-US" dirty="0" err="1"/>
              <a:t>groupId</a:t>
            </a:r>
            <a:r>
              <a:rPr lang="en-US" dirty="0"/>
              <a:t>&gt;</a:t>
            </a:r>
            <a:r>
              <a:rPr lang="en-US" dirty="0" err="1"/>
              <a:t>org.springframework.kafka</a:t>
            </a:r>
            <a:r>
              <a:rPr lang="en-US" dirty="0"/>
              <a:t>&lt;/</a:t>
            </a:r>
            <a:r>
              <a:rPr lang="en-US" dirty="0" err="1"/>
              <a:t>groupId</a:t>
            </a:r>
            <a:r>
              <a:rPr lang="en-US" dirty="0"/>
              <a:t>&gt;</a:t>
            </a:r>
          </a:p>
          <a:p>
            <a:r>
              <a:rPr lang="en-US" dirty="0"/>
              <a:t>	&lt;</a:t>
            </a:r>
            <a:r>
              <a:rPr lang="en-US" dirty="0" err="1"/>
              <a:t>artifactId</a:t>
            </a:r>
            <a:r>
              <a:rPr lang="en-US" dirty="0"/>
              <a:t>&gt;spring-</a:t>
            </a:r>
            <a:r>
              <a:rPr lang="en-US" dirty="0" err="1"/>
              <a:t>kafka</a:t>
            </a:r>
            <a:r>
              <a:rPr lang="en-US" dirty="0"/>
              <a:t>&lt;/</a:t>
            </a:r>
            <a:r>
              <a:rPr lang="en-US" dirty="0" err="1"/>
              <a:t>artifactId</a:t>
            </a:r>
            <a:r>
              <a:rPr lang="en-US" dirty="0"/>
              <a:t>&gt;</a:t>
            </a:r>
          </a:p>
          <a:p>
            <a:r>
              <a:rPr lang="en-US" dirty="0"/>
              <a:t>	&lt;version&gt;2.1.6.RELEASE&lt;/version&gt;</a:t>
            </a:r>
          </a:p>
          <a:p>
            <a:r>
              <a:rPr lang="en-US" dirty="0"/>
              <a:t>&lt;/dependency&gt;</a:t>
            </a:r>
          </a:p>
        </p:txBody>
      </p:sp>
      <p:sp>
        <p:nvSpPr>
          <p:cNvPr id="9" name="Rectangle: Rounded Corners 8">
            <a:extLst>
              <a:ext uri="{FF2B5EF4-FFF2-40B4-BE49-F238E27FC236}">
                <a16:creationId xmlns:a16="http://schemas.microsoft.com/office/drawing/2014/main" id="{A52F2DF6-7CC9-4B6D-84CB-557A9E67B26C}"/>
              </a:ext>
            </a:extLst>
          </p:cNvPr>
          <p:cNvSpPr/>
          <p:nvPr/>
        </p:nvSpPr>
        <p:spPr>
          <a:xfrm>
            <a:off x="7367502" y="1123140"/>
            <a:ext cx="3917025" cy="841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EnableKafka</a:t>
            </a:r>
            <a:endParaRPr lang="en-US" dirty="0"/>
          </a:p>
          <a:p>
            <a:r>
              <a:rPr lang="en-US" b="1" dirty="0"/>
              <a:t>public class Application {}</a:t>
            </a:r>
            <a:endParaRPr lang="en-US" dirty="0"/>
          </a:p>
        </p:txBody>
      </p:sp>
      <p:sp>
        <p:nvSpPr>
          <p:cNvPr id="10" name="Rectangle: Rounded Corners 9">
            <a:extLst>
              <a:ext uri="{FF2B5EF4-FFF2-40B4-BE49-F238E27FC236}">
                <a16:creationId xmlns:a16="http://schemas.microsoft.com/office/drawing/2014/main" id="{D6C2941C-8DE6-4124-B1E7-67A82A1848C4}"/>
              </a:ext>
            </a:extLst>
          </p:cNvPr>
          <p:cNvSpPr/>
          <p:nvPr/>
        </p:nvSpPr>
        <p:spPr>
          <a:xfrm>
            <a:off x="696949" y="2883935"/>
            <a:ext cx="6670553" cy="376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Autowired</a:t>
            </a:r>
            <a:endParaRPr lang="en-US" dirty="0"/>
          </a:p>
          <a:p>
            <a:r>
              <a:rPr lang="nb-NO" b="1" dirty="0"/>
              <a:t>private KafkaTemplate&lt;String, String&gt; template;</a:t>
            </a:r>
            <a:endParaRPr lang="en-US" dirty="0"/>
          </a:p>
          <a:p>
            <a:r>
              <a:rPr lang="en-US" dirty="0"/>
              <a:t>@</a:t>
            </a:r>
            <a:r>
              <a:rPr lang="en-US" dirty="0" err="1"/>
              <a:t>GetMapping</a:t>
            </a:r>
            <a:r>
              <a:rPr lang="en-US" dirty="0"/>
              <a:t>("/{message}")</a:t>
            </a:r>
          </a:p>
          <a:p>
            <a:r>
              <a:rPr lang="en-US" b="1" dirty="0"/>
              <a:t>public String send(@</a:t>
            </a:r>
            <a:r>
              <a:rPr lang="en-US" b="1" dirty="0" err="1"/>
              <a:t>PathVariable</a:t>
            </a:r>
            <a:r>
              <a:rPr lang="en-US" b="1" dirty="0"/>
              <a:t>("message") String msg) {</a:t>
            </a:r>
          </a:p>
          <a:p>
            <a:r>
              <a:rPr lang="en-US" dirty="0"/>
              <a:t>	</a:t>
            </a:r>
            <a:r>
              <a:rPr lang="en-US" dirty="0" err="1"/>
              <a:t>template.send</a:t>
            </a:r>
            <a:r>
              <a:rPr lang="en-US" dirty="0"/>
              <a:t>("topic1", msg);</a:t>
            </a:r>
          </a:p>
          <a:p>
            <a:r>
              <a:rPr lang="en-US" b="1" dirty="0"/>
              <a:t>	return msg;</a:t>
            </a:r>
          </a:p>
          <a:p>
            <a:r>
              <a:rPr lang="en-US" dirty="0"/>
              <a:t>}</a:t>
            </a:r>
          </a:p>
          <a:p>
            <a:r>
              <a:rPr lang="en-US" dirty="0"/>
              <a:t>@</a:t>
            </a:r>
            <a:r>
              <a:rPr lang="en-US" dirty="0" err="1"/>
              <a:t>KafkaListener</a:t>
            </a:r>
            <a:r>
              <a:rPr lang="en-US" dirty="0"/>
              <a:t>(topics = { "topic1" })</a:t>
            </a:r>
          </a:p>
          <a:p>
            <a:r>
              <a:rPr lang="en-US" b="1" dirty="0"/>
              <a:t>public void receive(</a:t>
            </a:r>
            <a:r>
              <a:rPr lang="en-US" b="1" dirty="0" err="1"/>
              <a:t>ConsumerRecord</a:t>
            </a:r>
            <a:r>
              <a:rPr lang="en-US" b="1" dirty="0"/>
              <a:t>&lt;?, ?&gt; record) {</a:t>
            </a:r>
          </a:p>
          <a:p>
            <a:r>
              <a:rPr lang="en-US" dirty="0"/>
              <a:t>	Optional&lt;?&gt; msg = </a:t>
            </a:r>
            <a:r>
              <a:rPr lang="en-US" dirty="0" err="1"/>
              <a:t>Optional.</a:t>
            </a:r>
            <a:r>
              <a:rPr lang="en-US" i="1" dirty="0" err="1"/>
              <a:t>ofNullable</a:t>
            </a:r>
            <a:r>
              <a:rPr lang="en-US" i="1" dirty="0"/>
              <a:t>(</a:t>
            </a:r>
            <a:r>
              <a:rPr lang="en-US" i="1" dirty="0" err="1"/>
              <a:t>record.value</a:t>
            </a:r>
            <a:r>
              <a:rPr lang="en-US" i="1" dirty="0"/>
              <a:t>());</a:t>
            </a:r>
          </a:p>
          <a:p>
            <a:r>
              <a:rPr lang="en-US" b="1" dirty="0"/>
              <a:t>	if (</a:t>
            </a:r>
            <a:r>
              <a:rPr lang="en-US" b="1" dirty="0" err="1"/>
              <a:t>msg.isPresent</a:t>
            </a:r>
            <a:r>
              <a:rPr lang="en-US" b="1" dirty="0"/>
              <a:t>()) {</a:t>
            </a:r>
            <a:r>
              <a:rPr lang="en-US" dirty="0" err="1"/>
              <a:t>System.</a:t>
            </a:r>
            <a:r>
              <a:rPr lang="en-US" b="1" i="1" dirty="0" err="1"/>
              <a:t>out.println</a:t>
            </a:r>
            <a:r>
              <a:rPr lang="en-US" b="1" i="1" dirty="0"/>
              <a:t>(</a:t>
            </a:r>
            <a:r>
              <a:rPr lang="en-US" b="1" i="1" dirty="0" err="1"/>
              <a:t>msg.get</a:t>
            </a:r>
            <a:r>
              <a:rPr lang="en-US" b="1" i="1" dirty="0"/>
              <a:t>());</a:t>
            </a:r>
            <a:r>
              <a:rPr lang="en-US" dirty="0"/>
              <a:t>}</a:t>
            </a:r>
          </a:p>
          <a:p>
            <a:r>
              <a:rPr lang="en-US" dirty="0"/>
              <a:t>}</a:t>
            </a:r>
          </a:p>
        </p:txBody>
      </p:sp>
      <p:cxnSp>
        <p:nvCxnSpPr>
          <p:cNvPr id="15" name="Straight Arrow Connector 14">
            <a:extLst>
              <a:ext uri="{FF2B5EF4-FFF2-40B4-BE49-F238E27FC236}">
                <a16:creationId xmlns:a16="http://schemas.microsoft.com/office/drawing/2014/main" id="{F64BBDE3-014E-481A-A84E-B52AF013DF7E}"/>
              </a:ext>
            </a:extLst>
          </p:cNvPr>
          <p:cNvCxnSpPr>
            <a:cxnSpLocks/>
          </p:cNvCxnSpPr>
          <p:nvPr/>
        </p:nvCxnSpPr>
        <p:spPr>
          <a:xfrm>
            <a:off x="3719945" y="4384964"/>
            <a:ext cx="0" cy="74814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HTTP/HTTPS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B89AC5B-96D7-4FBE-A059-FED9B8451C5E}"/>
              </a:ext>
            </a:extLst>
          </p:cNvPr>
          <p:cNvSpPr/>
          <p:nvPr/>
        </p:nvSpPr>
        <p:spPr>
          <a:xfrm>
            <a:off x="675409" y="966355"/>
            <a:ext cx="10916944" cy="81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创建证书：</a:t>
            </a:r>
            <a:endParaRPr lang="en-US" altLang="zh-CN" dirty="0"/>
          </a:p>
          <a:p>
            <a:pPr algn="ctr"/>
            <a:r>
              <a:rPr lang="en-US" dirty="0" err="1"/>
              <a:t>keytool</a:t>
            </a:r>
            <a:r>
              <a:rPr lang="en-US" dirty="0"/>
              <a:t> -</a:t>
            </a:r>
            <a:r>
              <a:rPr lang="en-US" dirty="0" err="1"/>
              <a:t>genkey</a:t>
            </a:r>
            <a:r>
              <a:rPr lang="en-US" dirty="0"/>
              <a:t> -alias tomcat  -</a:t>
            </a:r>
            <a:r>
              <a:rPr lang="en-US" dirty="0" err="1"/>
              <a:t>storetype</a:t>
            </a:r>
            <a:r>
              <a:rPr lang="en-US" dirty="0"/>
              <a:t> PKCS12 -</a:t>
            </a:r>
            <a:r>
              <a:rPr lang="en-US" dirty="0" err="1"/>
              <a:t>keyalg</a:t>
            </a:r>
            <a:r>
              <a:rPr lang="en-US" dirty="0"/>
              <a:t> RSA -k </a:t>
            </a:r>
            <a:r>
              <a:rPr lang="en-US" dirty="0" err="1"/>
              <a:t>eysize</a:t>
            </a:r>
            <a:r>
              <a:rPr lang="en-US" dirty="0"/>
              <a:t> 2048  -</a:t>
            </a:r>
            <a:r>
              <a:rPr lang="en-US" dirty="0" err="1"/>
              <a:t>keystore</a:t>
            </a:r>
            <a:r>
              <a:rPr lang="en-US" dirty="0"/>
              <a:t> keystore.p12 -validity 3650</a:t>
            </a:r>
          </a:p>
        </p:txBody>
      </p:sp>
      <p:sp>
        <p:nvSpPr>
          <p:cNvPr id="9" name="Rectangle: Rounded Corners 8">
            <a:extLst>
              <a:ext uri="{FF2B5EF4-FFF2-40B4-BE49-F238E27FC236}">
                <a16:creationId xmlns:a16="http://schemas.microsoft.com/office/drawing/2014/main" id="{828DFF59-088D-49A2-A386-A1E97F44F103}"/>
              </a:ext>
            </a:extLst>
          </p:cNvPr>
          <p:cNvSpPr/>
          <p:nvPr/>
        </p:nvSpPr>
        <p:spPr>
          <a:xfrm>
            <a:off x="675409" y="3429000"/>
            <a:ext cx="3761509" cy="2712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server: </a:t>
            </a:r>
          </a:p>
          <a:p>
            <a:r>
              <a:rPr lang="en-US" dirty="0"/>
              <a:t>  address: 127.0.0.1</a:t>
            </a:r>
          </a:p>
          <a:p>
            <a:r>
              <a:rPr lang="en-US" dirty="0"/>
              <a:t>  port: 8443</a:t>
            </a:r>
          </a:p>
          <a:p>
            <a:r>
              <a:rPr lang="en-US" dirty="0"/>
              <a:t>  </a:t>
            </a:r>
            <a:r>
              <a:rPr lang="en-US" dirty="0" err="1"/>
              <a:t>ssl</a:t>
            </a:r>
            <a:r>
              <a:rPr lang="en-US" dirty="0"/>
              <a:t>:</a:t>
            </a:r>
          </a:p>
          <a:p>
            <a:r>
              <a:rPr lang="en-US" dirty="0"/>
              <a:t>    key-store: classpath:keystore.p12</a:t>
            </a:r>
          </a:p>
          <a:p>
            <a:r>
              <a:rPr lang="en-US" dirty="0"/>
              <a:t>    key-store-password: 12345678</a:t>
            </a:r>
          </a:p>
          <a:p>
            <a:r>
              <a:rPr lang="en-US" dirty="0"/>
              <a:t>    key-store-type: PKCS12</a:t>
            </a:r>
          </a:p>
          <a:p>
            <a:r>
              <a:rPr lang="en-US" dirty="0"/>
              <a:t>    key-alias: tomcat</a:t>
            </a:r>
          </a:p>
        </p:txBody>
      </p:sp>
      <p:sp>
        <p:nvSpPr>
          <p:cNvPr id="10" name="Arrow: Down 9">
            <a:extLst>
              <a:ext uri="{FF2B5EF4-FFF2-40B4-BE49-F238E27FC236}">
                <a16:creationId xmlns:a16="http://schemas.microsoft.com/office/drawing/2014/main" id="{999CFC62-E840-4D87-A099-41D1FD9FF9ED}"/>
              </a:ext>
            </a:extLst>
          </p:cNvPr>
          <p:cNvSpPr/>
          <p:nvPr/>
        </p:nvSpPr>
        <p:spPr>
          <a:xfrm>
            <a:off x="1797627" y="1776840"/>
            <a:ext cx="1943100" cy="165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配置</a:t>
            </a:r>
            <a:r>
              <a:rPr lang="en-US" altLang="zh-CN" dirty="0"/>
              <a:t>HTTPS</a:t>
            </a:r>
            <a:endParaRPr lang="en-US" dirty="0"/>
          </a:p>
        </p:txBody>
      </p:sp>
      <p:sp>
        <p:nvSpPr>
          <p:cNvPr id="11" name="Arrow: Right 10">
            <a:extLst>
              <a:ext uri="{FF2B5EF4-FFF2-40B4-BE49-F238E27FC236}">
                <a16:creationId xmlns:a16="http://schemas.microsoft.com/office/drawing/2014/main" id="{003D4E96-2896-408A-A034-E2ED08C383FA}"/>
              </a:ext>
            </a:extLst>
          </p:cNvPr>
          <p:cNvSpPr/>
          <p:nvPr/>
        </p:nvSpPr>
        <p:spPr>
          <a:xfrm>
            <a:off x="4436918" y="4135578"/>
            <a:ext cx="1394306" cy="1298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a:t>
            </a:r>
            <a:r>
              <a:rPr lang="en-US" altLang="zh-CN" dirty="0"/>
              <a:t>HTTP</a:t>
            </a:r>
            <a:endParaRPr lang="en-US" dirty="0"/>
          </a:p>
        </p:txBody>
      </p:sp>
      <p:sp>
        <p:nvSpPr>
          <p:cNvPr id="12" name="Rectangle: Rounded Corners 11">
            <a:extLst>
              <a:ext uri="{FF2B5EF4-FFF2-40B4-BE49-F238E27FC236}">
                <a16:creationId xmlns:a16="http://schemas.microsoft.com/office/drawing/2014/main" id="{3AE9B38D-4897-49DC-B823-536802C0F17F}"/>
              </a:ext>
            </a:extLst>
          </p:cNvPr>
          <p:cNvSpPr/>
          <p:nvPr/>
        </p:nvSpPr>
        <p:spPr>
          <a:xfrm>
            <a:off x="5831224" y="2172872"/>
            <a:ext cx="5761129" cy="4473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@Bean</a:t>
            </a:r>
          </a:p>
          <a:p>
            <a:r>
              <a:rPr lang="en-US" b="1" dirty="0"/>
              <a:t>public </a:t>
            </a:r>
            <a:r>
              <a:rPr lang="en-US" b="1" dirty="0" err="1"/>
              <a:t>ServletWebServerFactory</a:t>
            </a:r>
            <a:r>
              <a:rPr lang="en-US" b="1" dirty="0"/>
              <a:t> </a:t>
            </a:r>
            <a:r>
              <a:rPr lang="en-US" b="1" dirty="0" err="1"/>
              <a:t>servletContainer</a:t>
            </a:r>
            <a:r>
              <a:rPr lang="en-US" b="1" dirty="0"/>
              <a:t>() {</a:t>
            </a:r>
          </a:p>
          <a:p>
            <a:r>
              <a:rPr lang="en-US" dirty="0"/>
              <a:t>	</a:t>
            </a:r>
            <a:r>
              <a:rPr lang="en-US" dirty="0" err="1"/>
              <a:t>TomcatServletWebServerFactory</a:t>
            </a:r>
            <a:r>
              <a:rPr lang="en-US" dirty="0"/>
              <a:t> tomcat = </a:t>
            </a:r>
            <a:r>
              <a:rPr lang="en-US" b="1" dirty="0"/>
              <a:t>new </a:t>
            </a:r>
            <a:r>
              <a:rPr lang="en-US" b="1" dirty="0" err="1"/>
              <a:t>TomcatServletWebServerFactory</a:t>
            </a:r>
            <a:r>
              <a:rPr lang="en-US" b="1" dirty="0"/>
              <a:t>();</a:t>
            </a:r>
          </a:p>
          <a:p>
            <a:r>
              <a:rPr lang="en-US" dirty="0"/>
              <a:t>	</a:t>
            </a:r>
            <a:r>
              <a:rPr lang="en-US" dirty="0" err="1"/>
              <a:t>tomcat.addAdditionalTomcatConnectors</a:t>
            </a:r>
            <a:r>
              <a:rPr lang="en-US" dirty="0"/>
              <a:t>(</a:t>
            </a:r>
            <a:r>
              <a:rPr lang="en-US" dirty="0" err="1"/>
              <a:t>createStandardConnector</a:t>
            </a:r>
            <a:r>
              <a:rPr lang="en-US" dirty="0"/>
              <a:t>());</a:t>
            </a:r>
          </a:p>
          <a:p>
            <a:r>
              <a:rPr lang="en-US" b="1" dirty="0"/>
              <a:t>	return tomcat;</a:t>
            </a:r>
          </a:p>
          <a:p>
            <a:r>
              <a:rPr lang="en-US" dirty="0"/>
              <a:t>}</a:t>
            </a:r>
          </a:p>
          <a:p>
            <a:r>
              <a:rPr lang="en-US" b="1" dirty="0"/>
              <a:t>private Connector </a:t>
            </a:r>
            <a:r>
              <a:rPr lang="en-US" b="1" dirty="0" err="1"/>
              <a:t>createStandardConnector</a:t>
            </a:r>
            <a:r>
              <a:rPr lang="en-US" b="1" dirty="0"/>
              <a:t>() {</a:t>
            </a:r>
          </a:p>
          <a:p>
            <a:r>
              <a:rPr lang="en-US" dirty="0"/>
              <a:t>	Connector </a:t>
            </a:r>
            <a:r>
              <a:rPr lang="en-US" dirty="0" err="1"/>
              <a:t>connector</a:t>
            </a:r>
            <a:r>
              <a:rPr lang="en-US" dirty="0"/>
              <a:t> = </a:t>
            </a:r>
            <a:r>
              <a:rPr lang="en-US" b="1" dirty="0"/>
              <a:t>new Connector("org.apache.coyote.http11.Http11NioProtocol");</a:t>
            </a:r>
          </a:p>
          <a:p>
            <a:r>
              <a:rPr lang="en-US" dirty="0"/>
              <a:t>	</a:t>
            </a:r>
            <a:r>
              <a:rPr lang="en-US" dirty="0" err="1"/>
              <a:t>connector.setPort</a:t>
            </a:r>
            <a:r>
              <a:rPr lang="en-US" dirty="0"/>
              <a:t>(8080);</a:t>
            </a:r>
          </a:p>
          <a:p>
            <a:r>
              <a:rPr lang="en-US" b="1" dirty="0"/>
              <a:t>	return connector;</a:t>
            </a:r>
          </a:p>
          <a:p>
            <a:r>
              <a:rPr lang="en-US" dirty="0"/>
              <a:t>}</a:t>
            </a:r>
          </a:p>
        </p:txBody>
      </p: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3691</TotalTime>
  <Words>1200</Words>
  <Application>Microsoft Office PowerPoint</Application>
  <PresentationFormat>Widescreen</PresentationFormat>
  <Paragraphs>202</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206</cp:revision>
  <dcterms:created xsi:type="dcterms:W3CDTF">2017-09-13T14:46:33Z</dcterms:created>
  <dcterms:modified xsi:type="dcterms:W3CDTF">2018-06-11T03:27:52Z</dcterms:modified>
</cp:coreProperties>
</file>