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22"/>
  </p:notesMasterIdLst>
  <p:handoutMasterIdLst>
    <p:handoutMasterId r:id="rId23"/>
  </p:handoutMasterIdLst>
  <p:sldIdLst>
    <p:sldId id="288" r:id="rId2"/>
    <p:sldId id="312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8" r:id="rId14"/>
    <p:sldId id="309" r:id="rId15"/>
    <p:sldId id="313" r:id="rId16"/>
    <p:sldId id="307" r:id="rId17"/>
    <p:sldId id="290" r:id="rId18"/>
    <p:sldId id="294" r:id="rId19"/>
    <p:sldId id="295" r:id="rId20"/>
    <p:sldId id="296" r:id="rId21"/>
  </p:sldIdLst>
  <p:sldSz cx="9144000" cy="6858000" type="screen4x3"/>
  <p:notesSz cx="7099300" cy="10234613"/>
  <p:custDataLst>
    <p:tags r:id="rId24"/>
  </p:custDataLst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364" autoAdjust="0"/>
  </p:normalViewPr>
  <p:slideViewPr>
    <p:cSldViewPr>
      <p:cViewPr varScale="1">
        <p:scale>
          <a:sx n="80" d="100"/>
          <a:sy n="80" d="100"/>
        </p:scale>
        <p:origin x="113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3C263C28-B687-4EB4-895E-73173EDC797E}" type="datetime3">
              <a:rPr lang="en-AU"/>
              <a:pPr>
                <a:defRPr/>
              </a:pPr>
              <a:t>11 October, 2022</a:t>
            </a:fld>
            <a:endParaRPr lang="en-AU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fld id="{5FA0B74D-21E9-4017-8AC2-DAEDAD25D26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04649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10CDE56-A200-4388-895A-F70D1FBD6DAF}" type="datetime3">
              <a:rPr lang="en-AU"/>
              <a:pPr>
                <a:defRPr/>
              </a:pPr>
              <a:t>11 October, 2022</a:t>
            </a:fld>
            <a:endParaRPr lang="en-AU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fld id="{693F4686-3871-457B-A712-BF4F5D6C760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356957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E6620E-6F28-484C-8835-4A4B0E9FBFFB}" type="datetime3">
              <a:rPr lang="en-AU" altLang="en-US" smtClean="0">
                <a:latin typeface="Times New Roman" panose="02020603050405020304" pitchFamily="18" charset="0"/>
              </a:rPr>
              <a:pPr/>
              <a:t>11 October,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57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75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C064B9-94FA-4481-AEA8-45C3E95B2DF7}" type="slidenum">
              <a:rPr lang="en-AU" altLang="en-US">
                <a:latin typeface="Times New Roman" panose="02020603050405020304" pitchFamily="18" charset="0"/>
              </a:rPr>
              <a:pPr/>
              <a:t>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57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529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E6620E-6F28-484C-8835-4A4B0E9FBFFB}" type="datetime3">
              <a:rPr lang="en-AU" altLang="en-US" smtClean="0">
                <a:latin typeface="Times New Roman" panose="02020603050405020304" pitchFamily="18" charset="0"/>
              </a:rPr>
              <a:pPr/>
              <a:t>11 October,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57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75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C064B9-94FA-4481-AEA8-45C3E95B2DF7}" type="slidenum">
              <a:rPr lang="en-AU" altLang="en-US">
                <a:latin typeface="Times New Roman" panose="02020603050405020304" pitchFamily="18" charset="0"/>
              </a:rPr>
              <a:pPr/>
              <a:t>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57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5942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A404DCF-CB11-4DE4-86D4-49E2C7DD1E06}" type="datetime3">
              <a:rPr lang="en-AU" altLang="en-US" smtClean="0">
                <a:latin typeface="Times New Roman" panose="02020603050405020304" pitchFamily="18" charset="0"/>
              </a:rPr>
              <a:pPr/>
              <a:t>11 October, 2022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E128DF-88F0-4B7A-BD8B-639E229D638B}" type="slidenum">
              <a:rPr lang="en-AU" altLang="en-US">
                <a:latin typeface="Times New Roman" panose="02020603050405020304" pitchFamily="18" charset="0"/>
              </a:rPr>
              <a:pPr/>
              <a:t>17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798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7805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" name="Rectangle 48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4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GB" sz="2000">
                  <a:solidFill>
                    <a:schemeClr val="bg1"/>
                  </a:solidFill>
                </a:rPr>
                <a:t>The Hardware/Software Interface</a:t>
              </a:r>
              <a:endParaRPr 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7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4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" name="TextBox 15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GB" sz="2000">
                  <a:solidFill>
                    <a:schemeClr val="bg1"/>
                  </a:solidFill>
                  <a:latin typeface="Arial Black" pitchFamily="34" charset="0"/>
                </a:rPr>
                <a:t>5</a:t>
              </a:r>
              <a:r>
                <a:rPr lang="en-GB" sz="2000" baseline="30000">
                  <a:solidFill>
                    <a:schemeClr val="bg1"/>
                  </a:solidFill>
                  <a:latin typeface="Arial Black" pitchFamily="34" charset="0"/>
                </a:rPr>
                <a:t>th</a:t>
              </a:r>
              <a:endParaRPr lang="en-GB" sz="2000">
                <a:solidFill>
                  <a:schemeClr val="bg1"/>
                </a:solidFill>
                <a:latin typeface="Arial Black" pitchFamily="34" charset="0"/>
              </a:endParaRPr>
            </a:p>
            <a:p>
              <a:pPr>
                <a:defRPr/>
              </a:pPr>
              <a:endParaRPr lang="en-US" sz="20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GB" sz="1400">
                  <a:solidFill>
                    <a:schemeClr val="bg1"/>
                  </a:solidFill>
                </a:rPr>
                <a:t>Edition</a:t>
              </a:r>
              <a:endParaRPr 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83926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B78FF14D-4CA9-4D74-B15A-FE888043EAE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0251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C7F37424-4F02-4D17-B57F-AAAAD20875A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2921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B8FABAAE-1F23-49C0-9E15-13BDF44103A7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08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64E779E4-88DC-4B2C-959B-24AAAADBC652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9376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EA7079A8-A070-47C8-82CE-57B1F76AFCE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0547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D346431B-27C4-41C8-8DCF-127289B357A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1668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A7F068AA-CB10-4516-AD80-EE6B96469BC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5438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5AF35B39-857D-427D-9C0D-A451ECE1059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7179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29CC5846-3E18-428A-AE2C-D1FEEC282B8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8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B75051FF-C6FE-4E75-98A3-92596EB2BBC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7551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410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0979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r>
              <a:rPr lang="en-AU" altLang="en-US"/>
              <a:t>Chapter 3 — Arithmetic for Computers — </a:t>
            </a:r>
            <a:fld id="{6FE68918-BE07-4BEE-B63D-9E7AE0786638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4103" name="Picture 7" descr="MK 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7DC18D1F-9613-43CE-AC88-ECF2DFCC4289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AU" altLang="en-US" sz="1400"/>
          </a:p>
        </p:txBody>
      </p:sp>
      <p:sp>
        <p:nvSpPr>
          <p:cNvPr id="747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FP Instructions in MIPS</a:t>
            </a:r>
            <a:endParaRPr lang="en-AU" altLang="en-US" dirty="0"/>
          </a:p>
        </p:txBody>
      </p:sp>
      <p:sp>
        <p:nvSpPr>
          <p:cNvPr id="7475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FP hardware is coprocessor 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Adjunct processor that extends the ISA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 dirty="0"/>
              <a:t>Also called </a:t>
            </a:r>
            <a:r>
              <a:rPr lang="en-US" dirty="0"/>
              <a:t>FPU co-processor</a:t>
            </a:r>
            <a:endParaRPr lang="en-US" altLang="en-US" sz="2400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99481" y="2708920"/>
            <a:ext cx="5229225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8403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r>
              <a:rPr lang="en-US" b="0" dirty="0"/>
              <a:t>FP Convert Instructions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B8FABAAE-1F23-49C0-9E15-13BDF44103A7}" type="slidenum">
              <a:rPr lang="en-AU" altLang="en-US" smtClean="0"/>
              <a:pPr/>
              <a:t>10</a:t>
            </a:fld>
            <a:endParaRPr lang="en-AU" alt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25" y="1628107"/>
            <a:ext cx="5417964" cy="306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06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61719"/>
            <a:ext cx="8259762" cy="646331"/>
          </a:xfrm>
        </p:spPr>
        <p:txBody>
          <a:bodyPr/>
          <a:lstStyle/>
          <a:p>
            <a:r>
              <a:rPr lang="en-US" sz="3600" b="0" dirty="0"/>
              <a:t>FP Compare and Branch Instructions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FP unit (co-processor 1) has a condition flag</a:t>
            </a:r>
          </a:p>
          <a:p>
            <a:pPr lvl="1"/>
            <a:r>
              <a:rPr lang="en-US" dirty="0"/>
              <a:t>Set to 0 (false) or 1 (true) by any comparison instruction</a:t>
            </a:r>
          </a:p>
          <a:p>
            <a:r>
              <a:rPr lang="en-US" dirty="0"/>
              <a:t>Three comparisons: </a:t>
            </a:r>
          </a:p>
          <a:p>
            <a:pPr lvl="1"/>
            <a:r>
              <a:rPr lang="en-US" dirty="0"/>
              <a:t>equal, less than, less than or equal</a:t>
            </a:r>
          </a:p>
          <a:p>
            <a:r>
              <a:rPr lang="en-US" dirty="0"/>
              <a:t>Two branch instructions based on the condition flag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B8FABAAE-1F23-49C0-9E15-13BDF44103A7}" type="slidenum">
              <a:rPr lang="en-AU" altLang="en-US" smtClean="0"/>
              <a:pPr/>
              <a:t>11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9965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61719"/>
            <a:ext cx="8259762" cy="646331"/>
          </a:xfrm>
        </p:spPr>
        <p:txBody>
          <a:bodyPr/>
          <a:lstStyle/>
          <a:p>
            <a:r>
              <a:rPr lang="en-US" sz="3600" b="0" dirty="0"/>
              <a:t>FP Compare and Branch Instructions</a:t>
            </a: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7" y="1102655"/>
            <a:ext cx="5585222" cy="388844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B8FABAAE-1F23-49C0-9E15-13BDF44103A7}" type="slidenum">
              <a:rPr lang="en-AU" altLang="en-US" smtClean="0"/>
              <a:pPr/>
              <a:t>12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59636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4" y="-75585"/>
            <a:ext cx="8259762" cy="1200329"/>
          </a:xfrm>
        </p:spPr>
        <p:txBody>
          <a:bodyPr/>
          <a:lstStyle/>
          <a:p>
            <a:r>
              <a:rPr lang="en-US" sz="3600" b="0" dirty="0"/>
              <a:t>Reading and printing single and double values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4" y="1124744"/>
            <a:ext cx="7488186" cy="525700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B8FABAAE-1F23-49C0-9E15-13BDF44103A7}" type="slidenum">
              <a:rPr lang="en-AU" altLang="en-US" smtClean="0"/>
              <a:pPr/>
              <a:t>13</a:t>
            </a:fld>
            <a:endParaRPr lang="en-AU" alt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539552" y="1628800"/>
            <a:ext cx="7632848" cy="504056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39552" y="2636912"/>
            <a:ext cx="7848872" cy="576064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713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Datatypes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24" y="1340767"/>
            <a:ext cx="6048672" cy="335661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B8FABAAE-1F23-49C0-9E15-13BDF44103A7}" type="slidenum">
              <a:rPr lang="en-AU" altLang="en-US" smtClean="0"/>
              <a:pPr/>
              <a:t>14</a:t>
            </a:fld>
            <a:endParaRPr lang="en-AU" alt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827584" y="3501008"/>
            <a:ext cx="6912768" cy="1296144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85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r>
              <a:rPr lang="en-US" b="0" dirty="0"/>
              <a:t>Floating-Point Data Declarations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1484784"/>
            <a:ext cx="6692445" cy="936104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B8FABAAE-1F23-49C0-9E15-13BDF44103A7}" type="slidenum">
              <a:rPr lang="en-AU" altLang="en-US" smtClean="0"/>
              <a:pPr/>
              <a:t>15</a:t>
            </a:fld>
            <a:endParaRPr lang="en-AU" altLang="en-US"/>
          </a:p>
        </p:txBody>
      </p:sp>
      <p:sp>
        <p:nvSpPr>
          <p:cNvPr id="6" name="Rectangle 5"/>
          <p:cNvSpPr/>
          <p:nvPr/>
        </p:nvSpPr>
        <p:spPr>
          <a:xfrm>
            <a:off x="827584" y="2987781"/>
            <a:ext cx="79208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above declarations are used to define floating-point variables "pi" to a 32-bit floating-point value initialized to 3.14159 and "</a:t>
            </a:r>
            <a:r>
              <a:rPr lang="en-US" sz="2400" dirty="0" err="1"/>
              <a:t>tao</a:t>
            </a:r>
            <a:r>
              <a:rPr lang="en-US" sz="2400" dirty="0"/>
              <a:t>" to a 64-bit floating-point values initialized them to 6.28318</a:t>
            </a:r>
          </a:p>
        </p:txBody>
      </p:sp>
    </p:spTree>
    <p:extLst>
      <p:ext uri="{BB962C8B-B14F-4D97-AF65-F5344CB8AC3E}">
        <p14:creationId xmlns:p14="http://schemas.microsoft.com/office/powerpoint/2010/main" val="4054332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r>
              <a:rPr lang="en-US" b="0" dirty="0"/>
              <a:t>Example:1 Area of a Circle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196752"/>
            <a:ext cx="7400925" cy="446722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 dirty="0"/>
              <a:t>Chapter 3 — Arithmetic for Computers — </a:t>
            </a:r>
            <a:fld id="{B8FABAAE-1F23-49C0-9E15-13BDF44103A7}" type="slidenum">
              <a:rPr lang="en-AU" altLang="en-US" smtClean="0"/>
              <a:pPr/>
              <a:t>16</a:t>
            </a:fld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8888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0E6D39CB-D3DF-4327-AC79-D05F3290EB3E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AU" altLang="en-US" sz="1400"/>
          </a:p>
        </p:txBody>
      </p:sp>
      <p:sp>
        <p:nvSpPr>
          <p:cNvPr id="788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0" dirty="0"/>
              <a:t>Example 2: °F to °C</a:t>
            </a:r>
          </a:p>
        </p:txBody>
      </p:sp>
      <p:sp>
        <p:nvSpPr>
          <p:cNvPr id="7885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 code: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	float f2c (float </a:t>
            </a:r>
            <a:r>
              <a:rPr lang="en-US" altLang="en-US" sz="2400" dirty="0" err="1">
                <a:latin typeface="Lucida Console" panose="020B0609040504020204" pitchFamily="49" charset="0"/>
              </a:rPr>
              <a:t>fahr</a:t>
            </a:r>
            <a:r>
              <a:rPr lang="en-US" altLang="en-US" sz="2400" dirty="0">
                <a:latin typeface="Lucida Console" panose="020B0609040504020204" pitchFamily="49" charset="0"/>
              </a:rPr>
              <a:t>) {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  return ((5.0/9.0)*(</a:t>
            </a:r>
            <a:r>
              <a:rPr lang="en-US" altLang="en-US" sz="2400" dirty="0" err="1">
                <a:latin typeface="Lucida Console" panose="020B0609040504020204" pitchFamily="49" charset="0"/>
              </a:rPr>
              <a:t>fahr</a:t>
            </a:r>
            <a:r>
              <a:rPr lang="en-US" altLang="en-US" sz="2400" dirty="0">
                <a:latin typeface="Lucida Console" panose="020B0609040504020204" pitchFamily="49" charset="0"/>
              </a:rPr>
              <a:t> - 32.0));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>
          <a:xfrm>
            <a:off x="242094" y="270892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.data</a:t>
            </a:r>
          </a:p>
          <a:p>
            <a:r>
              <a:rPr lang="en-US" dirty="0"/>
              <a:t>const5: .float 5.0</a:t>
            </a:r>
          </a:p>
          <a:p>
            <a:r>
              <a:rPr lang="en-US" dirty="0"/>
              <a:t>const9: .float 9.0</a:t>
            </a:r>
          </a:p>
          <a:p>
            <a:r>
              <a:rPr lang="en-US" dirty="0"/>
              <a:t>const32: .float 32.0</a:t>
            </a:r>
          </a:p>
          <a:p>
            <a:r>
              <a:rPr lang="en-US" dirty="0" err="1"/>
              <a:t>constf</a:t>
            </a:r>
            <a:r>
              <a:rPr lang="en-US" dirty="0"/>
              <a:t>: .float 50.0</a:t>
            </a:r>
          </a:p>
        </p:txBody>
      </p:sp>
      <p:sp>
        <p:nvSpPr>
          <p:cNvPr id="3" name="Rectangle 2"/>
          <p:cNvSpPr/>
          <p:nvPr/>
        </p:nvSpPr>
        <p:spPr>
          <a:xfrm>
            <a:off x="3563888" y="2512555"/>
            <a:ext cx="51480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.text</a:t>
            </a:r>
          </a:p>
          <a:p>
            <a:r>
              <a:rPr lang="en-US" dirty="0"/>
              <a:t>.</a:t>
            </a:r>
            <a:r>
              <a:rPr lang="en-US" dirty="0" err="1"/>
              <a:t>globl</a:t>
            </a:r>
            <a:r>
              <a:rPr lang="en-US" dirty="0"/>
              <a:t> main</a:t>
            </a:r>
          </a:p>
          <a:p>
            <a:r>
              <a:rPr lang="en-US" dirty="0"/>
              <a:t>main: </a:t>
            </a:r>
          </a:p>
          <a:p>
            <a:r>
              <a:rPr lang="en-US" dirty="0" err="1"/>
              <a:t>l.s</a:t>
            </a:r>
            <a:r>
              <a:rPr lang="en-US" dirty="0"/>
              <a:t>  $f16, const5</a:t>
            </a:r>
          </a:p>
          <a:p>
            <a:r>
              <a:rPr lang="en-US" dirty="0" err="1"/>
              <a:t>l.s</a:t>
            </a:r>
            <a:r>
              <a:rPr lang="en-US" dirty="0"/>
              <a:t>  $f18, const9</a:t>
            </a:r>
          </a:p>
          <a:p>
            <a:r>
              <a:rPr lang="en-US" dirty="0" err="1"/>
              <a:t>div.s</a:t>
            </a:r>
            <a:r>
              <a:rPr lang="en-US" dirty="0"/>
              <a:t> $f16, $f16, $f18</a:t>
            </a:r>
          </a:p>
          <a:p>
            <a:r>
              <a:rPr lang="en-US" dirty="0" err="1"/>
              <a:t>l.s</a:t>
            </a:r>
            <a:r>
              <a:rPr lang="en-US" dirty="0"/>
              <a:t>  $f12, </a:t>
            </a:r>
            <a:r>
              <a:rPr lang="en-US" dirty="0" err="1"/>
              <a:t>constf</a:t>
            </a:r>
            <a:endParaRPr lang="en-US" dirty="0"/>
          </a:p>
          <a:p>
            <a:r>
              <a:rPr lang="en-US" dirty="0" err="1"/>
              <a:t>l.s</a:t>
            </a:r>
            <a:r>
              <a:rPr lang="en-US" dirty="0"/>
              <a:t>  $f18, const32</a:t>
            </a:r>
          </a:p>
          <a:p>
            <a:r>
              <a:rPr lang="en-US" dirty="0" err="1"/>
              <a:t>sub.s</a:t>
            </a:r>
            <a:r>
              <a:rPr lang="en-US" dirty="0"/>
              <a:t> $f18, $f12, $f18</a:t>
            </a:r>
          </a:p>
          <a:p>
            <a:r>
              <a:rPr lang="en-US" dirty="0" err="1"/>
              <a:t>mul.s</a:t>
            </a:r>
            <a:r>
              <a:rPr lang="en-US" dirty="0"/>
              <a:t> $f12,  $f16, $f18</a:t>
            </a:r>
          </a:p>
          <a:p>
            <a:r>
              <a:rPr lang="en-US" dirty="0"/>
              <a:t>li $v0, 2</a:t>
            </a:r>
          </a:p>
          <a:p>
            <a:r>
              <a:rPr lang="en-US" dirty="0" err="1"/>
              <a:t>syscall</a:t>
            </a:r>
            <a:endParaRPr lang="en-US" dirty="0"/>
          </a:p>
          <a:p>
            <a:r>
              <a:rPr lang="en-US" dirty="0"/>
              <a:t>li $v0, 10</a:t>
            </a:r>
          </a:p>
          <a:p>
            <a:r>
              <a:rPr lang="en-US" dirty="0" err="1"/>
              <a:t>syscall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074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150" y="161345"/>
            <a:ext cx="8764463" cy="1323439"/>
          </a:xfrm>
        </p:spPr>
        <p:txBody>
          <a:bodyPr/>
          <a:lstStyle/>
          <a:p>
            <a:r>
              <a:rPr lang="en-US" sz="4000" b="0" dirty="0"/>
              <a:t>Example 3: ax^2 + </a:t>
            </a:r>
            <a:r>
              <a:rPr lang="en-US" sz="4000" b="0" dirty="0" err="1"/>
              <a:t>bx</a:t>
            </a:r>
            <a:r>
              <a:rPr lang="en-US" sz="4000" b="0" dirty="0"/>
              <a:t> + c for user-input 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A7F068AA-CB10-4516-AD80-EE6B96469BC8}" type="slidenum">
              <a:rPr lang="en-AU" altLang="en-US" smtClean="0"/>
              <a:pPr/>
              <a:t>18</a:t>
            </a:fld>
            <a:endParaRPr lang="en-AU" altLang="en-US"/>
          </a:p>
        </p:txBody>
      </p:sp>
      <p:sp>
        <p:nvSpPr>
          <p:cNvPr id="4" name="Rectangle 3"/>
          <p:cNvSpPr/>
          <p:nvPr/>
        </p:nvSpPr>
        <p:spPr>
          <a:xfrm>
            <a:off x="1115616" y="1484784"/>
            <a:ext cx="574238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 .data</a:t>
            </a:r>
          </a:p>
          <a:p>
            <a:r>
              <a:rPr lang="en-US" sz="2800" dirty="0"/>
              <a:t>a:      .float  1.0</a:t>
            </a:r>
          </a:p>
          <a:p>
            <a:r>
              <a:rPr lang="en-US" sz="2800" dirty="0"/>
              <a:t>bb:     .float  2.0</a:t>
            </a:r>
          </a:p>
          <a:p>
            <a:r>
              <a:rPr lang="en-US" sz="2800" dirty="0"/>
              <a:t>c:      .float  3.0</a:t>
            </a:r>
          </a:p>
          <a:p>
            <a:endParaRPr lang="en-US" sz="2800" dirty="0"/>
          </a:p>
          <a:p>
            <a:r>
              <a:rPr lang="en-US" sz="2800" dirty="0" err="1"/>
              <a:t>msg</a:t>
            </a:r>
            <a:r>
              <a:rPr lang="en-US" sz="2800" dirty="0"/>
              <a:t>: .</a:t>
            </a:r>
            <a:r>
              <a:rPr lang="en-US" sz="2800" dirty="0" err="1"/>
              <a:t>asciiz</a:t>
            </a:r>
            <a:r>
              <a:rPr lang="en-US" sz="2800" dirty="0"/>
              <a:t> "Enter x: "</a:t>
            </a:r>
          </a:p>
          <a:p>
            <a:r>
              <a:rPr lang="en-US" sz="2800" dirty="0"/>
              <a:t>blank:  .</a:t>
            </a:r>
            <a:r>
              <a:rPr lang="en-US" sz="2800" dirty="0" err="1"/>
              <a:t>asciiz</a:t>
            </a:r>
            <a:r>
              <a:rPr lang="en-US" sz="2800" dirty="0"/>
              <a:t> " "</a:t>
            </a:r>
          </a:p>
          <a:p>
            <a:r>
              <a:rPr lang="en-US" sz="2800" dirty="0" err="1"/>
              <a:t>newl</a:t>
            </a:r>
            <a:r>
              <a:rPr lang="en-US" sz="2800" dirty="0"/>
              <a:t>:   .</a:t>
            </a:r>
            <a:r>
              <a:rPr lang="en-US" sz="2800" dirty="0" err="1"/>
              <a:t>asciiz</a:t>
            </a:r>
            <a:r>
              <a:rPr lang="en-US" sz="2800" dirty="0"/>
              <a:t> "\n"</a:t>
            </a:r>
          </a:p>
          <a:p>
            <a:r>
              <a:rPr lang="en-US" sz="2800" dirty="0"/>
              <a:t>        .text</a:t>
            </a:r>
          </a:p>
          <a:p>
            <a:r>
              <a:rPr lang="en-US" sz="2800" dirty="0"/>
              <a:t>        .</a:t>
            </a:r>
            <a:r>
              <a:rPr lang="en-US" sz="2800" dirty="0" err="1"/>
              <a:t>globl</a:t>
            </a:r>
            <a:r>
              <a:rPr lang="en-US" sz="2800" dirty="0"/>
              <a:t> main</a:t>
            </a:r>
          </a:p>
        </p:txBody>
      </p:sp>
    </p:spTree>
    <p:extLst>
      <p:ext uri="{BB962C8B-B14F-4D97-AF65-F5344CB8AC3E}">
        <p14:creationId xmlns:p14="http://schemas.microsoft.com/office/powerpoint/2010/main" val="3016518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A7F068AA-CB10-4516-AD80-EE6B96469BC8}" type="slidenum">
              <a:rPr lang="en-AU" altLang="en-US" smtClean="0"/>
              <a:pPr/>
              <a:t>19</a:t>
            </a:fld>
            <a:endParaRPr lang="en-AU" altLang="en-US"/>
          </a:p>
        </p:txBody>
      </p:sp>
      <p:sp>
        <p:nvSpPr>
          <p:cNvPr id="5" name="Rectangle 4"/>
          <p:cNvSpPr/>
          <p:nvPr/>
        </p:nvSpPr>
        <p:spPr>
          <a:xfrm>
            <a:off x="323528" y="145662"/>
            <a:ext cx="784951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main:   # read input</a:t>
            </a:r>
          </a:p>
          <a:p>
            <a:r>
              <a:rPr lang="en-US" sz="2400" dirty="0"/>
              <a:t>        la      $a0,msg          # prompt user for x</a:t>
            </a:r>
          </a:p>
          <a:p>
            <a:r>
              <a:rPr lang="en-US" sz="2400" dirty="0"/>
              <a:t>        li      $v0,4               # print string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syscall</a:t>
            </a:r>
            <a:endParaRPr lang="en-US" sz="2400" dirty="0"/>
          </a:p>
          <a:p>
            <a:r>
              <a:rPr lang="en-US" sz="2400" dirty="0"/>
              <a:t>        </a:t>
            </a:r>
          </a:p>
          <a:p>
            <a:r>
              <a:rPr lang="en-US" sz="2400" dirty="0"/>
              <a:t>        li      $v0,6               # read single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syscall</a:t>
            </a:r>
            <a:r>
              <a:rPr lang="en-US" sz="2400" dirty="0"/>
              <a:t>                     # $f0 &lt;-- x</a:t>
            </a:r>
          </a:p>
          <a:p>
            <a:r>
              <a:rPr lang="en-US" sz="2400" dirty="0"/>
              <a:t>        </a:t>
            </a:r>
          </a:p>
          <a:p>
            <a:r>
              <a:rPr lang="en-US" sz="2400" dirty="0"/>
              <a:t>        # evaluate the quadratic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l.s</a:t>
            </a:r>
            <a:r>
              <a:rPr lang="en-US" sz="2400" dirty="0"/>
              <a:t>     $f2,a               # sum = a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mul.s</a:t>
            </a:r>
            <a:r>
              <a:rPr lang="en-US" sz="2400" dirty="0"/>
              <a:t>   $f2,$f2,$f0         # sum = ax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l.s</a:t>
            </a:r>
            <a:r>
              <a:rPr lang="en-US" sz="2400" dirty="0"/>
              <a:t>     $f4,bb              # get b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add.s</a:t>
            </a:r>
            <a:r>
              <a:rPr lang="en-US" sz="2400" dirty="0"/>
              <a:t>   $f2,$f2,$f4         # sum = ax + b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mul.s</a:t>
            </a:r>
            <a:r>
              <a:rPr lang="en-US" sz="2400" dirty="0"/>
              <a:t>   $f2,$f2,$f0         # sum = (</a:t>
            </a:r>
            <a:r>
              <a:rPr lang="en-US" sz="2400" dirty="0" err="1"/>
              <a:t>ax+b</a:t>
            </a:r>
            <a:r>
              <a:rPr lang="en-US" sz="2400" dirty="0"/>
              <a:t>)x = ax^2 +</a:t>
            </a:r>
            <a:r>
              <a:rPr lang="en-US" sz="2400" dirty="0" err="1"/>
              <a:t>bx</a:t>
            </a:r>
            <a:endParaRPr lang="en-US" sz="2400" dirty="0"/>
          </a:p>
          <a:p>
            <a:r>
              <a:rPr lang="en-US" sz="2400" dirty="0"/>
              <a:t>        </a:t>
            </a:r>
            <a:r>
              <a:rPr lang="en-US" sz="2400" dirty="0" err="1"/>
              <a:t>l.s</a:t>
            </a:r>
            <a:r>
              <a:rPr lang="en-US" sz="2400" dirty="0"/>
              <a:t>     $f4,c               # get c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add.s</a:t>
            </a:r>
            <a:r>
              <a:rPr lang="en-US" sz="2400" dirty="0"/>
              <a:t>   $f2,$f2,$f4         # sum = ax^2 + </a:t>
            </a:r>
            <a:r>
              <a:rPr lang="en-US" sz="2400" dirty="0" err="1"/>
              <a:t>bx</a:t>
            </a:r>
            <a:r>
              <a:rPr lang="en-US" sz="2400" dirty="0"/>
              <a:t> + c</a:t>
            </a:r>
          </a:p>
        </p:txBody>
      </p:sp>
    </p:spTree>
    <p:extLst>
      <p:ext uri="{BB962C8B-B14F-4D97-AF65-F5344CB8AC3E}">
        <p14:creationId xmlns:p14="http://schemas.microsoft.com/office/powerpoint/2010/main" val="516245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7DC18D1F-9613-43CE-AC88-ECF2DFCC4289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AU" altLang="en-US" sz="1400"/>
          </a:p>
        </p:txBody>
      </p:sp>
      <p:sp>
        <p:nvSpPr>
          <p:cNvPr id="747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FP Instructions in MIPS</a:t>
            </a:r>
            <a:endParaRPr lang="en-AU" altLang="en-US" dirty="0"/>
          </a:p>
        </p:txBody>
      </p:sp>
      <p:sp>
        <p:nvSpPr>
          <p:cNvPr id="7475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Separate FP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32 single-precision: $f0, $f1, … $f31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Paired for double-precision: $f0/$f1, $f2/$f3,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/>
              <a:t>FP instructions operate only on FP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Programs generally don’t do integer ops on FP data, or vice versa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More registers with minimal code-size impact</a:t>
            </a:r>
          </a:p>
          <a:p>
            <a:r>
              <a:rPr lang="en-US" sz="2800" dirty="0"/>
              <a:t>Separate FP instructions for single/double precision</a:t>
            </a:r>
          </a:p>
          <a:p>
            <a:pPr lvl="1"/>
            <a:r>
              <a:rPr lang="en-US" dirty="0"/>
              <a:t>	Single precision: (.s extension)</a:t>
            </a:r>
          </a:p>
          <a:p>
            <a:pPr lvl="1"/>
            <a:r>
              <a:rPr lang="en-US" dirty="0"/>
              <a:t>Double precision: (.d extension)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2854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A7F068AA-CB10-4516-AD80-EE6B96469BC8}" type="slidenum">
              <a:rPr lang="en-AU" altLang="en-US" smtClean="0"/>
              <a:pPr/>
              <a:t>20</a:t>
            </a:fld>
            <a:endParaRPr lang="en-AU" altLang="en-US"/>
          </a:p>
        </p:txBody>
      </p:sp>
      <p:sp>
        <p:nvSpPr>
          <p:cNvPr id="4" name="Rectangle 3"/>
          <p:cNvSpPr/>
          <p:nvPr/>
        </p:nvSpPr>
        <p:spPr>
          <a:xfrm>
            <a:off x="539552" y="1340768"/>
            <a:ext cx="741682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400" dirty="0"/>
              <a:t># print the result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mov.s</a:t>
            </a:r>
            <a:r>
              <a:rPr lang="en-US" sz="2400" dirty="0"/>
              <a:t>   $f12,$f2            # $f12 = argument</a:t>
            </a:r>
          </a:p>
          <a:p>
            <a:r>
              <a:rPr lang="en-US" sz="2400" dirty="0"/>
              <a:t>        li      $v0,2               # print single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syscall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   la      $a0,newl            # new line</a:t>
            </a:r>
          </a:p>
          <a:p>
            <a:r>
              <a:rPr lang="en-US" sz="2400" dirty="0"/>
              <a:t>        li      $v0,4               # print string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syscall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   li      $v0,10              # code 10 == exit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syscall</a:t>
            </a:r>
            <a:r>
              <a:rPr lang="en-US" sz="2400" dirty="0"/>
              <a:t>                     # Return to OS.</a:t>
            </a:r>
          </a:p>
        </p:txBody>
      </p:sp>
    </p:spTree>
    <p:extLst>
      <p:ext uri="{BB962C8B-B14F-4D97-AF65-F5344CB8AC3E}">
        <p14:creationId xmlns:p14="http://schemas.microsoft.com/office/powerpoint/2010/main" val="2759314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FP Arithmetic Instructions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736" y="1339850"/>
            <a:ext cx="5519117" cy="46101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B8FABAAE-1F23-49C0-9E15-13BDF44103A7}" type="slidenum">
              <a:rPr lang="en-AU" altLang="en-US" smtClean="0"/>
              <a:pPr/>
              <a:t>3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19423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r>
              <a:rPr lang="en-US" b="0" dirty="0"/>
              <a:t>FP Load/Store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2800" dirty="0"/>
              <a:t>Separate floating point load/store instructions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lwc1: load word coprocessor 1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ldc1: load double coprocessor 1</a:t>
            </a:r>
          </a:p>
          <a:p>
            <a:pPr>
              <a:spcBef>
                <a:spcPts val="0"/>
              </a:spcBef>
            </a:pPr>
            <a:r>
              <a:rPr lang="en-US" sz="2800" dirty="0"/>
              <a:t> swc1: store word coprocessor 1</a:t>
            </a:r>
          </a:p>
          <a:p>
            <a:pPr>
              <a:spcBef>
                <a:spcPts val="0"/>
              </a:spcBef>
            </a:pPr>
            <a:r>
              <a:rPr lang="fr-FR" sz="2800" dirty="0"/>
              <a:t> sdc1: store double </a:t>
            </a:r>
            <a:r>
              <a:rPr lang="fr-FR" sz="2800" dirty="0" err="1"/>
              <a:t>coprocessor</a:t>
            </a:r>
            <a:r>
              <a:rPr lang="fr-FR" sz="2800" dirty="0"/>
              <a:t> 1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B8FABAAE-1F23-49C0-9E15-13BDF44103A7}" type="slidenum">
              <a:rPr lang="en-AU" altLang="en-US" smtClean="0"/>
              <a:pPr/>
              <a:t>4</a:t>
            </a:fld>
            <a:endParaRPr lang="en-AU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681413"/>
            <a:ext cx="5938578" cy="215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35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261719"/>
            <a:ext cx="8259762" cy="646331"/>
          </a:xfrm>
        </p:spPr>
        <p:txBody>
          <a:bodyPr/>
          <a:lstStyle/>
          <a:p>
            <a:r>
              <a:rPr lang="en-US" sz="3600" b="0" dirty="0"/>
              <a:t>FP Load/Store pseudo instructions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l.s</a:t>
            </a:r>
            <a:r>
              <a:rPr lang="en-US" dirty="0"/>
              <a:t> = lwc1 (load FP single)</a:t>
            </a:r>
          </a:p>
          <a:p>
            <a:r>
              <a:rPr lang="da-DK" dirty="0"/>
              <a:t>s.s = swc1 (store FP single)</a:t>
            </a:r>
          </a:p>
          <a:p>
            <a:r>
              <a:rPr lang="en-US" dirty="0" err="1"/>
              <a:t>l.d</a:t>
            </a:r>
            <a:r>
              <a:rPr lang="en-US" dirty="0"/>
              <a:t> = ldc1 (load FP double)</a:t>
            </a:r>
          </a:p>
          <a:p>
            <a:r>
              <a:rPr lang="en-US" dirty="0" err="1"/>
              <a:t>s.d</a:t>
            </a:r>
            <a:r>
              <a:rPr lang="en-US" dirty="0"/>
              <a:t> = sdc1 (store FP double)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B8FABAAE-1F23-49C0-9E15-13BDF44103A7}" type="slidenum">
              <a:rPr lang="en-AU" altLang="en-US" smtClean="0"/>
              <a:pPr/>
              <a:t>5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345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r>
              <a:rPr lang="en-US" b="0" dirty="0"/>
              <a:t>Loading immediate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 immediate </a:t>
            </a:r>
            <a:r>
              <a:rPr lang="en-US" dirty="0" err="1"/>
              <a:t>pseudoinstruction</a:t>
            </a:r>
            <a:r>
              <a:rPr lang="en-US" dirty="0"/>
              <a:t>. </a:t>
            </a:r>
          </a:p>
          <a:p>
            <a:pPr marL="457200" lvl="1" indent="0">
              <a:buNone/>
            </a:pPr>
            <a:r>
              <a:rPr lang="en-US" dirty="0" err="1"/>
              <a:t>li.s</a:t>
            </a:r>
            <a:r>
              <a:rPr lang="en-US" dirty="0"/>
              <a:t> </a:t>
            </a:r>
            <a:r>
              <a:rPr lang="en-US" dirty="0" err="1"/>
              <a:t>fd</a:t>
            </a:r>
            <a:r>
              <a:rPr lang="en-US" dirty="0"/>
              <a:t>, value # load register $</a:t>
            </a:r>
            <a:r>
              <a:rPr lang="en-US" dirty="0" err="1"/>
              <a:t>fd</a:t>
            </a:r>
            <a:r>
              <a:rPr lang="en-US" dirty="0"/>
              <a:t> with </a:t>
            </a:r>
            <a:r>
              <a:rPr lang="en-US" dirty="0" err="1"/>
              <a:t>val</a:t>
            </a:r>
            <a:endParaRPr lang="en-US" dirty="0"/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 err="1"/>
              <a:t>li.s</a:t>
            </a:r>
            <a:r>
              <a:rPr lang="en-US" dirty="0"/>
              <a:t>    $f1,1.0             # $f1 = constant 1.0</a:t>
            </a:r>
          </a:p>
          <a:p>
            <a:pPr marL="0" indent="0">
              <a:buNone/>
            </a:pPr>
            <a:r>
              <a:rPr lang="en-US" dirty="0" err="1"/>
              <a:t>li.s</a:t>
            </a:r>
            <a:r>
              <a:rPr lang="en-US" dirty="0"/>
              <a:t>    $f2,2.0             # $f2 = constant 2.0</a:t>
            </a:r>
          </a:p>
          <a:p>
            <a:pPr marL="0" indent="0">
              <a:buNone/>
            </a:pPr>
            <a:r>
              <a:rPr lang="en-US" dirty="0" err="1"/>
              <a:t>li.s</a:t>
            </a:r>
            <a:r>
              <a:rPr lang="en-US" dirty="0"/>
              <a:t>    $f10,1.0e-5         # $f10 = 0.00001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B8FABAAE-1F23-49C0-9E15-13BDF44103A7}" type="slidenum">
              <a:rPr lang="en-AU" altLang="en-US" smtClean="0"/>
              <a:pPr/>
              <a:t>6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839746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r>
              <a:rPr lang="en-US" b="0" dirty="0"/>
              <a:t>FP Data Movement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Moving data between general purpose and FP registers</a:t>
            </a:r>
          </a:p>
          <a:p>
            <a:pPr lvl="1"/>
            <a:r>
              <a:rPr lang="en-US" dirty="0"/>
              <a:t>mfc1: move from coprocessor 1 (to general purpose register)</a:t>
            </a:r>
          </a:p>
          <a:p>
            <a:pPr lvl="1"/>
            <a:r>
              <a:rPr lang="en-US" dirty="0"/>
              <a:t>mtc1: move to coprocessor 1 (from general purpose register)</a:t>
            </a:r>
          </a:p>
          <a:p>
            <a:r>
              <a:rPr lang="en-US" dirty="0"/>
              <a:t>Moving data between FP registers</a:t>
            </a:r>
          </a:p>
          <a:p>
            <a:pPr lvl="1"/>
            <a:r>
              <a:rPr lang="en-US" dirty="0" err="1"/>
              <a:t>mov.s</a:t>
            </a:r>
            <a:r>
              <a:rPr lang="en-US" dirty="0"/>
              <a:t>: move single precision float</a:t>
            </a:r>
          </a:p>
          <a:p>
            <a:pPr lvl="1"/>
            <a:r>
              <a:rPr lang="en-US" dirty="0" err="1"/>
              <a:t>mov.d</a:t>
            </a:r>
            <a:r>
              <a:rPr lang="en-US" dirty="0"/>
              <a:t>: move double precision float = even/odd pair of registers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B8FABAAE-1F23-49C0-9E15-13BDF44103A7}" type="slidenum">
              <a:rPr lang="en-AU" altLang="en-US" smtClean="0"/>
              <a:pPr/>
              <a:t>7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59678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FP Data Movement Instructions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640" y="1772815"/>
            <a:ext cx="5616624" cy="290860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B8FABAAE-1F23-49C0-9E15-13BDF44103A7}" type="slidenum">
              <a:rPr lang="en-AU" altLang="en-US" smtClean="0"/>
              <a:pPr/>
              <a:t>8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3870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38609"/>
            <a:ext cx="8259762" cy="769441"/>
          </a:xfrm>
        </p:spPr>
        <p:txBody>
          <a:bodyPr/>
          <a:lstStyle/>
          <a:p>
            <a:r>
              <a:rPr lang="en-US" b="0" dirty="0"/>
              <a:t>FP Convert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instruction: </a:t>
            </a:r>
            <a:r>
              <a:rPr lang="en-US" dirty="0" err="1"/>
              <a:t>cvt.x.y</a:t>
            </a:r>
            <a:endParaRPr lang="en-US" dirty="0"/>
          </a:p>
          <a:p>
            <a:r>
              <a:rPr lang="en-US" dirty="0"/>
              <a:t>Convert to destination format x from source format y</a:t>
            </a:r>
          </a:p>
          <a:p>
            <a:r>
              <a:rPr lang="en-US" dirty="0"/>
              <a:t>Supported formats</a:t>
            </a:r>
          </a:p>
          <a:p>
            <a:pPr lvl="1"/>
            <a:r>
              <a:rPr lang="en-US" dirty="0"/>
              <a:t>Single precision float = .s (single precision float in FP register)</a:t>
            </a:r>
          </a:p>
          <a:p>
            <a:pPr lvl="1"/>
            <a:r>
              <a:rPr lang="en-US" dirty="0"/>
              <a:t>Double precision float = .d (double float in even-odd FP register)</a:t>
            </a:r>
          </a:p>
          <a:p>
            <a:pPr lvl="1"/>
            <a:r>
              <a:rPr lang="en-US" dirty="0"/>
              <a:t>Signed integer word = .w (signed integer in FP register)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B8FABAAE-1F23-49C0-9E15-13BDF44103A7}" type="slidenum">
              <a:rPr lang="en-AU" altLang="en-US" smtClean="0"/>
              <a:pPr/>
              <a:t>9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167918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ASON20D2E20BAKOS@FJDUIONFUVWZY5H8" val="4636"/>
</p:tagLst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12252</TotalTime>
  <Words>1086</Words>
  <Application>Microsoft Office PowerPoint</Application>
  <PresentationFormat>On-screen Show (4:3)</PresentationFormat>
  <Paragraphs>153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Corbel</vt:lpstr>
      <vt:lpstr>Lucida Console</vt:lpstr>
      <vt:lpstr>Times New Roman</vt:lpstr>
      <vt:lpstr>Wingdings</vt:lpstr>
      <vt:lpstr>cod4e</vt:lpstr>
      <vt:lpstr>FP Instructions in MIPS</vt:lpstr>
      <vt:lpstr>FP Instructions in MIPS</vt:lpstr>
      <vt:lpstr>FP Arithmetic Instructions</vt:lpstr>
      <vt:lpstr>FP Load/Store Instructions</vt:lpstr>
      <vt:lpstr>FP Load/Store pseudo instructions</vt:lpstr>
      <vt:lpstr>Loading immediate value</vt:lpstr>
      <vt:lpstr>FP Data Movement Instructions</vt:lpstr>
      <vt:lpstr>FP Data Movement Instructions</vt:lpstr>
      <vt:lpstr>FP Convert Instructions</vt:lpstr>
      <vt:lpstr>FP Convert Instructions</vt:lpstr>
      <vt:lpstr>FP Compare and Branch Instructions</vt:lpstr>
      <vt:lpstr>FP Compare and Branch Instructions</vt:lpstr>
      <vt:lpstr>Reading and printing single and double values</vt:lpstr>
      <vt:lpstr>Datatypes</vt:lpstr>
      <vt:lpstr>Floating-Point Data Declarations</vt:lpstr>
      <vt:lpstr>Example:1 Area of a Circle</vt:lpstr>
      <vt:lpstr>Example 2: °F to °C</vt:lpstr>
      <vt:lpstr>Example 3: ax^2 + bx + c for user-input x</vt:lpstr>
      <vt:lpstr>PowerPoint Presentation</vt:lpstr>
      <vt:lpstr>PowerPoint Presentation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...</dc:title>
  <dc:creator>Peter Ashenden</dc:creator>
  <cp:lastModifiedBy>periyasamy</cp:lastModifiedBy>
  <cp:revision>298</cp:revision>
  <dcterms:created xsi:type="dcterms:W3CDTF">2008-07-28T10:20:18Z</dcterms:created>
  <dcterms:modified xsi:type="dcterms:W3CDTF">2022-10-11T13:32:29Z</dcterms:modified>
</cp:coreProperties>
</file>