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69" r:id="rId2"/>
    <p:sldId id="270" r:id="rId3"/>
    <p:sldId id="271" r:id="rId4"/>
    <p:sldId id="272" r:id="rId5"/>
    <p:sldId id="273" r:id="rId6"/>
    <p:sldId id="274" r:id="rId7"/>
    <p:sldId id="276" r:id="rId8"/>
    <p:sldId id="277" r:id="rId9"/>
    <p:sldId id="278" r:id="rId10"/>
    <p:sldId id="279" r:id="rId11"/>
    <p:sldId id="294" r:id="rId12"/>
    <p:sldId id="295" r:id="rId13"/>
    <p:sldId id="281" r:id="rId14"/>
    <p:sldId id="282" r:id="rId15"/>
  </p:sldIdLst>
  <p:sldSz cx="9144000" cy="6858000" type="screen4x3"/>
  <p:notesSz cx="7099300" cy="10234613"/>
  <p:custDataLst>
    <p:tags r:id="rId18"/>
  </p:custDataLst>
  <p:defaultTextStyle>
    <a:defPPr>
      <a:defRPr lang="en-AU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FF"/>
    <a:srgbClr val="66FF66"/>
    <a:srgbClr val="0099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4" autoAdjust="0"/>
    <p:restoredTop sz="94364" autoAdjust="0"/>
  </p:normalViewPr>
  <p:slideViewPr>
    <p:cSldViewPr>
      <p:cViewPr varScale="1">
        <p:scale>
          <a:sx n="68" d="100"/>
          <a:sy n="68" d="100"/>
        </p:scale>
        <p:origin x="14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174"/>
    </p:cViewPr>
  </p:sorter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5.xml"/><Relationship Id="rId1" Type="http://schemas.openxmlformats.org/officeDocument/2006/relationships/slide" Target="slides/slide4.xml"/><Relationship Id="rId5" Type="http://schemas.openxmlformats.org/officeDocument/2006/relationships/slide" Target="slides/slide10.xml"/><Relationship Id="rId4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575300" y="0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3C263C28-B687-4EB4-895E-73173EDC797E}" type="datetime3">
              <a:rPr lang="en-AU"/>
              <a:pPr>
                <a:defRPr/>
              </a:pPr>
              <a:t>26 November, 2020</a:t>
            </a:fld>
            <a:endParaRPr lang="en-AU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54371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575300" y="9723438"/>
            <a:ext cx="1524000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5FA0B74D-21E9-4017-8AC2-DAEDAD25D26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046494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Morgan Kaufmann Publishers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F10CDE56-A200-4388-895A-F70D1FBD6DAF}" type="datetime3">
              <a:rPr lang="en-AU"/>
              <a:pPr>
                <a:defRPr/>
              </a:pPr>
              <a:t>26 November, 2020</a:t>
            </a:fld>
            <a:endParaRPr lang="en-AU"/>
          </a:p>
        </p:txBody>
      </p:sp>
      <p:sp>
        <p:nvSpPr>
          <p:cNvPr id="573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AU"/>
              <a:t>Chapter 3 — Arithmetic for Computers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fld id="{693F4686-3871-457B-A712-BF4F5D6C760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356957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8D79215-886C-45E6-83B6-02C36A58DE78}" type="datetime3">
              <a:rPr lang="en-AU" altLang="en-US" smtClean="0">
                <a:latin typeface="Times New Roman" panose="02020603050405020304" pitchFamily="18" charset="0"/>
              </a:rPr>
              <a:pPr/>
              <a:t>26 November,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C4A2C9-004B-4173-AA01-46961AB9BCA1}" type="slidenum">
              <a:rPr lang="en-AU" altLang="en-US">
                <a:latin typeface="Times New Roman" panose="02020603050405020304" pitchFamily="18" charset="0"/>
              </a:rPr>
              <a:pPr/>
              <a:t>1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4095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A0C8B1A-5DA5-4D95-9A33-B5A3B15019B3}" type="datetime3">
              <a:rPr lang="en-AU" altLang="en-US" smtClean="0">
                <a:latin typeface="Times New Roman" panose="02020603050405020304" pitchFamily="18" charset="0"/>
              </a:rPr>
              <a:pPr/>
              <a:t>26 November,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73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538070-CDF8-44F7-81ED-B3EBA88C3FEA}" type="slidenum">
              <a:rPr lang="en-AU" altLang="en-US">
                <a:latin typeface="Times New Roman" panose="02020603050405020304" pitchFamily="18" charset="0"/>
              </a:rPr>
              <a:pPr/>
              <a:t>10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73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89887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4986B6-2EDA-4C19-AAC4-EAF8E534C1FB}" type="datetime3">
              <a:rPr lang="en-AU" altLang="en-US" smtClean="0">
                <a:latin typeface="Times New Roman" panose="02020603050405020304" pitchFamily="18" charset="0"/>
              </a:rPr>
              <a:pPr/>
              <a:t>26 November,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93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3027F5-D1B7-4AAB-B662-96D0AEA33A5C}" type="slidenum">
              <a:rPr lang="en-AU" altLang="en-US">
                <a:latin typeface="Times New Roman" panose="02020603050405020304" pitchFamily="18" charset="0"/>
              </a:rPr>
              <a:pPr/>
              <a:t>12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93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8904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4ADF2B-9399-43C8-8838-6B0C54553098}" type="datetime3">
              <a:rPr lang="en-AU" altLang="en-US" smtClean="0">
                <a:latin typeface="Times New Roman" panose="02020603050405020304" pitchFamily="18" charset="0"/>
              </a:rPr>
              <a:pPr/>
              <a:t>26 November,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14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61BD0A3-1B60-458A-BA18-2D794325019B}" type="slidenum">
              <a:rPr lang="en-AU" altLang="en-US">
                <a:latin typeface="Times New Roman" panose="02020603050405020304" pitchFamily="18" charset="0"/>
              </a:rPr>
              <a:pPr/>
              <a:t>13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14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2156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C958AC6-BC53-4B78-9B15-389035B2E5EB}" type="datetime3">
              <a:rPr lang="en-AU" altLang="en-US" smtClean="0">
                <a:latin typeface="Times New Roman" panose="02020603050405020304" pitchFamily="18" charset="0"/>
              </a:rPr>
              <a:pPr/>
              <a:t>26 November,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634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75BC171-2FE6-4066-ACE1-869D018EC2AE}" type="slidenum">
              <a:rPr lang="en-AU" altLang="en-US">
                <a:latin typeface="Times New Roman" panose="02020603050405020304" pitchFamily="18" charset="0"/>
              </a:rPr>
              <a:pPr/>
              <a:t>14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634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9656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97E27A0-FA4D-4A05-8EEB-5C9756874108}" type="datetime3">
              <a:rPr lang="en-AU" altLang="en-US" smtClean="0">
                <a:latin typeface="Times New Roman" panose="02020603050405020304" pitchFamily="18" charset="0"/>
              </a:rPr>
              <a:pPr/>
              <a:t>26 November,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389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DB2D730-92F4-4E3D-A49C-AC67BE414CCE}" type="slidenum">
              <a:rPr lang="en-AU" altLang="en-US">
                <a:latin typeface="Times New Roman" panose="02020603050405020304" pitchFamily="18" charset="0"/>
              </a:rPr>
              <a:pPr/>
              <a:t>2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389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6594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434ABD9-0B28-4497-AA5E-67B36DB1A06C}" type="datetime3">
              <a:rPr lang="en-AU" altLang="en-US" smtClean="0">
                <a:latin typeface="Times New Roman" panose="02020603050405020304" pitchFamily="18" charset="0"/>
              </a:rPr>
              <a:pPr/>
              <a:t>26 November,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09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FA77953-3FB0-46AF-BBB4-2355A98D06B3}" type="slidenum">
              <a:rPr lang="en-AU" altLang="en-US">
                <a:latin typeface="Times New Roman" panose="02020603050405020304" pitchFamily="18" charset="0"/>
              </a:rPr>
              <a:pPr/>
              <a:t>3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09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5072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57EEF81-B76A-485F-93EB-34CCF6A02DC8}" type="datetime3">
              <a:rPr lang="en-AU" altLang="en-US" smtClean="0">
                <a:latin typeface="Times New Roman" panose="02020603050405020304" pitchFamily="18" charset="0"/>
              </a:rPr>
              <a:pPr/>
              <a:t>26 November,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312930-894F-4CCB-B2A5-7C8C3723F2E7}" type="slidenum">
              <a:rPr lang="en-AU" altLang="en-US">
                <a:latin typeface="Times New Roman" panose="02020603050405020304" pitchFamily="18" charset="0"/>
              </a:rPr>
              <a:pPr/>
              <a:t>4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301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591F0B-C88B-4B09-8354-8D15A4388F1C}" type="datetime3">
              <a:rPr lang="en-AU" altLang="en-US" smtClean="0">
                <a:latin typeface="Times New Roman" panose="02020603050405020304" pitchFamily="18" charset="0"/>
              </a:rPr>
              <a:pPr/>
              <a:t>26 November,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50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50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85CDD56-5E0E-4A56-8180-A12A09AC6E5F}" type="slidenum">
              <a:rPr lang="en-AU" altLang="en-US">
                <a:latin typeface="Times New Roman" panose="02020603050405020304" pitchFamily="18" charset="0"/>
              </a:rPr>
              <a:pPr/>
              <a:t>5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50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3112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7B85FE5-E645-4425-B0F9-B2A74F648DCF}" type="datetime3">
              <a:rPr lang="en-AU" altLang="en-US" smtClean="0">
                <a:latin typeface="Times New Roman" panose="02020603050405020304" pitchFamily="18" charset="0"/>
              </a:rPr>
              <a:pPr/>
              <a:t>26 November,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471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B21A2B9-78DF-42AC-9EED-383ED8CD94A0}" type="slidenum">
              <a:rPr lang="en-AU" altLang="en-US">
                <a:latin typeface="Times New Roman" panose="02020603050405020304" pitchFamily="18" charset="0"/>
              </a:rPr>
              <a:pPr/>
              <a:t>6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471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505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CC377FC-A0F3-4E45-B3C2-D5FE9CC37399}" type="datetime3">
              <a:rPr lang="en-AU" altLang="en-US" smtClean="0">
                <a:latin typeface="Times New Roman" panose="02020603050405020304" pitchFamily="18" charset="0"/>
              </a:rPr>
              <a:pPr/>
              <a:t>26 November,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12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2889C5C-900D-4687-B4F8-829DFA1141BD}" type="slidenum">
              <a:rPr lang="en-AU" altLang="en-US">
                <a:latin typeface="Times New Roman" panose="02020603050405020304" pitchFamily="18" charset="0"/>
              </a:rPr>
              <a:pPr/>
              <a:t>7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12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769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A9E9DF-4CE9-4B74-8443-91F3A34A9654}" type="datetime3">
              <a:rPr lang="en-AU" altLang="en-US" smtClean="0">
                <a:latin typeface="Times New Roman" panose="02020603050405020304" pitchFamily="18" charset="0"/>
              </a:rPr>
              <a:pPr/>
              <a:t>26 November,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32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3A410DE-FA6A-4383-88AE-629863FC7946}" type="slidenum">
              <a:rPr lang="en-AU" altLang="en-US">
                <a:latin typeface="Times New Roman" panose="02020603050405020304" pitchFamily="18" charset="0"/>
              </a:rPr>
              <a:pPr/>
              <a:t>8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32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58818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Morgan Kaufmann Publishers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BF6BC19-35F7-4669-ABCE-B851FB2F651B}" type="datetime3">
              <a:rPr lang="en-AU" altLang="en-US" smtClean="0">
                <a:latin typeface="Times New Roman" panose="02020603050405020304" pitchFamily="18" charset="0"/>
              </a:rPr>
              <a:pPr/>
              <a:t>26 November, 2020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>
                <a:latin typeface="Times New Roman" panose="02020603050405020304" pitchFamily="18" charset="0"/>
              </a:rPr>
              <a:t>Chapter 3 — Arithmetic for Computers</a:t>
            </a:r>
          </a:p>
        </p:txBody>
      </p:sp>
      <p:sp>
        <p:nvSpPr>
          <p:cNvPr id="553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15963" indent="-274638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0172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543050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984375" indent="-219075" defTabSz="9318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4415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8987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3559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13175" indent="-219075" defTabSz="9318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90DD729-E83E-477E-B8DF-0A3C63E4983A}" type="slidenum">
              <a:rPr lang="en-AU" altLang="en-US">
                <a:latin typeface="Times New Roman" panose="02020603050405020304" pitchFamily="18" charset="0"/>
              </a:rPr>
              <a:pPr/>
              <a:t>9</a:t>
            </a:fld>
            <a:endParaRPr lang="en-AU" altLang="en-US">
              <a:latin typeface="Times New Roman" panose="02020603050405020304" pitchFamily="18" charset="0"/>
            </a:endParaRPr>
          </a:p>
        </p:txBody>
      </p:sp>
      <p:sp>
        <p:nvSpPr>
          <p:cNvPr id="553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4705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1619250" y="1125538"/>
            <a:ext cx="28575" cy="5732462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5" name="Rectangle 36"/>
          <p:cNvSpPr>
            <a:spLocks noChangeArrowheads="1"/>
          </p:cNvSpPr>
          <p:nvPr/>
        </p:nvSpPr>
        <p:spPr bwMode="auto">
          <a:xfrm>
            <a:off x="1981200" y="1987550"/>
            <a:ext cx="36513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6" name="Rectangle 37"/>
          <p:cNvSpPr>
            <a:spLocks noChangeArrowheads="1"/>
          </p:cNvSpPr>
          <p:nvPr/>
        </p:nvSpPr>
        <p:spPr bwMode="auto">
          <a:xfrm>
            <a:off x="1763713" y="2708275"/>
            <a:ext cx="7380287" cy="73025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0" y="0"/>
            <a:ext cx="9144000" cy="1125538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8" name="Rectangle 46"/>
          <p:cNvSpPr>
            <a:spLocks noChangeArrowheads="1"/>
          </p:cNvSpPr>
          <p:nvPr/>
        </p:nvSpPr>
        <p:spPr bwMode="auto">
          <a:xfrm>
            <a:off x="0" y="1125538"/>
            <a:ext cx="9144000" cy="17462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9" name="Rectangle 48"/>
          <p:cNvSpPr>
            <a:spLocks noChangeArrowheads="1"/>
          </p:cNvSpPr>
          <p:nvPr/>
        </p:nvSpPr>
        <p:spPr bwMode="auto">
          <a:xfrm>
            <a:off x="1619250" y="549275"/>
            <a:ext cx="28575" cy="576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10" name="Picture 14" descr="MK Logo (2)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61938"/>
            <a:ext cx="11557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" name="Group 14"/>
          <p:cNvGrpSpPr>
            <a:grpSpLocks/>
          </p:cNvGrpSpPr>
          <p:nvPr userDrawn="1"/>
        </p:nvGrpSpPr>
        <p:grpSpPr bwMode="auto">
          <a:xfrm>
            <a:off x="1774825" y="104775"/>
            <a:ext cx="6084888" cy="868363"/>
            <a:chOff x="1774113" y="104757"/>
            <a:chExt cx="6084936" cy="868541"/>
          </a:xfrm>
        </p:grpSpPr>
        <p:sp>
          <p:nvSpPr>
            <p:cNvPr id="12" name="TextBox 11"/>
            <p:cNvSpPr txBox="1"/>
            <p:nvPr userDrawn="1"/>
          </p:nvSpPr>
          <p:spPr>
            <a:xfrm>
              <a:off x="1774113" y="104757"/>
              <a:ext cx="6084936" cy="554152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GB" sz="3000" b="1" cap="small" dirty="0">
                  <a:solidFill>
                    <a:schemeClr val="bg1"/>
                  </a:solidFill>
                  <a:latin typeface="Corbel" pitchFamily="34" charset="0"/>
                </a:rPr>
                <a:t>Computer Organization and Design</a:t>
              </a:r>
              <a:endParaRPr lang="en-US" sz="3000" b="1" cap="small" dirty="0">
                <a:solidFill>
                  <a:schemeClr val="bg1"/>
                </a:solidFill>
                <a:latin typeface="Corbel" pitchFamily="34" charset="0"/>
              </a:endParaRPr>
            </a:p>
          </p:txBody>
        </p:sp>
        <p:sp>
          <p:nvSpPr>
            <p:cNvPr id="13" name="TextBox 12"/>
            <p:cNvSpPr txBox="1">
              <a:spLocks noChangeArrowheads="1"/>
            </p:cNvSpPr>
            <p:nvPr userDrawn="1"/>
          </p:nvSpPr>
          <p:spPr bwMode="auto">
            <a:xfrm>
              <a:off x="2844096" y="573166"/>
              <a:ext cx="3957669" cy="400132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>
                <a:defRPr/>
              </a:pPr>
              <a:r>
                <a:rPr lang="en-GB" sz="2000">
                  <a:solidFill>
                    <a:schemeClr val="bg1"/>
                  </a:solidFill>
                </a:rPr>
                <a:t>The Hardware/Software Interface</a:t>
              </a:r>
              <a:endParaRPr lang="en-US" sz="200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7"/>
          <p:cNvGrpSpPr>
            <a:grpSpLocks/>
          </p:cNvGrpSpPr>
          <p:nvPr userDrawn="1"/>
        </p:nvGrpSpPr>
        <p:grpSpPr bwMode="auto">
          <a:xfrm>
            <a:off x="8004175" y="93663"/>
            <a:ext cx="935038" cy="935037"/>
            <a:chOff x="7956376" y="116632"/>
            <a:chExt cx="936104" cy="936104"/>
          </a:xfrm>
        </p:grpSpPr>
        <p:sp>
          <p:nvSpPr>
            <p:cNvPr id="15" name="32-Point Star 14"/>
            <p:cNvSpPr>
              <a:spLocks noChangeArrowheads="1"/>
            </p:cNvSpPr>
            <p:nvPr userDrawn="1"/>
          </p:nvSpPr>
          <p:spPr bwMode="auto">
            <a:xfrm>
              <a:off x="7956376" y="116632"/>
              <a:ext cx="936104" cy="936104"/>
            </a:xfrm>
            <a:prstGeom prst="star32">
              <a:avLst>
                <a:gd name="adj" fmla="val 37500"/>
              </a:avLst>
            </a:prstGeom>
            <a:solidFill>
              <a:srgbClr val="C00000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6" name="TextBox 15"/>
            <p:cNvSpPr txBox="1">
              <a:spLocks noChangeArrowheads="1"/>
            </p:cNvSpPr>
            <p:nvPr userDrawn="1"/>
          </p:nvSpPr>
          <p:spPr bwMode="auto">
            <a:xfrm>
              <a:off x="8112128" y="262849"/>
              <a:ext cx="642081" cy="70724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2000">
                  <a:solidFill>
                    <a:schemeClr val="bg1"/>
                  </a:solidFill>
                  <a:latin typeface="Arial Black" pitchFamily="34" charset="0"/>
                </a:rPr>
                <a:t>5</a:t>
              </a:r>
              <a:r>
                <a:rPr lang="en-GB" sz="2000" baseline="30000">
                  <a:solidFill>
                    <a:schemeClr val="bg1"/>
                  </a:solidFill>
                  <a:latin typeface="Arial Black" pitchFamily="34" charset="0"/>
                </a:rPr>
                <a:t>th</a:t>
              </a:r>
              <a:endParaRPr lang="en-GB" sz="2000">
                <a:solidFill>
                  <a:schemeClr val="bg1"/>
                </a:solidFill>
                <a:latin typeface="Arial Black" pitchFamily="34" charset="0"/>
              </a:endParaRPr>
            </a:p>
            <a:p>
              <a:pPr>
                <a:defRPr/>
              </a:pPr>
              <a:endParaRPr lang="en-US" sz="2000">
                <a:solidFill>
                  <a:schemeClr val="bg1"/>
                </a:solidFill>
                <a:latin typeface="Arial Black" pitchFamily="34" charset="0"/>
              </a:endParaRPr>
            </a:p>
          </p:txBody>
        </p:sp>
        <p:sp>
          <p:nvSpPr>
            <p:cNvPr id="17" name="TextBox 16"/>
            <p:cNvSpPr txBox="1">
              <a:spLocks noChangeArrowheads="1"/>
            </p:cNvSpPr>
            <p:nvPr userDrawn="1"/>
          </p:nvSpPr>
          <p:spPr bwMode="auto">
            <a:xfrm>
              <a:off x="8064449" y="517139"/>
              <a:ext cx="732672" cy="30832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>
                <a:defRPr/>
              </a:pPr>
              <a:r>
                <a:rPr lang="en-GB" sz="1400">
                  <a:solidFill>
                    <a:schemeClr val="bg1"/>
                  </a:solidFill>
                </a:rPr>
                <a:t>Edition</a:t>
              </a:r>
              <a:endParaRPr lang="en-US" sz="1400">
                <a:solidFill>
                  <a:schemeClr val="bg1"/>
                </a:solidFill>
              </a:endParaRPr>
            </a:p>
          </p:txBody>
        </p:sp>
      </p:grpSp>
      <p:sp>
        <p:nvSpPr>
          <p:cNvPr id="4199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2409825" y="1844675"/>
            <a:ext cx="5832475" cy="762000"/>
          </a:xfrm>
        </p:spPr>
        <p:txBody>
          <a:bodyPr anchor="t"/>
          <a:lstStyle>
            <a:lvl1pPr>
              <a:defRPr>
                <a:latin typeface="Arial Black" pitchFamily="34" charset="0"/>
              </a:defRPr>
            </a:lvl1pPr>
          </a:lstStyle>
          <a:p>
            <a:r>
              <a:rPr lang="en-AU"/>
              <a:t>Chapter …</a:t>
            </a:r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409825" y="2924175"/>
            <a:ext cx="5832475" cy="579438"/>
          </a:xfrm>
        </p:spPr>
        <p:txBody>
          <a:bodyPr>
            <a:spAutoFit/>
          </a:bodyPr>
          <a:lstStyle>
            <a:lvl1pPr marL="0" indent="0">
              <a:buFont typeface="Wingdings" pitchFamily="2" charset="2"/>
              <a:buNone/>
              <a:defRPr>
                <a:latin typeface="Arial Black" pitchFamily="34" charset="0"/>
              </a:defRPr>
            </a:lvl1pPr>
          </a:lstStyle>
          <a:p>
            <a:r>
              <a:rPr lang="en-AU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83926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78FF14D-4CA9-4D74-B15A-FE888043EAEB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702518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8163" y="146050"/>
            <a:ext cx="2066925" cy="60912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4213" y="146050"/>
            <a:ext cx="6051550" cy="60912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C7F37424-4F02-4D17-B57F-AAAAD20875A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29216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608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64E779E4-88DC-4B2C-959B-24AAAADBC652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93765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3" y="1125538"/>
            <a:ext cx="4059237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5850" y="1125538"/>
            <a:ext cx="4059238" cy="5111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EA7079A8-A070-47C8-82CE-57B1F76AFCE0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405472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D346431B-27C4-41C8-8DCF-127289B357A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616686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A7F068AA-CB10-4516-AD80-EE6B96469BC8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254385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5AF35B39-857D-427D-9C0D-A451ECE10595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407179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29CC5846-3E18-428A-AE2C-D1FEEC282B81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068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AU" altLang="en-US"/>
              <a:t>Chapter 3 — Arithmetic for Computers — </a:t>
            </a:r>
            <a:fld id="{B75051FF-C6FE-4E75-98A3-92596EB2BBC6}" type="slidenum">
              <a:rPr lang="en-AU" altLang="en-US"/>
              <a:pPr/>
              <a:t>‹#›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75510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6"/>
          <p:cNvSpPr>
            <a:spLocks noChangeArrowheads="1"/>
          </p:cNvSpPr>
          <p:nvPr/>
        </p:nvSpPr>
        <p:spPr bwMode="auto">
          <a:xfrm>
            <a:off x="468313" y="260350"/>
            <a:ext cx="36512" cy="3816350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sp>
        <p:nvSpPr>
          <p:cNvPr id="409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684213" y="146050"/>
            <a:ext cx="825976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AU" altLang="en-US"/>
              <a:t>Click to edit Master title style</a:t>
            </a:r>
          </a:p>
        </p:txBody>
      </p:sp>
      <p:sp>
        <p:nvSpPr>
          <p:cNvPr id="410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125538"/>
            <a:ext cx="8270875" cy="511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 altLang="en-US"/>
              <a:t>Click to edit Master text styles</a:t>
            </a:r>
          </a:p>
          <a:p>
            <a:pPr lvl="1"/>
            <a:r>
              <a:rPr lang="en-AU" altLang="en-US"/>
              <a:t>Second level</a:t>
            </a:r>
          </a:p>
          <a:p>
            <a:pPr lvl="2"/>
            <a:r>
              <a:rPr lang="en-AU" altLang="en-US"/>
              <a:t>Third level</a:t>
            </a:r>
          </a:p>
          <a:p>
            <a:pPr lvl="3"/>
            <a:r>
              <a:rPr lang="en-AU" altLang="en-US"/>
              <a:t>Fourth level</a:t>
            </a:r>
          </a:p>
          <a:p>
            <a:pPr lvl="4"/>
            <a:r>
              <a:rPr lang="en-AU" altLang="en-US"/>
              <a:t>Fifth level</a:t>
            </a:r>
          </a:p>
        </p:txBody>
      </p:sp>
      <p:sp>
        <p:nvSpPr>
          <p:cNvPr id="40979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92275" y="6381750"/>
            <a:ext cx="7272338" cy="35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1"/>
            </a:lvl1pPr>
          </a:lstStyle>
          <a:p>
            <a:r>
              <a:rPr lang="en-AU" altLang="en-US"/>
              <a:t>Chapter 3 — Arithmetic for Computers — </a:t>
            </a:r>
            <a:fld id="{6FE68918-BE07-4BEE-B63D-9E7AE0786638}" type="slidenum">
              <a:rPr lang="en-AU" altLang="en-US"/>
              <a:pPr/>
              <a:t>‹#›</a:t>
            </a:fld>
            <a:endParaRPr lang="en-AU" altLang="en-US"/>
          </a:p>
        </p:txBody>
      </p:sp>
      <p:sp>
        <p:nvSpPr>
          <p:cNvPr id="1030" name="Rectangle 25"/>
          <p:cNvSpPr>
            <a:spLocks noChangeArrowheads="1"/>
          </p:cNvSpPr>
          <p:nvPr/>
        </p:nvSpPr>
        <p:spPr bwMode="auto">
          <a:xfrm>
            <a:off x="250825" y="981075"/>
            <a:ext cx="8569325" cy="71438"/>
          </a:xfrm>
          <a:prstGeom prst="rect">
            <a:avLst/>
          </a:prstGeom>
          <a:gradFill rotWithShape="1">
            <a:gsLst>
              <a:gs pos="0">
                <a:schemeClr val="tx2"/>
              </a:gs>
              <a:gs pos="100000">
                <a:srgbClr val="FFFFFF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latin typeface="Arial" charset="0"/>
            </a:endParaRPr>
          </a:p>
        </p:txBody>
      </p:sp>
      <p:pic>
        <p:nvPicPr>
          <p:cNvPr id="4103" name="Picture 7" descr="MK Logo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0625"/>
            <a:ext cx="161925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AU" altLang="en-US"/>
              <a:t>Chapter 3 — Arithmetic for Computers — </a:t>
            </a:r>
            <a:fld id="{0B55B645-6E7C-4D93-BE8C-E4E19CAB34EB}" type="slidenum">
              <a:rPr lang="en-AU" altLang="en-US"/>
              <a:pPr/>
              <a:t>1</a:t>
            </a:fld>
            <a:endParaRPr lang="en-AU" altLang="en-US"/>
          </a:p>
        </p:txBody>
      </p:sp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Arithmetic for Computers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AU" altLang="en-US"/>
              <a:t>Operations on integers</a:t>
            </a:r>
          </a:p>
          <a:p>
            <a:pPr lvl="1" eaLnBrk="1" hangingPunct="1"/>
            <a:r>
              <a:rPr lang="en-AU" altLang="en-US"/>
              <a:t>Addition and subtraction</a:t>
            </a:r>
          </a:p>
          <a:p>
            <a:pPr lvl="1" eaLnBrk="1" hangingPunct="1"/>
            <a:r>
              <a:rPr lang="en-AU" altLang="en-US"/>
              <a:t>Multiplication and division</a:t>
            </a:r>
          </a:p>
          <a:p>
            <a:pPr lvl="1" eaLnBrk="1" hangingPunct="1"/>
            <a:r>
              <a:rPr lang="en-AU" altLang="en-US"/>
              <a:t>Dealing with overflow</a:t>
            </a:r>
          </a:p>
          <a:p>
            <a:pPr eaLnBrk="1" hangingPunct="1"/>
            <a:r>
              <a:rPr lang="en-AU" altLang="en-US"/>
              <a:t>Floating-point real numbers</a:t>
            </a:r>
          </a:p>
          <a:p>
            <a:pPr lvl="1" eaLnBrk="1" hangingPunct="1"/>
            <a:r>
              <a:rPr lang="en-AU" altLang="en-US"/>
              <a:t>Representation and operations </a:t>
            </a:r>
          </a:p>
        </p:txBody>
      </p:sp>
      <p:sp>
        <p:nvSpPr>
          <p:cNvPr id="7173" name="Text Box 9"/>
          <p:cNvSpPr txBox="1">
            <a:spLocks noChangeArrowheads="1"/>
          </p:cNvSpPr>
          <p:nvPr/>
        </p:nvSpPr>
        <p:spPr bwMode="auto">
          <a:xfrm rot="5400000">
            <a:off x="8017669" y="759619"/>
            <a:ext cx="18859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chemeClr val="folHlink"/>
                </a:solidFill>
              </a:rPr>
              <a:t>§3.1 Introduction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32DE7D06-52A9-4683-A206-0D1B719727A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AU" altLang="en-US" sz="1400"/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Infinities and NaNs</a:t>
            </a:r>
          </a:p>
        </p:txBody>
      </p:sp>
      <p:sp>
        <p:nvSpPr>
          <p:cNvPr id="563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Exponent = 111...1, Fraction = 000...0</a:t>
            </a:r>
          </a:p>
          <a:p>
            <a:pPr lvl="1" eaLnBrk="1" hangingPunct="1"/>
            <a:r>
              <a:rPr lang="en-US" altLang="en-US" dirty="0"/>
              <a:t>±Infinity</a:t>
            </a:r>
          </a:p>
          <a:p>
            <a:pPr lvl="1" eaLnBrk="1" hangingPunct="1"/>
            <a:r>
              <a:rPr lang="en-US" altLang="en-US" dirty="0"/>
              <a:t>Can be used in subsequent calculations, avoiding need for overflow check</a:t>
            </a:r>
          </a:p>
          <a:p>
            <a:pPr eaLnBrk="1" hangingPunct="1"/>
            <a:r>
              <a:rPr lang="en-US" altLang="en-US" dirty="0"/>
              <a:t>Exponent = 111...1, Fraction ≠ 000...0</a:t>
            </a:r>
          </a:p>
          <a:p>
            <a:pPr lvl="1" eaLnBrk="1" hangingPunct="1"/>
            <a:r>
              <a:rPr lang="en-US" altLang="en-US" dirty="0"/>
              <a:t>Not-a-Number (</a:t>
            </a:r>
            <a:r>
              <a:rPr lang="en-US" altLang="en-US" dirty="0" err="1"/>
              <a:t>NaN</a:t>
            </a:r>
            <a:r>
              <a:rPr lang="en-US" altLang="en-US" dirty="0"/>
              <a:t>)</a:t>
            </a:r>
          </a:p>
          <a:p>
            <a:pPr lvl="1" eaLnBrk="1" hangingPunct="1"/>
            <a:r>
              <a:rPr lang="en-US" altLang="en-US" dirty="0"/>
              <a:t>Indicates illegal or undefined result</a:t>
            </a:r>
          </a:p>
          <a:p>
            <a:pPr lvl="2" eaLnBrk="1" hangingPunct="1"/>
            <a:r>
              <a:rPr lang="en-US" altLang="en-US" dirty="0"/>
              <a:t>e.g., 0.0 / 0.0</a:t>
            </a:r>
          </a:p>
          <a:p>
            <a:pPr lvl="1" eaLnBrk="1" hangingPunct="1"/>
            <a:r>
              <a:rPr lang="en-US" altLang="en-US" dirty="0"/>
              <a:t>Can be used in subsequent calculations</a:t>
            </a:r>
          </a:p>
        </p:txBody>
      </p:sp>
    </p:spTree>
    <p:extLst>
      <p:ext uri="{BB962C8B-B14F-4D97-AF65-F5344CB8AC3E}">
        <p14:creationId xmlns:p14="http://schemas.microsoft.com/office/powerpoint/2010/main" val="42210351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Floating-Point Addition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79712" y="764704"/>
            <a:ext cx="4680520" cy="5469409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AU" altLang="en-US"/>
              <a:t>Chapter 3 — Arithmetic for Computers — </a:t>
            </a:r>
            <a:fld id="{B8FABAAE-1F23-49C0-9E15-13BDF44103A7}" type="slidenum">
              <a:rPr lang="en-AU" altLang="en-US" smtClean="0"/>
              <a:pPr/>
              <a:t>11</a:t>
            </a:fld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61654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76178995-7F3D-4D90-ADC5-DE317D21C6F4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AU" altLang="en-US" sz="1400"/>
          </a:p>
        </p:txBody>
      </p:sp>
      <p:sp>
        <p:nvSpPr>
          <p:cNvPr id="583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Addition</a:t>
            </a:r>
            <a:endParaRPr lang="en-AU" altLang="en-US"/>
          </a:p>
        </p:txBody>
      </p:sp>
      <p:sp>
        <p:nvSpPr>
          <p:cNvPr id="5837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Consider a 4-digit decimal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+ 1.610 × 10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1. Align decimal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+ 0.016 × 10</a:t>
            </a:r>
            <a:r>
              <a:rPr lang="en-US" altLang="en-US" sz="2400" baseline="300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9.999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+ 0.016 × 10</a:t>
            </a:r>
            <a:r>
              <a:rPr lang="en-US" altLang="en-US" sz="2400" baseline="30000" dirty="0"/>
              <a:t>1</a:t>
            </a:r>
            <a:r>
              <a:rPr lang="en-US" altLang="en-US" sz="2400" dirty="0"/>
              <a:t> = 10.015 × 10</a:t>
            </a:r>
            <a:r>
              <a:rPr lang="en-US" altLang="en-US" sz="2400" baseline="30000" dirty="0"/>
              <a:t>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1.0015 × 10</a:t>
            </a:r>
            <a:r>
              <a:rPr lang="en-US" altLang="en-US" sz="2400" baseline="30000" dirty="0"/>
              <a:t>2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1.002 × 10</a:t>
            </a:r>
            <a:r>
              <a:rPr lang="en-US" altLang="en-US" sz="2400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8905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A6CE4EDF-2AE1-4153-8FCC-F4EFE8B0C2DC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AU" altLang="en-US" sz="1400"/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Floating-Point Addition</a:t>
            </a:r>
            <a:endParaRPr lang="en-AU" altLang="en-US" dirty="0"/>
          </a:p>
        </p:txBody>
      </p:sp>
      <p:sp>
        <p:nvSpPr>
          <p:cNvPr id="604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Now consider a 4-digit binary example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–1.110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–2</a:t>
            </a:r>
            <a:r>
              <a:rPr lang="en-US" altLang="en-US" sz="2400" dirty="0"/>
              <a:t> (0.5 + –0.4375)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1. Align binary 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Shift number with smaller exponent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2. Add significands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  <a:r>
              <a:rPr lang="en-US" altLang="en-US" sz="2400" dirty="0"/>
              <a:t> + –0.111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 </a:t>
            </a:r>
            <a:r>
              <a:rPr lang="en-US" altLang="en-US" sz="2400" dirty="0"/>
              <a:t>= 0.001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3. Normalize result &amp; check for over/underflow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–4</a:t>
            </a:r>
            <a:r>
              <a:rPr lang="en-US" altLang="en-US" sz="2400" dirty="0"/>
              <a:t>, with no over/underflow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4. Round and renormalize if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1.000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× 2</a:t>
            </a:r>
            <a:r>
              <a:rPr lang="en-US" altLang="en-US" sz="2400" baseline="30000" dirty="0"/>
              <a:t>–4</a:t>
            </a:r>
            <a:r>
              <a:rPr lang="en-US" altLang="en-US" sz="2400" dirty="0"/>
              <a:t> (no change)  = 0.0625</a:t>
            </a:r>
          </a:p>
        </p:txBody>
      </p:sp>
    </p:spTree>
    <p:extLst>
      <p:ext uri="{BB962C8B-B14F-4D97-AF65-F5344CB8AC3E}">
        <p14:creationId xmlns:p14="http://schemas.microsoft.com/office/powerpoint/2010/main" val="232149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2CAC966C-7299-4E4E-A5C8-E850D57E9B01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AU" altLang="en-US" sz="1400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FP Adder Hardware</a:t>
            </a:r>
            <a:endParaRPr lang="en-AU" altLang="en-US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Much more complex than integer adder</a:t>
            </a:r>
          </a:p>
          <a:p>
            <a:pPr eaLnBrk="1" hangingPunct="1"/>
            <a:r>
              <a:rPr lang="en-US" altLang="en-US" dirty="0"/>
              <a:t>Doing it in one clock cycle would take too long</a:t>
            </a:r>
          </a:p>
          <a:p>
            <a:pPr lvl="1" eaLnBrk="1" hangingPunct="1"/>
            <a:r>
              <a:rPr lang="en-US" altLang="en-US" dirty="0"/>
              <a:t>Much longer than integer operations</a:t>
            </a:r>
          </a:p>
          <a:p>
            <a:pPr lvl="1" eaLnBrk="1" hangingPunct="1"/>
            <a:r>
              <a:rPr lang="en-US" altLang="en-US" dirty="0"/>
              <a:t>Slower clock would penalize all instructions</a:t>
            </a:r>
          </a:p>
          <a:p>
            <a:pPr eaLnBrk="1" hangingPunct="1"/>
            <a:r>
              <a:rPr lang="en-US" altLang="en-US" dirty="0"/>
              <a:t>FP adder usually takes several cycles</a:t>
            </a:r>
          </a:p>
          <a:p>
            <a:pPr lvl="1" eaLnBrk="1" hangingPunct="1"/>
            <a:r>
              <a:rPr lang="en-US" altLang="en-US" dirty="0"/>
              <a:t>Can be pipelined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45451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81DACA00-A0B6-4AB4-93D8-8D040AC781B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AU" altLang="en-US" sz="140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</a:t>
            </a:r>
            <a:endParaRPr lang="en-AU" altLang="en-US"/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Representation for non-integral numbers</a:t>
            </a:r>
          </a:p>
          <a:p>
            <a:pPr lvl="1" eaLnBrk="1" hangingPunct="1"/>
            <a:r>
              <a:rPr lang="en-US" altLang="en-US"/>
              <a:t>Including very small and very large numbers</a:t>
            </a:r>
          </a:p>
          <a:p>
            <a:pPr eaLnBrk="1" hangingPunct="1"/>
            <a:r>
              <a:rPr lang="en-US" altLang="en-US"/>
              <a:t>Like scientific notation</a:t>
            </a:r>
          </a:p>
          <a:p>
            <a:pPr lvl="1" eaLnBrk="1" hangingPunct="1"/>
            <a:r>
              <a:rPr lang="en-US" altLang="en-US"/>
              <a:t>–2.34 × 10</a:t>
            </a:r>
            <a:r>
              <a:rPr lang="en-US" altLang="en-US" baseline="30000"/>
              <a:t>56</a:t>
            </a:r>
            <a:endParaRPr lang="en-US" altLang="en-US"/>
          </a:p>
          <a:p>
            <a:pPr lvl="1" eaLnBrk="1" hangingPunct="1"/>
            <a:r>
              <a:rPr lang="en-US" altLang="en-US"/>
              <a:t>+0.002 × 10</a:t>
            </a:r>
            <a:r>
              <a:rPr lang="en-US" altLang="en-US" baseline="30000"/>
              <a:t>–4</a:t>
            </a:r>
            <a:endParaRPr lang="en-US" altLang="en-US"/>
          </a:p>
          <a:p>
            <a:pPr lvl="1" eaLnBrk="1" hangingPunct="1"/>
            <a:r>
              <a:rPr lang="en-US" altLang="en-US"/>
              <a:t>+987.02 × 10</a:t>
            </a:r>
            <a:r>
              <a:rPr lang="en-US" altLang="en-US" baseline="30000"/>
              <a:t>9</a:t>
            </a:r>
            <a:endParaRPr lang="en-US" altLang="en-US"/>
          </a:p>
          <a:p>
            <a:pPr eaLnBrk="1" hangingPunct="1"/>
            <a:r>
              <a:rPr lang="en-US" altLang="en-US"/>
              <a:t>In binary</a:t>
            </a:r>
          </a:p>
          <a:p>
            <a:pPr lvl="1" eaLnBrk="1" hangingPunct="1"/>
            <a:r>
              <a:rPr lang="en-US" altLang="en-US">
                <a:cs typeface="Arial" panose="020B0604020202020204" pitchFamily="34" charset="0"/>
              </a:rPr>
              <a:t>±1.</a:t>
            </a:r>
            <a:r>
              <a:rPr lang="en-US" altLang="en-US" i="1">
                <a:cs typeface="Arial" panose="020B0604020202020204" pitchFamily="34" charset="0"/>
              </a:rPr>
              <a:t>xxxxxxx</a:t>
            </a:r>
            <a:r>
              <a:rPr lang="en-US" altLang="en-US" baseline="-25000">
                <a:cs typeface="Arial" panose="020B0604020202020204" pitchFamily="34" charset="0"/>
              </a:rPr>
              <a:t>2</a:t>
            </a:r>
            <a:r>
              <a:rPr lang="en-US" altLang="en-US">
                <a:cs typeface="Arial" panose="020B0604020202020204" pitchFamily="34" charset="0"/>
              </a:rPr>
              <a:t> × 2</a:t>
            </a:r>
            <a:r>
              <a:rPr lang="en-US" altLang="en-US" i="1" baseline="30000">
                <a:cs typeface="Arial" panose="020B0604020202020204" pitchFamily="34" charset="0"/>
              </a:rPr>
              <a:t>yyyy</a:t>
            </a:r>
          </a:p>
          <a:p>
            <a:pPr eaLnBrk="1" hangingPunct="1"/>
            <a:r>
              <a:rPr lang="en-US" altLang="en-US"/>
              <a:t>Types </a:t>
            </a:r>
            <a:r>
              <a:rPr lang="en-US" altLang="en-US">
                <a:latin typeface="Lucida Console" panose="020B0609040504020204" pitchFamily="49" charset="0"/>
              </a:rPr>
              <a:t>float</a:t>
            </a:r>
            <a:r>
              <a:rPr lang="en-US" altLang="en-US"/>
              <a:t> and </a:t>
            </a:r>
            <a:r>
              <a:rPr lang="en-US" altLang="en-US">
                <a:latin typeface="Lucida Console" panose="020B0609040504020204" pitchFamily="49" charset="0"/>
              </a:rPr>
              <a:t>double</a:t>
            </a:r>
            <a:r>
              <a:rPr lang="en-US" altLang="en-US"/>
              <a:t> in C</a:t>
            </a:r>
            <a:endParaRPr lang="en-AU" altLang="en-US"/>
          </a:p>
        </p:txBody>
      </p:sp>
      <p:sp>
        <p:nvSpPr>
          <p:cNvPr id="37893" name="AutoShape 4"/>
          <p:cNvSpPr>
            <a:spLocks/>
          </p:cNvSpPr>
          <p:nvPr/>
        </p:nvSpPr>
        <p:spPr bwMode="auto">
          <a:xfrm>
            <a:off x="5219700" y="2924175"/>
            <a:ext cx="1508125" cy="401638"/>
          </a:xfrm>
          <a:prstGeom prst="borderCallout1">
            <a:avLst>
              <a:gd name="adj1" fmla="val 28458"/>
              <a:gd name="adj2" fmla="val -5051"/>
              <a:gd name="adj3" fmla="val 28458"/>
              <a:gd name="adj4" fmla="val -9105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normalized</a:t>
            </a:r>
            <a:endParaRPr lang="en-AU" altLang="en-US" sz="1800"/>
          </a:p>
        </p:txBody>
      </p:sp>
      <p:sp>
        <p:nvSpPr>
          <p:cNvPr id="37894" name="AutoShape 5"/>
          <p:cNvSpPr>
            <a:spLocks/>
          </p:cNvSpPr>
          <p:nvPr/>
        </p:nvSpPr>
        <p:spPr bwMode="auto">
          <a:xfrm>
            <a:off x="5651500" y="3573463"/>
            <a:ext cx="1944688" cy="401637"/>
          </a:xfrm>
          <a:prstGeom prst="borderCallout1">
            <a:avLst>
              <a:gd name="adj1" fmla="val 28458"/>
              <a:gd name="adj2" fmla="val -3917"/>
              <a:gd name="adj3" fmla="val -2370"/>
              <a:gd name="adj4" fmla="val -87264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not normalized</a:t>
            </a:r>
            <a:endParaRPr lang="en-AU" altLang="en-US" sz="1800"/>
          </a:p>
        </p:txBody>
      </p:sp>
      <p:sp>
        <p:nvSpPr>
          <p:cNvPr id="37895" name="Line 6"/>
          <p:cNvSpPr>
            <a:spLocks noChangeShapeType="1"/>
          </p:cNvSpPr>
          <p:nvPr/>
        </p:nvSpPr>
        <p:spPr bwMode="auto">
          <a:xfrm flipH="1">
            <a:off x="4067175" y="3790950"/>
            <a:ext cx="1512888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 rot="5400000">
            <a:off x="7916069" y="861219"/>
            <a:ext cx="2089150" cy="3667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folHlink"/>
                </a:solidFill>
              </a:rPr>
              <a:t>§3.5 Floating Point</a:t>
            </a:r>
          </a:p>
        </p:txBody>
      </p:sp>
    </p:spTree>
    <p:extLst>
      <p:ext uri="{BB962C8B-B14F-4D97-AF65-F5344CB8AC3E}">
        <p14:creationId xmlns:p14="http://schemas.microsoft.com/office/powerpoint/2010/main" val="140507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818CF967-D318-4FBE-BC48-C129AFF5AEAF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AU" altLang="en-US" sz="140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 Point Standard</a:t>
            </a:r>
            <a:endParaRPr lang="en-AU" altLang="en-US"/>
          </a:p>
        </p:txBody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Defined by IEEE Std 754-1985</a:t>
            </a:r>
          </a:p>
          <a:p>
            <a:pPr eaLnBrk="1" hangingPunct="1"/>
            <a:r>
              <a:rPr lang="en-US" altLang="en-US"/>
              <a:t>Developed in response to divergence of representations</a:t>
            </a:r>
          </a:p>
          <a:p>
            <a:pPr lvl="1" eaLnBrk="1" hangingPunct="1"/>
            <a:r>
              <a:rPr lang="en-US" altLang="en-US"/>
              <a:t>Portability issues for scientific code</a:t>
            </a:r>
          </a:p>
          <a:p>
            <a:pPr eaLnBrk="1" hangingPunct="1"/>
            <a:r>
              <a:rPr lang="en-US" altLang="en-US"/>
              <a:t>Now almost universally adopted</a:t>
            </a:r>
          </a:p>
          <a:p>
            <a:pPr eaLnBrk="1" hangingPunct="1"/>
            <a:r>
              <a:rPr lang="en-US" altLang="en-US"/>
              <a:t>Two representations</a:t>
            </a:r>
          </a:p>
          <a:p>
            <a:pPr lvl="1" eaLnBrk="1" hangingPunct="1"/>
            <a:r>
              <a:rPr lang="en-US" altLang="en-US"/>
              <a:t>Single precision (32-bit)</a:t>
            </a:r>
          </a:p>
          <a:p>
            <a:pPr lvl="1" eaLnBrk="1" hangingPunct="1"/>
            <a:r>
              <a:rPr lang="en-US" altLang="en-US"/>
              <a:t>Double precision (64-bit) 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3923134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0361F723-BE47-43AB-B77C-64901075FB0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AU" altLang="en-US" sz="1400"/>
          </a:p>
        </p:txBody>
      </p:sp>
      <p:sp>
        <p:nvSpPr>
          <p:cNvPr id="41987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IEEE Floating-Point Format</a:t>
            </a:r>
          </a:p>
        </p:txBody>
      </p:sp>
      <p:sp>
        <p:nvSpPr>
          <p:cNvPr id="41988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684213" y="3573463"/>
            <a:ext cx="8270875" cy="2663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S: sign bit (0 </a:t>
            </a:r>
            <a:r>
              <a:rPr lang="en-US" altLang="en-US" sz="2400" dirty="0">
                <a:sym typeface="Symbol" panose="05050102010706020507" pitchFamily="18" charset="2"/>
              </a:rPr>
              <a:t> non-negative, 1  negative)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Normalize significand: 1.0 ≤ |significand| &lt; 2.0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Always has a leading pre-binary-point 1 bit, so no need to represent it explicitly (hidden bit)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Significand is Fraction with the “1.” restored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>
                <a:sym typeface="Symbol" panose="05050102010706020507" pitchFamily="18" charset="2"/>
              </a:rPr>
              <a:t>Exponent: excess representation: actual exponent + Bias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Ensures exponent is unsigned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000" dirty="0">
                <a:sym typeface="Symbol" panose="05050102010706020507" pitchFamily="18" charset="2"/>
              </a:rPr>
              <a:t>Single: Bias = 127; Double: Bias = 1023</a:t>
            </a:r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1549400" y="1917700"/>
            <a:ext cx="35877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S</a:t>
            </a:r>
          </a:p>
        </p:txBody>
      </p:sp>
      <p:sp>
        <p:nvSpPr>
          <p:cNvPr id="41990" name="Text Box 5"/>
          <p:cNvSpPr txBox="1">
            <a:spLocks noChangeArrowheads="1"/>
          </p:cNvSpPr>
          <p:nvPr/>
        </p:nvSpPr>
        <p:spPr bwMode="auto">
          <a:xfrm>
            <a:off x="1908175" y="1917700"/>
            <a:ext cx="1584325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Exponent</a:t>
            </a:r>
          </a:p>
        </p:txBody>
      </p:sp>
      <p:sp>
        <p:nvSpPr>
          <p:cNvPr id="41991" name="Text Box 6"/>
          <p:cNvSpPr txBox="1">
            <a:spLocks noChangeArrowheads="1"/>
          </p:cNvSpPr>
          <p:nvPr/>
        </p:nvSpPr>
        <p:spPr bwMode="auto">
          <a:xfrm>
            <a:off x="3494088" y="1917700"/>
            <a:ext cx="3671887" cy="469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/>
              <a:t>Fraction</a:t>
            </a:r>
          </a:p>
        </p:txBody>
      </p:sp>
      <p:sp>
        <p:nvSpPr>
          <p:cNvPr id="41992" name="Text Box 7"/>
          <p:cNvSpPr txBox="1">
            <a:spLocks noChangeArrowheads="1"/>
          </p:cNvSpPr>
          <p:nvPr/>
        </p:nvSpPr>
        <p:spPr bwMode="auto">
          <a:xfrm>
            <a:off x="18367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single: 8 bits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double: 11 bits</a:t>
            </a:r>
          </a:p>
        </p:txBody>
      </p:sp>
      <p:sp>
        <p:nvSpPr>
          <p:cNvPr id="41993" name="Text Box 8"/>
          <p:cNvSpPr txBox="1">
            <a:spLocks noChangeArrowheads="1"/>
          </p:cNvSpPr>
          <p:nvPr/>
        </p:nvSpPr>
        <p:spPr bwMode="auto">
          <a:xfrm>
            <a:off x="4427538" y="1196975"/>
            <a:ext cx="18573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single: 23 bits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double: 52 bits</a:t>
            </a:r>
          </a:p>
        </p:txBody>
      </p:sp>
      <p:graphicFrame>
        <p:nvGraphicFramePr>
          <p:cNvPr id="41994" name="Object 9"/>
          <p:cNvGraphicFramePr>
            <a:graphicFrameLocks noChangeAspect="1"/>
          </p:cNvGraphicFramePr>
          <p:nvPr/>
        </p:nvGraphicFramePr>
        <p:xfrm>
          <a:off x="1476375" y="2667000"/>
          <a:ext cx="58674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4" imgW="2451100" imgH="228600" progId="Equation.3">
                  <p:embed/>
                </p:oleObj>
              </mc:Choice>
              <mc:Fallback>
                <p:oleObj name="Equation" r:id="rId4" imgW="2451100" imgH="228600" progId="Equation.3">
                  <p:embed/>
                  <p:pic>
                    <p:nvPicPr>
                      <p:cNvPr id="4199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2667000"/>
                        <a:ext cx="58674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55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0755EFA4-D26E-4FD6-AFAE-9645B9699EA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AU" altLang="en-US" sz="1400"/>
          </a:p>
        </p:txBody>
      </p:sp>
      <p:sp>
        <p:nvSpPr>
          <p:cNvPr id="4403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Single-Precision Range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/>
              <a:t>Exponents 00000000 and 11111111 reserved</a:t>
            </a:r>
          </a:p>
          <a:p>
            <a:pPr eaLnBrk="1" hangingPunct="1"/>
            <a:r>
              <a:rPr lang="en-US" altLang="en-US" sz="2800" dirty="0"/>
              <a:t>Smallest value</a:t>
            </a:r>
          </a:p>
          <a:p>
            <a:pPr lvl="1" eaLnBrk="1" hangingPunct="1"/>
            <a:r>
              <a:rPr lang="en-US" altLang="en-US" sz="2400" dirty="0"/>
              <a:t>Exponent: 00000001</a:t>
            </a:r>
            <a:br>
              <a:rPr lang="en-US" altLang="en-US" sz="2400" dirty="0"/>
            </a:br>
            <a:r>
              <a:rPr lang="en-US" altLang="en-US" sz="2400" dirty="0">
                <a:sym typeface="Symbol" panose="05050102010706020507" pitchFamily="18" charset="2"/>
              </a:rPr>
              <a:t> actual exponent = 1 – 127 = –126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Fraction: 000…00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±1.0 × 2</a:t>
            </a:r>
            <a:r>
              <a:rPr lang="en-US" altLang="en-US" sz="2400" baseline="30000" dirty="0">
                <a:sym typeface="Symbol" panose="05050102010706020507" pitchFamily="18" charset="2"/>
              </a:rPr>
              <a:t>–126</a:t>
            </a:r>
            <a:r>
              <a:rPr lang="en-US" altLang="en-US" sz="2400" dirty="0">
                <a:sym typeface="Symbol" panose="05050102010706020507" pitchFamily="18" charset="2"/>
              </a:rPr>
              <a:t> ≈ ±1.2 × 10</a:t>
            </a:r>
            <a:r>
              <a:rPr lang="en-US" altLang="en-US" sz="2400" baseline="30000" dirty="0">
                <a:sym typeface="Symbol" panose="05050102010706020507" pitchFamily="18" charset="2"/>
              </a:rPr>
              <a:t>–38</a:t>
            </a:r>
          </a:p>
          <a:p>
            <a:pPr eaLnBrk="1" hangingPunct="1"/>
            <a:r>
              <a:rPr lang="en-US" altLang="en-US" sz="2800" dirty="0">
                <a:sym typeface="Symbol" panose="05050102010706020507" pitchFamily="18" charset="2"/>
              </a:rPr>
              <a:t>Largest value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exponent: 11111110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 actual exponent = 254 – 127 = +127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Fraction: 111…11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 sz="2400" dirty="0">
                <a:sym typeface="Symbol" panose="05050102010706020507" pitchFamily="18" charset="2"/>
              </a:rPr>
              <a:t>±2.0 × 2</a:t>
            </a:r>
            <a:r>
              <a:rPr lang="en-US" altLang="en-US" sz="2400" baseline="30000" dirty="0">
                <a:sym typeface="Symbol" panose="05050102010706020507" pitchFamily="18" charset="2"/>
              </a:rPr>
              <a:t>+127</a:t>
            </a:r>
            <a:r>
              <a:rPr lang="en-US" altLang="en-US" sz="2400" dirty="0">
                <a:sym typeface="Symbol" panose="05050102010706020507" pitchFamily="18" charset="2"/>
              </a:rPr>
              <a:t> ≈ ±3.4 × 10</a:t>
            </a:r>
            <a:r>
              <a:rPr lang="en-US" altLang="en-US" sz="2400" baseline="30000" dirty="0">
                <a:sym typeface="Symbol" panose="05050102010706020507" pitchFamily="18" charset="2"/>
              </a:rPr>
              <a:t>+38</a:t>
            </a:r>
          </a:p>
        </p:txBody>
      </p:sp>
    </p:spTree>
    <p:extLst>
      <p:ext uri="{BB962C8B-B14F-4D97-AF65-F5344CB8AC3E}">
        <p14:creationId xmlns:p14="http://schemas.microsoft.com/office/powerpoint/2010/main" val="1475361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16E3B2B9-4AF1-401B-BEC2-CDFA91007BF2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AU" altLang="en-US" sz="1400"/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Double-Precision Range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Exponents 0000…00 and 1111…11 reserved</a:t>
            </a:r>
          </a:p>
          <a:p>
            <a:pPr eaLnBrk="1" hangingPunct="1"/>
            <a:r>
              <a:rPr lang="en-US" altLang="en-US" sz="2800"/>
              <a:t>Smallest value</a:t>
            </a:r>
          </a:p>
          <a:p>
            <a:pPr lvl="1" eaLnBrk="1" hangingPunct="1"/>
            <a:r>
              <a:rPr lang="en-US" altLang="en-US" sz="2400"/>
              <a:t>Exponent: 00000000001</a:t>
            </a:r>
            <a:br>
              <a:rPr lang="en-US" altLang="en-US" sz="2400"/>
            </a:br>
            <a:r>
              <a:rPr lang="en-US" altLang="en-US" sz="2400">
                <a:sym typeface="Symbol" panose="05050102010706020507" pitchFamily="18" charset="2"/>
              </a:rPr>
              <a:t> actual exponent = 1 – 1023 = –1022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Fraction: 000…00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significand = 1.0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±1.0 × 2</a:t>
            </a:r>
            <a:r>
              <a:rPr lang="en-US" altLang="en-US" sz="2400" baseline="30000">
                <a:sym typeface="Symbol" panose="05050102010706020507" pitchFamily="18" charset="2"/>
              </a:rPr>
              <a:t>–1022</a:t>
            </a:r>
            <a:r>
              <a:rPr lang="en-US" altLang="en-US" sz="2400">
                <a:sym typeface="Symbol" panose="05050102010706020507" pitchFamily="18" charset="2"/>
              </a:rPr>
              <a:t> ≈ ±2.2 × 10</a:t>
            </a:r>
            <a:r>
              <a:rPr lang="en-US" altLang="en-US" sz="2400" baseline="30000">
                <a:sym typeface="Symbol" panose="05050102010706020507" pitchFamily="18" charset="2"/>
              </a:rPr>
              <a:t>–308</a:t>
            </a:r>
          </a:p>
          <a:p>
            <a:pPr eaLnBrk="1" hangingPunct="1"/>
            <a:r>
              <a:rPr lang="en-US" altLang="en-US" sz="2800">
                <a:sym typeface="Symbol" panose="05050102010706020507" pitchFamily="18" charset="2"/>
              </a:rPr>
              <a:t>Largest value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Exponent: 11111111110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 actual exponent = 2046 – 1023 = +1023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Fraction: 111…11</a:t>
            </a:r>
            <a:r>
              <a:rPr lang="en-US" altLang="en-US" sz="2400"/>
              <a:t> </a:t>
            </a:r>
            <a:r>
              <a:rPr lang="en-US" altLang="en-US" sz="2400">
                <a:sym typeface="Symbol" panose="05050102010706020507" pitchFamily="18" charset="2"/>
              </a:rPr>
              <a:t> significand ≈ 2.0</a:t>
            </a:r>
          </a:p>
          <a:p>
            <a:pPr lvl="1" eaLnBrk="1" hangingPunct="1"/>
            <a:r>
              <a:rPr lang="en-US" altLang="en-US" sz="2400">
                <a:sym typeface="Symbol" panose="05050102010706020507" pitchFamily="18" charset="2"/>
              </a:rPr>
              <a:t>±2.0 × 2</a:t>
            </a:r>
            <a:r>
              <a:rPr lang="en-US" altLang="en-US" sz="2400" baseline="30000">
                <a:sym typeface="Symbol" panose="05050102010706020507" pitchFamily="18" charset="2"/>
              </a:rPr>
              <a:t>+1023</a:t>
            </a:r>
            <a:r>
              <a:rPr lang="en-US" altLang="en-US" sz="2400">
                <a:sym typeface="Symbol" panose="05050102010706020507" pitchFamily="18" charset="2"/>
              </a:rPr>
              <a:t> ≈ ±1.8 × 10</a:t>
            </a:r>
            <a:r>
              <a:rPr lang="en-US" altLang="en-US" sz="2400" baseline="30000">
                <a:sym typeface="Symbol" panose="05050102010706020507" pitchFamily="18" charset="2"/>
              </a:rPr>
              <a:t>+308</a:t>
            </a:r>
          </a:p>
        </p:txBody>
      </p:sp>
    </p:spTree>
    <p:extLst>
      <p:ext uri="{BB962C8B-B14F-4D97-AF65-F5344CB8AC3E}">
        <p14:creationId xmlns:p14="http://schemas.microsoft.com/office/powerpoint/2010/main" val="2171643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618E7F1B-1D24-4084-BC25-11EA5612735D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AU" altLang="en-US" sz="1400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Represent –0.75</a:t>
            </a:r>
          </a:p>
          <a:p>
            <a:pPr lvl="1" eaLnBrk="1" hangingPunct="1"/>
            <a:r>
              <a:rPr lang="en-US" altLang="en-US"/>
              <a:t>–0.75 = (–1)</a:t>
            </a:r>
            <a:r>
              <a:rPr lang="en-US" altLang="en-US" baseline="30000"/>
              <a:t>1</a:t>
            </a:r>
            <a:r>
              <a:rPr lang="en-US" altLang="en-US"/>
              <a:t> × 1.1</a:t>
            </a:r>
            <a:r>
              <a:rPr lang="en-US" altLang="en-US" baseline="-25000"/>
              <a:t>2</a:t>
            </a:r>
            <a:r>
              <a:rPr lang="en-US" altLang="en-US"/>
              <a:t> × 2</a:t>
            </a:r>
            <a:r>
              <a:rPr lang="en-US" altLang="en-US" baseline="30000"/>
              <a:t>–1</a:t>
            </a:r>
          </a:p>
          <a:p>
            <a:pPr lvl="1" eaLnBrk="1" hangingPunct="1"/>
            <a:r>
              <a:rPr lang="en-US" altLang="en-US"/>
              <a:t>S =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</a:p>
          <a:p>
            <a:pPr lvl="1" eaLnBrk="1" hangingPunct="1"/>
            <a:r>
              <a:rPr lang="en-US" altLang="en-US"/>
              <a:t>Fraction = 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  <a:r>
              <a:rPr lang="en-US" altLang="en-US" baseline="-25000"/>
              <a:t>2</a:t>
            </a:r>
            <a:endParaRPr lang="en-US" altLang="en-US">
              <a:solidFill>
                <a:schemeClr val="folHlink"/>
              </a:solidFill>
            </a:endParaRPr>
          </a:p>
          <a:p>
            <a:pPr lvl="1" eaLnBrk="1" hangingPunct="1"/>
            <a:r>
              <a:rPr lang="en-US" altLang="en-US"/>
              <a:t>Exponent = –1 + Bias</a:t>
            </a:r>
          </a:p>
          <a:p>
            <a:pPr lvl="2" eaLnBrk="1" hangingPunct="1"/>
            <a:r>
              <a:rPr lang="en-US" altLang="en-US"/>
              <a:t>Single: –1 + 127 = 126 = </a:t>
            </a:r>
            <a:r>
              <a:rPr lang="en-US" altLang="en-US">
                <a:solidFill>
                  <a:srgbClr val="008000"/>
                </a:solidFill>
              </a:rPr>
              <a:t>01111110</a:t>
            </a:r>
            <a:r>
              <a:rPr lang="en-US" altLang="en-US" baseline="-25000"/>
              <a:t>2</a:t>
            </a:r>
            <a:endParaRPr lang="en-US" altLang="en-US"/>
          </a:p>
          <a:p>
            <a:pPr lvl="2" eaLnBrk="1" hangingPunct="1"/>
            <a:r>
              <a:rPr lang="en-US" altLang="en-US"/>
              <a:t>Double: –1 + 1023 = 1022 = </a:t>
            </a:r>
            <a:r>
              <a:rPr lang="en-US" altLang="en-US">
                <a:solidFill>
                  <a:srgbClr val="008000"/>
                </a:solidFill>
              </a:rPr>
              <a:t>01111111110</a:t>
            </a:r>
            <a:r>
              <a:rPr lang="en-US" altLang="en-US" baseline="-25000"/>
              <a:t>2</a:t>
            </a:r>
            <a:endParaRPr lang="en-US" altLang="en-US"/>
          </a:p>
          <a:p>
            <a:pPr eaLnBrk="1" hangingPunct="1"/>
            <a:r>
              <a:rPr lang="en-US" altLang="en-US"/>
              <a:t>Single: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01111110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</a:p>
          <a:p>
            <a:pPr eaLnBrk="1" hangingPunct="1"/>
            <a:r>
              <a:rPr lang="en-US" altLang="en-US"/>
              <a:t>Double: </a:t>
            </a:r>
            <a:r>
              <a:rPr lang="en-US" altLang="en-US">
                <a:solidFill>
                  <a:schemeClr val="hlink"/>
                </a:solidFill>
              </a:rPr>
              <a:t>1</a:t>
            </a:r>
            <a:r>
              <a:rPr lang="en-US" altLang="en-US">
                <a:solidFill>
                  <a:srgbClr val="008000"/>
                </a:solidFill>
              </a:rPr>
              <a:t>01111111110</a:t>
            </a:r>
            <a:r>
              <a:rPr lang="en-US" altLang="en-US">
                <a:solidFill>
                  <a:schemeClr val="tx2"/>
                </a:solidFill>
              </a:rPr>
              <a:t>1000…00</a:t>
            </a:r>
          </a:p>
        </p:txBody>
      </p:sp>
    </p:spTree>
    <p:extLst>
      <p:ext uri="{BB962C8B-B14F-4D97-AF65-F5344CB8AC3E}">
        <p14:creationId xmlns:p14="http://schemas.microsoft.com/office/powerpoint/2010/main" val="928559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12B3D059-101F-415F-87FD-BC412C6DFE58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AU" altLang="en-US" sz="1400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Floating-Point Example</a:t>
            </a:r>
            <a:endParaRPr lang="en-AU" altLang="en-US"/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What number is represented by the single-precision float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chemeClr val="hlink"/>
                </a:solidFill>
              </a:rPr>
              <a:t>	1</a:t>
            </a:r>
            <a:r>
              <a:rPr lang="en-US" altLang="en-US" dirty="0">
                <a:solidFill>
                  <a:srgbClr val="008000"/>
                </a:solidFill>
              </a:rPr>
              <a:t>10000001</a:t>
            </a:r>
            <a:r>
              <a:rPr lang="en-US" altLang="en-US" dirty="0">
                <a:solidFill>
                  <a:schemeClr val="tx2"/>
                </a:solidFill>
              </a:rPr>
              <a:t>01000…00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 = </a:t>
            </a:r>
            <a:r>
              <a:rPr lang="en-US" altLang="en-US" dirty="0">
                <a:solidFill>
                  <a:schemeClr val="hlink"/>
                </a:solidFill>
              </a:rPr>
              <a:t>1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Fraction = </a:t>
            </a:r>
            <a:r>
              <a:rPr lang="en-US" altLang="en-US" dirty="0">
                <a:solidFill>
                  <a:schemeClr val="tx2"/>
                </a:solidFill>
              </a:rPr>
              <a:t>01000…00</a:t>
            </a:r>
            <a:r>
              <a:rPr lang="en-US" altLang="en-US" baseline="-25000" dirty="0"/>
              <a:t>2</a:t>
            </a:r>
            <a:endParaRPr lang="en-US" altLang="en-US" dirty="0">
              <a:solidFill>
                <a:schemeClr val="folHlink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err="1"/>
              <a:t>Fxponent</a:t>
            </a:r>
            <a:r>
              <a:rPr lang="en-US" altLang="en-US" dirty="0"/>
              <a:t> = </a:t>
            </a:r>
            <a:r>
              <a:rPr lang="en-US" altLang="en-US" dirty="0">
                <a:solidFill>
                  <a:srgbClr val="008000"/>
                </a:solidFill>
              </a:rPr>
              <a:t>10000001</a:t>
            </a:r>
            <a:r>
              <a:rPr lang="en-US" altLang="en-US" baseline="-25000" dirty="0"/>
              <a:t>2</a:t>
            </a:r>
            <a:r>
              <a:rPr lang="en-US" altLang="en-US" dirty="0"/>
              <a:t> = 129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x = (–1)</a:t>
            </a:r>
            <a:r>
              <a:rPr lang="en-US" altLang="en-US" baseline="30000" dirty="0"/>
              <a:t>1</a:t>
            </a:r>
            <a:r>
              <a:rPr lang="en-US" altLang="en-US" dirty="0"/>
              <a:t> × (1 + 01</a:t>
            </a:r>
            <a:r>
              <a:rPr lang="en-US" altLang="en-US" baseline="-25000" dirty="0"/>
              <a:t>2</a:t>
            </a:r>
            <a:r>
              <a:rPr lang="en-US" altLang="en-US" dirty="0"/>
              <a:t>) × 2</a:t>
            </a:r>
            <a:r>
              <a:rPr lang="en-US" altLang="en-US" baseline="30000" dirty="0"/>
              <a:t>(129 – 127)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= (–1) × 1.25 × 2</a:t>
            </a:r>
            <a:r>
              <a:rPr lang="en-US" altLang="en-US" baseline="30000" dirty="0"/>
              <a:t>2</a:t>
            </a:r>
            <a:endParaRPr lang="en-US" altLang="en-US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dirty="0"/>
              <a:t>	= –5.0</a:t>
            </a:r>
          </a:p>
        </p:txBody>
      </p:sp>
    </p:spTree>
    <p:extLst>
      <p:ext uri="{BB962C8B-B14F-4D97-AF65-F5344CB8AC3E}">
        <p14:creationId xmlns:p14="http://schemas.microsoft.com/office/powerpoint/2010/main" val="2433325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AU" altLang="en-US" sz="1400"/>
              <a:t>Chapter 3 — Arithmetic for Computers — </a:t>
            </a:r>
            <a:fld id="{6F4AD49A-64DA-48F8-A817-A35CD866D773}" type="slidenum">
              <a:rPr lang="en-AU" altLang="en-US" sz="14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AU" altLang="en-US" sz="1400"/>
          </a:p>
        </p:txBody>
      </p:sp>
      <p:sp>
        <p:nvSpPr>
          <p:cNvPr id="5427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Denormal Numbers</a:t>
            </a:r>
          </a:p>
        </p:txBody>
      </p:sp>
      <p:sp>
        <p:nvSpPr>
          <p:cNvPr id="54276" name="Rectangle 10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Exponent = 000...0 </a:t>
            </a:r>
            <a:r>
              <a:rPr lang="en-US" altLang="en-US" dirty="0">
                <a:sym typeface="Symbol" panose="05050102010706020507" pitchFamily="18" charset="2"/>
              </a:rPr>
              <a:t> </a:t>
            </a:r>
            <a:r>
              <a:rPr lang="en-US" altLang="en-US" dirty="0"/>
              <a:t>hidden bit is 0</a:t>
            </a: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84213" y="2565400"/>
            <a:ext cx="77724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Smaller than normal numbers</a:t>
            </a:r>
          </a:p>
          <a:p>
            <a:pPr lvl="1" eaLnBrk="1" hangingPunct="1"/>
            <a:r>
              <a:rPr lang="en-US" altLang="en-US" dirty="0"/>
              <a:t>allow for gradual underflow, with diminishing precision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 err="1"/>
              <a:t>Denormal</a:t>
            </a:r>
            <a:r>
              <a:rPr lang="en-US" altLang="en-US" dirty="0"/>
              <a:t> with fraction = 000...0</a:t>
            </a:r>
          </a:p>
        </p:txBody>
      </p:sp>
      <p:sp>
        <p:nvSpPr>
          <p:cNvPr id="54278" name="AutoShape 7"/>
          <p:cNvSpPr>
            <a:spLocks/>
          </p:cNvSpPr>
          <p:nvPr/>
        </p:nvSpPr>
        <p:spPr bwMode="auto">
          <a:xfrm>
            <a:off x="3132138" y="5589588"/>
            <a:ext cx="2287587" cy="647700"/>
          </a:xfrm>
          <a:prstGeom prst="borderCallout1">
            <a:avLst>
              <a:gd name="adj1" fmla="val 17648"/>
              <a:gd name="adj2" fmla="val 103333"/>
              <a:gd name="adj3" fmla="val -26472"/>
              <a:gd name="adj4" fmla="val 12325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Two representations of 0.0!</a:t>
            </a:r>
            <a:endParaRPr lang="en-AU" altLang="en-US" sz="1800"/>
          </a:p>
        </p:txBody>
      </p:sp>
      <p:graphicFrame>
        <p:nvGraphicFramePr>
          <p:cNvPr id="54279" name="Object 8"/>
          <p:cNvGraphicFramePr>
            <a:graphicFrameLocks noChangeAspect="1"/>
          </p:cNvGraphicFramePr>
          <p:nvPr/>
        </p:nvGraphicFramePr>
        <p:xfrm>
          <a:off x="1835150" y="1916113"/>
          <a:ext cx="486410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0" name="Equation" r:id="rId4" imgW="2032000" imgH="228600" progId="Equation.3">
                  <p:embed/>
                </p:oleObj>
              </mc:Choice>
              <mc:Fallback>
                <p:oleObj name="Equation" r:id="rId4" imgW="2032000" imgH="228600" progId="Equation.3">
                  <p:embed/>
                  <p:pic>
                    <p:nvPicPr>
                      <p:cNvPr id="5427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1916113"/>
                        <a:ext cx="4864100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80" name="Object 11"/>
          <p:cNvGraphicFramePr>
            <a:graphicFrameLocks noChangeAspect="1"/>
          </p:cNvGraphicFramePr>
          <p:nvPr/>
        </p:nvGraphicFramePr>
        <p:xfrm>
          <a:off x="1835150" y="4868863"/>
          <a:ext cx="483393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1" name="Equation" r:id="rId6" imgW="2019300" imgH="228600" progId="Equation.3">
                  <p:embed/>
                </p:oleObj>
              </mc:Choice>
              <mc:Fallback>
                <p:oleObj name="Equation" r:id="rId6" imgW="2019300" imgH="228600" progId="Equation.3">
                  <p:embed/>
                  <p:pic>
                    <p:nvPicPr>
                      <p:cNvPr id="5428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868863"/>
                        <a:ext cx="4833938" cy="54610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7480815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ASON20D2E20BAKOS@FJDUIONFUVWZY5H8" val="4636"/>
</p:tagLst>
</file>

<file path=ppt/theme/theme1.xml><?xml version="1.0" encoding="utf-8"?>
<a:theme xmlns:a="http://schemas.openxmlformats.org/drawingml/2006/main" name="cod4e">
  <a:themeElements>
    <a:clrScheme name="cod4e 7">
      <a:dk1>
        <a:srgbClr val="000000"/>
      </a:dk1>
      <a:lt1>
        <a:srgbClr val="FFFFFF"/>
      </a:lt1>
      <a:dk2>
        <a:srgbClr val="0039A6"/>
      </a:dk2>
      <a:lt2>
        <a:srgbClr val="808080"/>
      </a:lt2>
      <a:accent1>
        <a:srgbClr val="9FCAD3"/>
      </a:accent1>
      <a:accent2>
        <a:srgbClr val="C0C0C0"/>
      </a:accent2>
      <a:accent3>
        <a:srgbClr val="FFFFFF"/>
      </a:accent3>
      <a:accent4>
        <a:srgbClr val="000000"/>
      </a:accent4>
      <a:accent5>
        <a:srgbClr val="CDE1E6"/>
      </a:accent5>
      <a:accent6>
        <a:srgbClr val="AEAEAE"/>
      </a:accent6>
      <a:hlink>
        <a:srgbClr val="91AFBF"/>
      </a:hlink>
      <a:folHlink>
        <a:srgbClr val="ECEAAC"/>
      </a:folHlink>
    </a:clrScheme>
    <a:fontScheme name="cod4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AU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od4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d4e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d4e 7">
        <a:dk1>
          <a:srgbClr val="000000"/>
        </a:dk1>
        <a:lt1>
          <a:srgbClr val="FFFFFF"/>
        </a:lt1>
        <a:dk2>
          <a:srgbClr val="0039A6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11807</TotalTime>
  <Words>1006</Words>
  <Application>Microsoft Office PowerPoint</Application>
  <PresentationFormat>On-screen Show (4:3)</PresentationFormat>
  <Paragraphs>194</Paragraphs>
  <Slides>14</Slides>
  <Notes>13</Notes>
  <HiddenSlides>2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4" baseType="lpstr">
      <vt:lpstr>Arial</vt:lpstr>
      <vt:lpstr>Arial Black</vt:lpstr>
      <vt:lpstr>Corbel</vt:lpstr>
      <vt:lpstr>Lucida Console</vt:lpstr>
      <vt:lpstr>Symbol</vt:lpstr>
      <vt:lpstr>Tahoma</vt:lpstr>
      <vt:lpstr>Times New Roman</vt:lpstr>
      <vt:lpstr>Wingdings</vt:lpstr>
      <vt:lpstr>cod4e</vt:lpstr>
      <vt:lpstr>Equation</vt:lpstr>
      <vt:lpstr>Arithmetic for Computers</vt:lpstr>
      <vt:lpstr>Floating Point</vt:lpstr>
      <vt:lpstr>Floating Point Standard</vt:lpstr>
      <vt:lpstr>IEEE Floating-Point Format</vt:lpstr>
      <vt:lpstr>Single-Precision Range</vt:lpstr>
      <vt:lpstr>Double-Precision Range</vt:lpstr>
      <vt:lpstr>Floating-Point Example</vt:lpstr>
      <vt:lpstr>Floating-Point Example</vt:lpstr>
      <vt:lpstr>Denormal Numbers</vt:lpstr>
      <vt:lpstr>Infinities and NaNs</vt:lpstr>
      <vt:lpstr>Floating-Point Addition</vt:lpstr>
      <vt:lpstr>Floating-Point Addition</vt:lpstr>
      <vt:lpstr>Floating-Point Addition</vt:lpstr>
      <vt:lpstr>FP Adder Hardware</vt:lpstr>
    </vt:vector>
  </TitlesOfParts>
  <Company>Ashenden Designs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...</dc:title>
  <dc:creator>Peter Ashenden</dc:creator>
  <cp:lastModifiedBy>periyasamy</cp:lastModifiedBy>
  <cp:revision>267</cp:revision>
  <dcterms:created xsi:type="dcterms:W3CDTF">2008-07-28T10:20:18Z</dcterms:created>
  <dcterms:modified xsi:type="dcterms:W3CDTF">2020-11-26T11:47:19Z</dcterms:modified>
</cp:coreProperties>
</file>