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41"/>
  </p:notesMasterIdLst>
  <p:handoutMasterIdLst>
    <p:handoutMasterId r:id="rId42"/>
  </p:handoutMasterIdLst>
  <p:sldIdLst>
    <p:sldId id="331" r:id="rId2"/>
    <p:sldId id="329" r:id="rId3"/>
    <p:sldId id="332" r:id="rId4"/>
    <p:sldId id="270" r:id="rId5"/>
    <p:sldId id="301" r:id="rId6"/>
    <p:sldId id="302" r:id="rId7"/>
    <p:sldId id="333" r:id="rId8"/>
    <p:sldId id="303" r:id="rId9"/>
    <p:sldId id="334" r:id="rId10"/>
    <p:sldId id="353" r:id="rId11"/>
    <p:sldId id="335" r:id="rId12"/>
    <p:sldId id="354" r:id="rId13"/>
    <p:sldId id="304" r:id="rId14"/>
    <p:sldId id="305" r:id="rId15"/>
    <p:sldId id="306" r:id="rId16"/>
    <p:sldId id="307" r:id="rId17"/>
    <p:sldId id="336" r:id="rId18"/>
    <p:sldId id="337" r:id="rId19"/>
    <p:sldId id="308" r:id="rId20"/>
    <p:sldId id="309" r:id="rId21"/>
    <p:sldId id="339" r:id="rId22"/>
    <p:sldId id="310" r:id="rId23"/>
    <p:sldId id="340" r:id="rId24"/>
    <p:sldId id="341" r:id="rId25"/>
    <p:sldId id="342" r:id="rId26"/>
    <p:sldId id="312" r:id="rId27"/>
    <p:sldId id="343" r:id="rId28"/>
    <p:sldId id="344" r:id="rId29"/>
    <p:sldId id="352" r:id="rId30"/>
    <p:sldId id="351" r:id="rId31"/>
    <p:sldId id="350" r:id="rId32"/>
    <p:sldId id="349" r:id="rId33"/>
    <p:sldId id="348" r:id="rId34"/>
    <p:sldId id="346" r:id="rId35"/>
    <p:sldId id="345" r:id="rId36"/>
    <p:sldId id="355" r:id="rId37"/>
    <p:sldId id="356" r:id="rId38"/>
    <p:sldId id="357" r:id="rId39"/>
    <p:sldId id="358" r:id="rId40"/>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A5B50B"/>
    <a:srgbClr val="FF0000"/>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364" autoAdjust="0"/>
  </p:normalViewPr>
  <p:slideViewPr>
    <p:cSldViewPr>
      <p:cViewPr varScale="1">
        <p:scale>
          <a:sx n="85" d="100"/>
          <a:sy n="85" d="100"/>
        </p:scale>
        <p:origin x="98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9372"/>
    </p:cViewPr>
  </p:sorterViewPr>
  <p:notesViewPr>
    <p:cSldViewPr>
      <p:cViewPr varScale="1">
        <p:scale>
          <a:sx n="85" d="100"/>
          <a:sy n="85" d="100"/>
        </p:scale>
        <p:origin x="-3768"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1"/>
            <a:ext cx="5206180" cy="495793"/>
          </a:xfrm>
          <a:prstGeom prst="rect">
            <a:avLst/>
          </a:prstGeom>
          <a:noFill/>
          <a:ln w="9525">
            <a:noFill/>
            <a:miter lim="800000"/>
            <a:headEnd/>
            <a:tailEnd/>
          </a:ln>
          <a:effectLst/>
        </p:spPr>
        <p:txBody>
          <a:bodyPr vert="horz" wrap="square" lIns="90078" tIns="45040" rIns="90078" bIns="45040" numCol="1" anchor="t" anchorCtr="0" compatLnSpc="1">
            <a:prstTxWarp prst="textNoShape">
              <a:avLst/>
            </a:prstTxWarp>
          </a:bodyPr>
          <a:lstStyle>
            <a:lvl1pPr defTabSz="900950">
              <a:defRPr sz="1200">
                <a:latin typeface="Times New Roman" pitchFamily="18" charset="0"/>
              </a:defRPr>
            </a:lvl1pPr>
          </a:lstStyle>
          <a:p>
            <a:pPr>
              <a:defRPr/>
            </a:pPr>
            <a:r>
              <a:rPr lang="en-US"/>
              <a:t>Morgan Kaufmann Publishers</a:t>
            </a:r>
          </a:p>
        </p:txBody>
      </p:sp>
      <p:sp>
        <p:nvSpPr>
          <p:cNvPr id="6147" name="Rectangle 3"/>
          <p:cNvSpPr>
            <a:spLocks noGrp="1" noChangeArrowheads="1"/>
          </p:cNvSpPr>
          <p:nvPr>
            <p:ph type="dt" sz="quarter" idx="1"/>
          </p:nvPr>
        </p:nvSpPr>
        <p:spPr bwMode="auto">
          <a:xfrm>
            <a:off x="5338425" y="1"/>
            <a:ext cx="1459250" cy="495793"/>
          </a:xfrm>
          <a:prstGeom prst="rect">
            <a:avLst/>
          </a:prstGeom>
          <a:noFill/>
          <a:ln w="9525">
            <a:noFill/>
            <a:miter lim="800000"/>
            <a:headEnd/>
            <a:tailEnd/>
          </a:ln>
          <a:effectLst/>
        </p:spPr>
        <p:txBody>
          <a:bodyPr vert="horz" wrap="square" lIns="90078" tIns="45040" rIns="90078" bIns="45040" numCol="1" anchor="t" anchorCtr="0" compatLnSpc="1">
            <a:prstTxWarp prst="textNoShape">
              <a:avLst/>
            </a:prstTxWarp>
          </a:bodyPr>
          <a:lstStyle>
            <a:lvl1pPr algn="r" defTabSz="900950">
              <a:defRPr sz="1200">
                <a:latin typeface="Times New Roman" pitchFamily="18" charset="0"/>
              </a:defRPr>
            </a:lvl1pPr>
          </a:lstStyle>
          <a:p>
            <a:pPr>
              <a:defRPr/>
            </a:pPr>
            <a:fld id="{3ADCC2B1-75FE-4BB5-9882-2028025DC094}" type="datetime4">
              <a:rPr lang="en-US"/>
              <a:pPr>
                <a:defRPr/>
              </a:pPr>
              <a:t>September 12, 2022</a:t>
            </a:fld>
            <a:endParaRPr lang="en-US"/>
          </a:p>
        </p:txBody>
      </p:sp>
      <p:sp>
        <p:nvSpPr>
          <p:cNvPr id="6148" name="Rectangle 4"/>
          <p:cNvSpPr>
            <a:spLocks noGrp="1" noChangeArrowheads="1"/>
          </p:cNvSpPr>
          <p:nvPr>
            <p:ph type="ftr" sz="quarter" idx="2"/>
          </p:nvPr>
        </p:nvSpPr>
        <p:spPr bwMode="auto">
          <a:xfrm>
            <a:off x="0" y="9430846"/>
            <a:ext cx="5206180" cy="495793"/>
          </a:xfrm>
          <a:prstGeom prst="rect">
            <a:avLst/>
          </a:prstGeom>
          <a:noFill/>
          <a:ln w="9525">
            <a:noFill/>
            <a:miter lim="800000"/>
            <a:headEnd/>
            <a:tailEnd/>
          </a:ln>
          <a:effectLst/>
        </p:spPr>
        <p:txBody>
          <a:bodyPr vert="horz" wrap="square" lIns="90078" tIns="45040" rIns="90078" bIns="45040" numCol="1" anchor="b" anchorCtr="0" compatLnSpc="1">
            <a:prstTxWarp prst="textNoShape">
              <a:avLst/>
            </a:prstTxWarp>
          </a:bodyPr>
          <a:lstStyle>
            <a:lvl1pPr defTabSz="900950">
              <a:defRPr sz="1200">
                <a:latin typeface="Times New Roman" pitchFamily="18" charset="0"/>
              </a:defRPr>
            </a:lvl1pPr>
          </a:lstStyle>
          <a:p>
            <a:pPr>
              <a:defRPr/>
            </a:pPr>
            <a:r>
              <a:rPr lang="en-US"/>
              <a:t>Chapter 1 — Computer Abstractions and Technology</a:t>
            </a:r>
          </a:p>
        </p:txBody>
      </p:sp>
      <p:sp>
        <p:nvSpPr>
          <p:cNvPr id="6149" name="Rectangle 5"/>
          <p:cNvSpPr>
            <a:spLocks noGrp="1" noChangeArrowheads="1"/>
          </p:cNvSpPr>
          <p:nvPr>
            <p:ph type="sldNum" sz="quarter" idx="3"/>
          </p:nvPr>
        </p:nvSpPr>
        <p:spPr bwMode="auto">
          <a:xfrm>
            <a:off x="5338425" y="9430846"/>
            <a:ext cx="1459250" cy="495793"/>
          </a:xfrm>
          <a:prstGeom prst="rect">
            <a:avLst/>
          </a:prstGeom>
          <a:noFill/>
          <a:ln w="9525">
            <a:noFill/>
            <a:miter lim="800000"/>
            <a:headEnd/>
            <a:tailEnd/>
          </a:ln>
          <a:effectLst/>
        </p:spPr>
        <p:txBody>
          <a:bodyPr vert="horz" wrap="square" lIns="90078" tIns="45040" rIns="90078" bIns="45040" numCol="1" anchor="b" anchorCtr="0" compatLnSpc="1">
            <a:prstTxWarp prst="textNoShape">
              <a:avLst/>
            </a:prstTxWarp>
          </a:bodyPr>
          <a:lstStyle>
            <a:lvl1pPr algn="r" defTabSz="900950">
              <a:defRPr sz="1200">
                <a:latin typeface="Times New Roman" panose="02020603050405020304" pitchFamily="18" charset="0"/>
              </a:defRPr>
            </a:lvl1pPr>
          </a:lstStyle>
          <a:p>
            <a:pPr>
              <a:defRPr/>
            </a:pPr>
            <a:fld id="{CA2F6613-7158-4B51-AC38-07ED23AEAFAF}" type="slidenum">
              <a:rPr lang="en-US" altLang="en-US"/>
              <a:pPr>
                <a:defRPr/>
              </a:pPr>
              <a:t>‹#›</a:t>
            </a:fld>
            <a:endParaRPr lang="en-US" altLang="en-US"/>
          </a:p>
        </p:txBody>
      </p:sp>
    </p:spTree>
    <p:extLst>
      <p:ext uri="{BB962C8B-B14F-4D97-AF65-F5344CB8AC3E}">
        <p14:creationId xmlns:p14="http://schemas.microsoft.com/office/powerpoint/2010/main" val="2945733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1" y="1"/>
            <a:ext cx="2945861" cy="495793"/>
          </a:xfrm>
          <a:prstGeom prst="rect">
            <a:avLst/>
          </a:prstGeom>
          <a:noFill/>
          <a:ln w="9525">
            <a:noFill/>
            <a:miter lim="800000"/>
            <a:headEnd/>
            <a:tailEnd/>
          </a:ln>
          <a:effectLst/>
        </p:spPr>
        <p:txBody>
          <a:bodyPr vert="horz" wrap="square" lIns="90078" tIns="45040" rIns="90078" bIns="45040" numCol="1" anchor="t" anchorCtr="0" compatLnSpc="1">
            <a:prstTxWarp prst="textNoShape">
              <a:avLst/>
            </a:prstTxWarp>
          </a:bodyPr>
          <a:lstStyle>
            <a:lvl1pPr defTabSz="900950">
              <a:defRPr sz="1200">
                <a:latin typeface="Times New Roman" pitchFamily="18" charset="0"/>
              </a:defRPr>
            </a:lvl1pPr>
          </a:lstStyle>
          <a:p>
            <a:pPr>
              <a:defRPr/>
            </a:pPr>
            <a:r>
              <a:rPr lang="en-US"/>
              <a:t>Morgan Kaufmann Publishers</a:t>
            </a:r>
          </a:p>
        </p:txBody>
      </p:sp>
      <p:sp>
        <p:nvSpPr>
          <p:cNvPr id="8195" name="Rectangle 3"/>
          <p:cNvSpPr>
            <a:spLocks noGrp="1" noChangeArrowheads="1"/>
          </p:cNvSpPr>
          <p:nvPr>
            <p:ph type="dt" idx="1"/>
          </p:nvPr>
        </p:nvSpPr>
        <p:spPr bwMode="auto">
          <a:xfrm>
            <a:off x="3851814" y="1"/>
            <a:ext cx="2945861" cy="495793"/>
          </a:xfrm>
          <a:prstGeom prst="rect">
            <a:avLst/>
          </a:prstGeom>
          <a:noFill/>
          <a:ln w="9525">
            <a:noFill/>
            <a:miter lim="800000"/>
            <a:headEnd/>
            <a:tailEnd/>
          </a:ln>
          <a:effectLst/>
        </p:spPr>
        <p:txBody>
          <a:bodyPr vert="horz" wrap="square" lIns="90078" tIns="45040" rIns="90078" bIns="45040" numCol="1" anchor="t" anchorCtr="0" compatLnSpc="1">
            <a:prstTxWarp prst="textNoShape">
              <a:avLst/>
            </a:prstTxWarp>
          </a:bodyPr>
          <a:lstStyle>
            <a:lvl1pPr algn="r" defTabSz="900950">
              <a:defRPr sz="1200">
                <a:latin typeface="Times New Roman" pitchFamily="18" charset="0"/>
              </a:defRPr>
            </a:lvl1pPr>
          </a:lstStyle>
          <a:p>
            <a:pPr>
              <a:defRPr/>
            </a:pPr>
            <a:fld id="{A86C1045-8C9B-4802-9F40-C897CA8CAA0B}" type="datetime4">
              <a:rPr lang="en-US"/>
              <a:pPr>
                <a:defRPr/>
              </a:pPr>
              <a:t>September 12, 2022</a:t>
            </a:fld>
            <a:endParaRPr lang="en-US"/>
          </a:p>
        </p:txBody>
      </p:sp>
      <p:sp>
        <p:nvSpPr>
          <p:cNvPr id="16388" name="Rectangle 4"/>
          <p:cNvSpPr>
            <a:spLocks noGrp="1" noRot="1" noChangeAspect="1" noChangeArrowheads="1" noTextEdit="1"/>
          </p:cNvSpPr>
          <p:nvPr>
            <p:ph type="sldImg" idx="2"/>
          </p:nvPr>
        </p:nvSpPr>
        <p:spPr bwMode="auto">
          <a:xfrm>
            <a:off x="917575" y="746125"/>
            <a:ext cx="4962525" cy="3722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05952" y="4716192"/>
            <a:ext cx="4985772" cy="4465217"/>
          </a:xfrm>
          <a:prstGeom prst="rect">
            <a:avLst/>
          </a:prstGeom>
          <a:noFill/>
          <a:ln w="9525">
            <a:noFill/>
            <a:miter lim="800000"/>
            <a:headEnd/>
            <a:tailEnd/>
          </a:ln>
          <a:effectLst/>
        </p:spPr>
        <p:txBody>
          <a:bodyPr vert="horz" wrap="square" lIns="90078" tIns="45040" rIns="90078" bIns="4504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1" y="9430846"/>
            <a:ext cx="2945861" cy="495793"/>
          </a:xfrm>
          <a:prstGeom prst="rect">
            <a:avLst/>
          </a:prstGeom>
          <a:noFill/>
          <a:ln w="9525">
            <a:noFill/>
            <a:miter lim="800000"/>
            <a:headEnd/>
            <a:tailEnd/>
          </a:ln>
          <a:effectLst/>
        </p:spPr>
        <p:txBody>
          <a:bodyPr vert="horz" wrap="square" lIns="90078" tIns="45040" rIns="90078" bIns="45040" numCol="1" anchor="b" anchorCtr="0" compatLnSpc="1">
            <a:prstTxWarp prst="textNoShape">
              <a:avLst/>
            </a:prstTxWarp>
          </a:bodyPr>
          <a:lstStyle>
            <a:lvl1pPr defTabSz="900950">
              <a:defRPr sz="1200">
                <a:latin typeface="Times New Roman" pitchFamily="18" charset="0"/>
              </a:defRPr>
            </a:lvl1pPr>
          </a:lstStyle>
          <a:p>
            <a:pPr>
              <a:defRPr/>
            </a:pPr>
            <a:r>
              <a:rPr lang="en-US"/>
              <a:t>Chapter 1 — Computer Abstractions and Technology</a:t>
            </a:r>
          </a:p>
        </p:txBody>
      </p:sp>
      <p:sp>
        <p:nvSpPr>
          <p:cNvPr id="8199" name="Rectangle 7"/>
          <p:cNvSpPr>
            <a:spLocks noGrp="1" noChangeArrowheads="1"/>
          </p:cNvSpPr>
          <p:nvPr>
            <p:ph type="sldNum" sz="quarter" idx="5"/>
          </p:nvPr>
        </p:nvSpPr>
        <p:spPr bwMode="auto">
          <a:xfrm>
            <a:off x="3851814" y="9430846"/>
            <a:ext cx="2945861" cy="495793"/>
          </a:xfrm>
          <a:prstGeom prst="rect">
            <a:avLst/>
          </a:prstGeom>
          <a:noFill/>
          <a:ln w="9525">
            <a:noFill/>
            <a:miter lim="800000"/>
            <a:headEnd/>
            <a:tailEnd/>
          </a:ln>
          <a:effectLst/>
        </p:spPr>
        <p:txBody>
          <a:bodyPr vert="horz" wrap="square" lIns="90078" tIns="45040" rIns="90078" bIns="45040" numCol="1" anchor="b" anchorCtr="0" compatLnSpc="1">
            <a:prstTxWarp prst="textNoShape">
              <a:avLst/>
            </a:prstTxWarp>
          </a:bodyPr>
          <a:lstStyle>
            <a:lvl1pPr algn="r" defTabSz="900950">
              <a:defRPr sz="1200">
                <a:latin typeface="Times New Roman" panose="02020603050405020304" pitchFamily="18" charset="0"/>
              </a:defRPr>
            </a:lvl1pPr>
          </a:lstStyle>
          <a:p>
            <a:pPr>
              <a:defRPr/>
            </a:pPr>
            <a:fld id="{365E9B29-5CF8-45CB-961F-FBBB3CE75ED7}" type="slidenum">
              <a:rPr lang="en-US" altLang="en-US"/>
              <a:pPr>
                <a:defRPr/>
              </a:pPr>
              <a:t>‹#›</a:t>
            </a:fld>
            <a:endParaRPr lang="en-US" altLang="en-US"/>
          </a:p>
        </p:txBody>
      </p:sp>
    </p:spTree>
    <p:extLst>
      <p:ext uri="{BB962C8B-B14F-4D97-AF65-F5344CB8AC3E}">
        <p14:creationId xmlns:p14="http://schemas.microsoft.com/office/powerpoint/2010/main" val="363962742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6972BFD6-BABF-41C1-8331-60BBCB3C266B}"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22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22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5DFFF646-4F31-4B37-8EEE-7DBEEE58FB53}"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22534" name="Rectangle 2"/>
          <p:cNvSpPr>
            <a:spLocks noGrp="1" noRot="1" noChangeAspect="1" noChangeArrowheads="1" noTextEdit="1"/>
          </p:cNvSpPr>
          <p:nvPr>
            <p:ph type="sldImg"/>
          </p:nvPr>
        </p:nvSpPr>
        <p:spPr>
          <a:ln/>
        </p:spPr>
      </p:sp>
      <p:sp>
        <p:nvSpPr>
          <p:cNvPr id="22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21663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450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DDA14B26-524F-44E9-AB13-1263A6752D1F}"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450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450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30BC8D40-9D1D-4692-94F2-8754F147E58B}"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45062" name="Rectangle 2"/>
          <p:cNvSpPr>
            <a:spLocks noGrp="1" noRot="1" noChangeAspect="1" noChangeArrowheads="1" noTextEdit="1"/>
          </p:cNvSpPr>
          <p:nvPr>
            <p:ph type="sldImg"/>
          </p:nvPr>
        </p:nvSpPr>
        <p:spPr>
          <a:ln/>
        </p:spPr>
      </p:sp>
      <p:sp>
        <p:nvSpPr>
          <p:cNvPr id="450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702540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47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5D5B45BD-91FD-4E84-8787-3E4B2121DF91}"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471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471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E30CAB9B-C984-4B83-A2AA-A8842FBC53D9}"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47110" name="Rectangle 2"/>
          <p:cNvSpPr>
            <a:spLocks noGrp="1" noRot="1" noChangeAspect="1" noChangeArrowheads="1" noTextEdit="1"/>
          </p:cNvSpPr>
          <p:nvPr>
            <p:ph type="sldImg"/>
          </p:nvPr>
        </p:nvSpPr>
        <p:spPr>
          <a:ln/>
        </p:spPr>
      </p:sp>
      <p:sp>
        <p:nvSpPr>
          <p:cNvPr id="471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691957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522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D9C9196A-4C7B-4E7A-9FD4-20439BDD6C21}"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522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522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76AB4B22-6569-4FAF-BBFA-29508D363D3B}"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52230" name="Rectangle 2"/>
          <p:cNvSpPr>
            <a:spLocks noGrp="1" noRot="1" noChangeAspect="1" noChangeArrowheads="1" noTextEdit="1"/>
          </p:cNvSpPr>
          <p:nvPr>
            <p:ph type="sldImg"/>
          </p:nvPr>
        </p:nvSpPr>
        <p:spPr>
          <a:ln/>
        </p:spPr>
      </p:sp>
      <p:sp>
        <p:nvSpPr>
          <p:cNvPr id="522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571893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593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CECE5F95-3C44-4F25-AED0-27A84EE74F64}"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593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593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466E3F5D-97BE-4082-84FA-50A4CAE2BB77}"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9398" name="Rectangle 2"/>
          <p:cNvSpPr>
            <a:spLocks noGrp="1" noRot="1" noChangeAspect="1" noChangeArrowheads="1" noTextEdit="1"/>
          </p:cNvSpPr>
          <p:nvPr>
            <p:ph type="sldImg"/>
          </p:nvPr>
        </p:nvSpPr>
        <p:spPr>
          <a:ln/>
        </p:spPr>
      </p:sp>
      <p:sp>
        <p:nvSpPr>
          <p:cNvPr id="593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772100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330A83D0-10EF-4A65-8FDF-244D3E70A927}"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75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5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F6EEA994-25F7-46DE-93E2-253F37F5578B}"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976424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330A83D0-10EF-4A65-8FDF-244D3E70A927}"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75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5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F6EEA994-25F7-46DE-93E2-253F37F5578B}"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507646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330A83D0-10EF-4A65-8FDF-244D3E70A927}"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75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5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F6EEA994-25F7-46DE-93E2-253F37F5578B}"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882553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330A83D0-10EF-4A65-8FDF-244D3E70A927}"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75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5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F6EEA994-25F7-46DE-93E2-253F37F5578B}"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650616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330A83D0-10EF-4A65-8FDF-244D3E70A927}"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75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5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F6EEA994-25F7-46DE-93E2-253F37F5578B}"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670566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330A83D0-10EF-4A65-8FDF-244D3E70A927}"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75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5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F6EEA994-25F7-46DE-93E2-253F37F5578B}"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367193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24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BCB0F9F8-4728-40E9-907C-5F05E7CCCCDA}"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24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24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3076C11E-6122-4687-BA87-10FD94EB945C}"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24582" name="Rectangle 2"/>
          <p:cNvSpPr>
            <a:spLocks noGrp="1" noRot="1" noChangeAspect="1" noChangeArrowheads="1" noTextEdit="1"/>
          </p:cNvSpPr>
          <p:nvPr>
            <p:ph type="sldImg"/>
          </p:nvPr>
        </p:nvSpPr>
        <p:spPr>
          <a:ln/>
        </p:spPr>
      </p:sp>
      <p:sp>
        <p:nvSpPr>
          <p:cNvPr id="245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17074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330A83D0-10EF-4A65-8FDF-244D3E70A927}"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75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5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F6EEA994-25F7-46DE-93E2-253F37F5578B}"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442863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330A83D0-10EF-4A65-8FDF-244D3E70A927}"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75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5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F6EEA994-25F7-46DE-93E2-253F37F5578B}"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612801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330A83D0-10EF-4A65-8FDF-244D3E70A927}"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75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5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F6EEA994-25F7-46DE-93E2-253F37F5578B}"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08123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266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5357B31C-8F82-4E59-AF41-9378B0C73BA4}"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266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266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2551752F-4E0F-4AD1-BE21-D0CA4E6F2B1A}"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26630" name="Rectangle 2"/>
          <p:cNvSpPr>
            <a:spLocks noGrp="1" noRot="1" noChangeAspect="1" noChangeArrowheads="1" noTextEdit="1"/>
          </p:cNvSpPr>
          <p:nvPr>
            <p:ph type="sldImg"/>
          </p:nvPr>
        </p:nvSpPr>
        <p:spPr>
          <a:ln/>
        </p:spPr>
      </p:sp>
      <p:sp>
        <p:nvSpPr>
          <p:cNvPr id="266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840831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296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673DDB36-F2C7-48DF-97DA-F7FE1733E8C2}"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297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297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EC3DB7BD-FFB9-42C5-90B2-251D9B3D0630}"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9702" name="Rectangle 2"/>
          <p:cNvSpPr>
            <a:spLocks noGrp="1" noRot="1" noChangeAspect="1" noChangeArrowheads="1" noTextEdit="1"/>
          </p:cNvSpPr>
          <p:nvPr>
            <p:ph type="sldImg"/>
          </p:nvPr>
        </p:nvSpPr>
        <p:spPr>
          <a:ln/>
        </p:spPr>
      </p:sp>
      <p:sp>
        <p:nvSpPr>
          <p:cNvPr id="297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068968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33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D3F01ADB-CB2A-4A54-AE5B-80C7CAD94D3D}"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337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337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E2790A12-0AD3-47F2-93F4-F4E722B724A3}"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33798" name="Rectangle 2"/>
          <p:cNvSpPr>
            <a:spLocks noGrp="1" noRot="1" noChangeAspect="1" noChangeArrowheads="1" noTextEdit="1"/>
          </p:cNvSpPr>
          <p:nvPr>
            <p:ph type="sldImg"/>
          </p:nvPr>
        </p:nvSpPr>
        <p:spPr>
          <a:ln/>
        </p:spPr>
      </p:sp>
      <p:sp>
        <p:nvSpPr>
          <p:cNvPr id="337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41716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07410392-09E8-4400-A7C4-6A5106FDC9FE}"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C680A314-7A82-4CF3-AB99-41218EF75106}"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35846" name="Rectangle 2"/>
          <p:cNvSpPr>
            <a:spLocks noGrp="1" noRot="1" noChangeAspect="1" noChangeArrowheads="1" noTextEdit="1"/>
          </p:cNvSpPr>
          <p:nvPr>
            <p:ph type="sldImg"/>
          </p:nvPr>
        </p:nvSpPr>
        <p:spPr>
          <a:ln/>
        </p:spPr>
      </p:sp>
      <p:sp>
        <p:nvSpPr>
          <p:cNvPr id="35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64693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37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5152F723-48AB-40C4-A433-DE8E767AB315}"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378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378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E1847870-D514-4A14-A4E6-D93B56193537}"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37894" name="Rectangle 2"/>
          <p:cNvSpPr>
            <a:spLocks noGrp="1" noRot="1" noChangeAspect="1" noChangeArrowheads="1" noTextEdit="1"/>
          </p:cNvSpPr>
          <p:nvPr>
            <p:ph type="sldImg"/>
          </p:nvPr>
        </p:nvSpPr>
        <p:spPr>
          <a:ln/>
        </p:spPr>
      </p:sp>
      <p:sp>
        <p:nvSpPr>
          <p:cNvPr id="378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741603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39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ED5BD59C-C7F0-4CA6-958C-1FBE26450E31}"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399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399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EF99F862-668D-4611-891B-3C82268E0528}"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9942" name="Rectangle 2"/>
          <p:cNvSpPr>
            <a:spLocks noGrp="1" noRot="1" noChangeAspect="1" noChangeArrowheads="1" noTextEdit="1"/>
          </p:cNvSpPr>
          <p:nvPr>
            <p:ph type="sldImg"/>
          </p:nvPr>
        </p:nvSpPr>
        <p:spPr>
          <a:ln/>
        </p:spPr>
      </p:sp>
      <p:sp>
        <p:nvSpPr>
          <p:cNvPr id="399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855515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419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2FD29B1D-5F07-43B3-B323-741360A1CCB5}" type="datetime4">
              <a:rPr lang="en-US" altLang="en-US" smtClean="0">
                <a:latin typeface="Times New Roman" panose="02020603050405020304" pitchFamily="18" charset="0"/>
              </a:rPr>
              <a:pPr/>
              <a:t>September 12, 2022</a:t>
            </a:fld>
            <a:endParaRPr lang="en-US" altLang="en-US">
              <a:latin typeface="Times New Roman" panose="02020603050405020304" pitchFamily="18" charset="0"/>
            </a:endParaRPr>
          </a:p>
        </p:txBody>
      </p:sp>
      <p:sp>
        <p:nvSpPr>
          <p:cNvPr id="419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419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950">
              <a:defRPr>
                <a:solidFill>
                  <a:schemeClr val="tx1"/>
                </a:solidFill>
                <a:latin typeface="Arial" panose="020B0604020202020204" pitchFamily="34" charset="0"/>
              </a:defRPr>
            </a:lvl1pPr>
            <a:lvl2pPr marL="692355" indent="-266290" defTabSz="900950">
              <a:defRPr>
                <a:solidFill>
                  <a:schemeClr val="tx1"/>
                </a:solidFill>
                <a:latin typeface="Arial" panose="020B0604020202020204" pitchFamily="34" charset="0"/>
              </a:defRPr>
            </a:lvl2pPr>
            <a:lvl3pPr marL="1065162" indent="-213032" defTabSz="900950">
              <a:defRPr>
                <a:solidFill>
                  <a:schemeClr val="tx1"/>
                </a:solidFill>
                <a:latin typeface="Arial" panose="020B0604020202020204" pitchFamily="34" charset="0"/>
              </a:defRPr>
            </a:lvl3pPr>
            <a:lvl4pPr marL="1491226" indent="-213032" defTabSz="900950">
              <a:defRPr>
                <a:solidFill>
                  <a:schemeClr val="tx1"/>
                </a:solidFill>
                <a:latin typeface="Arial" panose="020B0604020202020204" pitchFamily="34" charset="0"/>
              </a:defRPr>
            </a:lvl4pPr>
            <a:lvl5pPr marL="1917291" indent="-213032" defTabSz="900950">
              <a:defRPr>
                <a:solidFill>
                  <a:schemeClr val="tx1"/>
                </a:solidFill>
                <a:latin typeface="Arial" panose="020B0604020202020204" pitchFamily="34" charset="0"/>
              </a:defRPr>
            </a:lvl5pPr>
            <a:lvl6pPr marL="2343356" indent="-213032" defTabSz="900950" eaLnBrk="0" fontAlgn="base" hangingPunct="0">
              <a:spcBef>
                <a:spcPct val="0"/>
              </a:spcBef>
              <a:spcAft>
                <a:spcPct val="0"/>
              </a:spcAft>
              <a:defRPr>
                <a:solidFill>
                  <a:schemeClr val="tx1"/>
                </a:solidFill>
                <a:latin typeface="Arial" panose="020B0604020202020204" pitchFamily="34" charset="0"/>
              </a:defRPr>
            </a:lvl6pPr>
            <a:lvl7pPr marL="2769420" indent="-213032" defTabSz="900950" eaLnBrk="0" fontAlgn="base" hangingPunct="0">
              <a:spcBef>
                <a:spcPct val="0"/>
              </a:spcBef>
              <a:spcAft>
                <a:spcPct val="0"/>
              </a:spcAft>
              <a:defRPr>
                <a:solidFill>
                  <a:schemeClr val="tx1"/>
                </a:solidFill>
                <a:latin typeface="Arial" panose="020B0604020202020204" pitchFamily="34" charset="0"/>
              </a:defRPr>
            </a:lvl7pPr>
            <a:lvl8pPr marL="3195485" indent="-213032" defTabSz="900950" eaLnBrk="0" fontAlgn="base" hangingPunct="0">
              <a:spcBef>
                <a:spcPct val="0"/>
              </a:spcBef>
              <a:spcAft>
                <a:spcPct val="0"/>
              </a:spcAft>
              <a:defRPr>
                <a:solidFill>
                  <a:schemeClr val="tx1"/>
                </a:solidFill>
                <a:latin typeface="Arial" panose="020B0604020202020204" pitchFamily="34" charset="0"/>
              </a:defRPr>
            </a:lvl8pPr>
            <a:lvl9pPr marL="3621550" indent="-213032" defTabSz="900950" eaLnBrk="0" fontAlgn="base" hangingPunct="0">
              <a:spcBef>
                <a:spcPct val="0"/>
              </a:spcBef>
              <a:spcAft>
                <a:spcPct val="0"/>
              </a:spcAft>
              <a:defRPr>
                <a:solidFill>
                  <a:schemeClr val="tx1"/>
                </a:solidFill>
                <a:latin typeface="Arial" panose="020B0604020202020204" pitchFamily="34" charset="0"/>
              </a:defRPr>
            </a:lvl9pPr>
          </a:lstStyle>
          <a:p>
            <a:fld id="{D3CFA835-73BF-474F-B33D-1DE8F4DB14AA}"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41990" name="Rectangle 2"/>
          <p:cNvSpPr>
            <a:spLocks noGrp="1" noRot="1" noChangeAspect="1" noChangeArrowheads="1" noTextEdit="1"/>
          </p:cNvSpPr>
          <p:nvPr>
            <p:ph type="sldImg"/>
          </p:nvPr>
        </p:nvSpPr>
        <p:spPr>
          <a:ln/>
        </p:spPr>
      </p:sp>
      <p:sp>
        <p:nvSpPr>
          <p:cNvPr id="419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180158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7"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latin typeface="Arial" charset="0"/>
            </a:endParaRPr>
          </a:p>
        </p:txBody>
      </p:sp>
      <p:sp>
        <p:nvSpPr>
          <p:cNvPr id="8" name="Rectangle 9"/>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9"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0"/>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2"/>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GB" altLang="en-US" sz="2000">
                  <a:solidFill>
                    <a:schemeClr val="bg1"/>
                  </a:solidFill>
                </a:rPr>
                <a:t>The Hardware/Software Interface</a:t>
              </a:r>
              <a:endParaRPr lang="en-US" altLang="en-US" sz="2000">
                <a:solidFill>
                  <a:schemeClr val="bg1"/>
                </a:solidFill>
              </a:endParaRPr>
            </a:p>
          </p:txBody>
        </p:sp>
      </p:grpSp>
      <p:grpSp>
        <p:nvGrpSpPr>
          <p:cNvPr id="14" name="Group 29"/>
          <p:cNvGrpSpPr>
            <a:grpSpLocks/>
          </p:cNvGrpSpPr>
          <p:nvPr userDrawn="1"/>
        </p:nvGrpSpPr>
        <p:grpSpPr bwMode="auto">
          <a:xfrm>
            <a:off x="8004175" y="93663"/>
            <a:ext cx="935038" cy="935037"/>
            <a:chOff x="7956376" y="116632"/>
            <a:chExt cx="936104" cy="936104"/>
          </a:xfrm>
        </p:grpSpPr>
        <p:sp>
          <p:nvSpPr>
            <p:cNvPr id="15" name="32-Point Star 14"/>
            <p:cNvSpPr>
              <a:spLocks noChangeArrowheads="1"/>
            </p:cNvSpPr>
            <p:nvPr userDrawn="1"/>
          </p:nvSpPr>
          <p:spPr bwMode="auto">
            <a:xfrm>
              <a:off x="7956376" y="116632"/>
              <a:ext cx="936104" cy="936104"/>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6" name="TextBox 15"/>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2000">
                  <a:solidFill>
                    <a:schemeClr val="bg1"/>
                  </a:solidFill>
                  <a:latin typeface="Arial Black" panose="020B0A04020102020204" pitchFamily="34" charset="0"/>
                </a:rPr>
                <a:t>5</a:t>
              </a:r>
              <a:r>
                <a:rPr lang="en-GB" altLang="en-US" sz="2000" baseline="30000">
                  <a:solidFill>
                    <a:schemeClr val="bg1"/>
                  </a:solidFill>
                  <a:latin typeface="Arial Black" panose="020B0A04020102020204" pitchFamily="34" charset="0"/>
                </a:rPr>
                <a:t>th</a:t>
              </a:r>
              <a:endParaRPr lang="en-GB" altLang="en-US" sz="2000">
                <a:solidFill>
                  <a:schemeClr val="bg1"/>
                </a:solidFill>
                <a:latin typeface="Arial Black" panose="020B0A04020102020204" pitchFamily="34" charset="0"/>
              </a:endParaRPr>
            </a:p>
            <a:p>
              <a:pPr>
                <a:defRPr/>
              </a:pPr>
              <a:endParaRPr lang="en-US" altLang="en-US" sz="2000">
                <a:solidFill>
                  <a:schemeClr val="bg1"/>
                </a:solidFill>
                <a:latin typeface="Arial Black" panose="020B0A04020102020204" pitchFamily="34" charset="0"/>
              </a:endParaRPr>
            </a:p>
          </p:txBody>
        </p:sp>
        <p:sp>
          <p:nvSpPr>
            <p:cNvPr id="17" name="TextBox 16"/>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400">
                  <a:solidFill>
                    <a:schemeClr val="bg1"/>
                  </a:solidFill>
                </a:rPr>
                <a:t>Edition</a:t>
              </a:r>
              <a:endParaRPr lang="en-US" altLang="en-US" sz="1400">
                <a:solidFill>
                  <a:schemeClr val="bg1"/>
                </a:solidFill>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390638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AU" altLang="en-US"/>
              <a:t>002 - Measuring Performance</a:t>
            </a:r>
          </a:p>
        </p:txBody>
      </p:sp>
    </p:spTree>
    <p:extLst>
      <p:ext uri="{BB962C8B-B14F-4D97-AF65-F5344CB8AC3E}">
        <p14:creationId xmlns:p14="http://schemas.microsoft.com/office/powerpoint/2010/main" val="2566639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AU" altLang="en-US"/>
              <a:t>002 - Measuring Performance</a:t>
            </a:r>
          </a:p>
        </p:txBody>
      </p:sp>
    </p:spTree>
    <p:extLst>
      <p:ext uri="{BB962C8B-B14F-4D97-AF65-F5344CB8AC3E}">
        <p14:creationId xmlns:p14="http://schemas.microsoft.com/office/powerpoint/2010/main" val="1794233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en-AU" altLang="en-US"/>
              <a:t>002 - Measuring Performance</a:t>
            </a:r>
          </a:p>
        </p:txBody>
      </p:sp>
    </p:spTree>
    <p:extLst>
      <p:ext uri="{BB962C8B-B14F-4D97-AF65-F5344CB8AC3E}">
        <p14:creationId xmlns:p14="http://schemas.microsoft.com/office/powerpoint/2010/main" val="1466883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en-AU" altLang="en-US"/>
              <a:t>002 - Measuring Performance</a:t>
            </a:r>
          </a:p>
        </p:txBody>
      </p:sp>
    </p:spTree>
    <p:extLst>
      <p:ext uri="{BB962C8B-B14F-4D97-AF65-F5344CB8AC3E}">
        <p14:creationId xmlns:p14="http://schemas.microsoft.com/office/powerpoint/2010/main" val="298991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en-AU" altLang="en-US"/>
              <a:t>002 - Measuring Performance</a:t>
            </a:r>
          </a:p>
        </p:txBody>
      </p:sp>
    </p:spTree>
    <p:extLst>
      <p:ext uri="{BB962C8B-B14F-4D97-AF65-F5344CB8AC3E}">
        <p14:creationId xmlns:p14="http://schemas.microsoft.com/office/powerpoint/2010/main" val="251028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AU" altLang="en-US"/>
              <a:t>002 - Measuring Performance</a:t>
            </a:r>
          </a:p>
        </p:txBody>
      </p:sp>
    </p:spTree>
    <p:extLst>
      <p:ext uri="{BB962C8B-B14F-4D97-AF65-F5344CB8AC3E}">
        <p14:creationId xmlns:p14="http://schemas.microsoft.com/office/powerpoint/2010/main" val="124412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en-AU" altLang="en-US"/>
              <a:t>002 - Measuring Performance</a:t>
            </a:r>
          </a:p>
        </p:txBody>
      </p:sp>
    </p:spTree>
    <p:extLst>
      <p:ext uri="{BB962C8B-B14F-4D97-AF65-F5344CB8AC3E}">
        <p14:creationId xmlns:p14="http://schemas.microsoft.com/office/powerpoint/2010/main" val="255955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en-AU" altLang="en-US"/>
              <a:t>002 - Measuring Performance</a:t>
            </a:r>
          </a:p>
        </p:txBody>
      </p:sp>
    </p:spTree>
    <p:extLst>
      <p:ext uri="{BB962C8B-B14F-4D97-AF65-F5344CB8AC3E}">
        <p14:creationId xmlns:p14="http://schemas.microsoft.com/office/powerpoint/2010/main" val="3389001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en-AU" altLang="en-US"/>
              <a:t>002 - Measuring Performance</a:t>
            </a:r>
          </a:p>
        </p:txBody>
      </p:sp>
    </p:spTree>
    <p:extLst>
      <p:ext uri="{BB962C8B-B14F-4D97-AF65-F5344CB8AC3E}">
        <p14:creationId xmlns:p14="http://schemas.microsoft.com/office/powerpoint/2010/main" val="184065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en-AU" altLang="en-US"/>
              <a:t>002 - Measuring Performance</a:t>
            </a:r>
          </a:p>
        </p:txBody>
      </p:sp>
    </p:spTree>
    <p:extLst>
      <p:ext uri="{BB962C8B-B14F-4D97-AF65-F5344CB8AC3E}">
        <p14:creationId xmlns:p14="http://schemas.microsoft.com/office/powerpoint/2010/main" val="324139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AU" altLang="en-US"/>
              <a:t>002 - Measuring Performance</a:t>
            </a:r>
          </a:p>
        </p:txBody>
      </p:sp>
    </p:spTree>
    <p:extLst>
      <p:ext uri="{BB962C8B-B14F-4D97-AF65-F5344CB8AC3E}">
        <p14:creationId xmlns:p14="http://schemas.microsoft.com/office/powerpoint/2010/main" val="60138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AU" altLang="en-US"/>
              <a:t>002 - Measuring Performance</a:t>
            </a:r>
          </a:p>
        </p:txBody>
      </p:sp>
    </p:spTree>
    <p:extLst>
      <p:ext uri="{BB962C8B-B14F-4D97-AF65-F5344CB8AC3E}">
        <p14:creationId xmlns:p14="http://schemas.microsoft.com/office/powerpoint/2010/main" val="953032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AU" altLang="en-US"/>
              <a:t>002 - Measuring Performance</a:t>
            </a:r>
          </a:p>
        </p:txBody>
      </p:sp>
    </p:spTree>
    <p:extLst>
      <p:ext uri="{BB962C8B-B14F-4D97-AF65-F5344CB8AC3E}">
        <p14:creationId xmlns:p14="http://schemas.microsoft.com/office/powerpoint/2010/main" val="120714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027" name="Rectangle 3"/>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94917"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lvl1pPr>
          </a:lstStyle>
          <a:p>
            <a:pPr>
              <a:defRPr/>
            </a:pPr>
            <a:r>
              <a:rPr lang="en-AU" altLang="en-US"/>
              <a:t>002 - Measuring Performance</a:t>
            </a:r>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pic>
        <p:nvPicPr>
          <p:cNvPr id="1031" name="Picture 7" descr="MK Logo.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 id="2147484070" r:id="rId14"/>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4.wmf"/><Relationship Id="rId4"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68313" y="1773238"/>
            <a:ext cx="8270875" cy="1727200"/>
          </a:xfrm>
        </p:spPr>
        <p:txBody>
          <a:bodyPr/>
          <a:lstStyle/>
          <a:p>
            <a:pPr marL="0" indent="0" algn="ctr">
              <a:buFont typeface="Wingdings" panose="05000000000000000000" pitchFamily="2" charset="2"/>
              <a:buNone/>
            </a:pPr>
            <a:r>
              <a:rPr lang="en-US" altLang="en-US" sz="4400" b="1"/>
              <a:t>CS F342</a:t>
            </a:r>
          </a:p>
          <a:p>
            <a:pPr marL="0" indent="0" algn="ctr">
              <a:buFont typeface="Wingdings" panose="05000000000000000000" pitchFamily="2" charset="2"/>
              <a:buNone/>
            </a:pPr>
            <a:r>
              <a:rPr lang="en-US" altLang="en-US" sz="4400" b="1"/>
              <a:t>COMPUTER ARCHITECTURE</a:t>
            </a:r>
          </a:p>
        </p:txBody>
      </p:sp>
      <p:sp>
        <p:nvSpPr>
          <p:cNvPr id="1843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a:t>
            </a:r>
          </a:p>
        </p:txBody>
      </p:sp>
      <p:sp>
        <p:nvSpPr>
          <p:cNvPr id="3" name="Content Placeholder 2"/>
          <p:cNvSpPr>
            <a:spLocks noGrp="1"/>
          </p:cNvSpPr>
          <p:nvPr>
            <p:ph idx="1"/>
          </p:nvPr>
        </p:nvSpPr>
        <p:spPr/>
        <p:txBody>
          <a:bodyPr/>
          <a:lstStyle/>
          <a:p>
            <a:pPr eaLnBrk="1" hangingPunct="1"/>
            <a:r>
              <a:rPr lang="en-US" altLang="en-US" dirty="0"/>
              <a:t>Example: time taken to run a program</a:t>
            </a:r>
          </a:p>
          <a:p>
            <a:pPr lvl="1" eaLnBrk="1" hangingPunct="1"/>
            <a:r>
              <a:rPr lang="en-US" altLang="en-US" dirty="0"/>
              <a:t>10s on A, 15s on B</a:t>
            </a:r>
          </a:p>
          <a:p>
            <a:pPr lvl="1" eaLnBrk="1" hangingPunct="1"/>
            <a:r>
              <a:rPr lang="en-US" altLang="en-US" dirty="0"/>
              <a:t>Execution </a:t>
            </a:r>
            <a:r>
              <a:rPr lang="en-US" altLang="en-US" dirty="0" err="1"/>
              <a:t>Time</a:t>
            </a:r>
            <a:r>
              <a:rPr lang="en-US" altLang="en-US" baseline="-25000" dirty="0" err="1"/>
              <a:t>B</a:t>
            </a:r>
            <a:r>
              <a:rPr lang="en-US" altLang="en-US" dirty="0"/>
              <a:t> / Execution </a:t>
            </a:r>
            <a:r>
              <a:rPr lang="en-US" altLang="en-US" dirty="0" err="1"/>
              <a:t>Time</a:t>
            </a:r>
            <a:r>
              <a:rPr lang="en-US" altLang="en-US" baseline="-25000" dirty="0" err="1"/>
              <a:t>A</a:t>
            </a:r>
            <a:br>
              <a:rPr lang="en-US" altLang="en-US" dirty="0"/>
            </a:br>
            <a:r>
              <a:rPr lang="en-US" altLang="en-US" dirty="0"/>
              <a:t>= 15s / 10s = 1.5</a:t>
            </a:r>
          </a:p>
          <a:p>
            <a:pPr lvl="1" eaLnBrk="1" hangingPunct="1"/>
            <a:r>
              <a:rPr lang="en-US" altLang="en-US" dirty="0"/>
              <a:t>So A is 1.5 times faster than B</a:t>
            </a:r>
            <a:endParaRPr lang="en-AU" altLang="en-US" dirty="0"/>
          </a:p>
          <a:p>
            <a:endParaRPr lang="en-US" dirty="0"/>
          </a:p>
        </p:txBody>
      </p:sp>
      <p:sp>
        <p:nvSpPr>
          <p:cNvPr id="4" name="Footer Placeholder 3"/>
          <p:cNvSpPr>
            <a:spLocks noGrp="1"/>
          </p:cNvSpPr>
          <p:nvPr>
            <p:ph type="ftr" sz="quarter" idx="10"/>
          </p:nvPr>
        </p:nvSpPr>
        <p:spPr/>
        <p:txBody>
          <a:bodyPr/>
          <a:lstStyle/>
          <a:p>
            <a:pPr>
              <a:defRPr/>
            </a:pPr>
            <a:r>
              <a:rPr lang="en-AU" altLang="en-US"/>
              <a:t>002 - Measuring Performance</a:t>
            </a:r>
          </a:p>
        </p:txBody>
      </p:sp>
    </p:spTree>
    <p:extLst>
      <p:ext uri="{BB962C8B-B14F-4D97-AF65-F5344CB8AC3E}">
        <p14:creationId xmlns:p14="http://schemas.microsoft.com/office/powerpoint/2010/main" val="171730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84213" y="200025"/>
            <a:ext cx="8259762" cy="708025"/>
          </a:xfrm>
        </p:spPr>
        <p:txBody>
          <a:bodyPr/>
          <a:lstStyle/>
          <a:p>
            <a:r>
              <a:rPr lang="en-US" altLang="en-US" sz="4000"/>
              <a:t>Relative Performance- example</a:t>
            </a:r>
          </a:p>
        </p:txBody>
      </p:sp>
      <p:sp>
        <p:nvSpPr>
          <p:cNvPr id="31747" name="Content Placeholder 2"/>
          <p:cNvSpPr>
            <a:spLocks noGrp="1"/>
          </p:cNvSpPr>
          <p:nvPr>
            <p:ph idx="1"/>
          </p:nvPr>
        </p:nvSpPr>
        <p:spPr/>
        <p:txBody>
          <a:bodyPr/>
          <a:lstStyle/>
          <a:p>
            <a:pPr marL="0" indent="0">
              <a:buFont typeface="Wingdings" panose="05000000000000000000" pitchFamily="2" charset="2"/>
              <a:buNone/>
            </a:pPr>
            <a:r>
              <a:rPr lang="en-US" altLang="en-US"/>
              <a:t>Q: Computer C’s performance is 4 times as fast as the performance of computer B, which runs a given application in 28 sec. How long will computer C take to run that application?</a:t>
            </a:r>
          </a:p>
          <a:p>
            <a:pPr marL="0" indent="0">
              <a:buFont typeface="Wingdings" panose="05000000000000000000" pitchFamily="2" charset="2"/>
              <a:buNone/>
            </a:pPr>
            <a:endParaRPr lang="en-US" altLang="en-US"/>
          </a:p>
        </p:txBody>
      </p:sp>
      <p:sp>
        <p:nvSpPr>
          <p:cNvPr id="3174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
        <p:nvSpPr>
          <p:cNvPr id="31749" name="Rectangle 5"/>
          <p:cNvSpPr>
            <a:spLocks noChangeArrowheads="1"/>
          </p:cNvSpPr>
          <p:nvPr/>
        </p:nvSpPr>
        <p:spPr bwMode="auto">
          <a:xfrm>
            <a:off x="539750" y="3681413"/>
            <a:ext cx="82708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endParaRPr lang="en-AU"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a:t>
            </a:r>
          </a:p>
        </p:txBody>
      </p:sp>
      <p:sp>
        <p:nvSpPr>
          <p:cNvPr id="3" name="Content Placeholder 2"/>
          <p:cNvSpPr>
            <a:spLocks noGrp="1"/>
          </p:cNvSpPr>
          <p:nvPr>
            <p:ph idx="1"/>
          </p:nvPr>
        </p:nvSpPr>
        <p:spPr/>
        <p:txBody>
          <a:bodyPr/>
          <a:lstStyle/>
          <a:p>
            <a:pPr eaLnBrk="1" hangingPunct="1"/>
            <a:r>
              <a:rPr lang="en-US" altLang="en-US" dirty="0"/>
              <a:t>Example: time taken to run a program</a:t>
            </a:r>
          </a:p>
          <a:p>
            <a:pPr lvl="1" eaLnBrk="1" hangingPunct="1"/>
            <a:r>
              <a:rPr lang="en-US" altLang="en-US" dirty="0"/>
              <a:t>28s on B</a:t>
            </a:r>
          </a:p>
          <a:p>
            <a:pPr lvl="1" eaLnBrk="1" hangingPunct="1"/>
            <a:r>
              <a:rPr lang="en-US" altLang="en-US" dirty="0" err="1"/>
              <a:t>Performance</a:t>
            </a:r>
            <a:r>
              <a:rPr lang="en-US" altLang="en-US" baseline="-25000" dirty="0" err="1"/>
              <a:t>c</a:t>
            </a:r>
            <a:r>
              <a:rPr lang="en-US" altLang="en-US" dirty="0"/>
              <a:t> = 4 </a:t>
            </a:r>
            <a:r>
              <a:rPr lang="en-US" altLang="en-US" dirty="0" err="1"/>
              <a:t>Performance</a:t>
            </a:r>
            <a:r>
              <a:rPr lang="en-US" altLang="en-US" baseline="-25000" dirty="0" err="1"/>
              <a:t>B</a:t>
            </a:r>
            <a:endParaRPr lang="en-US" altLang="en-US" baseline="-25000" dirty="0"/>
          </a:p>
          <a:p>
            <a:pPr lvl="1" eaLnBrk="1" hangingPunct="1"/>
            <a:r>
              <a:rPr lang="en-US" altLang="en-US" dirty="0"/>
              <a:t>Execution </a:t>
            </a:r>
            <a:r>
              <a:rPr lang="en-US" altLang="en-US" dirty="0" err="1"/>
              <a:t>Time</a:t>
            </a:r>
            <a:r>
              <a:rPr lang="en-US" altLang="en-US" baseline="-25000" dirty="0" err="1"/>
              <a:t>C</a:t>
            </a:r>
            <a:r>
              <a:rPr lang="en-US" altLang="en-US" baseline="-25000" dirty="0"/>
              <a:t> </a:t>
            </a:r>
            <a:r>
              <a:rPr lang="en-US" altLang="en-US" dirty="0"/>
              <a:t> = Execution </a:t>
            </a:r>
            <a:r>
              <a:rPr lang="en-US" altLang="en-US" dirty="0" err="1"/>
              <a:t>Time</a:t>
            </a:r>
            <a:r>
              <a:rPr lang="en-US" altLang="en-US" baseline="-25000" dirty="0" err="1"/>
              <a:t>B</a:t>
            </a:r>
            <a:r>
              <a:rPr lang="en-US" altLang="en-US" dirty="0"/>
              <a:t> / 4</a:t>
            </a:r>
            <a:br>
              <a:rPr lang="en-US" altLang="en-US" dirty="0"/>
            </a:br>
            <a:r>
              <a:rPr lang="en-US" altLang="en-US" dirty="0"/>
              <a:t>= 28s / 4 = 7s</a:t>
            </a:r>
          </a:p>
          <a:p>
            <a:pPr lvl="1" eaLnBrk="1" hangingPunct="1"/>
            <a:r>
              <a:rPr lang="en-US" altLang="en-US" dirty="0"/>
              <a:t>So Execution time of C is 7s</a:t>
            </a:r>
            <a:endParaRPr lang="en-AU" altLang="en-US" dirty="0"/>
          </a:p>
          <a:p>
            <a:endParaRPr lang="en-US" dirty="0"/>
          </a:p>
        </p:txBody>
      </p:sp>
      <p:sp>
        <p:nvSpPr>
          <p:cNvPr id="4" name="Footer Placeholder 3"/>
          <p:cNvSpPr>
            <a:spLocks noGrp="1"/>
          </p:cNvSpPr>
          <p:nvPr>
            <p:ph type="ftr" sz="quarter" idx="10"/>
          </p:nvPr>
        </p:nvSpPr>
        <p:spPr/>
        <p:txBody>
          <a:bodyPr/>
          <a:lstStyle/>
          <a:p>
            <a:pPr>
              <a:defRPr/>
            </a:pPr>
            <a:r>
              <a:rPr lang="en-AU" altLang="en-US"/>
              <a:t>002 - Measuring Performance</a:t>
            </a:r>
          </a:p>
        </p:txBody>
      </p:sp>
    </p:spTree>
    <p:extLst>
      <p:ext uri="{BB962C8B-B14F-4D97-AF65-F5344CB8AC3E}">
        <p14:creationId xmlns:p14="http://schemas.microsoft.com/office/powerpoint/2010/main" val="205550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
        <p:nvSpPr>
          <p:cNvPr id="32771" name="Rectangle 2"/>
          <p:cNvSpPr>
            <a:spLocks noGrp="1" noChangeArrowheads="1"/>
          </p:cNvSpPr>
          <p:nvPr>
            <p:ph type="title"/>
          </p:nvPr>
        </p:nvSpPr>
        <p:spPr>
          <a:xfrm>
            <a:off x="684213" y="138113"/>
            <a:ext cx="8259762" cy="769937"/>
          </a:xfrm>
        </p:spPr>
        <p:txBody>
          <a:bodyPr/>
          <a:lstStyle/>
          <a:p>
            <a:pPr eaLnBrk="1" hangingPunct="1"/>
            <a:r>
              <a:rPr lang="en-US" altLang="en-US"/>
              <a:t>Execution Time Components</a:t>
            </a:r>
            <a:endParaRPr lang="en-AU" altLang="en-US"/>
          </a:p>
        </p:txBody>
      </p:sp>
      <p:sp>
        <p:nvSpPr>
          <p:cNvPr id="32772" name="Rectangle 3"/>
          <p:cNvSpPr>
            <a:spLocks noGrp="1" noChangeArrowheads="1"/>
          </p:cNvSpPr>
          <p:nvPr>
            <p:ph type="body" idx="1"/>
          </p:nvPr>
        </p:nvSpPr>
        <p:spPr/>
        <p:txBody>
          <a:bodyPr/>
          <a:lstStyle/>
          <a:p>
            <a:pPr eaLnBrk="1" hangingPunct="1">
              <a:lnSpc>
                <a:spcPct val="90000"/>
              </a:lnSpc>
            </a:pPr>
            <a:r>
              <a:rPr lang="en-US" altLang="en-US" dirty="0"/>
              <a:t>Elapsed time / response / execution time</a:t>
            </a:r>
          </a:p>
          <a:p>
            <a:pPr lvl="1" eaLnBrk="1" hangingPunct="1">
              <a:lnSpc>
                <a:spcPct val="90000"/>
              </a:lnSpc>
            </a:pPr>
            <a:r>
              <a:rPr lang="en-US" altLang="en-US" dirty="0"/>
              <a:t>Total time to complete a task</a:t>
            </a:r>
          </a:p>
          <a:p>
            <a:pPr lvl="1" eaLnBrk="1" hangingPunct="1">
              <a:lnSpc>
                <a:spcPct val="90000"/>
              </a:lnSpc>
            </a:pPr>
            <a:r>
              <a:rPr lang="en-US" altLang="en-US" dirty="0"/>
              <a:t>Includes all aspects</a:t>
            </a:r>
          </a:p>
          <a:p>
            <a:pPr lvl="2" eaLnBrk="1" hangingPunct="1">
              <a:lnSpc>
                <a:spcPct val="90000"/>
              </a:lnSpc>
            </a:pPr>
            <a:r>
              <a:rPr lang="en-US" altLang="en-US" dirty="0"/>
              <a:t>Processing, I/O activity, memory access, OS overhead</a:t>
            </a:r>
          </a:p>
          <a:p>
            <a:pPr eaLnBrk="1" hangingPunct="1">
              <a:lnSpc>
                <a:spcPct val="90000"/>
              </a:lnSpc>
            </a:pPr>
            <a:r>
              <a:rPr lang="en-US" altLang="en-US" dirty="0"/>
              <a:t>CPU time</a:t>
            </a:r>
          </a:p>
          <a:p>
            <a:pPr lvl="1" eaLnBrk="1" hangingPunct="1">
              <a:lnSpc>
                <a:spcPct val="90000"/>
              </a:lnSpc>
            </a:pPr>
            <a:r>
              <a:rPr lang="en-US" altLang="en-US" dirty="0"/>
              <a:t>Time spent by processor to execute a job</a:t>
            </a:r>
          </a:p>
          <a:p>
            <a:pPr lvl="2" eaLnBrk="1" hangingPunct="1">
              <a:lnSpc>
                <a:spcPct val="90000"/>
              </a:lnSpc>
            </a:pPr>
            <a:r>
              <a:rPr lang="en-US" altLang="en-US" dirty="0"/>
              <a:t>Discounts I/O time, other jobs’ shares</a:t>
            </a:r>
          </a:p>
          <a:p>
            <a:pPr lvl="1" eaLnBrk="1" hangingPunct="1">
              <a:lnSpc>
                <a:spcPct val="90000"/>
              </a:lnSpc>
            </a:pPr>
            <a:r>
              <a:rPr lang="en-US" altLang="en-US" dirty="0"/>
              <a:t>User CPU time/CPU performance</a:t>
            </a:r>
          </a:p>
          <a:p>
            <a:pPr lvl="2" eaLnBrk="1" hangingPunct="1">
              <a:lnSpc>
                <a:spcPct val="90000"/>
              </a:lnSpc>
            </a:pPr>
            <a:r>
              <a:rPr lang="en-US" altLang="en-US" dirty="0"/>
              <a:t>CPU time spent in the user program </a:t>
            </a:r>
          </a:p>
          <a:p>
            <a:pPr lvl="1" eaLnBrk="1" hangingPunct="1">
              <a:lnSpc>
                <a:spcPct val="90000"/>
              </a:lnSpc>
            </a:pPr>
            <a:r>
              <a:rPr lang="en-US" altLang="en-US" dirty="0"/>
              <a:t>System CPU time</a:t>
            </a:r>
          </a:p>
          <a:p>
            <a:pPr lvl="2" eaLnBrk="1" hangingPunct="1">
              <a:lnSpc>
                <a:spcPct val="90000"/>
              </a:lnSpc>
            </a:pPr>
            <a:r>
              <a:rPr lang="en-US" altLang="en-US" dirty="0"/>
              <a:t>CPU time spent in the operating system performing tasks on behalf of the program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
        <p:nvSpPr>
          <p:cNvPr id="34819" name="Line 2"/>
          <p:cNvSpPr>
            <a:spLocks noChangeShapeType="1"/>
          </p:cNvSpPr>
          <p:nvPr/>
        </p:nvSpPr>
        <p:spPr bwMode="auto">
          <a:xfrm>
            <a:off x="2627313" y="2493963"/>
            <a:ext cx="1728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0" name="Line 3"/>
          <p:cNvSpPr>
            <a:spLocks noChangeShapeType="1"/>
          </p:cNvSpPr>
          <p:nvPr/>
        </p:nvSpPr>
        <p:spPr bwMode="auto">
          <a:xfrm>
            <a:off x="2627313"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1" name="Line 4"/>
          <p:cNvSpPr>
            <a:spLocks noChangeShapeType="1"/>
          </p:cNvSpPr>
          <p:nvPr/>
        </p:nvSpPr>
        <p:spPr bwMode="auto">
          <a:xfrm>
            <a:off x="4356100"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Line 5"/>
          <p:cNvSpPr>
            <a:spLocks noChangeShapeType="1"/>
          </p:cNvSpPr>
          <p:nvPr/>
        </p:nvSpPr>
        <p:spPr bwMode="auto">
          <a:xfrm>
            <a:off x="6083300"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3" name="Line 6"/>
          <p:cNvSpPr>
            <a:spLocks noChangeShapeType="1"/>
          </p:cNvSpPr>
          <p:nvPr/>
        </p:nvSpPr>
        <p:spPr bwMode="auto">
          <a:xfrm>
            <a:off x="7812088"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4" name="Rectangle 7"/>
          <p:cNvSpPr>
            <a:spLocks noGrp="1" noChangeArrowheads="1"/>
          </p:cNvSpPr>
          <p:nvPr>
            <p:ph type="title"/>
          </p:nvPr>
        </p:nvSpPr>
        <p:spPr/>
        <p:txBody>
          <a:bodyPr/>
          <a:lstStyle/>
          <a:p>
            <a:pPr eaLnBrk="1" hangingPunct="1"/>
            <a:r>
              <a:rPr lang="en-US" altLang="en-US"/>
              <a:t>CPU Clocking</a:t>
            </a:r>
            <a:endParaRPr lang="en-AU" altLang="en-US"/>
          </a:p>
        </p:txBody>
      </p:sp>
      <p:sp>
        <p:nvSpPr>
          <p:cNvPr id="34825" name="Rectangle 8"/>
          <p:cNvSpPr>
            <a:spLocks noGrp="1" noChangeArrowheads="1"/>
          </p:cNvSpPr>
          <p:nvPr>
            <p:ph type="body" idx="1"/>
          </p:nvPr>
        </p:nvSpPr>
        <p:spPr>
          <a:xfrm>
            <a:off x="684213" y="1125538"/>
            <a:ext cx="8270875" cy="1228725"/>
          </a:xfrm>
        </p:spPr>
        <p:txBody>
          <a:bodyPr/>
          <a:lstStyle/>
          <a:p>
            <a:pPr eaLnBrk="1" hangingPunct="1"/>
            <a:r>
              <a:rPr lang="en-US" altLang="en-US" sz="2800"/>
              <a:t>Operation of digital hardware is governed by a constant-rate clock</a:t>
            </a:r>
            <a:endParaRPr lang="en-AU" altLang="en-US" sz="2800"/>
          </a:p>
        </p:txBody>
      </p:sp>
      <p:sp>
        <p:nvSpPr>
          <p:cNvPr id="34826" name="Line 10"/>
          <p:cNvSpPr>
            <a:spLocks noChangeShapeType="1"/>
          </p:cNvSpPr>
          <p:nvPr/>
        </p:nvSpPr>
        <p:spPr bwMode="auto">
          <a:xfrm>
            <a:off x="2627313" y="27098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Line 11"/>
          <p:cNvSpPr>
            <a:spLocks noChangeShapeType="1"/>
          </p:cNvSpPr>
          <p:nvPr/>
        </p:nvSpPr>
        <p:spPr bwMode="auto">
          <a:xfrm>
            <a:off x="2627313"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Line 12"/>
          <p:cNvSpPr>
            <a:spLocks noChangeShapeType="1"/>
          </p:cNvSpPr>
          <p:nvPr/>
        </p:nvSpPr>
        <p:spPr bwMode="auto">
          <a:xfrm>
            <a:off x="3490913"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9" name="Line 13"/>
          <p:cNvSpPr>
            <a:spLocks noChangeShapeType="1"/>
          </p:cNvSpPr>
          <p:nvPr/>
        </p:nvSpPr>
        <p:spPr bwMode="auto">
          <a:xfrm>
            <a:off x="3490913" y="29972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0" name="Line 14"/>
          <p:cNvSpPr>
            <a:spLocks noChangeShapeType="1"/>
          </p:cNvSpPr>
          <p:nvPr/>
        </p:nvSpPr>
        <p:spPr bwMode="auto">
          <a:xfrm>
            <a:off x="2339975" y="2997200"/>
            <a:ext cx="2873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1" name="Line 15"/>
          <p:cNvSpPr>
            <a:spLocks noChangeShapeType="1"/>
          </p:cNvSpPr>
          <p:nvPr/>
        </p:nvSpPr>
        <p:spPr bwMode="auto">
          <a:xfrm>
            <a:off x="4356100" y="27098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2" name="Line 16"/>
          <p:cNvSpPr>
            <a:spLocks noChangeShapeType="1"/>
          </p:cNvSpPr>
          <p:nvPr/>
        </p:nvSpPr>
        <p:spPr bwMode="auto">
          <a:xfrm>
            <a:off x="43561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Line 17"/>
          <p:cNvSpPr>
            <a:spLocks noChangeShapeType="1"/>
          </p:cNvSpPr>
          <p:nvPr/>
        </p:nvSpPr>
        <p:spPr bwMode="auto">
          <a:xfrm>
            <a:off x="52197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4" name="Line 18"/>
          <p:cNvSpPr>
            <a:spLocks noChangeShapeType="1"/>
          </p:cNvSpPr>
          <p:nvPr/>
        </p:nvSpPr>
        <p:spPr bwMode="auto">
          <a:xfrm>
            <a:off x="5219700" y="29972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5" name="Line 19"/>
          <p:cNvSpPr>
            <a:spLocks noChangeShapeType="1"/>
          </p:cNvSpPr>
          <p:nvPr/>
        </p:nvSpPr>
        <p:spPr bwMode="auto">
          <a:xfrm>
            <a:off x="6083300" y="27098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6" name="Line 20"/>
          <p:cNvSpPr>
            <a:spLocks noChangeShapeType="1"/>
          </p:cNvSpPr>
          <p:nvPr/>
        </p:nvSpPr>
        <p:spPr bwMode="auto">
          <a:xfrm>
            <a:off x="60833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7" name="Line 21"/>
          <p:cNvSpPr>
            <a:spLocks noChangeShapeType="1"/>
          </p:cNvSpPr>
          <p:nvPr/>
        </p:nvSpPr>
        <p:spPr bwMode="auto">
          <a:xfrm>
            <a:off x="69469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8" name="Line 22"/>
          <p:cNvSpPr>
            <a:spLocks noChangeShapeType="1"/>
          </p:cNvSpPr>
          <p:nvPr/>
        </p:nvSpPr>
        <p:spPr bwMode="auto">
          <a:xfrm>
            <a:off x="6946900" y="29972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9" name="Line 23"/>
          <p:cNvSpPr>
            <a:spLocks noChangeShapeType="1"/>
          </p:cNvSpPr>
          <p:nvPr/>
        </p:nvSpPr>
        <p:spPr bwMode="auto">
          <a:xfrm>
            <a:off x="7812088"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0" name="Line 24"/>
          <p:cNvSpPr>
            <a:spLocks noChangeShapeType="1"/>
          </p:cNvSpPr>
          <p:nvPr/>
        </p:nvSpPr>
        <p:spPr bwMode="auto">
          <a:xfrm>
            <a:off x="7812088" y="2709863"/>
            <a:ext cx="2873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1" name="Freeform 25"/>
          <p:cNvSpPr>
            <a:spLocks/>
          </p:cNvSpPr>
          <p:nvPr/>
        </p:nvSpPr>
        <p:spPr bwMode="auto">
          <a:xfrm>
            <a:off x="4211638" y="3789363"/>
            <a:ext cx="288925" cy="287337"/>
          </a:xfrm>
          <a:custGeom>
            <a:avLst/>
            <a:gdLst>
              <a:gd name="T0" fmla="*/ 0 w 182"/>
              <a:gd name="T1" fmla="*/ 2147483646 h 181"/>
              <a:gd name="T2" fmla="*/ 2147483646 w 182"/>
              <a:gd name="T3" fmla="*/ 0 h 181"/>
              <a:gd name="T4" fmla="*/ 2147483646 w 182"/>
              <a:gd name="T5" fmla="*/ 0 h 181"/>
              <a:gd name="T6" fmla="*/ 2147483646 w 182"/>
              <a:gd name="T7" fmla="*/ 2147483646 h 181"/>
              <a:gd name="T8" fmla="*/ 2147483646 w 182"/>
              <a:gd name="T9" fmla="*/ 2147483646 h 181"/>
              <a:gd name="T10" fmla="*/ 2147483646 w 182"/>
              <a:gd name="T11" fmla="*/ 2147483646 h 181"/>
              <a:gd name="T12" fmla="*/ 0 w 182"/>
              <a:gd name="T13" fmla="*/ 2147483646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en-US"/>
          </a:p>
        </p:txBody>
      </p:sp>
      <p:sp>
        <p:nvSpPr>
          <p:cNvPr id="34842" name="Freeform 26"/>
          <p:cNvSpPr>
            <a:spLocks/>
          </p:cNvSpPr>
          <p:nvPr/>
        </p:nvSpPr>
        <p:spPr bwMode="auto">
          <a:xfrm>
            <a:off x="5940425" y="3789363"/>
            <a:ext cx="288925" cy="287337"/>
          </a:xfrm>
          <a:custGeom>
            <a:avLst/>
            <a:gdLst>
              <a:gd name="T0" fmla="*/ 0 w 182"/>
              <a:gd name="T1" fmla="*/ 2147483646 h 181"/>
              <a:gd name="T2" fmla="*/ 2147483646 w 182"/>
              <a:gd name="T3" fmla="*/ 0 h 181"/>
              <a:gd name="T4" fmla="*/ 2147483646 w 182"/>
              <a:gd name="T5" fmla="*/ 0 h 181"/>
              <a:gd name="T6" fmla="*/ 2147483646 w 182"/>
              <a:gd name="T7" fmla="*/ 2147483646 h 181"/>
              <a:gd name="T8" fmla="*/ 2147483646 w 182"/>
              <a:gd name="T9" fmla="*/ 2147483646 h 181"/>
              <a:gd name="T10" fmla="*/ 2147483646 w 182"/>
              <a:gd name="T11" fmla="*/ 2147483646 h 181"/>
              <a:gd name="T12" fmla="*/ 0 w 182"/>
              <a:gd name="T13" fmla="*/ 2147483646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en-US"/>
          </a:p>
        </p:txBody>
      </p:sp>
      <p:sp>
        <p:nvSpPr>
          <p:cNvPr id="34843" name="Freeform 27"/>
          <p:cNvSpPr>
            <a:spLocks/>
          </p:cNvSpPr>
          <p:nvPr/>
        </p:nvSpPr>
        <p:spPr bwMode="auto">
          <a:xfrm>
            <a:off x="7667625" y="3789363"/>
            <a:ext cx="288925" cy="287337"/>
          </a:xfrm>
          <a:custGeom>
            <a:avLst/>
            <a:gdLst>
              <a:gd name="T0" fmla="*/ 0 w 182"/>
              <a:gd name="T1" fmla="*/ 2147483646 h 181"/>
              <a:gd name="T2" fmla="*/ 2147483646 w 182"/>
              <a:gd name="T3" fmla="*/ 0 h 181"/>
              <a:gd name="T4" fmla="*/ 2147483646 w 182"/>
              <a:gd name="T5" fmla="*/ 0 h 181"/>
              <a:gd name="T6" fmla="*/ 2147483646 w 182"/>
              <a:gd name="T7" fmla="*/ 2147483646 h 181"/>
              <a:gd name="T8" fmla="*/ 2147483646 w 182"/>
              <a:gd name="T9" fmla="*/ 2147483646 h 181"/>
              <a:gd name="T10" fmla="*/ 2147483646 w 182"/>
              <a:gd name="T11" fmla="*/ 2147483646 h 181"/>
              <a:gd name="T12" fmla="*/ 0 w 182"/>
              <a:gd name="T13" fmla="*/ 2147483646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en-US"/>
          </a:p>
        </p:txBody>
      </p:sp>
      <p:sp>
        <p:nvSpPr>
          <p:cNvPr id="34844" name="Line 28"/>
          <p:cNvSpPr>
            <a:spLocks noChangeShapeType="1"/>
          </p:cNvSpPr>
          <p:nvPr/>
        </p:nvSpPr>
        <p:spPr bwMode="auto">
          <a:xfrm>
            <a:off x="2339975" y="4221163"/>
            <a:ext cx="59039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5" name="Line 29"/>
          <p:cNvSpPr>
            <a:spLocks noChangeShapeType="1"/>
          </p:cNvSpPr>
          <p:nvPr/>
        </p:nvSpPr>
        <p:spPr bwMode="auto">
          <a:xfrm flipV="1">
            <a:off x="2339975" y="2565400"/>
            <a:ext cx="0" cy="165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6" name="Text Box 30"/>
          <p:cNvSpPr txBox="1">
            <a:spLocks noChangeArrowheads="1"/>
          </p:cNvSpPr>
          <p:nvPr/>
        </p:nvSpPr>
        <p:spPr bwMode="auto">
          <a:xfrm>
            <a:off x="684213" y="2714625"/>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Clock (cycles)</a:t>
            </a:r>
            <a:endParaRPr lang="en-AU" altLang="en-US" sz="1600"/>
          </a:p>
        </p:txBody>
      </p:sp>
      <p:sp>
        <p:nvSpPr>
          <p:cNvPr id="34847" name="Text Box 31"/>
          <p:cNvSpPr txBox="1">
            <a:spLocks noChangeArrowheads="1"/>
          </p:cNvSpPr>
          <p:nvPr/>
        </p:nvSpPr>
        <p:spPr bwMode="auto">
          <a:xfrm>
            <a:off x="684213" y="3146425"/>
            <a:ext cx="16859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Data transfer</a:t>
            </a:r>
            <a:br>
              <a:rPr lang="en-US" altLang="en-US" sz="1600"/>
            </a:br>
            <a:r>
              <a:rPr lang="en-US" altLang="en-US" sz="1600"/>
              <a:t>and computation</a:t>
            </a:r>
            <a:endParaRPr lang="en-AU" altLang="en-US" sz="1600"/>
          </a:p>
        </p:txBody>
      </p:sp>
      <p:sp>
        <p:nvSpPr>
          <p:cNvPr id="34848" name="Text Box 32"/>
          <p:cNvSpPr txBox="1">
            <a:spLocks noChangeArrowheads="1"/>
          </p:cNvSpPr>
          <p:nvPr/>
        </p:nvSpPr>
        <p:spPr bwMode="auto">
          <a:xfrm>
            <a:off x="684213" y="3794125"/>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Update state</a:t>
            </a:r>
            <a:endParaRPr lang="en-AU" altLang="en-US" sz="1600"/>
          </a:p>
        </p:txBody>
      </p:sp>
      <p:sp>
        <p:nvSpPr>
          <p:cNvPr id="34849" name="Rectangle 33"/>
          <p:cNvSpPr>
            <a:spLocks noChangeArrowheads="1"/>
          </p:cNvSpPr>
          <p:nvPr/>
        </p:nvSpPr>
        <p:spPr bwMode="auto">
          <a:xfrm>
            <a:off x="2916238" y="2420938"/>
            <a:ext cx="1150937" cy="144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4850" name="Text Box 34"/>
          <p:cNvSpPr txBox="1">
            <a:spLocks noChangeArrowheads="1"/>
          </p:cNvSpPr>
          <p:nvPr/>
        </p:nvSpPr>
        <p:spPr bwMode="auto">
          <a:xfrm>
            <a:off x="2843213" y="2281238"/>
            <a:ext cx="1311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Clock period</a:t>
            </a:r>
            <a:endParaRPr lang="en-AU" altLang="en-US" sz="1600"/>
          </a:p>
        </p:txBody>
      </p:sp>
      <p:sp>
        <p:nvSpPr>
          <p:cNvPr id="34851" name="Rectangle 35"/>
          <p:cNvSpPr>
            <a:spLocks noChangeArrowheads="1"/>
          </p:cNvSpPr>
          <p:nvPr/>
        </p:nvSpPr>
        <p:spPr bwMode="auto">
          <a:xfrm>
            <a:off x="395288" y="4437063"/>
            <a:ext cx="8559800"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sz="2800"/>
              <a:t>Clock period: duration of a clock cycle</a:t>
            </a:r>
          </a:p>
          <a:p>
            <a:pPr lvl="1" eaLnBrk="1" hangingPunct="1"/>
            <a:r>
              <a:rPr lang="en-US" altLang="en-US" sz="2400"/>
              <a:t>e.g., 250ps = 0.25ns = 250×10</a:t>
            </a:r>
            <a:r>
              <a:rPr lang="en-US" altLang="en-US" sz="2400" baseline="30000"/>
              <a:t>–12</a:t>
            </a:r>
            <a:r>
              <a:rPr lang="en-US" altLang="en-US" sz="2400"/>
              <a:t>s</a:t>
            </a:r>
          </a:p>
          <a:p>
            <a:pPr eaLnBrk="1" hangingPunct="1"/>
            <a:r>
              <a:rPr lang="en-US" altLang="en-US" sz="2800"/>
              <a:t>Clock frequency (rate): cycles per second</a:t>
            </a:r>
          </a:p>
          <a:p>
            <a:pPr lvl="1" eaLnBrk="1" hangingPunct="1"/>
            <a:r>
              <a:rPr lang="en-US" altLang="en-US" sz="2400"/>
              <a:t>e.g., 4.0GHz = 4000MHz = 4.0×10</a:t>
            </a:r>
            <a:r>
              <a:rPr lang="en-US" altLang="en-US" sz="2400" baseline="30000"/>
              <a:t>9</a:t>
            </a:r>
            <a:r>
              <a:rPr lang="en-US" altLang="en-US" sz="2400"/>
              <a:t>Hz</a:t>
            </a:r>
            <a:endParaRPr lang="en-AU" altLang="en-US" sz="2400"/>
          </a:p>
        </p:txBody>
      </p:sp>
      <p:sp>
        <p:nvSpPr>
          <p:cNvPr id="34852" name="Freeform 36"/>
          <p:cNvSpPr>
            <a:spLocks/>
          </p:cNvSpPr>
          <p:nvPr/>
        </p:nvSpPr>
        <p:spPr bwMode="auto">
          <a:xfrm>
            <a:off x="4356100" y="3284538"/>
            <a:ext cx="1727200" cy="287337"/>
          </a:xfrm>
          <a:custGeom>
            <a:avLst/>
            <a:gdLst>
              <a:gd name="T0" fmla="*/ 0 w 1088"/>
              <a:gd name="T1" fmla="*/ 2147483646 h 181"/>
              <a:gd name="T2" fmla="*/ 2147483646 w 1088"/>
              <a:gd name="T3" fmla="*/ 0 h 181"/>
              <a:gd name="T4" fmla="*/ 2147483646 w 1088"/>
              <a:gd name="T5" fmla="*/ 0 h 181"/>
              <a:gd name="T6" fmla="*/ 2147483646 w 1088"/>
              <a:gd name="T7" fmla="*/ 2147483646 h 181"/>
              <a:gd name="T8" fmla="*/ 2147483646 w 1088"/>
              <a:gd name="T9" fmla="*/ 2147483646 h 181"/>
              <a:gd name="T10" fmla="*/ 2147483646 w 1088"/>
              <a:gd name="T11" fmla="*/ 2147483646 h 181"/>
              <a:gd name="T12" fmla="*/ 0 w 1088"/>
              <a:gd name="T13" fmla="*/ 2147483646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en-US"/>
          </a:p>
        </p:txBody>
      </p:sp>
      <p:sp>
        <p:nvSpPr>
          <p:cNvPr id="34853" name="Freeform 37"/>
          <p:cNvSpPr>
            <a:spLocks/>
          </p:cNvSpPr>
          <p:nvPr/>
        </p:nvSpPr>
        <p:spPr bwMode="auto">
          <a:xfrm>
            <a:off x="2627313" y="3284538"/>
            <a:ext cx="1727200" cy="287337"/>
          </a:xfrm>
          <a:custGeom>
            <a:avLst/>
            <a:gdLst>
              <a:gd name="T0" fmla="*/ 0 w 1088"/>
              <a:gd name="T1" fmla="*/ 2147483646 h 181"/>
              <a:gd name="T2" fmla="*/ 2147483646 w 1088"/>
              <a:gd name="T3" fmla="*/ 0 h 181"/>
              <a:gd name="T4" fmla="*/ 2147483646 w 1088"/>
              <a:gd name="T5" fmla="*/ 0 h 181"/>
              <a:gd name="T6" fmla="*/ 2147483646 w 1088"/>
              <a:gd name="T7" fmla="*/ 2147483646 h 181"/>
              <a:gd name="T8" fmla="*/ 2147483646 w 1088"/>
              <a:gd name="T9" fmla="*/ 2147483646 h 181"/>
              <a:gd name="T10" fmla="*/ 2147483646 w 1088"/>
              <a:gd name="T11" fmla="*/ 2147483646 h 181"/>
              <a:gd name="T12" fmla="*/ 0 w 1088"/>
              <a:gd name="T13" fmla="*/ 2147483646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en-US"/>
          </a:p>
        </p:txBody>
      </p:sp>
      <p:sp>
        <p:nvSpPr>
          <p:cNvPr id="34854" name="Freeform 38"/>
          <p:cNvSpPr>
            <a:spLocks/>
          </p:cNvSpPr>
          <p:nvPr/>
        </p:nvSpPr>
        <p:spPr bwMode="auto">
          <a:xfrm>
            <a:off x="6083300" y="3284538"/>
            <a:ext cx="1727200" cy="287337"/>
          </a:xfrm>
          <a:custGeom>
            <a:avLst/>
            <a:gdLst>
              <a:gd name="T0" fmla="*/ 0 w 1088"/>
              <a:gd name="T1" fmla="*/ 2147483646 h 181"/>
              <a:gd name="T2" fmla="*/ 2147483646 w 1088"/>
              <a:gd name="T3" fmla="*/ 0 h 181"/>
              <a:gd name="T4" fmla="*/ 2147483646 w 1088"/>
              <a:gd name="T5" fmla="*/ 0 h 181"/>
              <a:gd name="T6" fmla="*/ 2147483646 w 1088"/>
              <a:gd name="T7" fmla="*/ 2147483646 h 181"/>
              <a:gd name="T8" fmla="*/ 2147483646 w 1088"/>
              <a:gd name="T9" fmla="*/ 2147483646 h 181"/>
              <a:gd name="T10" fmla="*/ 2147483646 w 1088"/>
              <a:gd name="T11" fmla="*/ 2147483646 h 181"/>
              <a:gd name="T12" fmla="*/ 0 w 1088"/>
              <a:gd name="T13" fmla="*/ 2147483646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en-US"/>
          </a:p>
        </p:txBody>
      </p:sp>
      <p:sp>
        <p:nvSpPr>
          <p:cNvPr id="34855" name="TextBox 1"/>
          <p:cNvSpPr txBox="1">
            <a:spLocks noChangeArrowheads="1"/>
          </p:cNvSpPr>
          <p:nvPr/>
        </p:nvSpPr>
        <p:spPr bwMode="auto">
          <a:xfrm>
            <a:off x="1946275" y="6318250"/>
            <a:ext cx="3076575" cy="3698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Clock Period = 1/Clock Rate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
        <p:nvSpPr>
          <p:cNvPr id="36867" name="Rectangle 2"/>
          <p:cNvSpPr>
            <a:spLocks noGrp="1" noChangeArrowheads="1"/>
          </p:cNvSpPr>
          <p:nvPr>
            <p:ph type="title"/>
          </p:nvPr>
        </p:nvSpPr>
        <p:spPr/>
        <p:txBody>
          <a:bodyPr/>
          <a:lstStyle/>
          <a:p>
            <a:pPr eaLnBrk="1" hangingPunct="1"/>
            <a:r>
              <a:rPr lang="en-US" altLang="en-US"/>
              <a:t>CPU Time (Performance) </a:t>
            </a:r>
            <a:endParaRPr lang="en-AU" altLang="en-US"/>
          </a:p>
        </p:txBody>
      </p:sp>
      <p:sp>
        <p:nvSpPr>
          <p:cNvPr id="36868" name="Rectangle 3"/>
          <p:cNvSpPr>
            <a:spLocks noGrp="1" noChangeArrowheads="1"/>
          </p:cNvSpPr>
          <p:nvPr>
            <p:ph type="body" idx="1"/>
          </p:nvPr>
        </p:nvSpPr>
        <p:spPr>
          <a:xfrm>
            <a:off x="282575" y="3257550"/>
            <a:ext cx="8270875" cy="2520950"/>
          </a:xfrm>
        </p:spPr>
        <p:txBody>
          <a:bodyPr/>
          <a:lstStyle/>
          <a:p>
            <a:pPr eaLnBrk="1" hangingPunct="1"/>
            <a:endParaRPr lang="en-US" altLang="en-US"/>
          </a:p>
          <a:p>
            <a:pPr eaLnBrk="1" hangingPunct="1"/>
            <a:r>
              <a:rPr lang="en-US" altLang="en-US"/>
              <a:t>Performance improved by</a:t>
            </a:r>
          </a:p>
          <a:p>
            <a:pPr lvl="1" eaLnBrk="1" hangingPunct="1"/>
            <a:r>
              <a:rPr lang="en-US" altLang="en-US"/>
              <a:t>Reducing number of clock cycles</a:t>
            </a:r>
          </a:p>
          <a:p>
            <a:pPr lvl="1" eaLnBrk="1" hangingPunct="1"/>
            <a:r>
              <a:rPr lang="en-US" altLang="en-US"/>
              <a:t>Increasing clock rate</a:t>
            </a:r>
          </a:p>
        </p:txBody>
      </p:sp>
      <p:pic>
        <p:nvPicPr>
          <p:cNvPr id="2" name="Picture 1"/>
          <p:cNvPicPr>
            <a:picLocks noChangeAspect="1"/>
          </p:cNvPicPr>
          <p:nvPr/>
        </p:nvPicPr>
        <p:blipFill>
          <a:blip r:embed="rId3">
            <a:duotone>
              <a:prstClr val="black"/>
              <a:srgbClr val="92D050">
                <a:tint val="45000"/>
                <a:satMod val="400000"/>
              </a:srgbClr>
            </a:duotone>
          </a:blip>
          <a:stretch>
            <a:fillRect/>
          </a:stretch>
        </p:blipFill>
        <p:spPr>
          <a:xfrm>
            <a:off x="263371" y="1057421"/>
            <a:ext cx="8197061" cy="220019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
        <p:nvSpPr>
          <p:cNvPr id="38915" name="Rectangle 2"/>
          <p:cNvSpPr>
            <a:spLocks noGrp="1" noChangeArrowheads="1"/>
          </p:cNvSpPr>
          <p:nvPr>
            <p:ph type="title"/>
          </p:nvPr>
        </p:nvSpPr>
        <p:spPr/>
        <p:txBody>
          <a:bodyPr/>
          <a:lstStyle/>
          <a:p>
            <a:pPr eaLnBrk="1" hangingPunct="1"/>
            <a:r>
              <a:rPr lang="en-US" altLang="en-US"/>
              <a:t>CPU Time Example</a:t>
            </a:r>
            <a:endParaRPr lang="en-AU" altLang="en-US"/>
          </a:p>
        </p:txBody>
      </p:sp>
      <p:sp>
        <p:nvSpPr>
          <p:cNvPr id="38916" name="Rectangle 3"/>
          <p:cNvSpPr>
            <a:spLocks noGrp="1" noChangeArrowheads="1"/>
          </p:cNvSpPr>
          <p:nvPr>
            <p:ph type="body" idx="1"/>
          </p:nvPr>
        </p:nvSpPr>
        <p:spPr>
          <a:xfrm>
            <a:off x="250825" y="1125538"/>
            <a:ext cx="8704263" cy="2917825"/>
          </a:xfrm>
        </p:spPr>
        <p:txBody>
          <a:bodyPr/>
          <a:lstStyle/>
          <a:p>
            <a:r>
              <a:rPr lang="en-US" altLang="en-US" sz="2800"/>
              <a:t>Q: A program runs in 10 seconds on computer A, which has a 2 GHz clock. We are trying to help a computer designer build a computer, B, which will run this program in 6 seconds. The designer has determined that a substantial increase in the clock rate is possible, but this increase will affect the rest of the CPU design, causing computer B to require 1.2 times as many clock cycles as computer A for this program. What clock rate should we tell the designer to target?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
        <p:nvSpPr>
          <p:cNvPr id="40963" name="Rectangle 2"/>
          <p:cNvSpPr>
            <a:spLocks noGrp="1" noChangeArrowheads="1"/>
          </p:cNvSpPr>
          <p:nvPr>
            <p:ph type="title"/>
          </p:nvPr>
        </p:nvSpPr>
        <p:spPr/>
        <p:txBody>
          <a:bodyPr/>
          <a:lstStyle/>
          <a:p>
            <a:pPr eaLnBrk="1" hangingPunct="1"/>
            <a:r>
              <a:rPr lang="en-US" altLang="en-US"/>
              <a:t>CPU Time Example</a:t>
            </a:r>
            <a:endParaRPr lang="en-AU" altLang="en-US"/>
          </a:p>
        </p:txBody>
      </p:sp>
      <p:pic>
        <p:nvPicPr>
          <p:cNvPr id="4096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913" y="1196975"/>
            <a:ext cx="875506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t>CPU Time Example</a:t>
            </a:r>
          </a:p>
        </p:txBody>
      </p:sp>
      <p:sp>
        <p:nvSpPr>
          <p:cNvPr id="4301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pic>
        <p:nvPicPr>
          <p:cNvPr id="4301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1341438"/>
            <a:ext cx="906303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
        <p:nvSpPr>
          <p:cNvPr id="44035" name="Rectangle 2"/>
          <p:cNvSpPr>
            <a:spLocks noGrp="1" noChangeArrowheads="1"/>
          </p:cNvSpPr>
          <p:nvPr>
            <p:ph type="title"/>
          </p:nvPr>
        </p:nvSpPr>
        <p:spPr/>
        <p:txBody>
          <a:bodyPr/>
          <a:lstStyle/>
          <a:p>
            <a:pPr eaLnBrk="1" hangingPunct="1"/>
            <a:r>
              <a:rPr lang="en-US" altLang="en-US"/>
              <a:t>Instruction Count and CPI</a:t>
            </a:r>
            <a:endParaRPr lang="en-AU" altLang="en-US"/>
          </a:p>
        </p:txBody>
      </p:sp>
      <p:sp>
        <p:nvSpPr>
          <p:cNvPr id="44036" name="Rectangle 3"/>
          <p:cNvSpPr>
            <a:spLocks noGrp="1" noChangeArrowheads="1"/>
          </p:cNvSpPr>
          <p:nvPr>
            <p:ph type="body" idx="1"/>
          </p:nvPr>
        </p:nvSpPr>
        <p:spPr>
          <a:xfrm>
            <a:off x="684213" y="3446463"/>
            <a:ext cx="7772400" cy="2774950"/>
          </a:xfrm>
        </p:spPr>
        <p:txBody>
          <a:bodyPr/>
          <a:lstStyle/>
          <a:p>
            <a:pPr eaLnBrk="1" hangingPunct="1"/>
            <a:r>
              <a:rPr lang="en-US" altLang="en-US" sz="2400" dirty="0"/>
              <a:t>Instruction Count for a program</a:t>
            </a:r>
          </a:p>
          <a:p>
            <a:pPr lvl="1" eaLnBrk="1" hangingPunct="1"/>
            <a:r>
              <a:rPr lang="en-US" altLang="en-US" sz="2400" dirty="0"/>
              <a:t>Determined by program, ISA and compiler</a:t>
            </a:r>
          </a:p>
          <a:p>
            <a:pPr eaLnBrk="1" hangingPunct="1"/>
            <a:r>
              <a:rPr lang="en-US" altLang="en-US" sz="2400" dirty="0"/>
              <a:t>Average cycles per instruction (CPI)</a:t>
            </a:r>
          </a:p>
          <a:p>
            <a:pPr lvl="1" eaLnBrk="1" hangingPunct="1"/>
            <a:r>
              <a:rPr lang="en-US" altLang="en-US" sz="2400" dirty="0"/>
              <a:t>Determined by CPU hardware</a:t>
            </a:r>
          </a:p>
          <a:p>
            <a:pPr lvl="1"/>
            <a:r>
              <a:rPr lang="en-US" altLang="en-US" sz="2400" dirty="0"/>
              <a:t>Helps to compare two different implementations of the same instruction set architecture</a:t>
            </a:r>
          </a:p>
        </p:txBody>
      </p:sp>
      <p:graphicFrame>
        <p:nvGraphicFramePr>
          <p:cNvPr id="44037" name="Object 4"/>
          <p:cNvGraphicFramePr>
            <a:graphicFrameLocks noChangeAspect="1"/>
          </p:cNvGraphicFramePr>
          <p:nvPr/>
        </p:nvGraphicFramePr>
        <p:xfrm>
          <a:off x="706438" y="1416050"/>
          <a:ext cx="8129587" cy="1868488"/>
        </p:xfrm>
        <a:graphic>
          <a:graphicData uri="http://schemas.openxmlformats.org/presentationml/2006/ole">
            <mc:AlternateContent xmlns:mc="http://schemas.openxmlformats.org/markup-compatibility/2006">
              <mc:Choice xmlns:v="urn:schemas-microsoft-com:vml" Requires="v">
                <p:oleObj spid="_x0000_s44064" name="Equation" r:id="rId4" imgW="3695700" imgH="850900" progId="Equation.3">
                  <p:embed/>
                </p:oleObj>
              </mc:Choice>
              <mc:Fallback>
                <p:oleObj name="Equation" r:id="rId4" imgW="3695700" imgH="850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38" y="1416050"/>
                        <a:ext cx="8129587" cy="186848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Outline</a:t>
            </a:r>
          </a:p>
        </p:txBody>
      </p:sp>
      <p:sp>
        <p:nvSpPr>
          <p:cNvPr id="19459" name="Content Placeholder 2"/>
          <p:cNvSpPr>
            <a:spLocks noGrp="1"/>
          </p:cNvSpPr>
          <p:nvPr>
            <p:ph idx="1"/>
          </p:nvPr>
        </p:nvSpPr>
        <p:spPr/>
        <p:txBody>
          <a:bodyPr/>
          <a:lstStyle/>
          <a:p>
            <a:r>
              <a:rPr lang="en-US" altLang="en-US"/>
              <a:t>Performance</a:t>
            </a:r>
          </a:p>
          <a:p>
            <a:r>
              <a:rPr lang="en-US" altLang="en-US"/>
              <a:t>Program performance</a:t>
            </a:r>
          </a:p>
          <a:p>
            <a:r>
              <a:rPr lang="en-US" altLang="en-US"/>
              <a:t>Defining performance</a:t>
            </a:r>
          </a:p>
          <a:p>
            <a:r>
              <a:rPr lang="en-US" altLang="en-US"/>
              <a:t>Response time and performance</a:t>
            </a:r>
          </a:p>
          <a:p>
            <a:r>
              <a:rPr lang="en-US" altLang="en-US"/>
              <a:t>Relative performance</a:t>
            </a:r>
          </a:p>
          <a:p>
            <a:r>
              <a:rPr lang="en-US" altLang="en-US"/>
              <a:t>Execution Time Components</a:t>
            </a:r>
          </a:p>
          <a:p>
            <a:r>
              <a:rPr lang="en-US" altLang="en-US"/>
              <a:t>CPU clocking and performance</a:t>
            </a:r>
          </a:p>
          <a:p>
            <a:endParaRPr lang="en-US" altLang="en-US"/>
          </a:p>
          <a:p>
            <a:endParaRPr lang="en-US" altLang="en-US"/>
          </a:p>
          <a:p>
            <a:endParaRPr lang="en-US" altLang="en-US"/>
          </a:p>
        </p:txBody>
      </p:sp>
      <p:sp>
        <p:nvSpPr>
          <p:cNvPr id="19460" name="Footer Placeholder 3"/>
          <p:cNvSpPr>
            <a:spLocks noGrp="1"/>
          </p:cNvSpPr>
          <p:nvPr>
            <p:ph type="ftr" sz="quarter" idx="10"/>
          </p:nvPr>
        </p:nvSpPr>
        <p:spPr>
          <a:xfrm>
            <a:off x="5867400" y="6381750"/>
            <a:ext cx="3097213" cy="358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dirty="0"/>
              <a:t>002 - Measuring Performance</a:t>
            </a:r>
          </a:p>
        </p:txBody>
      </p:sp>
      <p:sp>
        <p:nvSpPr>
          <p:cNvPr id="46083" name="Rectangle 2"/>
          <p:cNvSpPr>
            <a:spLocks noGrp="1" noChangeArrowheads="1"/>
          </p:cNvSpPr>
          <p:nvPr>
            <p:ph type="title"/>
          </p:nvPr>
        </p:nvSpPr>
        <p:spPr/>
        <p:txBody>
          <a:bodyPr/>
          <a:lstStyle/>
          <a:p>
            <a:pPr eaLnBrk="1" hangingPunct="1"/>
            <a:r>
              <a:rPr lang="en-US" altLang="en-US" dirty="0"/>
              <a:t>CPI Example</a:t>
            </a:r>
            <a:endParaRPr lang="en-AU" altLang="en-US" dirty="0"/>
          </a:p>
        </p:txBody>
      </p:sp>
      <p:sp>
        <p:nvSpPr>
          <p:cNvPr id="46084" name="Rectangle 3"/>
          <p:cNvSpPr>
            <a:spLocks noGrp="1" noChangeArrowheads="1"/>
          </p:cNvSpPr>
          <p:nvPr>
            <p:ph type="body" idx="1"/>
          </p:nvPr>
        </p:nvSpPr>
        <p:spPr>
          <a:xfrm>
            <a:off x="639763" y="1125538"/>
            <a:ext cx="8270875" cy="4248150"/>
          </a:xfrm>
        </p:spPr>
        <p:txBody>
          <a:bodyPr/>
          <a:lstStyle/>
          <a:p>
            <a:pPr marL="0" indent="0" eaLnBrk="1" hangingPunct="1">
              <a:lnSpc>
                <a:spcPct val="90000"/>
              </a:lnSpc>
              <a:buFont typeface="Wingdings" panose="05000000000000000000" pitchFamily="2" charset="2"/>
              <a:buNone/>
              <a:defRPr/>
            </a:pPr>
            <a:r>
              <a:rPr lang="en-US" altLang="en-US" sz="2800" dirty="0"/>
              <a:t>Q: Suppose we have two implementations of the same instruction set architecture.</a:t>
            </a:r>
          </a:p>
          <a:p>
            <a:pPr marL="0" indent="0" eaLnBrk="1" hangingPunct="1">
              <a:lnSpc>
                <a:spcPct val="90000"/>
              </a:lnSpc>
              <a:buFont typeface="Wingdings" panose="05000000000000000000" pitchFamily="2" charset="2"/>
              <a:buNone/>
              <a:defRPr/>
            </a:pPr>
            <a:r>
              <a:rPr lang="en-US" altLang="en-US" sz="2800" dirty="0"/>
              <a:t>Computer A has a clock cycle time of 250 </a:t>
            </a:r>
            <a:r>
              <a:rPr lang="en-US" altLang="en-US" sz="2800" dirty="0" err="1"/>
              <a:t>ps</a:t>
            </a:r>
            <a:r>
              <a:rPr lang="en-US" altLang="en-US" sz="2800" dirty="0"/>
              <a:t> and a CPI of 2.0 for some program, and computer B has a clock cycle time of 500 </a:t>
            </a:r>
            <a:r>
              <a:rPr lang="en-US" altLang="en-US" sz="2800" dirty="0" err="1"/>
              <a:t>ps</a:t>
            </a:r>
            <a:r>
              <a:rPr lang="en-US" altLang="en-US" sz="2800" dirty="0"/>
              <a:t> and a CPI of 1.2 for the same program. Which computer is faster for this program and by how much?</a:t>
            </a:r>
          </a:p>
          <a:p>
            <a:pPr eaLnBrk="1" hangingPunct="1">
              <a:lnSpc>
                <a:spcPct val="90000"/>
              </a:lnSpc>
              <a:defRPr/>
            </a:pPr>
            <a:r>
              <a:rPr lang="en-US" altLang="en-US" sz="2800" dirty="0"/>
              <a:t>Computer A: Cycle Time = 250ps, CPI = 2.0</a:t>
            </a:r>
          </a:p>
          <a:p>
            <a:pPr eaLnBrk="1" hangingPunct="1">
              <a:lnSpc>
                <a:spcPct val="90000"/>
              </a:lnSpc>
              <a:defRPr/>
            </a:pPr>
            <a:r>
              <a:rPr lang="en-US" altLang="en-US" sz="2800" dirty="0"/>
              <a:t>Computer B: Cycle Time = 500ps, CPI = 1.2</a:t>
            </a:r>
          </a:p>
          <a:p>
            <a:pPr eaLnBrk="1" hangingPunct="1">
              <a:lnSpc>
                <a:spcPct val="90000"/>
              </a:lnSpc>
              <a:defRPr/>
            </a:pPr>
            <a:r>
              <a:rPr lang="en-US" altLang="en-US" sz="2800" b="1" dirty="0"/>
              <a:t>Same ISA</a:t>
            </a:r>
          </a:p>
          <a:p>
            <a:pPr eaLnBrk="1" hangingPunct="1">
              <a:lnSpc>
                <a:spcPct val="90000"/>
              </a:lnSpc>
              <a:defRPr/>
            </a:pPr>
            <a:r>
              <a:rPr lang="en-US" altLang="en-US" sz="2800" dirty="0"/>
              <a:t>Which is faster, and by how much?</a:t>
            </a:r>
            <a:endParaRPr lang="en-AU"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t>CPI Example</a:t>
            </a:r>
          </a:p>
        </p:txBody>
      </p:sp>
      <p:sp>
        <p:nvSpPr>
          <p:cNvPr id="48131" name="Content Placeholder 2"/>
          <p:cNvSpPr>
            <a:spLocks noGrp="1"/>
          </p:cNvSpPr>
          <p:nvPr>
            <p:ph idx="1"/>
          </p:nvPr>
        </p:nvSpPr>
        <p:spPr>
          <a:xfrm>
            <a:off x="684213" y="1125538"/>
            <a:ext cx="8270875" cy="4464050"/>
          </a:xfrm>
        </p:spPr>
        <p:txBody>
          <a:bodyPr/>
          <a:lstStyle/>
          <a:p>
            <a:pPr marL="0" indent="0">
              <a:buFont typeface="Wingdings" panose="05000000000000000000" pitchFamily="2" charset="2"/>
              <a:buNone/>
            </a:pPr>
            <a:r>
              <a:rPr lang="en-US" altLang="en-US"/>
              <a:t>Solution:</a:t>
            </a:r>
          </a:p>
          <a:p>
            <a:pPr marL="0" indent="0">
              <a:buFont typeface="Wingdings" panose="05000000000000000000" pitchFamily="2" charset="2"/>
              <a:buNone/>
            </a:pPr>
            <a:endParaRPr lang="en-US" altLang="en-US"/>
          </a:p>
          <a:p>
            <a:pPr marL="0" indent="0">
              <a:buFont typeface="Wingdings" panose="05000000000000000000" pitchFamily="2" charset="2"/>
              <a:buNone/>
            </a:pPr>
            <a:r>
              <a:rPr lang="en-US" altLang="en-US"/>
              <a:t>We know that each computer executes the same number of instructions for the program; let’s call this number I. </a:t>
            </a:r>
          </a:p>
          <a:p>
            <a:pPr marL="0" indent="0">
              <a:buFont typeface="Wingdings" panose="05000000000000000000" pitchFamily="2" charset="2"/>
              <a:buNone/>
            </a:pPr>
            <a:endParaRPr lang="en-US" altLang="en-US"/>
          </a:p>
          <a:p>
            <a:pPr marL="0" indent="0">
              <a:buFont typeface="Wingdings" panose="05000000000000000000" pitchFamily="2" charset="2"/>
              <a:buNone/>
            </a:pPr>
            <a:r>
              <a:rPr lang="en-US" altLang="en-US"/>
              <a:t>First, find the number of processor clock cycles for each computer</a:t>
            </a:r>
          </a:p>
        </p:txBody>
      </p:sp>
      <p:sp>
        <p:nvSpPr>
          <p:cNvPr id="4813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002 - Measuring Performance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
        <p:nvSpPr>
          <p:cNvPr id="51203" name="Rectangle 2"/>
          <p:cNvSpPr>
            <a:spLocks noGrp="1" noChangeArrowheads="1"/>
          </p:cNvSpPr>
          <p:nvPr>
            <p:ph type="title"/>
          </p:nvPr>
        </p:nvSpPr>
        <p:spPr/>
        <p:txBody>
          <a:bodyPr/>
          <a:lstStyle/>
          <a:p>
            <a:pPr eaLnBrk="1" hangingPunct="1"/>
            <a:r>
              <a:rPr lang="en-US" altLang="en-US"/>
              <a:t>CPI in More Detail</a:t>
            </a:r>
            <a:endParaRPr lang="en-AU" altLang="en-US"/>
          </a:p>
        </p:txBody>
      </p:sp>
      <p:sp>
        <p:nvSpPr>
          <p:cNvPr id="51204" name="Rectangle 3"/>
          <p:cNvSpPr>
            <a:spLocks noGrp="1" noChangeArrowheads="1"/>
          </p:cNvSpPr>
          <p:nvPr>
            <p:ph type="body" idx="1"/>
          </p:nvPr>
        </p:nvSpPr>
        <p:spPr>
          <a:xfrm>
            <a:off x="250825" y="1125538"/>
            <a:ext cx="8704263" cy="1228725"/>
          </a:xfrm>
        </p:spPr>
        <p:txBody>
          <a:bodyPr/>
          <a:lstStyle/>
          <a:p>
            <a:pPr eaLnBrk="1" hangingPunct="1"/>
            <a:r>
              <a:rPr lang="en-US" altLang="en-US"/>
              <a:t>If different instruction classes take different numbers of cycles</a:t>
            </a:r>
            <a:endParaRPr lang="en-AU" altLang="en-US"/>
          </a:p>
        </p:txBody>
      </p:sp>
      <p:graphicFrame>
        <p:nvGraphicFramePr>
          <p:cNvPr id="51205" name="Object 4"/>
          <p:cNvGraphicFramePr>
            <a:graphicFrameLocks noChangeAspect="1"/>
          </p:cNvGraphicFramePr>
          <p:nvPr/>
        </p:nvGraphicFramePr>
        <p:xfrm>
          <a:off x="1436688" y="2420938"/>
          <a:ext cx="6427787" cy="949325"/>
        </p:xfrm>
        <a:graphic>
          <a:graphicData uri="http://schemas.openxmlformats.org/presentationml/2006/ole">
            <mc:AlternateContent xmlns:mc="http://schemas.openxmlformats.org/markup-compatibility/2006">
              <mc:Choice xmlns:v="urn:schemas-microsoft-com:vml" Requires="v">
                <p:oleObj spid="_x0000_s51258" name="Equation" r:id="rId4" imgW="2921000" imgH="431800" progId="Equation.3">
                  <p:embed/>
                </p:oleObj>
              </mc:Choice>
              <mc:Fallback>
                <p:oleObj name="Equation" r:id="rId4" imgW="29210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6688" y="2420938"/>
                        <a:ext cx="6427787" cy="949325"/>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t>CPI Example</a:t>
            </a:r>
          </a:p>
        </p:txBody>
      </p:sp>
      <p:sp>
        <p:nvSpPr>
          <p:cNvPr id="53251" name="Content Placeholder 2"/>
          <p:cNvSpPr>
            <a:spLocks noGrp="1"/>
          </p:cNvSpPr>
          <p:nvPr>
            <p:ph idx="1"/>
          </p:nvPr>
        </p:nvSpPr>
        <p:spPr/>
        <p:txBody>
          <a:bodyPr/>
          <a:lstStyle/>
          <a:p>
            <a:pPr marL="0" indent="0">
              <a:buFont typeface="Wingdings" panose="05000000000000000000" pitchFamily="2" charset="2"/>
              <a:buNone/>
            </a:pPr>
            <a:r>
              <a:rPr lang="en-US" altLang="en-US" sz="2400"/>
              <a:t>Q: A compiler designer is trying to decide between two code sequences for a particular computer. The hardware designers have supplied the following facts:</a:t>
            </a:r>
          </a:p>
          <a:p>
            <a:pPr marL="0" indent="0">
              <a:buFont typeface="Wingdings" panose="05000000000000000000" pitchFamily="2" charset="2"/>
              <a:buNone/>
            </a:pPr>
            <a:endParaRPr lang="en-US" altLang="en-US" sz="2400"/>
          </a:p>
          <a:p>
            <a:pPr marL="0" indent="0">
              <a:buFont typeface="Wingdings" panose="05000000000000000000" pitchFamily="2" charset="2"/>
              <a:buNone/>
            </a:pPr>
            <a:endParaRPr lang="en-US" altLang="en-US" sz="2400"/>
          </a:p>
          <a:p>
            <a:pPr marL="0" indent="0">
              <a:buFont typeface="Wingdings" panose="05000000000000000000" pitchFamily="2" charset="2"/>
              <a:buNone/>
            </a:pPr>
            <a:endParaRPr lang="en-US" altLang="en-US" sz="2400"/>
          </a:p>
          <a:p>
            <a:pPr marL="0" indent="0">
              <a:buFont typeface="Wingdings" panose="05000000000000000000" pitchFamily="2" charset="2"/>
              <a:buNone/>
            </a:pPr>
            <a:r>
              <a:rPr lang="en-US" altLang="en-US" sz="2400"/>
              <a:t>For a particular high-level language statement, the compiler writer is considering two code sequences that require the following instruction counts:</a:t>
            </a:r>
          </a:p>
          <a:p>
            <a:pPr marL="0" indent="0">
              <a:buFont typeface="Wingdings" panose="05000000000000000000" pitchFamily="2" charset="2"/>
              <a:buNone/>
            </a:pPr>
            <a:endParaRPr lang="en-US" altLang="en-US" sz="2400"/>
          </a:p>
          <a:p>
            <a:pPr marL="0" indent="0">
              <a:buFont typeface="Wingdings" panose="05000000000000000000" pitchFamily="2" charset="2"/>
              <a:buNone/>
            </a:pPr>
            <a:endParaRPr lang="en-US" altLang="en-US" sz="2400"/>
          </a:p>
        </p:txBody>
      </p:sp>
      <p:sp>
        <p:nvSpPr>
          <p:cNvPr id="5325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002 - Measuring Performance</a:t>
            </a:r>
          </a:p>
        </p:txBody>
      </p:sp>
      <p:pic>
        <p:nvPicPr>
          <p:cNvPr id="5325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0550" y="2257425"/>
            <a:ext cx="833755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0925" y="4843463"/>
            <a:ext cx="7416800"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a:t>CPI Example</a:t>
            </a:r>
          </a:p>
        </p:txBody>
      </p:sp>
      <p:sp>
        <p:nvSpPr>
          <p:cNvPr id="54275" name="Content Placeholder 2"/>
          <p:cNvSpPr>
            <a:spLocks noGrp="1"/>
          </p:cNvSpPr>
          <p:nvPr>
            <p:ph idx="1"/>
          </p:nvPr>
        </p:nvSpPr>
        <p:spPr/>
        <p:txBody>
          <a:bodyPr/>
          <a:lstStyle/>
          <a:p>
            <a:r>
              <a:rPr lang="en-US" altLang="en-US"/>
              <a:t>Which code sequence executes the most instructions? </a:t>
            </a:r>
          </a:p>
          <a:p>
            <a:r>
              <a:rPr lang="en-US" altLang="en-US"/>
              <a:t>Which will be faster?</a:t>
            </a:r>
          </a:p>
          <a:p>
            <a:r>
              <a:rPr lang="en-US" altLang="en-US"/>
              <a:t>What is the CPI for each sequence?</a:t>
            </a:r>
          </a:p>
        </p:txBody>
      </p:sp>
      <p:sp>
        <p:nvSpPr>
          <p:cNvPr id="5427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002 - Measuring Performance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84213" y="138113"/>
            <a:ext cx="8259762" cy="769937"/>
          </a:xfrm>
        </p:spPr>
        <p:txBody>
          <a:bodyPr/>
          <a:lstStyle/>
          <a:p>
            <a:r>
              <a:rPr lang="en-US" altLang="en-US" b="0"/>
              <a:t>Check Yourself</a:t>
            </a:r>
            <a:endParaRPr lang="en-US" altLang="en-US"/>
          </a:p>
        </p:txBody>
      </p:sp>
      <p:sp>
        <p:nvSpPr>
          <p:cNvPr id="57347" name="Content Placeholder 2"/>
          <p:cNvSpPr>
            <a:spLocks noGrp="1"/>
          </p:cNvSpPr>
          <p:nvPr>
            <p:ph idx="1"/>
          </p:nvPr>
        </p:nvSpPr>
        <p:spPr/>
        <p:txBody>
          <a:bodyPr/>
          <a:lstStyle/>
          <a:p>
            <a:r>
              <a:rPr lang="en-US" altLang="en-US" dirty="0"/>
              <a:t>A given application written in Java runs 15 seconds on a desktop processor. A new Java compiler is released that requires only 0.6 as many instructions as the old compiler. Unfortunately, it increases the CPI by 1.1. How fast can we expect the application to run using this new compiler?</a:t>
            </a:r>
          </a:p>
          <a:p>
            <a:endParaRPr lang="en-US" altLang="en-US" dirty="0"/>
          </a:p>
        </p:txBody>
      </p:sp>
      <p:sp>
        <p:nvSpPr>
          <p:cNvPr id="5734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002 - Measuring Performance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
        <p:nvSpPr>
          <p:cNvPr id="58371" name="Rectangle 2"/>
          <p:cNvSpPr>
            <a:spLocks noGrp="1" noChangeArrowheads="1"/>
          </p:cNvSpPr>
          <p:nvPr>
            <p:ph type="title"/>
          </p:nvPr>
        </p:nvSpPr>
        <p:spPr/>
        <p:txBody>
          <a:bodyPr/>
          <a:lstStyle/>
          <a:p>
            <a:pPr eaLnBrk="1" hangingPunct="1"/>
            <a:r>
              <a:rPr lang="en-AU" altLang="en-US"/>
              <a:t>Performance Summary</a:t>
            </a:r>
          </a:p>
        </p:txBody>
      </p:sp>
      <p:sp>
        <p:nvSpPr>
          <p:cNvPr id="58372" name="Rectangle 3"/>
          <p:cNvSpPr>
            <a:spLocks noGrp="1" noChangeArrowheads="1"/>
          </p:cNvSpPr>
          <p:nvPr>
            <p:ph type="body" idx="1"/>
          </p:nvPr>
        </p:nvSpPr>
        <p:spPr>
          <a:xfrm>
            <a:off x="684213" y="3284538"/>
            <a:ext cx="8270875" cy="2952750"/>
          </a:xfrm>
        </p:spPr>
        <p:txBody>
          <a:bodyPr/>
          <a:lstStyle/>
          <a:p>
            <a:pPr eaLnBrk="1" hangingPunct="1"/>
            <a:r>
              <a:rPr lang="en-AU" altLang="en-US" dirty="0"/>
              <a:t>Performance depends on</a:t>
            </a:r>
          </a:p>
          <a:p>
            <a:pPr lvl="1" eaLnBrk="1" hangingPunct="1"/>
            <a:r>
              <a:rPr lang="en-AU" altLang="en-US" dirty="0"/>
              <a:t>Algorithm: affects IC, possibly CPI</a:t>
            </a:r>
          </a:p>
          <a:p>
            <a:pPr lvl="1" eaLnBrk="1" hangingPunct="1"/>
            <a:r>
              <a:rPr lang="en-AU" altLang="en-US" dirty="0"/>
              <a:t>Programming language: affects IC, CPI</a:t>
            </a:r>
          </a:p>
          <a:p>
            <a:pPr lvl="1" eaLnBrk="1" hangingPunct="1"/>
            <a:r>
              <a:rPr lang="en-AU" altLang="en-US" dirty="0"/>
              <a:t>Compiler: affects IC, CPI</a:t>
            </a:r>
          </a:p>
          <a:p>
            <a:pPr lvl="1" eaLnBrk="1" hangingPunct="1"/>
            <a:r>
              <a:rPr lang="en-AU" altLang="en-US" dirty="0"/>
              <a:t>Instruction set architecture: affects IC, CPI, T</a:t>
            </a:r>
            <a:r>
              <a:rPr lang="en-AU" altLang="en-US" baseline="-25000" dirty="0"/>
              <a:t>c</a:t>
            </a:r>
          </a:p>
        </p:txBody>
      </p:sp>
      <p:sp>
        <p:nvSpPr>
          <p:cNvPr id="58373" name="Text Box 4"/>
          <p:cNvSpPr txBox="1">
            <a:spLocks noChangeArrowheads="1"/>
          </p:cNvSpPr>
          <p:nvPr/>
        </p:nvSpPr>
        <p:spPr bwMode="auto">
          <a:xfrm>
            <a:off x="684213" y="1258888"/>
            <a:ext cx="28257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b="1">
                <a:solidFill>
                  <a:schemeClr val="folHlink"/>
                </a:solidFill>
                <a:latin typeface="Arial Black" panose="020B0A04020102020204" pitchFamily="34" charset="0"/>
              </a:rPr>
              <a:t>The BIG Picture</a:t>
            </a:r>
          </a:p>
        </p:txBody>
      </p:sp>
      <p:graphicFrame>
        <p:nvGraphicFramePr>
          <p:cNvPr id="58374" name="Object 5"/>
          <p:cNvGraphicFramePr>
            <a:graphicFrameLocks noChangeAspect="1"/>
          </p:cNvGraphicFramePr>
          <p:nvPr/>
        </p:nvGraphicFramePr>
        <p:xfrm>
          <a:off x="827088" y="2060575"/>
          <a:ext cx="7848600" cy="920750"/>
        </p:xfrm>
        <a:graphic>
          <a:graphicData uri="http://schemas.openxmlformats.org/presentationml/2006/ole">
            <mc:AlternateContent xmlns:mc="http://schemas.openxmlformats.org/markup-compatibility/2006">
              <mc:Choice xmlns:v="urn:schemas-microsoft-com:vml" Requires="v">
                <p:oleObj spid="_x0000_s58401" name="Equation" r:id="rId4" imgW="3568700" imgH="419100" progId="Equation.3">
                  <p:embed/>
                </p:oleObj>
              </mc:Choice>
              <mc:Fallback>
                <p:oleObj name="Equation" r:id="rId4" imgW="35687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060575"/>
                        <a:ext cx="7848600" cy="9207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1 — Computer Abstractions and Technology — </a:t>
            </a:r>
            <a:fld id="{03F97C1E-BBDD-4BBF-B2FF-7E758B0BF5FA}" type="slidenum">
              <a:rPr lang="en-AU" altLang="en-US" sz="1400"/>
              <a:pPr>
                <a:spcBef>
                  <a:spcPct val="0"/>
                </a:spcBef>
                <a:buClrTx/>
                <a:buSzTx/>
                <a:buFontTx/>
                <a:buNone/>
              </a:pPr>
              <a:t>27</a:t>
            </a:fld>
            <a:endParaRPr lang="en-AU" altLang="en-US" sz="1400"/>
          </a:p>
        </p:txBody>
      </p:sp>
      <p:sp>
        <p:nvSpPr>
          <p:cNvPr id="74755" name="Rectangle 2"/>
          <p:cNvSpPr>
            <a:spLocks noGrp="1" noChangeArrowheads="1"/>
          </p:cNvSpPr>
          <p:nvPr>
            <p:ph type="title"/>
          </p:nvPr>
        </p:nvSpPr>
        <p:spPr/>
        <p:txBody>
          <a:bodyPr/>
          <a:lstStyle/>
          <a:p>
            <a:pPr eaLnBrk="1" hangingPunct="1"/>
            <a:r>
              <a:rPr lang="en-AU" altLang="en-US" dirty="0"/>
              <a:t>Example</a:t>
            </a:r>
          </a:p>
        </p:txBody>
      </p:sp>
      <p:pic>
        <p:nvPicPr>
          <p:cNvPr id="3" name="Content Placeholder 2"/>
          <p:cNvPicPr>
            <a:picLocks noGrp="1" noChangeAspect="1"/>
          </p:cNvPicPr>
          <p:nvPr>
            <p:ph idx="1"/>
          </p:nvPr>
        </p:nvPicPr>
        <p:blipFill>
          <a:blip r:embed="rId3"/>
          <a:stretch>
            <a:fillRect/>
          </a:stretch>
        </p:blipFill>
        <p:spPr>
          <a:xfrm>
            <a:off x="611560" y="1124745"/>
            <a:ext cx="8270875" cy="2952328"/>
          </a:xfrm>
          <a:prstGeom prst="rect">
            <a:avLst/>
          </a:prstGeom>
        </p:spPr>
      </p:pic>
      <p:pic>
        <p:nvPicPr>
          <p:cNvPr id="4" name="Picture 3"/>
          <p:cNvPicPr>
            <a:picLocks noChangeAspect="1"/>
          </p:cNvPicPr>
          <p:nvPr/>
        </p:nvPicPr>
        <p:blipFill>
          <a:blip r:embed="rId4"/>
          <a:stretch>
            <a:fillRect/>
          </a:stretch>
        </p:blipFill>
        <p:spPr>
          <a:xfrm>
            <a:off x="784597" y="4235542"/>
            <a:ext cx="7924800" cy="1962150"/>
          </a:xfrm>
          <a:prstGeom prst="rect">
            <a:avLst/>
          </a:prstGeom>
        </p:spPr>
      </p:pic>
    </p:spTree>
    <p:extLst>
      <p:ext uri="{BB962C8B-B14F-4D97-AF65-F5344CB8AC3E}">
        <p14:creationId xmlns:p14="http://schemas.microsoft.com/office/powerpoint/2010/main" val="343144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1 — Computer Abstractions and Technology — </a:t>
            </a:r>
            <a:fld id="{03F97C1E-BBDD-4BBF-B2FF-7E758B0BF5FA}" type="slidenum">
              <a:rPr lang="en-AU" altLang="en-US" sz="1400"/>
              <a:pPr>
                <a:spcBef>
                  <a:spcPct val="0"/>
                </a:spcBef>
                <a:buClrTx/>
                <a:buSzTx/>
                <a:buFontTx/>
                <a:buNone/>
              </a:pPr>
              <a:t>28</a:t>
            </a:fld>
            <a:endParaRPr lang="en-AU" altLang="en-US" sz="1400"/>
          </a:p>
        </p:txBody>
      </p:sp>
      <p:sp>
        <p:nvSpPr>
          <p:cNvPr id="74755" name="Rectangle 2"/>
          <p:cNvSpPr>
            <a:spLocks noGrp="1" noChangeArrowheads="1"/>
          </p:cNvSpPr>
          <p:nvPr>
            <p:ph type="title"/>
          </p:nvPr>
        </p:nvSpPr>
        <p:spPr/>
        <p:txBody>
          <a:bodyPr/>
          <a:lstStyle/>
          <a:p>
            <a:pPr eaLnBrk="1" hangingPunct="1"/>
            <a:r>
              <a:rPr lang="en-AU" altLang="en-US" dirty="0"/>
              <a:t>Example</a:t>
            </a:r>
          </a:p>
        </p:txBody>
      </p:sp>
      <p:pic>
        <p:nvPicPr>
          <p:cNvPr id="5" name="Picture 4"/>
          <p:cNvPicPr>
            <a:picLocks noChangeAspect="1"/>
          </p:cNvPicPr>
          <p:nvPr/>
        </p:nvPicPr>
        <p:blipFill>
          <a:blip r:embed="rId3"/>
          <a:stretch>
            <a:fillRect/>
          </a:stretch>
        </p:blipFill>
        <p:spPr>
          <a:xfrm>
            <a:off x="251520" y="146050"/>
            <a:ext cx="8496300" cy="6096000"/>
          </a:xfrm>
          <a:prstGeom prst="rect">
            <a:avLst/>
          </a:prstGeom>
        </p:spPr>
      </p:pic>
    </p:spTree>
    <p:extLst>
      <p:ext uri="{BB962C8B-B14F-4D97-AF65-F5344CB8AC3E}">
        <p14:creationId xmlns:p14="http://schemas.microsoft.com/office/powerpoint/2010/main" val="4259773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1 — Computer Abstractions and Technology — </a:t>
            </a:r>
            <a:fld id="{03F97C1E-BBDD-4BBF-B2FF-7E758B0BF5FA}" type="slidenum">
              <a:rPr lang="en-AU" altLang="en-US" sz="1400"/>
              <a:pPr>
                <a:spcBef>
                  <a:spcPct val="0"/>
                </a:spcBef>
                <a:buClrTx/>
                <a:buSzTx/>
                <a:buFontTx/>
                <a:buNone/>
              </a:pPr>
              <a:t>29</a:t>
            </a:fld>
            <a:endParaRPr lang="en-AU" altLang="en-US" sz="1400"/>
          </a:p>
        </p:txBody>
      </p:sp>
      <p:sp>
        <p:nvSpPr>
          <p:cNvPr id="74755" name="Rectangle 2"/>
          <p:cNvSpPr>
            <a:spLocks noGrp="1" noChangeArrowheads="1"/>
          </p:cNvSpPr>
          <p:nvPr>
            <p:ph type="title"/>
          </p:nvPr>
        </p:nvSpPr>
        <p:spPr/>
        <p:txBody>
          <a:bodyPr/>
          <a:lstStyle/>
          <a:p>
            <a:pPr eaLnBrk="1" hangingPunct="1"/>
            <a:r>
              <a:rPr lang="en-AU" altLang="en-US" dirty="0"/>
              <a:t>Amdhal’s Law</a:t>
            </a:r>
          </a:p>
        </p:txBody>
      </p:sp>
      <p:sp>
        <p:nvSpPr>
          <p:cNvPr id="5" name="Rectangle 3"/>
          <p:cNvSpPr txBox="1">
            <a:spLocks noChangeArrowheads="1"/>
          </p:cNvSpPr>
          <p:nvPr/>
        </p:nvSpPr>
        <p:spPr bwMode="auto">
          <a:xfrm>
            <a:off x="395536" y="1052737"/>
            <a:ext cx="7693025"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en-US" sz="2800" kern="0" dirty="0"/>
              <a:t>Gene Amdahl, chief architect of IBM's first mainframe series and founder of Amdahl Corporation and other companies found that there were some fairly stringent restrictions on how much of a speedup one could get for a given parallelized task. These observations were wrapped up in </a:t>
            </a:r>
            <a:r>
              <a:rPr lang="en-US" altLang="en-US" sz="2800" i="1" kern="0" dirty="0"/>
              <a:t>Amdahl's Law</a:t>
            </a:r>
            <a:r>
              <a:rPr lang="en-US" altLang="en-US" sz="2800" kern="0" dirty="0"/>
              <a:t> </a:t>
            </a:r>
          </a:p>
        </p:txBody>
      </p:sp>
      <p:sp>
        <p:nvSpPr>
          <p:cNvPr id="6" name="Rectangle 3"/>
          <p:cNvSpPr txBox="1">
            <a:spLocks noChangeArrowheads="1"/>
          </p:cNvSpPr>
          <p:nvPr/>
        </p:nvSpPr>
        <p:spPr bwMode="auto">
          <a:xfrm>
            <a:off x="395536" y="4005064"/>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buFont typeface="Wingdings" panose="05000000000000000000" pitchFamily="2" charset="2"/>
              <a:buNone/>
            </a:pPr>
            <a:r>
              <a:rPr lang="en-US" altLang="en-US" kern="0" dirty="0"/>
              <a:t>   </a:t>
            </a:r>
            <a:r>
              <a:rPr lang="en-US" altLang="en-US" sz="2800" kern="0" dirty="0">
                <a:solidFill>
                  <a:schemeClr val="tx2"/>
                </a:solidFill>
              </a:rPr>
              <a:t>If F is the fraction of a calculation that is sequential, and (1-F) is the fraction that can be parallelized, then the maximum speed-up that can be achieved by using P processors is 1/(F+(1-F)/P).</a:t>
            </a:r>
            <a:r>
              <a:rPr lang="en-US" altLang="en-US" kern="0" dirty="0">
                <a:solidFill>
                  <a:schemeClr val="tx2"/>
                </a:solidFill>
              </a:rPr>
              <a:t> </a:t>
            </a:r>
          </a:p>
        </p:txBody>
      </p:sp>
    </p:spTree>
    <p:extLst>
      <p:ext uri="{BB962C8B-B14F-4D97-AF65-F5344CB8AC3E}">
        <p14:creationId xmlns:p14="http://schemas.microsoft.com/office/powerpoint/2010/main" val="99609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Performance</a:t>
            </a:r>
          </a:p>
        </p:txBody>
      </p:sp>
      <p:sp>
        <p:nvSpPr>
          <p:cNvPr id="20483" name="Content Placeholder 2"/>
          <p:cNvSpPr>
            <a:spLocks noGrp="1"/>
          </p:cNvSpPr>
          <p:nvPr>
            <p:ph idx="1"/>
          </p:nvPr>
        </p:nvSpPr>
        <p:spPr/>
        <p:txBody>
          <a:bodyPr/>
          <a:lstStyle/>
          <a:p>
            <a:r>
              <a:rPr lang="en-US" altLang="en-US" dirty="0"/>
              <a:t>Choose among different computers</a:t>
            </a:r>
          </a:p>
          <a:p>
            <a:pPr lvl="1"/>
            <a:r>
              <a:rPr lang="en-US" altLang="en-US" dirty="0"/>
              <a:t>Purchasers</a:t>
            </a:r>
          </a:p>
          <a:p>
            <a:pPr lvl="1"/>
            <a:r>
              <a:rPr lang="en-US" altLang="en-US" dirty="0"/>
              <a:t>Designers</a:t>
            </a:r>
          </a:p>
          <a:p>
            <a:pPr lvl="1"/>
            <a:endParaRPr lang="en-US" altLang="en-US" dirty="0"/>
          </a:p>
          <a:p>
            <a:pPr lvl="1"/>
            <a:endParaRPr lang="en-US" altLang="en-US" dirty="0"/>
          </a:p>
        </p:txBody>
      </p:sp>
      <p:sp>
        <p:nvSpPr>
          <p:cNvPr id="2048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
        <p:nvSpPr>
          <p:cNvPr id="20485" name="Text Box 7"/>
          <p:cNvSpPr txBox="1">
            <a:spLocks noChangeArrowheads="1"/>
          </p:cNvSpPr>
          <p:nvPr/>
        </p:nvSpPr>
        <p:spPr bwMode="auto">
          <a:xfrm rot="5400000">
            <a:off x="7951787" y="822325"/>
            <a:ext cx="201771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§1.6 Performance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1 — Computer Abstractions and Technology — </a:t>
            </a:r>
            <a:fld id="{03F97C1E-BBDD-4BBF-B2FF-7E758B0BF5FA}" type="slidenum">
              <a:rPr lang="en-AU" altLang="en-US" sz="1400"/>
              <a:pPr>
                <a:spcBef>
                  <a:spcPct val="0"/>
                </a:spcBef>
                <a:buClrTx/>
                <a:buSzTx/>
                <a:buFontTx/>
                <a:buNone/>
              </a:pPr>
              <a:t>30</a:t>
            </a:fld>
            <a:endParaRPr lang="en-AU" altLang="en-US" sz="1400"/>
          </a:p>
        </p:txBody>
      </p:sp>
      <p:sp>
        <p:nvSpPr>
          <p:cNvPr id="74755" name="Rectangle 2"/>
          <p:cNvSpPr>
            <a:spLocks noGrp="1" noChangeArrowheads="1"/>
          </p:cNvSpPr>
          <p:nvPr>
            <p:ph type="title"/>
          </p:nvPr>
        </p:nvSpPr>
        <p:spPr/>
        <p:txBody>
          <a:bodyPr/>
          <a:lstStyle/>
          <a:p>
            <a:pPr eaLnBrk="1" hangingPunct="1"/>
            <a:r>
              <a:rPr lang="en-AU" altLang="en-US" dirty="0" err="1"/>
              <a:t>Amdhals</a:t>
            </a:r>
            <a:r>
              <a:rPr lang="en-AU" altLang="en-US" dirty="0"/>
              <a:t>’ Law</a:t>
            </a:r>
          </a:p>
        </p:txBody>
      </p:sp>
      <p:pic>
        <p:nvPicPr>
          <p:cNvPr id="2" name="Picture 1"/>
          <p:cNvPicPr>
            <a:picLocks noChangeAspect="1"/>
          </p:cNvPicPr>
          <p:nvPr/>
        </p:nvPicPr>
        <p:blipFill>
          <a:blip r:embed="rId3"/>
          <a:stretch>
            <a:fillRect/>
          </a:stretch>
        </p:blipFill>
        <p:spPr>
          <a:xfrm>
            <a:off x="666845" y="1239584"/>
            <a:ext cx="8277130" cy="4752528"/>
          </a:xfrm>
          <a:prstGeom prst="rect">
            <a:avLst/>
          </a:prstGeom>
        </p:spPr>
      </p:pic>
    </p:spTree>
    <p:extLst>
      <p:ext uri="{BB962C8B-B14F-4D97-AF65-F5344CB8AC3E}">
        <p14:creationId xmlns:p14="http://schemas.microsoft.com/office/powerpoint/2010/main" val="1160332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1 — Computer Abstractions and Technology — </a:t>
            </a:r>
            <a:fld id="{03F97C1E-BBDD-4BBF-B2FF-7E758B0BF5FA}" type="slidenum">
              <a:rPr lang="en-AU" altLang="en-US" sz="1400"/>
              <a:pPr>
                <a:spcBef>
                  <a:spcPct val="0"/>
                </a:spcBef>
                <a:buClrTx/>
                <a:buSzTx/>
                <a:buFontTx/>
                <a:buNone/>
              </a:pPr>
              <a:t>31</a:t>
            </a:fld>
            <a:endParaRPr lang="en-AU" altLang="en-US" sz="1400"/>
          </a:p>
        </p:txBody>
      </p:sp>
      <p:sp>
        <p:nvSpPr>
          <p:cNvPr id="74755" name="Rectangle 2"/>
          <p:cNvSpPr>
            <a:spLocks noGrp="1" noChangeArrowheads="1"/>
          </p:cNvSpPr>
          <p:nvPr>
            <p:ph type="title"/>
          </p:nvPr>
        </p:nvSpPr>
        <p:spPr/>
        <p:txBody>
          <a:bodyPr/>
          <a:lstStyle/>
          <a:p>
            <a:pPr eaLnBrk="1" hangingPunct="1"/>
            <a:r>
              <a:rPr lang="en-AU" altLang="en-US" dirty="0"/>
              <a:t>Amdhal’s Law</a:t>
            </a:r>
          </a:p>
        </p:txBody>
      </p:sp>
      <p:pic>
        <p:nvPicPr>
          <p:cNvPr id="3" name="Picture 2"/>
          <p:cNvPicPr>
            <a:picLocks noChangeAspect="1"/>
          </p:cNvPicPr>
          <p:nvPr/>
        </p:nvPicPr>
        <p:blipFill>
          <a:blip r:embed="rId3"/>
          <a:stretch>
            <a:fillRect/>
          </a:stretch>
        </p:blipFill>
        <p:spPr>
          <a:xfrm>
            <a:off x="611560" y="1124744"/>
            <a:ext cx="8088041" cy="5040560"/>
          </a:xfrm>
          <a:prstGeom prst="rect">
            <a:avLst/>
          </a:prstGeom>
        </p:spPr>
      </p:pic>
    </p:spTree>
    <p:extLst>
      <p:ext uri="{BB962C8B-B14F-4D97-AF65-F5344CB8AC3E}">
        <p14:creationId xmlns:p14="http://schemas.microsoft.com/office/powerpoint/2010/main" val="190996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1 — Computer Abstractions and Technology — </a:t>
            </a:r>
            <a:fld id="{03F97C1E-BBDD-4BBF-B2FF-7E758B0BF5FA}" type="slidenum">
              <a:rPr lang="en-AU" altLang="en-US" sz="1400"/>
              <a:pPr>
                <a:spcBef>
                  <a:spcPct val="0"/>
                </a:spcBef>
                <a:buClrTx/>
                <a:buSzTx/>
                <a:buFontTx/>
                <a:buNone/>
              </a:pPr>
              <a:t>32</a:t>
            </a:fld>
            <a:endParaRPr lang="en-AU" altLang="en-US" sz="1400"/>
          </a:p>
        </p:txBody>
      </p:sp>
      <p:sp>
        <p:nvSpPr>
          <p:cNvPr id="74755" name="Rectangle 2"/>
          <p:cNvSpPr>
            <a:spLocks noGrp="1" noChangeArrowheads="1"/>
          </p:cNvSpPr>
          <p:nvPr>
            <p:ph type="title"/>
          </p:nvPr>
        </p:nvSpPr>
        <p:spPr/>
        <p:txBody>
          <a:bodyPr/>
          <a:lstStyle/>
          <a:p>
            <a:pPr eaLnBrk="1" hangingPunct="1"/>
            <a:r>
              <a:rPr lang="en-AU" altLang="en-US" dirty="0"/>
              <a:t>Amdhal’s Law (</a:t>
            </a:r>
            <a:r>
              <a:rPr lang="en-AU" altLang="en-US" dirty="0" err="1"/>
              <a:t>Eg</a:t>
            </a:r>
            <a:r>
              <a:rPr lang="en-AU" altLang="en-US" dirty="0"/>
              <a:t>.)</a:t>
            </a:r>
          </a:p>
        </p:txBody>
      </p:sp>
      <p:sp>
        <p:nvSpPr>
          <p:cNvPr id="5" name="Rectangle 3"/>
          <p:cNvSpPr txBox="1">
            <a:spLocks noChangeArrowheads="1"/>
          </p:cNvSpPr>
          <p:nvPr/>
        </p:nvSpPr>
        <p:spPr bwMode="auto">
          <a:xfrm>
            <a:off x="395536" y="915665"/>
            <a:ext cx="7693025" cy="200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en-US" kern="0" dirty="0">
                <a:solidFill>
                  <a:schemeClr val="tx2"/>
                </a:solidFill>
              </a:rPr>
              <a:t>if 90% of a calculation can be parallelized (i.e. 10% is sequential) then the maximum speed-up which can be achieved on 5 processors is: ????</a:t>
            </a:r>
            <a:endParaRPr lang="en-US" altLang="en-US" kern="0" dirty="0"/>
          </a:p>
        </p:txBody>
      </p:sp>
      <p:sp>
        <p:nvSpPr>
          <p:cNvPr id="2" name="Rectangle 1"/>
          <p:cNvSpPr/>
          <p:nvPr/>
        </p:nvSpPr>
        <p:spPr>
          <a:xfrm>
            <a:off x="899592" y="3409820"/>
            <a:ext cx="7560840" cy="2062103"/>
          </a:xfrm>
          <a:prstGeom prst="rect">
            <a:avLst/>
          </a:prstGeom>
        </p:spPr>
        <p:txBody>
          <a:bodyPr wrap="square">
            <a:spAutoFit/>
          </a:bodyPr>
          <a:lstStyle/>
          <a:p>
            <a:r>
              <a:rPr lang="en-US" altLang="en-US" sz="3200" kern="0" dirty="0">
                <a:solidFill>
                  <a:schemeClr val="tx2"/>
                </a:solidFill>
                <a:latin typeface="+mn-lt"/>
              </a:rPr>
              <a:t>Ans: 1/(0.1+(1-0.1)/5) or roughly 3.6 (i.e. the program can theoretically run 3.6 times faster on five processors than on one) </a:t>
            </a:r>
            <a:endParaRPr lang="en-US" sz="3200" kern="0" dirty="0">
              <a:solidFill>
                <a:schemeClr val="tx2"/>
              </a:solidFill>
              <a:latin typeface="+mn-lt"/>
            </a:endParaRPr>
          </a:p>
        </p:txBody>
      </p:sp>
    </p:spTree>
    <p:extLst>
      <p:ext uri="{BB962C8B-B14F-4D97-AF65-F5344CB8AC3E}">
        <p14:creationId xmlns:p14="http://schemas.microsoft.com/office/powerpoint/2010/main" val="375132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1 — Computer Abstractions and Technology — </a:t>
            </a:r>
            <a:fld id="{03F97C1E-BBDD-4BBF-B2FF-7E758B0BF5FA}" type="slidenum">
              <a:rPr lang="en-AU" altLang="en-US" sz="1400"/>
              <a:pPr>
                <a:spcBef>
                  <a:spcPct val="0"/>
                </a:spcBef>
                <a:buClrTx/>
                <a:buSzTx/>
                <a:buFontTx/>
                <a:buNone/>
              </a:pPr>
              <a:t>33</a:t>
            </a:fld>
            <a:endParaRPr lang="en-AU" altLang="en-US" sz="1400"/>
          </a:p>
        </p:txBody>
      </p:sp>
      <p:sp>
        <p:nvSpPr>
          <p:cNvPr id="74755" name="Rectangle 2"/>
          <p:cNvSpPr>
            <a:spLocks noGrp="1" noChangeArrowheads="1"/>
          </p:cNvSpPr>
          <p:nvPr>
            <p:ph type="title"/>
          </p:nvPr>
        </p:nvSpPr>
        <p:spPr/>
        <p:txBody>
          <a:bodyPr/>
          <a:lstStyle/>
          <a:p>
            <a:pPr eaLnBrk="1" hangingPunct="1"/>
            <a:r>
              <a:rPr lang="en-AU" altLang="en-US" dirty="0"/>
              <a:t>Amdhal’s Law (</a:t>
            </a:r>
            <a:r>
              <a:rPr lang="en-AU" altLang="en-US" dirty="0" err="1"/>
              <a:t>Eg</a:t>
            </a:r>
            <a:r>
              <a:rPr lang="en-AU" altLang="en-US" dirty="0"/>
              <a:t>.)</a:t>
            </a:r>
          </a:p>
        </p:txBody>
      </p:sp>
      <p:sp>
        <p:nvSpPr>
          <p:cNvPr id="2" name="Rectangle 1"/>
          <p:cNvSpPr/>
          <p:nvPr/>
        </p:nvSpPr>
        <p:spPr>
          <a:xfrm>
            <a:off x="755576" y="2996952"/>
            <a:ext cx="7560840" cy="3046988"/>
          </a:xfrm>
          <a:prstGeom prst="rect">
            <a:avLst/>
          </a:prstGeom>
        </p:spPr>
        <p:txBody>
          <a:bodyPr wrap="square">
            <a:spAutoFit/>
          </a:bodyPr>
          <a:lstStyle/>
          <a:p>
            <a:pPr eaLnBrk="1" hangingPunct="1"/>
            <a:r>
              <a:rPr lang="en-US" altLang="en-US" sz="3200" kern="0" dirty="0">
                <a:solidFill>
                  <a:schemeClr val="tx2"/>
                </a:solidFill>
                <a:latin typeface="+mn-lt"/>
              </a:rPr>
              <a:t>Ans: </a:t>
            </a:r>
            <a:r>
              <a:rPr lang="en-US" altLang="en-US" sz="3200" kern="0" dirty="0">
                <a:solidFill>
                  <a:schemeClr val="tx2"/>
                </a:solidFill>
              </a:rPr>
              <a:t>1/(0.1+(1-0.1)/1000) or 9.9 (i.e. throwing an absurd amount of hardware at the calculation results in a maximum theoretical (i.e. actual results will be worse) speed-up of 9.9 vs a single processor).</a:t>
            </a:r>
            <a:r>
              <a:rPr lang="en-US" altLang="en-US" sz="3200" kern="0" dirty="0"/>
              <a:t> </a:t>
            </a:r>
          </a:p>
        </p:txBody>
      </p:sp>
      <p:sp>
        <p:nvSpPr>
          <p:cNvPr id="7" name="Rectangle 3"/>
          <p:cNvSpPr txBox="1">
            <a:spLocks noChangeArrowheads="1"/>
          </p:cNvSpPr>
          <p:nvPr/>
        </p:nvSpPr>
        <p:spPr bwMode="auto">
          <a:xfrm>
            <a:off x="496341" y="1124744"/>
            <a:ext cx="7693025" cy="199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en-US" kern="0" dirty="0">
                <a:solidFill>
                  <a:schemeClr val="tx2"/>
                </a:solidFill>
              </a:rPr>
              <a:t>if 90% of a calculation can be parallelized then the maximum speed-up on 1000 processors is</a:t>
            </a:r>
            <a:endParaRPr lang="en-US" altLang="en-US" kern="0" dirty="0"/>
          </a:p>
        </p:txBody>
      </p:sp>
    </p:spTree>
    <p:extLst>
      <p:ext uri="{BB962C8B-B14F-4D97-AF65-F5344CB8AC3E}">
        <p14:creationId xmlns:p14="http://schemas.microsoft.com/office/powerpoint/2010/main" val="140789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1 — Computer Abstractions and Technology — </a:t>
            </a:r>
            <a:fld id="{03F97C1E-BBDD-4BBF-B2FF-7E758B0BF5FA}" type="slidenum">
              <a:rPr lang="en-AU" altLang="en-US" sz="1400"/>
              <a:pPr>
                <a:spcBef>
                  <a:spcPct val="0"/>
                </a:spcBef>
                <a:buClrTx/>
                <a:buSzTx/>
                <a:buFontTx/>
                <a:buNone/>
              </a:pPr>
              <a:t>34</a:t>
            </a:fld>
            <a:endParaRPr lang="en-AU" altLang="en-US" sz="1400"/>
          </a:p>
        </p:txBody>
      </p:sp>
      <p:sp>
        <p:nvSpPr>
          <p:cNvPr id="74755" name="Rectangle 2"/>
          <p:cNvSpPr>
            <a:spLocks noGrp="1" noChangeArrowheads="1"/>
          </p:cNvSpPr>
          <p:nvPr>
            <p:ph type="title"/>
          </p:nvPr>
        </p:nvSpPr>
        <p:spPr/>
        <p:txBody>
          <a:bodyPr/>
          <a:lstStyle/>
          <a:p>
            <a:pPr eaLnBrk="1" hangingPunct="1"/>
            <a:r>
              <a:rPr lang="en-AU" altLang="en-US" dirty="0"/>
              <a:t>Amdhal’s Law (</a:t>
            </a:r>
            <a:r>
              <a:rPr lang="en-AU" altLang="en-US" dirty="0" err="1"/>
              <a:t>Eg</a:t>
            </a:r>
            <a:r>
              <a:rPr lang="en-AU" altLang="en-US" dirty="0"/>
              <a:t>.)</a:t>
            </a:r>
          </a:p>
        </p:txBody>
      </p:sp>
      <p:sp>
        <p:nvSpPr>
          <p:cNvPr id="6" name="Rectangle 3"/>
          <p:cNvSpPr txBox="1">
            <a:spLocks noChangeArrowheads="1"/>
          </p:cNvSpPr>
          <p:nvPr/>
        </p:nvSpPr>
        <p:spPr bwMode="auto">
          <a:xfrm>
            <a:off x="323528" y="980729"/>
            <a:ext cx="7693025"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en-US" kern="0" dirty="0"/>
              <a:t>20% of a program’s execution time is spent within inherently sequential code. What is the limit to the speedup achievable by a parallel version of the program?</a:t>
            </a:r>
          </a:p>
        </p:txBody>
      </p:sp>
      <p:graphicFrame>
        <p:nvGraphicFramePr>
          <p:cNvPr id="8" name="Object 4"/>
          <p:cNvGraphicFramePr>
            <a:graphicFrameLocks noChangeAspect="1"/>
          </p:cNvGraphicFramePr>
          <p:nvPr/>
        </p:nvGraphicFramePr>
        <p:xfrm>
          <a:off x="971600" y="4149079"/>
          <a:ext cx="6840760" cy="1514231"/>
        </p:xfrm>
        <a:graphic>
          <a:graphicData uri="http://schemas.openxmlformats.org/presentationml/2006/ole">
            <mc:AlternateContent xmlns:mc="http://schemas.openxmlformats.org/markup-compatibility/2006">
              <mc:Choice xmlns:v="urn:schemas-microsoft-com:vml" Requires="v">
                <p:oleObj spid="_x0000_s82971" name="Equation" r:id="rId4" imgW="1892300" imgH="419100" progId="Equation.3">
                  <p:embed/>
                </p:oleObj>
              </mc:Choice>
              <mc:Fallback>
                <p:oleObj name="Equation" r:id="rId4" imgW="18923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4149079"/>
                        <a:ext cx="6840760" cy="151423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4350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1 — Computer Abstractions and Technology — </a:t>
            </a:r>
            <a:fld id="{03F97C1E-BBDD-4BBF-B2FF-7E758B0BF5FA}" type="slidenum">
              <a:rPr lang="en-AU" altLang="en-US" sz="1400"/>
              <a:pPr>
                <a:spcBef>
                  <a:spcPct val="0"/>
                </a:spcBef>
                <a:buClrTx/>
                <a:buSzTx/>
                <a:buFontTx/>
                <a:buNone/>
              </a:pPr>
              <a:t>35</a:t>
            </a:fld>
            <a:endParaRPr lang="en-AU" altLang="en-US" sz="1400"/>
          </a:p>
        </p:txBody>
      </p:sp>
      <p:sp>
        <p:nvSpPr>
          <p:cNvPr id="74755" name="Rectangle 2"/>
          <p:cNvSpPr>
            <a:spLocks noGrp="1" noChangeArrowheads="1"/>
          </p:cNvSpPr>
          <p:nvPr>
            <p:ph type="title"/>
          </p:nvPr>
        </p:nvSpPr>
        <p:spPr/>
        <p:txBody>
          <a:bodyPr/>
          <a:lstStyle/>
          <a:p>
            <a:pPr eaLnBrk="1" hangingPunct="1"/>
            <a:r>
              <a:rPr lang="en-AU" altLang="en-US" dirty="0"/>
              <a:t>Amdhal’s Law (</a:t>
            </a:r>
            <a:r>
              <a:rPr lang="en-AU" altLang="en-US" dirty="0" err="1"/>
              <a:t>Eg</a:t>
            </a:r>
            <a:r>
              <a:rPr lang="en-AU" altLang="en-US" dirty="0"/>
              <a:t>.)</a:t>
            </a:r>
          </a:p>
        </p:txBody>
      </p:sp>
      <p:sp>
        <p:nvSpPr>
          <p:cNvPr id="6" name="Rectangle 3"/>
          <p:cNvSpPr txBox="1">
            <a:spLocks noChangeArrowheads="1"/>
          </p:cNvSpPr>
          <p:nvPr/>
        </p:nvSpPr>
        <p:spPr bwMode="auto">
          <a:xfrm>
            <a:off x="323528" y="980729"/>
            <a:ext cx="8064896"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lgn="just" eaLnBrk="1" hangingPunct="1"/>
            <a:r>
              <a:rPr lang="en-US" altLang="en-US" sz="2400" kern="0" dirty="0"/>
              <a:t>A company replaces the existing processor in a database server, with a processor that is 10 times faster on the computation performed by the database server. It is found that 40% of total query execution time is spent on computation and rest on I/O operations. Find the overall speedup obtained, by the replacement of the processor</a:t>
            </a:r>
          </a:p>
        </p:txBody>
      </p:sp>
    </p:spTree>
    <p:extLst>
      <p:ext uri="{BB962C8B-B14F-4D97-AF65-F5344CB8AC3E}">
        <p14:creationId xmlns:p14="http://schemas.microsoft.com/office/powerpoint/2010/main" val="290968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71450" marR="0" algn="just">
                  <a:spcBef>
                    <a:spcPts val="0"/>
                  </a:spcBef>
                  <a:spcAft>
                    <a:spcPts val="0"/>
                  </a:spcAft>
                </a:pPr>
                <a:r>
                  <a:rPr lang="en-US" dirty="0">
                    <a:ea typeface="Times New Roman" panose="02020603050405020304" pitchFamily="18" charset="0"/>
                  </a:rPr>
                  <a:t>Ans :</a:t>
                </a:r>
              </a:p>
              <a:p>
                <a:pPr marL="171450" marR="0" algn="just">
                  <a:spcBef>
                    <a:spcPts val="0"/>
                  </a:spcBef>
                  <a:spcAft>
                    <a:spcPts val="0"/>
                  </a:spcAft>
                </a:pPr>
                <a:r>
                  <a:rPr lang="en-US" dirty="0">
                    <a:ea typeface="Times New Roman" panose="02020603050405020304" pitchFamily="18" charset="0"/>
                  </a:rPr>
                  <a:t> Original Query execution time (Comp + IO) = 1 unit </a:t>
                </a:r>
                <a:endParaRPr lang="en-US" dirty="0">
                  <a:latin typeface="Times New Roman" panose="02020603050405020304" pitchFamily="18" charset="0"/>
                  <a:ea typeface="Times New Roman" panose="02020603050405020304" pitchFamily="18" charset="0"/>
                </a:endParaRPr>
              </a:p>
              <a:p>
                <a:pPr marL="171450" marR="0" algn="just">
                  <a:spcBef>
                    <a:spcPts val="0"/>
                  </a:spcBef>
                  <a:spcAft>
                    <a:spcPts val="0"/>
                  </a:spcAft>
                </a:pPr>
                <a:r>
                  <a:rPr lang="en-US" dirty="0">
                    <a:ea typeface="Times New Roman" panose="02020603050405020304" pitchFamily="18" charset="0"/>
                  </a:rPr>
                  <a:t> Fraction on computation = 40% = 0.40 (reduces proportionally due to processor upgrade)</a:t>
                </a:r>
                <a:endParaRPr lang="en-US" dirty="0">
                  <a:latin typeface="Times New Roman" panose="02020603050405020304" pitchFamily="18" charset="0"/>
                  <a:ea typeface="Times New Roman" panose="02020603050405020304" pitchFamily="18" charset="0"/>
                </a:endParaRPr>
              </a:p>
              <a:p>
                <a:pPr marL="171450" marR="0" algn="just">
                  <a:spcBef>
                    <a:spcPts val="0"/>
                  </a:spcBef>
                  <a:spcAft>
                    <a:spcPts val="0"/>
                  </a:spcAft>
                </a:pPr>
                <a:r>
                  <a:rPr lang="en-US" dirty="0">
                    <a:ea typeface="Times New Roman" panose="02020603050405020304" pitchFamily="18" charset="0"/>
                  </a:rPr>
                  <a:t> Fraction on IO = 60% = 0.60   (unchanged due to processor upgrade)</a:t>
                </a:r>
                <a:endParaRPr lang="en-US" dirty="0">
                  <a:latin typeface="Times New Roman" panose="02020603050405020304" pitchFamily="18" charset="0"/>
                  <a:ea typeface="Times New Roman" panose="02020603050405020304" pitchFamily="18" charset="0"/>
                </a:endParaRPr>
              </a:p>
              <a:p>
                <a:pPr marL="171450" marR="0" algn="just">
                  <a:spcBef>
                    <a:spcPts val="0"/>
                  </a:spcBef>
                  <a:spcAft>
                    <a:spcPts val="0"/>
                  </a:spcAft>
                </a:pPr>
                <a:r>
                  <a:rPr lang="en-US" dirty="0">
                    <a:ea typeface="Times New Roman" panose="02020603050405020304" pitchFamily="18" charset="0"/>
                  </a:rPr>
                  <a:t> Speed up = </a:t>
                </a:r>
                <a14:m>
                  <m:oMath xmlns:m="http://schemas.openxmlformats.org/officeDocument/2006/math">
                    <m:f>
                      <m:fPr>
                        <m:ctrlPr>
                          <a:rPr lang="en-US" i="1">
                            <a:latin typeface="Cambria Math" panose="02040503050406030204" pitchFamily="18" charset="0"/>
                            <a:ea typeface="Times New Roman" panose="02020603050405020304" pitchFamily="18" charset="0"/>
                            <a:cs typeface="Arial" panose="020B0604020202020204" pitchFamily="34" charset="0"/>
                          </a:rPr>
                        </m:ctrlPr>
                      </m:fPr>
                      <m:num>
                        <m:r>
                          <a:rPr lang="en-US" i="1">
                            <a:latin typeface="Cambria Math" panose="02040503050406030204" pitchFamily="18" charset="0"/>
                            <a:ea typeface="Times New Roman" panose="02020603050405020304" pitchFamily="18" charset="0"/>
                            <a:cs typeface="Arial" panose="020B0604020202020204" pitchFamily="34" charset="0"/>
                          </a:rPr>
                          <m:t>1</m:t>
                        </m:r>
                      </m:num>
                      <m:den>
                        <m:r>
                          <a:rPr lang="en-US" i="1">
                            <a:latin typeface="Cambria Math" panose="02040503050406030204" pitchFamily="18" charset="0"/>
                            <a:ea typeface="Times New Roman" panose="02020603050405020304" pitchFamily="18" charset="0"/>
                            <a:cs typeface="Arial" panose="020B0604020202020204" pitchFamily="34" charset="0"/>
                          </a:rPr>
                          <m:t>0.6+</m:t>
                        </m:r>
                        <m:f>
                          <m:fPr>
                            <m:ctrlPr>
                              <a:rPr lang="en-US" i="1">
                                <a:latin typeface="Cambria Math" panose="02040503050406030204" pitchFamily="18" charset="0"/>
                                <a:ea typeface="Times New Roman" panose="02020603050405020304" pitchFamily="18" charset="0"/>
                                <a:cs typeface="Arial" panose="020B0604020202020204" pitchFamily="34" charset="0"/>
                              </a:rPr>
                            </m:ctrlPr>
                          </m:fPr>
                          <m:num>
                            <m:r>
                              <a:rPr lang="en-US" i="1">
                                <a:latin typeface="Cambria Math" panose="02040503050406030204" pitchFamily="18" charset="0"/>
                                <a:ea typeface="Times New Roman" panose="02020603050405020304" pitchFamily="18" charset="0"/>
                                <a:cs typeface="Arial" panose="020B0604020202020204" pitchFamily="34" charset="0"/>
                              </a:rPr>
                              <m:t>0.4</m:t>
                            </m:r>
                          </m:num>
                          <m:den>
                            <m:r>
                              <a:rPr lang="en-US" i="1">
                                <a:latin typeface="Cambria Math" panose="02040503050406030204" pitchFamily="18" charset="0"/>
                                <a:ea typeface="Times New Roman" panose="02020603050405020304" pitchFamily="18" charset="0"/>
                                <a:cs typeface="Arial" panose="020B0604020202020204" pitchFamily="34" charset="0"/>
                              </a:rPr>
                              <m:t>10</m:t>
                            </m:r>
                          </m:den>
                        </m:f>
                      </m:den>
                    </m:f>
                  </m:oMath>
                </a14:m>
                <a:r>
                  <a:rPr lang="en-US" dirty="0">
                    <a:ea typeface="Times New Roman" panose="02020603050405020304" pitchFamily="18" charset="0"/>
                  </a:rPr>
                  <a:t> = </a:t>
                </a:r>
                <a14:m>
                  <m:oMath xmlns:m="http://schemas.openxmlformats.org/officeDocument/2006/math">
                    <m:f>
                      <m:fPr>
                        <m:ctrlPr>
                          <a:rPr lang="en-US" i="1">
                            <a:latin typeface="Cambria Math" panose="02040503050406030204" pitchFamily="18" charset="0"/>
                            <a:ea typeface="Times New Roman" panose="02020603050405020304" pitchFamily="18" charset="0"/>
                            <a:cs typeface="Arial" panose="020B0604020202020204" pitchFamily="34" charset="0"/>
                          </a:rPr>
                        </m:ctrlPr>
                      </m:fPr>
                      <m:num>
                        <m:r>
                          <a:rPr lang="en-US" i="1">
                            <a:latin typeface="Cambria Math" panose="02040503050406030204" pitchFamily="18" charset="0"/>
                            <a:ea typeface="Times New Roman" panose="02020603050405020304" pitchFamily="18" charset="0"/>
                            <a:cs typeface="Arial" panose="020B0604020202020204" pitchFamily="34" charset="0"/>
                          </a:rPr>
                          <m:t>1</m:t>
                        </m:r>
                      </m:num>
                      <m:den>
                        <m:r>
                          <a:rPr lang="en-US" i="1">
                            <a:latin typeface="Cambria Math" panose="02040503050406030204" pitchFamily="18" charset="0"/>
                            <a:ea typeface="Times New Roman" panose="02020603050405020304" pitchFamily="18" charset="0"/>
                            <a:cs typeface="Arial" panose="020B0604020202020204" pitchFamily="34" charset="0"/>
                          </a:rPr>
                          <m:t>0.64</m:t>
                        </m:r>
                      </m:den>
                    </m:f>
                  </m:oMath>
                </a14:m>
                <a:r>
                  <a:rPr lang="en-US" dirty="0">
                    <a:ea typeface="Times New Roman" panose="02020603050405020304" pitchFamily="18" charset="0"/>
                  </a:rPr>
                  <a:t> = 1.56 times</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16" t="-1551" r="-1916"/>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en-AU" altLang="en-US"/>
              <a:t>002 - Measuring Performance</a:t>
            </a:r>
          </a:p>
        </p:txBody>
      </p:sp>
    </p:spTree>
    <p:extLst>
      <p:ext uri="{BB962C8B-B14F-4D97-AF65-F5344CB8AC3E}">
        <p14:creationId xmlns:p14="http://schemas.microsoft.com/office/powerpoint/2010/main" val="2478755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are considering an enhancement to the processor of a web server. The new CPU is 20 times faster on search queries than the old processor. The old processor is busy with search queries 70% of the time, what is the speedup gained by integrating the enhanced CPU</a:t>
            </a:r>
          </a:p>
        </p:txBody>
      </p:sp>
      <p:sp>
        <p:nvSpPr>
          <p:cNvPr id="4" name="Footer Placeholder 3"/>
          <p:cNvSpPr>
            <a:spLocks noGrp="1"/>
          </p:cNvSpPr>
          <p:nvPr>
            <p:ph type="ftr" sz="quarter" idx="10"/>
          </p:nvPr>
        </p:nvSpPr>
        <p:spPr/>
        <p:txBody>
          <a:bodyPr/>
          <a:lstStyle/>
          <a:p>
            <a:pPr>
              <a:defRPr/>
            </a:pPr>
            <a:r>
              <a:rPr lang="en-AU" altLang="en-US"/>
              <a:t>002 - Measuring Performance</a:t>
            </a:r>
          </a:p>
        </p:txBody>
      </p:sp>
    </p:spTree>
    <p:extLst>
      <p:ext uri="{BB962C8B-B14F-4D97-AF65-F5344CB8AC3E}">
        <p14:creationId xmlns:p14="http://schemas.microsoft.com/office/powerpoint/2010/main" val="899143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are considering an enhancement to the processor of a server. The new CPU 10X faster. </a:t>
            </a:r>
            <a:r>
              <a:rPr lang="en-US"/>
              <a:t>I/O bound server, so 60% time waiting for I/O.</a:t>
            </a:r>
          </a:p>
        </p:txBody>
      </p:sp>
      <p:sp>
        <p:nvSpPr>
          <p:cNvPr id="4" name="Footer Placeholder 3"/>
          <p:cNvSpPr>
            <a:spLocks noGrp="1"/>
          </p:cNvSpPr>
          <p:nvPr>
            <p:ph type="ftr" sz="quarter" idx="10"/>
          </p:nvPr>
        </p:nvSpPr>
        <p:spPr/>
        <p:txBody>
          <a:bodyPr/>
          <a:lstStyle/>
          <a:p>
            <a:pPr>
              <a:defRPr/>
            </a:pPr>
            <a:r>
              <a:rPr lang="en-AU" altLang="en-US"/>
              <a:t>002 - Measuring Performance</a:t>
            </a:r>
          </a:p>
        </p:txBody>
      </p:sp>
    </p:spTree>
    <p:extLst>
      <p:ext uri="{BB962C8B-B14F-4D97-AF65-F5344CB8AC3E}">
        <p14:creationId xmlns:p14="http://schemas.microsoft.com/office/powerpoint/2010/main" val="1152718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87D7-198C-456D-BA5B-EBD4D2D6FAF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55B0B2C-4E87-4CC8-8A29-889651164689}"/>
              </a:ext>
            </a:extLst>
          </p:cNvPr>
          <p:cNvSpPr>
            <a:spLocks noGrp="1"/>
          </p:cNvSpPr>
          <p:nvPr>
            <p:ph idx="1"/>
          </p:nvPr>
        </p:nvSpPr>
        <p:spPr/>
        <p:txBody>
          <a:bodyPr/>
          <a:lstStyle/>
          <a:p>
            <a:pPr lvl="0"/>
            <a:r>
              <a:rPr lang="en-US" sz="1600" dirty="0"/>
              <a:t>For a given program, the performance of computer A is 1.5 times faster than computer B. For the same program computer, A takes 20 seconds to execute, how much computer B takes to execute the program?</a:t>
            </a:r>
            <a:endParaRPr lang="en-GB" sz="1600" dirty="0"/>
          </a:p>
          <a:p>
            <a:r>
              <a:rPr lang="en-US" sz="1600" dirty="0"/>
              <a:t> </a:t>
            </a:r>
            <a:endParaRPr lang="en-GB" sz="1600" dirty="0"/>
          </a:p>
          <a:p>
            <a:pPr lvl="0"/>
            <a:r>
              <a:rPr lang="en-US" sz="1600" dirty="0"/>
              <a:t>A program is executed on computer A and computer B. For both computers user CPU time and system CPU time is in proportion of 25% and 75%. The CPU time of computer B is 20 seconds and clock rate for computer B is 1.2 GHz. To execute same program, computer A takes twice clock cycles as that of computer B. Given clock rate of computer A is 2 GHz, what is the user CPU time for computer A?</a:t>
            </a:r>
            <a:endParaRPr lang="en-GB" sz="1600" dirty="0"/>
          </a:p>
          <a:p>
            <a:r>
              <a:rPr lang="en-US" sz="1600" dirty="0"/>
              <a:t> </a:t>
            </a:r>
            <a:endParaRPr lang="en-GB" sz="1600" dirty="0"/>
          </a:p>
          <a:p>
            <a:r>
              <a:rPr lang="en-US" sz="1600" dirty="0"/>
              <a:t> </a:t>
            </a:r>
            <a:endParaRPr lang="en-GB" sz="1600" dirty="0"/>
          </a:p>
          <a:p>
            <a:pPr lvl="0"/>
            <a:r>
              <a:rPr lang="en-US" sz="1600" dirty="0"/>
              <a:t>Suppose computer A is having multitasking system. Many time computer A depends on resources located at server B, which is connected to computer A via network.  Identify difference ways to increase throughput and response time for computer A and server B.</a:t>
            </a:r>
            <a:endParaRPr lang="en-GB" sz="1600" dirty="0"/>
          </a:p>
          <a:p>
            <a:endParaRPr lang="en-GB" sz="1600" dirty="0"/>
          </a:p>
        </p:txBody>
      </p:sp>
      <p:sp>
        <p:nvSpPr>
          <p:cNvPr id="4" name="Footer Placeholder 3">
            <a:extLst>
              <a:ext uri="{FF2B5EF4-FFF2-40B4-BE49-F238E27FC236}">
                <a16:creationId xmlns:a16="http://schemas.microsoft.com/office/drawing/2014/main" id="{55BCC73C-82BE-44E2-B723-C75290CBCBD1}"/>
              </a:ext>
            </a:extLst>
          </p:cNvPr>
          <p:cNvSpPr>
            <a:spLocks noGrp="1"/>
          </p:cNvSpPr>
          <p:nvPr>
            <p:ph type="ftr" sz="quarter" idx="10"/>
          </p:nvPr>
        </p:nvSpPr>
        <p:spPr/>
        <p:txBody>
          <a:bodyPr/>
          <a:lstStyle/>
          <a:p>
            <a:pPr>
              <a:defRPr/>
            </a:pPr>
            <a:r>
              <a:rPr lang="en-AU" altLang="en-US"/>
              <a:t>002 - Measuring Performance</a:t>
            </a:r>
          </a:p>
        </p:txBody>
      </p:sp>
    </p:spTree>
    <p:extLst>
      <p:ext uri="{BB962C8B-B14F-4D97-AF65-F5344CB8AC3E}">
        <p14:creationId xmlns:p14="http://schemas.microsoft.com/office/powerpoint/2010/main" val="92508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
        <p:nvSpPr>
          <p:cNvPr id="21507" name="Rectangle 2"/>
          <p:cNvSpPr>
            <a:spLocks noGrp="1" noChangeArrowheads="1"/>
          </p:cNvSpPr>
          <p:nvPr>
            <p:ph type="title"/>
          </p:nvPr>
        </p:nvSpPr>
        <p:spPr>
          <a:xfrm>
            <a:off x="684213" y="200025"/>
            <a:ext cx="8259762" cy="708025"/>
          </a:xfrm>
        </p:spPr>
        <p:txBody>
          <a:bodyPr/>
          <a:lstStyle/>
          <a:p>
            <a:pPr eaLnBrk="1" hangingPunct="1"/>
            <a:r>
              <a:rPr lang="en-US" altLang="en-US" sz="4000"/>
              <a:t>Program Performance</a:t>
            </a:r>
            <a:endParaRPr lang="en-AU" altLang="en-US" sz="4000"/>
          </a:p>
        </p:txBody>
      </p:sp>
      <p:sp>
        <p:nvSpPr>
          <p:cNvPr id="21508" name="Rectangle 3"/>
          <p:cNvSpPr>
            <a:spLocks noGrp="1" noChangeArrowheads="1"/>
          </p:cNvSpPr>
          <p:nvPr>
            <p:ph type="body" idx="1"/>
          </p:nvPr>
        </p:nvSpPr>
        <p:spPr/>
        <p:txBody>
          <a:bodyPr/>
          <a:lstStyle/>
          <a:p>
            <a:pPr eaLnBrk="1" hangingPunct="1"/>
            <a:r>
              <a:rPr lang="en-US" altLang="en-US" sz="2800"/>
              <a:t>Performance of a program depends on</a:t>
            </a:r>
          </a:p>
          <a:p>
            <a:pPr lvl="1" eaLnBrk="1" hangingPunct="1"/>
            <a:r>
              <a:rPr lang="en-US" altLang="en-US" sz="2400"/>
              <a:t>Algorithm</a:t>
            </a:r>
          </a:p>
          <a:p>
            <a:pPr lvl="2" eaLnBrk="1" hangingPunct="1"/>
            <a:r>
              <a:rPr lang="en-US" altLang="en-US" sz="2000"/>
              <a:t>Determines number of source level statements and I/O operations executed</a:t>
            </a:r>
          </a:p>
          <a:p>
            <a:pPr lvl="1" eaLnBrk="1" hangingPunct="1"/>
            <a:r>
              <a:rPr lang="en-US" altLang="en-US" sz="2400"/>
              <a:t>Programming language, compiler, ISA</a:t>
            </a:r>
          </a:p>
          <a:p>
            <a:pPr lvl="2" eaLnBrk="1" hangingPunct="1"/>
            <a:r>
              <a:rPr lang="en-US" altLang="en-US" sz="2000"/>
              <a:t>Determine number of machine instructions executed per source level statements</a:t>
            </a:r>
          </a:p>
          <a:p>
            <a:pPr lvl="1" eaLnBrk="1" hangingPunct="1"/>
            <a:r>
              <a:rPr lang="en-US" altLang="en-US" sz="2400"/>
              <a:t>Processor and memory system</a:t>
            </a:r>
          </a:p>
          <a:p>
            <a:pPr lvl="2" eaLnBrk="1" hangingPunct="1"/>
            <a:r>
              <a:rPr lang="en-US" altLang="en-US" sz="2000"/>
              <a:t>Determines how fast instructions are executed</a:t>
            </a:r>
          </a:p>
          <a:p>
            <a:pPr lvl="1" eaLnBrk="1" hangingPunct="1"/>
            <a:r>
              <a:rPr lang="en-US" altLang="en-US" sz="2400"/>
              <a:t>I/O system (including OS)</a:t>
            </a:r>
          </a:p>
          <a:p>
            <a:pPr lvl="2" eaLnBrk="1" hangingPunct="1"/>
            <a:r>
              <a:rPr lang="en-US" altLang="en-US" sz="2000"/>
              <a:t>Determines how fast I/O operations are executed</a:t>
            </a:r>
            <a:endParaRPr lang="en-AU"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
        <p:nvSpPr>
          <p:cNvPr id="23555" name="Rectangle 8"/>
          <p:cNvSpPr>
            <a:spLocks noGrp="1" noChangeArrowheads="1"/>
          </p:cNvSpPr>
          <p:nvPr>
            <p:ph type="title"/>
          </p:nvPr>
        </p:nvSpPr>
        <p:spPr/>
        <p:txBody>
          <a:bodyPr/>
          <a:lstStyle/>
          <a:p>
            <a:pPr eaLnBrk="1" hangingPunct="1"/>
            <a:r>
              <a:rPr lang="en-US" altLang="en-US"/>
              <a:t>Defining Performance</a:t>
            </a:r>
            <a:endParaRPr lang="en-AU" altLang="en-US"/>
          </a:p>
        </p:txBody>
      </p:sp>
      <p:sp>
        <p:nvSpPr>
          <p:cNvPr id="23556" name="Rectangle 9"/>
          <p:cNvSpPr>
            <a:spLocks noGrp="1" noChangeArrowheads="1"/>
          </p:cNvSpPr>
          <p:nvPr>
            <p:ph type="body" idx="1"/>
          </p:nvPr>
        </p:nvSpPr>
        <p:spPr>
          <a:xfrm>
            <a:off x="684213" y="1125538"/>
            <a:ext cx="8270875" cy="503237"/>
          </a:xfrm>
        </p:spPr>
        <p:txBody>
          <a:bodyPr/>
          <a:lstStyle/>
          <a:p>
            <a:pPr eaLnBrk="1" hangingPunct="1">
              <a:lnSpc>
                <a:spcPct val="90000"/>
              </a:lnSpc>
            </a:pPr>
            <a:r>
              <a:rPr lang="en-AU" altLang="en-US" sz="2800"/>
              <a:t>Which airplane has the best performance?</a:t>
            </a:r>
          </a:p>
        </p:txBody>
      </p:sp>
      <p:graphicFrame>
        <p:nvGraphicFramePr>
          <p:cNvPr id="23557" name="Object 3"/>
          <p:cNvGraphicFramePr>
            <a:graphicFrameLocks noChangeAspect="1"/>
          </p:cNvGraphicFramePr>
          <p:nvPr/>
        </p:nvGraphicFramePr>
        <p:xfrm>
          <a:off x="900113" y="1839913"/>
          <a:ext cx="3167062" cy="2098675"/>
        </p:xfrm>
        <a:graphic>
          <a:graphicData uri="http://schemas.openxmlformats.org/presentationml/2006/ole">
            <mc:AlternateContent xmlns:mc="http://schemas.openxmlformats.org/markup-compatibility/2006">
              <mc:Choice xmlns:v="urn:schemas-microsoft-com:vml" Requires="v">
                <p:oleObj spid="_x0000_s23665" name="Chart" r:id="rId4" imgW="3247870" imgH="2152488" progId="MSGraph.Chart.8">
                  <p:embed followColorScheme="full"/>
                </p:oleObj>
              </mc:Choice>
              <mc:Fallback>
                <p:oleObj name="Chart" r:id="rId4" imgW="3247870" imgH="2152488"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839913"/>
                        <a:ext cx="3167062"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4"/>
          <p:cNvGraphicFramePr>
            <a:graphicFrameLocks noChangeAspect="1"/>
          </p:cNvGraphicFramePr>
          <p:nvPr/>
        </p:nvGraphicFramePr>
        <p:xfrm>
          <a:off x="4356100" y="1836738"/>
          <a:ext cx="3352800" cy="2098675"/>
        </p:xfrm>
        <a:graphic>
          <a:graphicData uri="http://schemas.openxmlformats.org/presentationml/2006/ole">
            <mc:AlternateContent xmlns:mc="http://schemas.openxmlformats.org/markup-compatibility/2006">
              <mc:Choice xmlns:v="urn:schemas-microsoft-com:vml" Requires="v">
                <p:oleObj spid="_x0000_s23666" name="Chart" r:id="rId6" imgW="3438499" imgH="2152488" progId="MSGraph.Chart.8">
                  <p:embed followColorScheme="full"/>
                </p:oleObj>
              </mc:Choice>
              <mc:Fallback>
                <p:oleObj name="Chart" r:id="rId6" imgW="3438499" imgH="2152488" progId="MSGraph.Chart.8">
                  <p:embed followColorScheme="full"/>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6100" y="1836738"/>
                        <a:ext cx="3352800"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5"/>
          <p:cNvGraphicFramePr>
            <a:graphicFrameLocks noChangeAspect="1"/>
          </p:cNvGraphicFramePr>
          <p:nvPr/>
        </p:nvGraphicFramePr>
        <p:xfrm>
          <a:off x="900113" y="4065588"/>
          <a:ext cx="3167062" cy="2098675"/>
        </p:xfrm>
        <a:graphic>
          <a:graphicData uri="http://schemas.openxmlformats.org/presentationml/2006/ole">
            <mc:AlternateContent xmlns:mc="http://schemas.openxmlformats.org/markup-compatibility/2006">
              <mc:Choice xmlns:v="urn:schemas-microsoft-com:vml" Requires="v">
                <p:oleObj spid="_x0000_s23667" name="Chart" r:id="rId8" imgW="3247870" imgH="2152488" progId="MSGraph.Chart.8">
                  <p:embed followColorScheme="full"/>
                </p:oleObj>
              </mc:Choice>
              <mc:Fallback>
                <p:oleObj name="Chart" r:id="rId8" imgW="3247870" imgH="2152488" progId="MSGraph.Chart.8">
                  <p:embed followColorScheme="full"/>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4065588"/>
                        <a:ext cx="3167062"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6"/>
          <p:cNvGraphicFramePr>
            <a:graphicFrameLocks noChangeAspect="1"/>
          </p:cNvGraphicFramePr>
          <p:nvPr/>
        </p:nvGraphicFramePr>
        <p:xfrm>
          <a:off x="4356100" y="4056063"/>
          <a:ext cx="3379788" cy="2109787"/>
        </p:xfrm>
        <a:graphic>
          <a:graphicData uri="http://schemas.openxmlformats.org/presentationml/2006/ole">
            <mc:AlternateContent xmlns:mc="http://schemas.openxmlformats.org/markup-compatibility/2006">
              <mc:Choice xmlns:v="urn:schemas-microsoft-com:vml" Requires="v">
                <p:oleObj spid="_x0000_s23668" name="Chart" r:id="rId10" imgW="3447955" imgH="2152488" progId="MSGraph.Chart.8">
                  <p:embed followColorScheme="full"/>
                </p:oleObj>
              </mc:Choice>
              <mc:Fallback>
                <p:oleObj name="Chart" r:id="rId10" imgW="3447955" imgH="2152488" progId="MSGraph.Chart.8">
                  <p:embed followColorScheme="full"/>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6100" y="4056063"/>
                        <a:ext cx="3379788" cy="21097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
        <p:nvSpPr>
          <p:cNvPr id="25603" name="Rectangle 2"/>
          <p:cNvSpPr>
            <a:spLocks noGrp="1" noChangeArrowheads="1"/>
          </p:cNvSpPr>
          <p:nvPr>
            <p:ph type="title"/>
          </p:nvPr>
        </p:nvSpPr>
        <p:spPr/>
        <p:txBody>
          <a:bodyPr/>
          <a:lstStyle/>
          <a:p>
            <a:pPr eaLnBrk="1" hangingPunct="1"/>
            <a:r>
              <a:rPr lang="en-US" altLang="en-US" sz="4000"/>
              <a:t>Response Time and Throughput</a:t>
            </a:r>
            <a:endParaRPr lang="en-AU" altLang="en-US" sz="4000"/>
          </a:p>
        </p:txBody>
      </p:sp>
      <p:sp>
        <p:nvSpPr>
          <p:cNvPr id="25604" name="Rectangle 3"/>
          <p:cNvSpPr>
            <a:spLocks noGrp="1" noChangeArrowheads="1"/>
          </p:cNvSpPr>
          <p:nvPr>
            <p:ph type="body" idx="1"/>
          </p:nvPr>
        </p:nvSpPr>
        <p:spPr>
          <a:xfrm>
            <a:off x="673100" y="935038"/>
            <a:ext cx="8270875" cy="5111750"/>
          </a:xfrm>
        </p:spPr>
        <p:txBody>
          <a:bodyPr/>
          <a:lstStyle/>
          <a:p>
            <a:pPr eaLnBrk="1" hangingPunct="1"/>
            <a:r>
              <a:rPr lang="en-US" altLang="en-US" sz="2800" dirty="0"/>
              <a:t>Response time / execution time</a:t>
            </a:r>
          </a:p>
          <a:p>
            <a:pPr lvl="1" eaLnBrk="1" hangingPunct="1"/>
            <a:r>
              <a:rPr lang="en-US" altLang="en-US" dirty="0"/>
              <a:t>time between the start and completion of a task</a:t>
            </a:r>
          </a:p>
          <a:p>
            <a:pPr lvl="2" eaLnBrk="1" hangingPunct="1"/>
            <a:r>
              <a:rPr lang="en-US" altLang="en-US" dirty="0"/>
              <a:t>Individual computer user </a:t>
            </a:r>
          </a:p>
          <a:p>
            <a:pPr eaLnBrk="1" hangingPunct="1"/>
            <a:r>
              <a:rPr lang="en-US" altLang="en-US" sz="2800" dirty="0"/>
              <a:t>Throughput / Bandwidth</a:t>
            </a:r>
          </a:p>
          <a:p>
            <a:pPr lvl="1" eaLnBrk="1" hangingPunct="1"/>
            <a:r>
              <a:rPr lang="en-US" altLang="en-US" sz="2400" dirty="0"/>
              <a:t>Total work done per unit time</a:t>
            </a:r>
          </a:p>
          <a:p>
            <a:pPr lvl="2" eaLnBrk="1" hangingPunct="1"/>
            <a:r>
              <a:rPr lang="en-US" altLang="en-US" sz="2000" dirty="0"/>
              <a:t>Datacenter managers</a:t>
            </a:r>
          </a:p>
          <a:p>
            <a:pPr eaLnBrk="1" hangingPunct="1"/>
            <a:r>
              <a:rPr lang="en-US" altLang="en-US" sz="2800" dirty="0"/>
              <a:t>How are response time and throughput affected by</a:t>
            </a:r>
          </a:p>
          <a:p>
            <a:pPr lvl="1" eaLnBrk="1" hangingPunct="1"/>
            <a:r>
              <a:rPr lang="en-US" altLang="en-US" sz="2400" dirty="0"/>
              <a:t>Replacing the processor with a faster version?</a:t>
            </a:r>
          </a:p>
          <a:p>
            <a:pPr lvl="1" eaLnBrk="1" hangingPunct="1"/>
            <a:r>
              <a:rPr lang="en-US" altLang="en-US" sz="2400" dirty="0"/>
              <a:t>Adding more processors to a system that uses multiple processors for separate task?</a:t>
            </a:r>
          </a:p>
          <a:p>
            <a:pPr eaLnBrk="1" hangingPunct="1"/>
            <a:endParaRPr lang="en-AU"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4213" y="200025"/>
            <a:ext cx="8259762" cy="708025"/>
          </a:xfrm>
        </p:spPr>
        <p:txBody>
          <a:bodyPr/>
          <a:lstStyle/>
          <a:p>
            <a:r>
              <a:rPr lang="en-US" altLang="en-US" sz="4000"/>
              <a:t>Response time &amp; Performance</a:t>
            </a:r>
          </a:p>
        </p:txBody>
      </p:sp>
      <p:sp>
        <p:nvSpPr>
          <p:cNvPr id="3" name="Content Placeholder 2"/>
          <p:cNvSpPr>
            <a:spLocks noGrp="1"/>
          </p:cNvSpPr>
          <p:nvPr>
            <p:ph idx="1"/>
          </p:nvPr>
        </p:nvSpPr>
        <p:spPr>
          <a:xfrm>
            <a:off x="604838" y="935038"/>
            <a:ext cx="8270875" cy="5111750"/>
          </a:xfrm>
        </p:spPr>
        <p:txBody>
          <a:bodyPr/>
          <a:lstStyle/>
          <a:p>
            <a:pPr>
              <a:defRPr/>
            </a:pPr>
            <a:r>
              <a:rPr lang="en-US" altLang="en-US" dirty="0"/>
              <a:t>We’ll focus on response time for now…</a:t>
            </a:r>
          </a:p>
          <a:p>
            <a:pPr marL="0" indent="0">
              <a:buFont typeface="Wingdings" panose="05000000000000000000" pitchFamily="2" charset="2"/>
              <a:buNone/>
              <a:defRPr/>
            </a:pPr>
            <a:r>
              <a:rPr lang="en-US" dirty="0">
                <a:solidFill>
                  <a:schemeClr val="tx2">
                    <a:lumMod val="60000"/>
                    <a:lumOff val="40000"/>
                  </a:schemeClr>
                </a:solidFill>
              </a:rPr>
              <a:t>1. To maximize performance, minimize response time or execution time</a:t>
            </a:r>
          </a:p>
          <a:p>
            <a:pPr>
              <a:defRPr/>
            </a:pPr>
            <a:r>
              <a:rPr lang="en-US" dirty="0"/>
              <a:t>Let X and Y be computers</a:t>
            </a:r>
          </a:p>
          <a:p>
            <a:pPr>
              <a:defRPr/>
            </a:pPr>
            <a:endParaRPr lang="en-US" dirty="0"/>
          </a:p>
          <a:p>
            <a:pPr marL="0" indent="0">
              <a:buFont typeface="Wingdings" panose="05000000000000000000" pitchFamily="2" charset="2"/>
              <a:buNone/>
              <a:defRPr/>
            </a:pPr>
            <a:r>
              <a:rPr lang="en-US" altLang="en-US" dirty="0">
                <a:solidFill>
                  <a:schemeClr val="tx2">
                    <a:lumMod val="60000"/>
                    <a:lumOff val="40000"/>
                  </a:schemeClr>
                </a:solidFill>
              </a:rPr>
              <a:t>2. If the performance of X is greater than the performance of Y</a:t>
            </a:r>
          </a:p>
          <a:p>
            <a:pPr marL="0" indent="0">
              <a:buFont typeface="Wingdings" panose="05000000000000000000" pitchFamily="2" charset="2"/>
              <a:buNone/>
              <a:defRPr/>
            </a:pPr>
            <a:endParaRPr lang="en-US" altLang="en-US" baseline="-25000" dirty="0"/>
          </a:p>
          <a:p>
            <a:pPr>
              <a:defRPr/>
            </a:pPr>
            <a:endParaRPr lang="en-US" dirty="0"/>
          </a:p>
        </p:txBody>
      </p:sp>
      <p:sp>
        <p:nvSpPr>
          <p:cNvPr id="2765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pic>
        <p:nvPicPr>
          <p:cNvPr id="5" name="Picture 4"/>
          <p:cNvPicPr>
            <a:picLocks noChangeAspect="1"/>
          </p:cNvPicPr>
          <p:nvPr/>
        </p:nvPicPr>
        <p:blipFill>
          <a:blip r:embed="rId2">
            <a:duotone>
              <a:prstClr val="black"/>
              <a:srgbClr val="FFC000">
                <a:tint val="45000"/>
                <a:satMod val="400000"/>
              </a:srgbClr>
            </a:duotone>
          </a:blip>
          <a:stretch>
            <a:fillRect/>
          </a:stretch>
        </p:blipFill>
        <p:spPr>
          <a:xfrm>
            <a:off x="1547664" y="4855065"/>
            <a:ext cx="4209662" cy="1559568"/>
          </a:xfrm>
          <a:prstGeom prst="rect">
            <a:avLst/>
          </a:prstGeom>
          <a:solidFill>
            <a:srgbClr val="FFC000"/>
          </a:solidFill>
        </p:spPr>
      </p:pic>
      <p:pic>
        <p:nvPicPr>
          <p:cNvPr id="6" name="Picture 5"/>
          <p:cNvPicPr>
            <a:picLocks noChangeAspect="1"/>
          </p:cNvPicPr>
          <p:nvPr/>
        </p:nvPicPr>
        <p:blipFill>
          <a:blip r:embed="rId3">
            <a:duotone>
              <a:prstClr val="black"/>
              <a:srgbClr val="FFC000">
                <a:tint val="45000"/>
                <a:satMod val="400000"/>
              </a:srgbClr>
            </a:duotone>
          </a:blip>
          <a:stretch>
            <a:fillRect/>
          </a:stretch>
        </p:blipFill>
        <p:spPr>
          <a:xfrm>
            <a:off x="2084918" y="3068960"/>
            <a:ext cx="3672408" cy="7993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
        <p:nvSpPr>
          <p:cNvPr id="28675" name="Rectangle 2"/>
          <p:cNvSpPr>
            <a:spLocks noGrp="1" noChangeArrowheads="1"/>
          </p:cNvSpPr>
          <p:nvPr>
            <p:ph type="title"/>
          </p:nvPr>
        </p:nvSpPr>
        <p:spPr/>
        <p:txBody>
          <a:bodyPr/>
          <a:lstStyle/>
          <a:p>
            <a:pPr eaLnBrk="1" hangingPunct="1"/>
            <a:r>
              <a:rPr lang="en-US" altLang="en-US"/>
              <a:t>Relative Performance</a:t>
            </a:r>
            <a:endParaRPr lang="en-AU" altLang="en-US"/>
          </a:p>
        </p:txBody>
      </p:sp>
      <p:sp>
        <p:nvSpPr>
          <p:cNvPr id="65540" name="Rectangle 3"/>
          <p:cNvSpPr>
            <a:spLocks noGrp="1" noChangeArrowheads="1"/>
          </p:cNvSpPr>
          <p:nvPr>
            <p:ph type="body" idx="1"/>
          </p:nvPr>
        </p:nvSpPr>
        <p:spPr>
          <a:xfrm>
            <a:off x="684213" y="1125538"/>
            <a:ext cx="8270875" cy="1223962"/>
          </a:xfrm>
        </p:spPr>
        <p:txBody>
          <a:bodyPr/>
          <a:lstStyle/>
          <a:p>
            <a:pPr marL="0" indent="0" eaLnBrk="1" hangingPunct="1">
              <a:buFont typeface="Wingdings" panose="05000000000000000000" pitchFamily="2" charset="2"/>
              <a:buNone/>
              <a:defRPr/>
            </a:pPr>
            <a:r>
              <a:rPr lang="en-US" altLang="en-US" dirty="0">
                <a:solidFill>
                  <a:schemeClr val="tx2">
                    <a:lumMod val="60000"/>
                    <a:lumOff val="40000"/>
                  </a:schemeClr>
                </a:solidFill>
              </a:rPr>
              <a:t>3. “X is </a:t>
            </a:r>
            <a:r>
              <a:rPr lang="en-US" altLang="en-US" i="1" dirty="0">
                <a:solidFill>
                  <a:schemeClr val="tx2">
                    <a:lumMod val="60000"/>
                    <a:lumOff val="40000"/>
                  </a:schemeClr>
                </a:solidFill>
                <a:latin typeface="Times New Roman" panose="02020603050405020304" pitchFamily="18" charset="0"/>
              </a:rPr>
              <a:t>n</a:t>
            </a:r>
            <a:r>
              <a:rPr lang="en-US" altLang="en-US" dirty="0">
                <a:solidFill>
                  <a:schemeClr val="tx2">
                    <a:lumMod val="60000"/>
                    <a:lumOff val="40000"/>
                  </a:schemeClr>
                </a:solidFill>
              </a:rPr>
              <a:t> time faster than Y”</a:t>
            </a:r>
          </a:p>
        </p:txBody>
      </p:sp>
      <p:graphicFrame>
        <p:nvGraphicFramePr>
          <p:cNvPr id="28677" name="Object 4"/>
          <p:cNvGraphicFramePr>
            <a:graphicFrameLocks noChangeAspect="1"/>
          </p:cNvGraphicFramePr>
          <p:nvPr/>
        </p:nvGraphicFramePr>
        <p:xfrm>
          <a:off x="1258888" y="3935413"/>
          <a:ext cx="5765800" cy="1006475"/>
        </p:xfrm>
        <a:graphic>
          <a:graphicData uri="http://schemas.openxmlformats.org/presentationml/2006/ole">
            <mc:AlternateContent xmlns:mc="http://schemas.openxmlformats.org/markup-compatibility/2006">
              <mc:Choice xmlns:v="urn:schemas-microsoft-com:vml" Requires="v">
                <p:oleObj spid="_x0000_s28705" name="Equation" r:id="rId4" imgW="2616200" imgH="457200" progId="Equation.3">
                  <p:embed/>
                </p:oleObj>
              </mc:Choice>
              <mc:Fallback>
                <p:oleObj name="Equation" r:id="rId4" imgW="26162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3935413"/>
                        <a:ext cx="5765800" cy="10064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6">
            <a:duotone>
              <a:prstClr val="black"/>
              <a:srgbClr val="FFC000">
                <a:tint val="45000"/>
                <a:satMod val="400000"/>
              </a:srgbClr>
            </a:duotone>
          </a:blip>
          <a:stretch>
            <a:fillRect/>
          </a:stretch>
        </p:blipFill>
        <p:spPr>
          <a:xfrm>
            <a:off x="2149798" y="2066179"/>
            <a:ext cx="2664296" cy="10393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84213" y="200025"/>
            <a:ext cx="8259762" cy="708025"/>
          </a:xfrm>
        </p:spPr>
        <p:txBody>
          <a:bodyPr/>
          <a:lstStyle/>
          <a:p>
            <a:r>
              <a:rPr lang="en-US" altLang="en-US" sz="4000"/>
              <a:t>Relative Performance- example</a:t>
            </a:r>
          </a:p>
        </p:txBody>
      </p:sp>
      <p:sp>
        <p:nvSpPr>
          <p:cNvPr id="30723" name="Content Placeholder 2"/>
          <p:cNvSpPr>
            <a:spLocks noGrp="1"/>
          </p:cNvSpPr>
          <p:nvPr>
            <p:ph idx="1"/>
          </p:nvPr>
        </p:nvSpPr>
        <p:spPr/>
        <p:txBody>
          <a:bodyPr/>
          <a:lstStyle/>
          <a:p>
            <a:pPr marL="0" indent="0">
              <a:buFont typeface="Wingdings" panose="05000000000000000000" pitchFamily="2" charset="2"/>
              <a:buNone/>
            </a:pPr>
            <a:r>
              <a:rPr lang="en-US" altLang="en-US" dirty="0"/>
              <a:t>Q: If computer A runs a program in 10 seconds and computer B runs the same program in 15 seconds, how much faster is A than B?</a:t>
            </a:r>
          </a:p>
          <a:p>
            <a:pPr marL="0" indent="0">
              <a:buFont typeface="Wingdings" panose="05000000000000000000" pitchFamily="2" charset="2"/>
              <a:buNone/>
            </a:pPr>
            <a:endParaRPr lang="en-US" altLang="en-US" dirty="0"/>
          </a:p>
        </p:txBody>
      </p:sp>
      <p:sp>
        <p:nvSpPr>
          <p:cNvPr id="3072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002 - Measuring Performance</a:t>
            </a:r>
          </a:p>
        </p:txBody>
      </p:sp>
      <p:sp>
        <p:nvSpPr>
          <p:cNvPr id="30725" name="Rectangle 5"/>
          <p:cNvSpPr>
            <a:spLocks noChangeArrowheads="1"/>
          </p:cNvSpPr>
          <p:nvPr/>
        </p:nvSpPr>
        <p:spPr bwMode="auto">
          <a:xfrm>
            <a:off x="684213" y="3573463"/>
            <a:ext cx="82708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endParaRPr lang="en-AU" altLang="en-US" dirty="0"/>
          </a:p>
        </p:txBody>
      </p:sp>
    </p:spTree>
  </p:cSld>
  <p:clrMapOvr>
    <a:masterClrMapping/>
  </p:clrMapOvr>
</p:sld>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16334</TotalTime>
  <Words>2134</Words>
  <Application>Microsoft Office PowerPoint</Application>
  <PresentationFormat>On-screen Show (4:3)</PresentationFormat>
  <Paragraphs>290</Paragraphs>
  <Slides>39</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8" baseType="lpstr">
      <vt:lpstr>Arial</vt:lpstr>
      <vt:lpstr>Arial Black</vt:lpstr>
      <vt:lpstr>Cambria Math</vt:lpstr>
      <vt:lpstr>Corbel</vt:lpstr>
      <vt:lpstr>Times New Roman</vt:lpstr>
      <vt:lpstr>Wingdings</vt:lpstr>
      <vt:lpstr>2_Blends</vt:lpstr>
      <vt:lpstr>Chart</vt:lpstr>
      <vt:lpstr>Equation</vt:lpstr>
      <vt:lpstr>PowerPoint Presentation</vt:lpstr>
      <vt:lpstr>Outline</vt:lpstr>
      <vt:lpstr>Performance</vt:lpstr>
      <vt:lpstr>Program Performance</vt:lpstr>
      <vt:lpstr>Defining Performance</vt:lpstr>
      <vt:lpstr>Response Time and Throughput</vt:lpstr>
      <vt:lpstr>Response time &amp; Performance</vt:lpstr>
      <vt:lpstr>Relative Performance</vt:lpstr>
      <vt:lpstr>Relative Performance- example</vt:lpstr>
      <vt:lpstr>sol</vt:lpstr>
      <vt:lpstr>Relative Performance- example</vt:lpstr>
      <vt:lpstr>sol</vt:lpstr>
      <vt:lpstr>Execution Time Components</vt:lpstr>
      <vt:lpstr>CPU Clocking</vt:lpstr>
      <vt:lpstr>CPU Time (Performance) </vt:lpstr>
      <vt:lpstr>CPU Time Example</vt:lpstr>
      <vt:lpstr>CPU Time Example</vt:lpstr>
      <vt:lpstr>CPU Time Example</vt:lpstr>
      <vt:lpstr>Instruction Count and CPI</vt:lpstr>
      <vt:lpstr>CPI Example</vt:lpstr>
      <vt:lpstr>CPI Example</vt:lpstr>
      <vt:lpstr>CPI in More Detail</vt:lpstr>
      <vt:lpstr>CPI Example</vt:lpstr>
      <vt:lpstr>CPI Example</vt:lpstr>
      <vt:lpstr>Check Yourself</vt:lpstr>
      <vt:lpstr>Performance Summary</vt:lpstr>
      <vt:lpstr>Example</vt:lpstr>
      <vt:lpstr>Example</vt:lpstr>
      <vt:lpstr>Amdhal’s Law</vt:lpstr>
      <vt:lpstr>Amdhals’ Law</vt:lpstr>
      <vt:lpstr>Amdhal’s Law</vt:lpstr>
      <vt:lpstr>Amdhal’s Law (Eg.)</vt:lpstr>
      <vt:lpstr>Amdhal’s Law (Eg.)</vt:lpstr>
      <vt:lpstr>Amdhal’s Law (Eg.)</vt:lpstr>
      <vt:lpstr>Amdhal’s Law (Eg.)</vt:lpstr>
      <vt:lpstr>PowerPoint Presentation</vt:lpstr>
      <vt:lpstr>PowerPoint Presentation</vt:lpstr>
      <vt:lpstr>PowerPoint Presentation</vt:lpstr>
      <vt:lpstr>PowerPoint Presentation</vt:lpstr>
    </vt:vector>
  </TitlesOfParts>
  <Company>Ashenden Designs Pty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periyasamy</cp:lastModifiedBy>
  <cp:revision>316</cp:revision>
  <cp:lastPrinted>2018-09-16T03:33:18Z</cp:lastPrinted>
  <dcterms:created xsi:type="dcterms:W3CDTF">2001-07-25T06:45:25Z</dcterms:created>
  <dcterms:modified xsi:type="dcterms:W3CDTF">2022-09-12T04:21:22Z</dcterms:modified>
</cp:coreProperties>
</file>