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9" r:id="rId3"/>
    <p:sldId id="377" r:id="rId4"/>
    <p:sldId id="378" r:id="rId5"/>
    <p:sldId id="380" r:id="rId6"/>
    <p:sldId id="386" r:id="rId7"/>
    <p:sldId id="361" r:id="rId8"/>
    <p:sldId id="392" r:id="rId9"/>
    <p:sldId id="391" r:id="rId10"/>
    <p:sldId id="390" r:id="rId11"/>
    <p:sldId id="393" r:id="rId12"/>
    <p:sldId id="394" r:id="rId13"/>
    <p:sldId id="395" r:id="rId14"/>
    <p:sldId id="38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41FE0D-3F10-4C2A-9884-8DCE52244B3B}">
          <p14:sldIdLst>
            <p14:sldId id="260"/>
            <p14:sldId id="269"/>
            <p14:sldId id="377"/>
            <p14:sldId id="378"/>
            <p14:sldId id="380"/>
            <p14:sldId id="386"/>
            <p14:sldId id="361"/>
            <p14:sldId id="392"/>
            <p14:sldId id="391"/>
            <p14:sldId id="390"/>
            <p14:sldId id="393"/>
            <p14:sldId id="394"/>
            <p14:sldId id="395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  <a:srgbClr val="F84D08"/>
    <a:srgbClr val="A85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64" autoAdjust="0"/>
  </p:normalViewPr>
  <p:slideViewPr>
    <p:cSldViewPr>
      <p:cViewPr varScale="1">
        <p:scale>
          <a:sx n="85" d="100"/>
          <a:sy n="85" d="100"/>
        </p:scale>
        <p:origin x="9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76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DBB03-2099-49A0-9AA7-564F3E209C9D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E8526-3E13-4DDD-B0A2-C3F3C559D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57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D432-A164-4EAD-99A1-52814ED9B571}" type="datetimeFigureOut">
              <a:rPr lang="en-US" smtClean="0"/>
              <a:pPr/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68B68-EA06-4AC9-9208-923AED05B3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1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10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04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3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8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5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1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626F7FD-58D2-4BD4-A7FD-BD1BE29513CB}" type="datetime1">
              <a:rPr lang="en-US" smtClean="0"/>
              <a:t>8/29/2023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421A4CB-8FC8-4F45-A6FD-B9F3D24122E8}" type="datetime1">
              <a:rPr lang="en-US" smtClean="0"/>
              <a:t>8/29/2023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3CF41CA-DCF0-4AA3-AE75-EAD729A3A8BA}" type="datetime1">
              <a:rPr lang="en-US" smtClean="0"/>
              <a:t>8/29/2023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37EC-B82D-4843-94DD-CB687578F4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031192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772D98D-A6B3-4D9B-A15C-9B070BD43849}" type="datetime1">
              <a:rPr lang="en-US" smtClean="0"/>
              <a:t>8/29/2023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369BBBD-B2D2-41A6-8627-268690E20F11}" type="datetime1">
              <a:rPr lang="en-US" smtClean="0"/>
              <a:t>8/29/2023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51779"/>
            <a:ext cx="8229600" cy="5446491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2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C09B6DE-61AB-4C5D-8502-41556E9A18AE}" type="datetime1">
              <a:rPr lang="en-US" smtClean="0"/>
              <a:t>8/29/2023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777D956E-4274-4CEE-A6B5-5B711720AFB3}" type="datetime1">
              <a:rPr lang="en-US" smtClean="0"/>
              <a:t>8/29/2023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1991A64-306A-405B-876B-94D50CE5690F}" type="datetime1">
              <a:rPr lang="en-US" smtClean="0"/>
              <a:t>8/29/2023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4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B0402EA-3BF9-46F7-9F8D-147E9D79649C}" type="datetime1">
              <a:rPr lang="en-US" smtClean="0"/>
              <a:t>8/29/2023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F1FA5BE-4E5B-40CA-B0F9-EB223052D675}" type="datetime1">
              <a:rPr lang="en-US" smtClean="0"/>
              <a:t>8/29/2023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CS F342 Computer Architecture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828800" y="5638800"/>
            <a:ext cx="6934200" cy="533400"/>
          </a:xfrm>
        </p:spPr>
        <p:txBody>
          <a:bodyPr/>
          <a:lstStyle/>
          <a:p>
            <a:pPr algn="ctr"/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CS F342 Computer Architecture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B06999-ACE5-4A73-83DE-D4038FD46807}" type="datetime1">
              <a:rPr lang="en-US" smtClean="0">
                <a:solidFill>
                  <a:srgbClr val="002060"/>
                </a:solidFill>
              </a:rPr>
              <a:t>8/29/2023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105400" y="6553200"/>
            <a:ext cx="2133600" cy="365125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Slide No.</a:t>
            </a:r>
            <a:fld id="{BC8D7E44-7D4F-4942-A8C9-2DF6BF8399E8}" type="slidenum">
              <a:rPr lang="en-US" smtClean="0">
                <a:solidFill>
                  <a:srgbClr val="002060"/>
                </a:solidFill>
              </a:rPr>
              <a:pPr/>
              <a:t>1</a:t>
            </a:fld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828800" y="3412516"/>
            <a:ext cx="7315200" cy="9308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4000"/>
              </a:lnSpc>
              <a:spcBef>
                <a:spcPct val="0"/>
              </a:spcBef>
              <a:defRPr/>
            </a:pPr>
            <a:r>
              <a:rPr lang="en-US" sz="4000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CS F342: Comp Architecture</a:t>
            </a:r>
            <a:endParaRPr kumimoji="0" lang="en-US" sz="4000" b="1" i="0" u="none" strike="noStrike" kern="1200" cap="none" spc="-150" normalizeH="0" baseline="0" noProof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 descr="D:\AY 2012_13\BPDC Front views for ppts\GVJ 4348 cropped frm Dir BPDC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267200"/>
            <a:ext cx="6510223" cy="1583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Register Summary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9550" y="710625"/>
            <a:ext cx="9277350" cy="58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7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MIPS  Instruction set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375" y="692696"/>
            <a:ext cx="9022976" cy="586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0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Psuedoinstructios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990601"/>
            <a:ext cx="84963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9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a  CA/CO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00" y="-304800"/>
            <a:ext cx="10010775" cy="753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9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MIPS Assemble Lang </a:t>
            </a:r>
            <a:r>
              <a:rPr lang="en-US" dirty="0" err="1"/>
              <a:t>Prog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1066800"/>
            <a:ext cx="6629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	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"Hello World"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.text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 li $v0, 4     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la $a0,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# argument: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print the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li $v0, 10      #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096000" y="1039906"/>
            <a:ext cx="3886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.model small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msg1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0dh, 0ah, "$"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  proc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ax,seg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msg1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ds,ax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ah,09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   dx,msg1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21h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ax,4c00h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21h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9339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>
          <a:xfrm>
            <a:off x="76200" y="76201"/>
            <a:ext cx="8991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About the Course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3094" y="1143001"/>
            <a:ext cx="8686800" cy="914400"/>
          </a:xfrm>
        </p:spPr>
        <p:txBody>
          <a:bodyPr>
            <a:normAutofit/>
          </a:bodyPr>
          <a:lstStyle/>
          <a:p>
            <a:r>
              <a:rPr lang="en-US" b="1" dirty="0"/>
              <a:t>Course No.		: CS F342           (3 1 4)</a:t>
            </a:r>
            <a:endParaRPr lang="en-US" dirty="0"/>
          </a:p>
          <a:p>
            <a:r>
              <a:rPr lang="en-US" b="1" dirty="0"/>
              <a:t>Course Title		: Computer Architecture </a:t>
            </a:r>
            <a:endParaRPr lang="en-US" sz="2000" dirty="0"/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2000" dirty="0"/>
          </a:p>
          <a:p>
            <a:pPr marL="800100" lvl="1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sz="2800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40005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endParaRPr lang="en-US" dirty="0"/>
          </a:p>
          <a:p>
            <a:pPr marL="57150" indent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tabLst>
                <a:tab pos="5824538" algn="l"/>
              </a:tabLst>
            </a:pP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</p:spPr>
        <p:txBody>
          <a:bodyPr/>
          <a:lstStyle/>
          <a:p>
            <a:fld id="{DA36828C-867A-4A2E-8E6D-6C287D81E21B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4800600" y="6553200"/>
            <a:ext cx="2133600" cy="365125"/>
          </a:xfrm>
        </p:spPr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438400" y="6553200"/>
            <a:ext cx="2895600" cy="365125"/>
          </a:xfrm>
        </p:spPr>
        <p:txBody>
          <a:bodyPr/>
          <a:lstStyle/>
          <a:p>
            <a:r>
              <a:rPr lang="en-US" dirty="0"/>
              <a:t>CS F342 Computer Architecture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094" y="2971800"/>
            <a:ext cx="913666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LAB1:</a:t>
            </a:r>
          </a:p>
          <a:p>
            <a:r>
              <a:rPr lang="en-US" sz="3200" dirty="0"/>
              <a:t>Familiarization with  MIPS Assembly Lang and QtSPIM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4288" y="838200"/>
            <a:ext cx="8991600" cy="14478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MP&amp; I Course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Software :  x86 instruction set  &amp; programing in x86 assembly level program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Hardware : Programmer’s view of the x86 Processor. </a:t>
            </a:r>
          </a:p>
          <a:p>
            <a:pPr marL="457200" lvl="1" indent="0">
              <a:buNone/>
            </a:pPr>
            <a:r>
              <a:rPr lang="en-US" sz="1800" dirty="0"/>
              <a:t>                       (how instruction are executed).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Interfacing.:  memory, peripherals – 8255,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MP&amp;IF vs CA/CO Course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CS F342 Computer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44824" y="2243590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TASM/TLINK/TD  in </a:t>
            </a:r>
            <a:r>
              <a:rPr lang="en-US" sz="1800" dirty="0" err="1"/>
              <a:t>dosbox</a:t>
            </a:r>
            <a:r>
              <a:rPr lang="en-US" sz="1800" dirty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Can you execute an </a:t>
            </a:r>
            <a:r>
              <a:rPr lang="en-US" sz="1800" dirty="0" err="1"/>
              <a:t>asm</a:t>
            </a:r>
            <a:r>
              <a:rPr lang="en-US" sz="1800" dirty="0"/>
              <a:t> program in </a:t>
            </a:r>
            <a:r>
              <a:rPr lang="en-US" sz="1800" dirty="0" err="1"/>
              <a:t>linux</a:t>
            </a:r>
            <a:r>
              <a:rPr lang="en-US" sz="1800" dirty="0"/>
              <a:t> (if so how)</a:t>
            </a:r>
          </a:p>
          <a:p>
            <a:pPr marL="457200" lvl="1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17088" y="3246782"/>
            <a:ext cx="8991600" cy="104161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CA/CO: How is a processor designed :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We could have studied processor design using  x86 (simplified </a:t>
            </a:r>
            <a:r>
              <a:rPr lang="en-US" sz="1800" dirty="0" err="1"/>
              <a:t>ver</a:t>
            </a:r>
            <a:r>
              <a:rPr lang="en-US" sz="1800" dirty="0"/>
              <a:t>).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But not so..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44824" y="4370144"/>
            <a:ext cx="8932488" cy="2030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Microprocessor without Interlocked Pipelined Stages (MIPS) Processor  (why not x86)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x86 : CISC processor,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MIPS Processor  - RISC…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=&gt; MIPS  Instruction Set and Assembly Lang Program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=&gt; Design of MIPS (simplified </a:t>
            </a:r>
            <a:r>
              <a:rPr lang="en-US" sz="1800" dirty="0" err="1"/>
              <a:t>vers</a:t>
            </a:r>
            <a:r>
              <a:rPr lang="en-US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697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MP&amp; I vs CA/CO Course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0" y="1869741"/>
            <a:ext cx="3886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.model small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msg1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0dh, 0ah, "$"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.code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  proc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ax,seg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msg1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ds,ax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ah,09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   dx,msg1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21h</a:t>
            </a: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ax,4c00h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21h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main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6477000" y="1197088"/>
            <a:ext cx="2514600" cy="14567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tlink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a1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td a1</a:t>
            </a: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0" y="802941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MP Labs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TASM/TLINK/TD  in </a:t>
            </a:r>
            <a:r>
              <a:rPr lang="en-US" sz="1800" dirty="0" err="1"/>
              <a:t>dosbox</a:t>
            </a:r>
            <a:r>
              <a:rPr lang="en-US" sz="1800" dirty="0"/>
              <a:t> (why??)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Can you execute an </a:t>
            </a:r>
            <a:r>
              <a:rPr lang="en-US" sz="1800" dirty="0" err="1"/>
              <a:t>asm</a:t>
            </a:r>
            <a:r>
              <a:rPr lang="en-US" sz="1800" dirty="0"/>
              <a:t> program in </a:t>
            </a:r>
            <a:r>
              <a:rPr lang="en-US" sz="1800" dirty="0" err="1"/>
              <a:t>linux</a:t>
            </a:r>
            <a:r>
              <a:rPr lang="en-US" sz="1800" dirty="0"/>
              <a:t> (if so how)</a:t>
            </a:r>
          </a:p>
          <a:p>
            <a:pPr marL="457200" lvl="1" indent="0">
              <a:buFont typeface="Arial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60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MP&amp;IF vs CA/</a:t>
            </a:r>
            <a:r>
              <a:rPr lang="en-US" dirty="0" err="1"/>
              <a:t>COCourse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98612" y="2015845"/>
            <a:ext cx="8359588" cy="37753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this solution ok ?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an intel (x86) machine can we do the following? (Yes/No)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mips_asm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a1;          (similar to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tasm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mips_link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a1;         (          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tlink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a1                    (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execue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a1)</a:t>
            </a:r>
          </a:p>
          <a:p>
            <a:pPr marL="457200" lvl="1" indent="0">
              <a:buNone/>
            </a:pP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C:&gt;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mips_debugger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a1       (            TD A1)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0" y="802941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 Labs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How do you assemble, link and execute MIPS </a:t>
            </a:r>
            <a:r>
              <a:rPr lang="en-US" sz="1800" dirty="0" err="1"/>
              <a:t>asm</a:t>
            </a:r>
            <a:r>
              <a:rPr lang="en-US" sz="1800" dirty="0"/>
              <a:t> </a:t>
            </a:r>
            <a:r>
              <a:rPr lang="en-US" sz="1800" dirty="0" err="1"/>
              <a:t>progs</a:t>
            </a:r>
            <a:r>
              <a:rPr lang="en-US" sz="1800" dirty="0"/>
              <a:t> on x86 CPU ?  </a:t>
            </a:r>
          </a:p>
          <a:p>
            <a:pPr marL="457200" lvl="1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0" y="4225645"/>
            <a:ext cx="8359588" cy="2327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4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QTSPIM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0" y="802941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 Labs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/>
              <a:t>How do you assemble, link and execute MIPS </a:t>
            </a:r>
            <a:r>
              <a:rPr lang="en-US" sz="1800" dirty="0" err="1"/>
              <a:t>asm</a:t>
            </a:r>
            <a:r>
              <a:rPr lang="en-US" sz="1800" dirty="0"/>
              <a:t> </a:t>
            </a:r>
            <a:r>
              <a:rPr lang="en-US" sz="1800" dirty="0" err="1"/>
              <a:t>progs</a:t>
            </a:r>
            <a:r>
              <a:rPr lang="en-US" sz="1800" dirty="0"/>
              <a:t> on x86 </a:t>
            </a:r>
            <a:r>
              <a:rPr lang="en-US" sz="1800" dirty="0" err="1"/>
              <a:t>cpu</a:t>
            </a:r>
            <a:r>
              <a:rPr lang="en-US" sz="1800" dirty="0"/>
              <a:t>?</a:t>
            </a:r>
          </a:p>
        </p:txBody>
      </p:sp>
      <p:sp>
        <p:nvSpPr>
          <p:cNvPr id="13" name="Content Placeholder 1"/>
          <p:cNvSpPr txBox="1">
            <a:spLocks/>
          </p:cNvSpPr>
          <p:nvPr/>
        </p:nvSpPr>
        <p:spPr>
          <a:xfrm>
            <a:off x="-293594" y="1851812"/>
            <a:ext cx="9132794" cy="4472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400" dirty="0" err="1">
                <a:solidFill>
                  <a:srgbClr val="FF0000"/>
                </a:solidFill>
              </a:rPr>
              <a:t>Ans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An executable binary (a.exe) for given processor arch cannot be directly executed on another processor arch.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So what is the solution??</a:t>
            </a:r>
          </a:p>
          <a:p>
            <a:pPr marL="457200" lvl="1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Architectural Simulator: </a:t>
            </a:r>
          </a:p>
          <a:p>
            <a:pPr lvl="1" indent="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 Simulator is also a software program.</a:t>
            </a:r>
          </a:p>
          <a:p>
            <a:pPr lvl="1" indent="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 Capable of executing binary code of another processor (say </a:t>
            </a:r>
            <a:r>
              <a:rPr lang="en-US" sz="2400" dirty="0" err="1">
                <a:solidFill>
                  <a:srgbClr val="FF0000"/>
                </a:solidFill>
              </a:rPr>
              <a:t>mips</a:t>
            </a:r>
            <a:r>
              <a:rPr lang="en-US" sz="2400" dirty="0">
                <a:solidFill>
                  <a:srgbClr val="FF0000"/>
                </a:solidFill>
              </a:rPr>
              <a:t>, arm </a:t>
            </a:r>
            <a:r>
              <a:rPr lang="en-US" sz="2400" dirty="0" err="1">
                <a:solidFill>
                  <a:srgbClr val="FF0000"/>
                </a:solidFill>
              </a:rPr>
              <a:t>etc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pPr lvl="1" indent="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  Have you worked with anything like this in 3</a:t>
            </a:r>
            <a:r>
              <a:rPr lang="en-US" sz="2400" baseline="30000" dirty="0">
                <a:solidFill>
                  <a:srgbClr val="FF0000"/>
                </a:solidFill>
              </a:rPr>
              <a:t>rd</a:t>
            </a:r>
            <a:r>
              <a:rPr lang="en-US" sz="2400" dirty="0">
                <a:solidFill>
                  <a:srgbClr val="FF0000"/>
                </a:solidFill>
              </a:rPr>
              <a:t> sem.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7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QTSPIM DEMO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94" y="924199"/>
            <a:ext cx="8673353" cy="4257402"/>
          </a:xfrm>
          <a:prstGeom prst="rect">
            <a:avLst/>
          </a:prstGeom>
        </p:spPr>
      </p:pic>
      <p:sp>
        <p:nvSpPr>
          <p:cNvPr id="15" name="Content Placeholder 1"/>
          <p:cNvSpPr txBox="1">
            <a:spLocks/>
          </p:cNvSpPr>
          <p:nvPr/>
        </p:nvSpPr>
        <p:spPr>
          <a:xfrm>
            <a:off x="116541" y="5348475"/>
            <a:ext cx="8991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QtSPIM (By James </a:t>
            </a:r>
            <a:r>
              <a:rPr lang="en-US" dirty="0" err="1"/>
              <a:t>Laraus</a:t>
            </a:r>
            <a:r>
              <a:rPr lang="en-US" dirty="0"/>
              <a:t>, Prof @</a:t>
            </a:r>
            <a:r>
              <a:rPr lang="en-US" dirty="0" err="1"/>
              <a:t>wisc</a:t>
            </a:r>
            <a:r>
              <a:rPr lang="en-US" dirty="0"/>
              <a:t>-mad, now @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Simulator for </a:t>
            </a:r>
            <a:r>
              <a:rPr lang="en-US" sz="1800" dirty="0" err="1"/>
              <a:t>mips</a:t>
            </a:r>
            <a:r>
              <a:rPr lang="en-US" sz="1800" dirty="0"/>
              <a:t> processor (has an assembler also)</a:t>
            </a:r>
          </a:p>
        </p:txBody>
      </p:sp>
    </p:spTree>
    <p:extLst>
      <p:ext uri="{BB962C8B-B14F-4D97-AF65-F5344CB8AC3E}">
        <p14:creationId xmlns:p14="http://schemas.microsoft.com/office/powerpoint/2010/main" val="29805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Memory Layout- MIPS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05148"/>
            <a:ext cx="8915400" cy="549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2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Declarations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3C517C6-CB74-4F3F-8418-01B8F3DAD3AE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 F342 Computer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" y="914400"/>
            <a:ext cx="68389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8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10291</TotalTime>
  <Words>738</Words>
  <Application>Microsoft Office PowerPoint</Application>
  <PresentationFormat>On-screen Show (4:3)</PresentationFormat>
  <Paragraphs>176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periyasamy</cp:lastModifiedBy>
  <cp:revision>407</cp:revision>
  <dcterms:created xsi:type="dcterms:W3CDTF">2011-09-14T09:42:05Z</dcterms:created>
  <dcterms:modified xsi:type="dcterms:W3CDTF">2023-08-29T05:39:29Z</dcterms:modified>
</cp:coreProperties>
</file>