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3" r:id="rId1"/>
  </p:sldMasterIdLst>
  <p:notesMasterIdLst>
    <p:notesMasterId r:id="rId88"/>
  </p:notesMasterIdLst>
  <p:handoutMasterIdLst>
    <p:handoutMasterId r:id="rId89"/>
  </p:handoutMasterIdLst>
  <p:sldIdLst>
    <p:sldId id="371" r:id="rId2"/>
    <p:sldId id="271" r:id="rId3"/>
    <p:sldId id="272" r:id="rId4"/>
    <p:sldId id="273" r:id="rId5"/>
    <p:sldId id="274" r:id="rId6"/>
    <p:sldId id="377" r:id="rId7"/>
    <p:sldId id="378" r:id="rId8"/>
    <p:sldId id="275" r:id="rId9"/>
    <p:sldId id="376" r:id="rId10"/>
    <p:sldId id="276" r:id="rId11"/>
    <p:sldId id="372" r:id="rId12"/>
    <p:sldId id="374" r:id="rId13"/>
    <p:sldId id="375" r:id="rId14"/>
    <p:sldId id="277" r:id="rId15"/>
    <p:sldId id="401" r:id="rId16"/>
    <p:sldId id="278" r:id="rId17"/>
    <p:sldId id="279" r:id="rId18"/>
    <p:sldId id="280" r:id="rId19"/>
    <p:sldId id="281" r:id="rId20"/>
    <p:sldId id="367" r:id="rId21"/>
    <p:sldId id="282" r:id="rId22"/>
    <p:sldId id="283" r:id="rId23"/>
    <p:sldId id="284" r:id="rId24"/>
    <p:sldId id="368" r:id="rId25"/>
    <p:sldId id="285" r:id="rId26"/>
    <p:sldId id="387" r:id="rId27"/>
    <p:sldId id="386" r:id="rId28"/>
    <p:sldId id="388" r:id="rId29"/>
    <p:sldId id="389" r:id="rId30"/>
    <p:sldId id="390" r:id="rId31"/>
    <p:sldId id="403" r:id="rId32"/>
    <p:sldId id="407" r:id="rId33"/>
    <p:sldId id="402" r:id="rId34"/>
    <p:sldId id="359" r:id="rId35"/>
    <p:sldId id="361" r:id="rId36"/>
    <p:sldId id="362" r:id="rId37"/>
    <p:sldId id="363" r:id="rId38"/>
    <p:sldId id="364" r:id="rId39"/>
    <p:sldId id="287" r:id="rId40"/>
    <p:sldId id="288" r:id="rId41"/>
    <p:sldId id="289" r:id="rId42"/>
    <p:sldId id="290" r:id="rId43"/>
    <p:sldId id="291" r:id="rId44"/>
    <p:sldId id="292" r:id="rId45"/>
    <p:sldId id="379" r:id="rId46"/>
    <p:sldId id="293" r:id="rId47"/>
    <p:sldId id="380" r:id="rId48"/>
    <p:sldId id="391" r:id="rId49"/>
    <p:sldId id="381" r:id="rId50"/>
    <p:sldId id="294" r:id="rId51"/>
    <p:sldId id="382" r:id="rId52"/>
    <p:sldId id="394" r:id="rId53"/>
    <p:sldId id="383" r:id="rId54"/>
    <p:sldId id="395" r:id="rId55"/>
    <p:sldId id="384" r:id="rId56"/>
    <p:sldId id="385" r:id="rId57"/>
    <p:sldId id="396" r:id="rId58"/>
    <p:sldId id="296" r:id="rId59"/>
    <p:sldId id="297" r:id="rId60"/>
    <p:sldId id="369" r:id="rId61"/>
    <p:sldId id="298" r:id="rId62"/>
    <p:sldId id="299" r:id="rId63"/>
    <p:sldId id="300" r:id="rId64"/>
    <p:sldId id="301" r:id="rId65"/>
    <p:sldId id="302" r:id="rId66"/>
    <p:sldId id="398" r:id="rId67"/>
    <p:sldId id="397" r:id="rId68"/>
    <p:sldId id="303" r:id="rId69"/>
    <p:sldId id="304" r:id="rId70"/>
    <p:sldId id="305" r:id="rId71"/>
    <p:sldId id="308" r:id="rId72"/>
    <p:sldId id="309" r:id="rId73"/>
    <p:sldId id="310" r:id="rId74"/>
    <p:sldId id="311" r:id="rId75"/>
    <p:sldId id="312" r:id="rId76"/>
    <p:sldId id="399" r:id="rId77"/>
    <p:sldId id="400" r:id="rId78"/>
    <p:sldId id="313" r:id="rId79"/>
    <p:sldId id="314" r:id="rId80"/>
    <p:sldId id="404" r:id="rId81"/>
    <p:sldId id="315" r:id="rId82"/>
    <p:sldId id="406" r:id="rId83"/>
    <p:sldId id="405" r:id="rId84"/>
    <p:sldId id="370" r:id="rId85"/>
    <p:sldId id="316" r:id="rId86"/>
    <p:sldId id="318" r:id="rId87"/>
  </p:sldIdLst>
  <p:sldSz cx="9144000" cy="6858000" type="screen4x3"/>
  <p:notesSz cx="7099300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FF"/>
    <a:srgbClr val="66FF66"/>
    <a:srgbClr val="0099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34" autoAdjust="0"/>
    <p:restoredTop sz="94686" autoAdjust="0"/>
  </p:normalViewPr>
  <p:slideViewPr>
    <p:cSldViewPr>
      <p:cViewPr varScale="1">
        <p:scale>
          <a:sx n="68" d="100"/>
          <a:sy n="68" d="100"/>
        </p:scale>
        <p:origin x="133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16362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handoutMaster" Target="handoutMasters/handoutMaster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presProps" Target="pres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notesMaster" Target="notesMasters/notesMaster1.xml"/><Relationship Id="rId9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heme" Target="theme/theme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54371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The University of Adelaide, School of Computer Science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575300" y="0"/>
            <a:ext cx="1524000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FE6F5B6C-3F4C-47A7-8698-1CE65485344C}" type="datetime3">
              <a:rPr lang="en-US"/>
              <a:pPr>
                <a:defRPr/>
              </a:pPr>
              <a:t>21 September 2021</a:t>
            </a:fld>
            <a:endParaRPr lang="en-US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54371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Chapter 2 — Instructions: Language of the Computer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575300" y="9723438"/>
            <a:ext cx="1524000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EC9FE989-3723-4199-A41D-C3188A50048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The University of Adelaide, School of Computer Science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7D62EBA6-056A-4F12-AAFC-2CEB1DCE9838}" type="datetime3">
              <a:rPr lang="en-US"/>
              <a:pPr>
                <a:defRPr/>
              </a:pPr>
              <a:t>21 September 2021</a:t>
            </a:fld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2513"/>
            <a:ext cx="5207000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Chapter 2 — Instructions: Language of the Computer</a:t>
            </a:r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136CE9C5-7CEB-41AD-A9A0-085AF7434FE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566A2B5-EAA9-472C-9C7A-F91A0F61B975}" type="datetime3">
              <a:rPr lang="en-US" altLang="en-US">
                <a:latin typeface="Times New Roman" panose="02020603050405020304" pitchFamily="18" charset="0"/>
              </a:rPr>
              <a:pPr/>
              <a:t>21 September 2021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741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74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0C0406D-8D45-4BD6-A37E-69AB3D3BC447}" type="slidenum">
              <a:rPr lang="en-US" altLang="en-US" smtClean="0">
                <a:latin typeface="Times New Roman" panose="02020603050405020304" pitchFamily="18" charset="0"/>
              </a:rPr>
              <a:pPr/>
              <a:t>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74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5202074-7E21-4CB3-8EB0-C65D6BEF1A16}" type="datetime3">
              <a:rPr lang="en-US" altLang="en-US">
                <a:latin typeface="Times New Roman" panose="02020603050405020304" pitchFamily="18" charset="0"/>
              </a:rPr>
              <a:pPr/>
              <a:t>21 September 2021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379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337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28E9B86-5F08-48DD-AE22-F14155C179D4}" type="slidenum">
              <a:rPr lang="en-US" altLang="en-US" smtClean="0">
                <a:latin typeface="Times New Roman" panose="02020603050405020304" pitchFamily="18" charset="0"/>
              </a:rPr>
              <a:pPr/>
              <a:t>17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37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E320087-5F90-405C-8B4E-336FF25E6B5D}" type="datetime3">
              <a:rPr lang="en-US" altLang="en-US">
                <a:latin typeface="Times New Roman" panose="02020603050405020304" pitchFamily="18" charset="0"/>
              </a:rPr>
              <a:pPr/>
              <a:t>21 September 2021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584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358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F737CD0-B523-4ABD-90E9-4D7B419B73DA}" type="slidenum">
              <a:rPr lang="en-US" altLang="en-US" smtClean="0">
                <a:latin typeface="Times New Roman" panose="02020603050405020304" pitchFamily="18" charset="0"/>
              </a:rPr>
              <a:pPr/>
              <a:t>18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58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7BF0487-3B37-4DCF-8FC1-2051A384E397}" type="datetime3">
              <a:rPr lang="en-US" altLang="en-US">
                <a:latin typeface="Times New Roman" panose="02020603050405020304" pitchFamily="18" charset="0"/>
              </a:rPr>
              <a:pPr/>
              <a:t>21 September 2021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789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378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4E4B2D7-7F1E-4C11-B5C6-DEA2CE88CE99}" type="slidenum">
              <a:rPr lang="en-US" altLang="en-US" smtClean="0">
                <a:latin typeface="Times New Roman" panose="02020603050405020304" pitchFamily="18" charset="0"/>
              </a:rPr>
              <a:pPr/>
              <a:t>19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78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3C364F7-A16B-4028-9D09-FB01BFB10886}" type="datetime3">
              <a:rPr lang="en-US" altLang="en-US">
                <a:latin typeface="Times New Roman" panose="02020603050405020304" pitchFamily="18" charset="0"/>
              </a:rPr>
              <a:pPr/>
              <a:t>21 September 2021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994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399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48F4699-230C-4B11-B3E6-62C0521F1DBD}" type="slidenum">
              <a:rPr lang="en-US" altLang="en-US" smtClean="0">
                <a:latin typeface="Times New Roman" panose="02020603050405020304" pitchFamily="18" charset="0"/>
              </a:rPr>
              <a:pPr/>
              <a:t>20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99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C5CF13F-99A2-43AD-B7CB-84561956E23B}" type="datetime3">
              <a:rPr lang="en-US" altLang="en-US">
                <a:latin typeface="Times New Roman" panose="02020603050405020304" pitchFamily="18" charset="0"/>
              </a:rPr>
              <a:pPr/>
              <a:t>21 September 2021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198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419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9D10B69-4BD2-4F57-8E51-22FB952AC902}" type="slidenum">
              <a:rPr lang="en-US" altLang="en-US" smtClean="0">
                <a:latin typeface="Times New Roman" panose="02020603050405020304" pitchFamily="18" charset="0"/>
              </a:rPr>
              <a:pPr/>
              <a:t>21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19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36CE0D0-C8B4-45C5-A822-D4FEBDC6B09D}" type="datetime3">
              <a:rPr lang="en-US" altLang="en-US">
                <a:latin typeface="Times New Roman" panose="02020603050405020304" pitchFamily="18" charset="0"/>
              </a:rPr>
              <a:pPr/>
              <a:t>21 September 2021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403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440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D5CF7CC-1A46-4E2C-9962-A9FD7491E3C4}" type="slidenum">
              <a:rPr lang="en-US" altLang="en-US" smtClean="0">
                <a:latin typeface="Times New Roman" panose="02020603050405020304" pitchFamily="18" charset="0"/>
              </a:rPr>
              <a:pPr/>
              <a:t>22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40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75C81B6-7658-4582-8E38-D92F4D2F4A45}" type="datetime3">
              <a:rPr lang="en-US" altLang="en-US">
                <a:latin typeface="Times New Roman" panose="02020603050405020304" pitchFamily="18" charset="0"/>
              </a:rPr>
              <a:pPr/>
              <a:t>21 September 2021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608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460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A964DE6-67D2-4311-816B-8799B9856123}" type="slidenum">
              <a:rPr lang="en-US" altLang="en-US" smtClean="0">
                <a:latin typeface="Times New Roman" panose="02020603050405020304" pitchFamily="18" charset="0"/>
              </a:rPr>
              <a:pPr/>
              <a:t>23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60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A741AEE-5220-47C8-B70F-63B1AB03D653}" type="datetime3">
              <a:rPr lang="en-US" altLang="en-US">
                <a:latin typeface="Times New Roman" panose="02020603050405020304" pitchFamily="18" charset="0"/>
              </a:rPr>
              <a:pPr/>
              <a:t>21 September 2021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813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481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3C6BF9E-7A69-4B22-9883-A89C694D8CB8}" type="slidenum">
              <a:rPr lang="en-US" altLang="en-US" smtClean="0">
                <a:latin typeface="Times New Roman" panose="02020603050405020304" pitchFamily="18" charset="0"/>
              </a:rPr>
              <a:pPr/>
              <a:t>24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81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2C0C5C1-BB9B-4A58-BD5A-A08E71D6BACE}" type="datetime3">
              <a:rPr lang="en-US" altLang="en-US">
                <a:latin typeface="Times New Roman" panose="02020603050405020304" pitchFamily="18" charset="0"/>
              </a:rPr>
              <a:pPr/>
              <a:t>21 September 2021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018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501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9DC6716-5901-480A-B8A5-02CA732553FD}" type="slidenum">
              <a:rPr lang="en-US" altLang="en-US" smtClean="0">
                <a:latin typeface="Times New Roman" panose="02020603050405020304" pitchFamily="18" charset="0"/>
              </a:rPr>
              <a:pPr/>
              <a:t>25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01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CA0003D-646D-408F-AA8B-C0C590E51B31}" type="datetime3">
              <a:rPr lang="en-US" altLang="en-US">
                <a:latin typeface="Times New Roman" panose="02020603050405020304" pitchFamily="18" charset="0"/>
              </a:rPr>
              <a:pPr/>
              <a:t>21 September 2021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222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522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81BF618-FC30-4EDE-BBC8-EF1CB3423FD7}" type="slidenum">
              <a:rPr lang="en-US" altLang="en-US" smtClean="0">
                <a:latin typeface="Times New Roman" panose="02020603050405020304" pitchFamily="18" charset="0"/>
              </a:rPr>
              <a:pPr/>
              <a:t>34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22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BFD40E9-154E-4D8C-8071-78AF610D9872}" type="datetime3">
              <a:rPr lang="en-US" altLang="en-US">
                <a:latin typeface="Times New Roman" panose="02020603050405020304" pitchFamily="18" charset="0"/>
              </a:rPr>
              <a:pPr/>
              <a:t>21 September 2021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946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94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42A5791-B0E1-4DCD-9E30-70F78B445409}" type="slidenum">
              <a:rPr lang="en-US" altLang="en-US" smtClean="0">
                <a:latin typeface="Times New Roman" panose="02020603050405020304" pitchFamily="18" charset="0"/>
              </a:rPr>
              <a:pPr/>
              <a:t>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94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9E00122-FE80-4875-A984-64B1A3E05958}" type="datetime3">
              <a:rPr lang="en-US" altLang="en-US">
                <a:latin typeface="Times New Roman" panose="02020603050405020304" pitchFamily="18" charset="0"/>
              </a:rPr>
              <a:pPr/>
              <a:t>21 September 2021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427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542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3438229-C07A-4780-8D7A-131E48BE04FB}" type="slidenum">
              <a:rPr lang="en-US" altLang="en-US" smtClean="0">
                <a:latin typeface="Times New Roman" panose="02020603050405020304" pitchFamily="18" charset="0"/>
              </a:rPr>
              <a:pPr/>
              <a:t>35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42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462439F-0151-4108-87CE-9AE862E49669}" type="datetime3">
              <a:rPr lang="en-US" altLang="en-US">
                <a:latin typeface="Times New Roman" panose="02020603050405020304" pitchFamily="18" charset="0"/>
              </a:rPr>
              <a:pPr/>
              <a:t>21 September 2021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632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563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36A25E4-B97C-4D0F-AF38-784DA58B7C75}" type="slidenum">
              <a:rPr lang="en-US" altLang="en-US" smtClean="0">
                <a:latin typeface="Times New Roman" panose="02020603050405020304" pitchFamily="18" charset="0"/>
              </a:rPr>
              <a:pPr/>
              <a:t>36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63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A01BE34-6C00-417E-B8FD-BF7D97797E3F}" type="datetime3">
              <a:rPr lang="en-US" altLang="en-US">
                <a:latin typeface="Times New Roman" panose="02020603050405020304" pitchFamily="18" charset="0"/>
              </a:rPr>
              <a:pPr/>
              <a:t>21 September 2021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837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583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B90BDA2-CB01-4F37-9172-3D03B2E78BA0}" type="slidenum">
              <a:rPr lang="en-US" altLang="en-US" smtClean="0">
                <a:latin typeface="Times New Roman" panose="02020603050405020304" pitchFamily="18" charset="0"/>
              </a:rPr>
              <a:pPr/>
              <a:t>37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83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A45C417-E76E-48AA-A88F-E2B50C477143}" type="datetime3">
              <a:rPr lang="en-US" altLang="en-US">
                <a:latin typeface="Times New Roman" panose="02020603050405020304" pitchFamily="18" charset="0"/>
              </a:rPr>
              <a:pPr/>
              <a:t>21 September 2021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042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604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D0727DB-CB6E-4CE2-9BA2-620660618A32}" type="slidenum">
              <a:rPr lang="en-US" altLang="en-US" smtClean="0">
                <a:latin typeface="Times New Roman" panose="02020603050405020304" pitchFamily="18" charset="0"/>
              </a:rPr>
              <a:pPr/>
              <a:t>38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04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5D5A182-1E8C-4D4C-8D84-CEBB8B3A2CB5}" type="datetime3">
              <a:rPr lang="en-US" altLang="en-US">
                <a:latin typeface="Times New Roman" panose="02020603050405020304" pitchFamily="18" charset="0"/>
              </a:rPr>
              <a:pPr/>
              <a:t>21 September 2021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246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624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0FBBD6E-E32E-4714-8BD8-5BE8C4DEDC33}" type="slidenum">
              <a:rPr lang="en-US" altLang="en-US" smtClean="0">
                <a:latin typeface="Times New Roman" panose="02020603050405020304" pitchFamily="18" charset="0"/>
              </a:rPr>
              <a:pPr/>
              <a:t>39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24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560902B-AD49-4AF4-8552-0BEBD9BD2507}" type="datetime3">
              <a:rPr lang="en-US" altLang="en-US">
                <a:latin typeface="Times New Roman" panose="02020603050405020304" pitchFamily="18" charset="0"/>
              </a:rPr>
              <a:pPr/>
              <a:t>21 September 2021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451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645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5BECF58-E1E7-484A-AB69-89FA6871A251}" type="slidenum">
              <a:rPr lang="en-US" altLang="en-US" smtClean="0">
                <a:latin typeface="Times New Roman" panose="02020603050405020304" pitchFamily="18" charset="0"/>
              </a:rPr>
              <a:pPr/>
              <a:t>40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45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C0AF675-A7F5-41BE-A69A-0AE29A536E2D}" type="datetime3">
              <a:rPr lang="en-US" altLang="en-US">
                <a:latin typeface="Times New Roman" panose="02020603050405020304" pitchFamily="18" charset="0"/>
              </a:rPr>
              <a:pPr/>
              <a:t>21 September 2021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656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665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13CEA04-67A8-4AAE-8382-289E89E15B4C}" type="slidenum">
              <a:rPr lang="en-US" altLang="en-US" smtClean="0">
                <a:latin typeface="Times New Roman" panose="02020603050405020304" pitchFamily="18" charset="0"/>
              </a:rPr>
              <a:pPr/>
              <a:t>41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65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EB4F2A6-37F5-4CFB-8B2C-06E39B960B66}" type="datetime3">
              <a:rPr lang="en-US" altLang="en-US">
                <a:latin typeface="Times New Roman" panose="02020603050405020304" pitchFamily="18" charset="0"/>
              </a:rPr>
              <a:pPr/>
              <a:t>21 September 2021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861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686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B23A0A4-ECA0-42A7-B992-D881F55FEEF8}" type="slidenum">
              <a:rPr lang="en-US" altLang="en-US" smtClean="0">
                <a:latin typeface="Times New Roman" panose="02020603050405020304" pitchFamily="18" charset="0"/>
              </a:rPr>
              <a:pPr/>
              <a:t>42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86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9A25D89-A109-464C-9ADC-034498CDEC63}" type="datetime3">
              <a:rPr lang="en-US" altLang="en-US">
                <a:latin typeface="Times New Roman" panose="02020603050405020304" pitchFamily="18" charset="0"/>
              </a:rPr>
              <a:pPr/>
              <a:t>21 September 2021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066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706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B8F625F-651C-4244-AAF6-67BE5FB2B8FC}" type="slidenum">
              <a:rPr lang="en-US" altLang="en-US" smtClean="0">
                <a:latin typeface="Times New Roman" panose="02020603050405020304" pitchFamily="18" charset="0"/>
              </a:rPr>
              <a:pPr/>
              <a:t>43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06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6FC55EE-820F-4E2B-9910-83545708ECC2}" type="datetime3">
              <a:rPr lang="en-US" altLang="en-US">
                <a:latin typeface="Times New Roman" panose="02020603050405020304" pitchFamily="18" charset="0"/>
              </a:rPr>
              <a:pPr/>
              <a:t>21 September 2021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270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727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E631D4A-9D69-486B-B800-9BEFBEF4BEBF}" type="slidenum">
              <a:rPr lang="en-US" altLang="en-US" smtClean="0">
                <a:latin typeface="Times New Roman" panose="02020603050405020304" pitchFamily="18" charset="0"/>
              </a:rPr>
              <a:pPr/>
              <a:t>44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27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7D0EB48-057C-4769-A8BF-11D017BDD8D8}" type="datetime3">
              <a:rPr lang="en-US" altLang="en-US">
                <a:latin typeface="Times New Roman" panose="02020603050405020304" pitchFamily="18" charset="0"/>
              </a:rPr>
              <a:pPr/>
              <a:t>21 September 2021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150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215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D53D567-7EDF-4247-9E0F-6282000ABF0C}" type="slidenum">
              <a:rPr lang="en-US" altLang="en-US" smtClean="0">
                <a:latin typeface="Times New Roman" panose="02020603050405020304" pitchFamily="18" charset="0"/>
              </a:rPr>
              <a:pPr/>
              <a:t>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15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63AE2B4-1006-4749-855F-1468E51C9B03}" type="datetime3">
              <a:rPr lang="en-US" altLang="en-US">
                <a:latin typeface="Times New Roman" panose="02020603050405020304" pitchFamily="18" charset="0"/>
              </a:rPr>
              <a:pPr/>
              <a:t>21 September 2021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475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747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6B742CA-9553-479C-8EB3-CE96158717D3}" type="slidenum">
              <a:rPr lang="en-US" altLang="en-US" smtClean="0">
                <a:latin typeface="Times New Roman" panose="02020603050405020304" pitchFamily="18" charset="0"/>
              </a:rPr>
              <a:pPr/>
              <a:t>45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47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69175923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63AE2B4-1006-4749-855F-1468E51C9B03}" type="datetime3">
              <a:rPr lang="en-US" altLang="en-US">
                <a:latin typeface="Times New Roman" panose="02020603050405020304" pitchFamily="18" charset="0"/>
              </a:rPr>
              <a:pPr/>
              <a:t>21 September 2021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475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747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6B742CA-9553-479C-8EB3-CE96158717D3}" type="slidenum">
              <a:rPr lang="en-US" altLang="en-US" smtClean="0">
                <a:latin typeface="Times New Roman" panose="02020603050405020304" pitchFamily="18" charset="0"/>
              </a:rPr>
              <a:pPr/>
              <a:t>46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47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46CE509-3181-4F37-BA5D-5945F4D6F85F}" type="datetime3">
              <a:rPr lang="en-US" altLang="en-US">
                <a:latin typeface="Times New Roman" panose="02020603050405020304" pitchFamily="18" charset="0"/>
              </a:rPr>
              <a:pPr/>
              <a:t>21 September 2021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680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768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E079277-8D92-4CD2-B9A0-1FACEE5B0C9B}" type="slidenum">
              <a:rPr lang="en-US" altLang="en-US" smtClean="0">
                <a:latin typeface="Times New Roman" panose="02020603050405020304" pitchFamily="18" charset="0"/>
              </a:rPr>
              <a:pPr/>
              <a:t>50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68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583E602-B96C-4946-8096-318B6DEED3FB}" type="datetime3">
              <a:rPr lang="en-US" altLang="en-US">
                <a:latin typeface="Times New Roman" panose="02020603050405020304" pitchFamily="18" charset="0"/>
              </a:rPr>
              <a:pPr/>
              <a:t>21 September 2021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885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788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E18BA5D-042E-4201-B76C-48AEDAEA9EA1}" type="slidenum">
              <a:rPr lang="en-US" altLang="en-US" smtClean="0">
                <a:latin typeface="Times New Roman" panose="02020603050405020304" pitchFamily="18" charset="0"/>
              </a:rPr>
              <a:pPr/>
              <a:t>58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88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416E9A9-C97D-42D4-8665-A6B62C39C308}" type="datetime3">
              <a:rPr lang="en-US" altLang="en-US">
                <a:latin typeface="Times New Roman" panose="02020603050405020304" pitchFamily="18" charset="0"/>
              </a:rPr>
              <a:pPr/>
              <a:t>21 September 2021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090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809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F20F1CE-25A6-4CC9-A82D-4AB31C6DFB17}" type="slidenum">
              <a:rPr lang="en-US" altLang="en-US" smtClean="0">
                <a:latin typeface="Times New Roman" panose="02020603050405020304" pitchFamily="18" charset="0"/>
              </a:rPr>
              <a:pPr/>
              <a:t>59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09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607B021-E9FF-4050-AE12-088337FE93C8}" type="datetime3">
              <a:rPr lang="en-US" altLang="en-US">
                <a:latin typeface="Times New Roman" panose="02020603050405020304" pitchFamily="18" charset="0"/>
              </a:rPr>
              <a:pPr/>
              <a:t>21 September 2021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294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829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8CBD5D7-709C-40B2-945E-28BF556FE45A}" type="slidenum">
              <a:rPr lang="en-US" altLang="en-US" smtClean="0">
                <a:latin typeface="Times New Roman" panose="02020603050405020304" pitchFamily="18" charset="0"/>
              </a:rPr>
              <a:pPr/>
              <a:t>60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29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BC5B438-C4C1-4821-BC13-50731ADFF2A2}" type="datetime3">
              <a:rPr lang="en-US" altLang="en-US">
                <a:latin typeface="Times New Roman" panose="02020603050405020304" pitchFamily="18" charset="0"/>
              </a:rPr>
              <a:pPr/>
              <a:t>21 September 2021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499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849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C9C6462-16D2-40DB-8EB8-6F85133D97EC}" type="slidenum">
              <a:rPr lang="en-US" altLang="en-US" smtClean="0">
                <a:latin typeface="Times New Roman" panose="02020603050405020304" pitchFamily="18" charset="0"/>
              </a:rPr>
              <a:pPr/>
              <a:t>61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49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72CD180-BC24-470D-B341-23FAE0A2CEAE}" type="datetime3">
              <a:rPr lang="en-US" altLang="en-US">
                <a:latin typeface="Times New Roman" panose="02020603050405020304" pitchFamily="18" charset="0"/>
              </a:rPr>
              <a:pPr/>
              <a:t>21 September 2021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704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870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6787092-519B-4C6A-82C6-F675CF1C7509}" type="slidenum">
              <a:rPr lang="en-US" altLang="en-US" smtClean="0">
                <a:latin typeface="Times New Roman" panose="02020603050405020304" pitchFamily="18" charset="0"/>
              </a:rPr>
              <a:pPr/>
              <a:t>62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70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C8EEF41-D2C0-439E-9DD5-8EE75C1780DB}" type="datetime3">
              <a:rPr lang="en-US" altLang="en-US">
                <a:latin typeface="Times New Roman" panose="02020603050405020304" pitchFamily="18" charset="0"/>
              </a:rPr>
              <a:pPr/>
              <a:t>21 September 2021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909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890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57F962A-7022-4494-94C8-51F1A5EA5B9F}" type="slidenum">
              <a:rPr lang="en-US" altLang="en-US" smtClean="0">
                <a:latin typeface="Times New Roman" panose="02020603050405020304" pitchFamily="18" charset="0"/>
              </a:rPr>
              <a:pPr/>
              <a:t>63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90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9E01230-06C2-4199-AD51-9DFCE1E67B50}" type="datetime3">
              <a:rPr lang="en-US" altLang="en-US">
                <a:latin typeface="Times New Roman" panose="02020603050405020304" pitchFamily="18" charset="0"/>
              </a:rPr>
              <a:pPr/>
              <a:t>21 September 2021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114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911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EACBE38-82D0-468C-AD6B-ED06C6B07AD5}" type="slidenum">
              <a:rPr lang="en-US" altLang="en-US" smtClean="0">
                <a:latin typeface="Times New Roman" panose="02020603050405020304" pitchFamily="18" charset="0"/>
              </a:rPr>
              <a:pPr/>
              <a:t>64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11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70CD13D-9AD7-493C-B48B-F829BF95814B}" type="datetime3">
              <a:rPr lang="en-US" altLang="en-US">
                <a:latin typeface="Times New Roman" panose="02020603050405020304" pitchFamily="18" charset="0"/>
              </a:rPr>
              <a:pPr/>
              <a:t>21 September 2021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355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235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B4F8182-5FD9-4F3D-8592-21D5651C197C}" type="slidenum">
              <a:rPr lang="en-US" altLang="en-US" smtClean="0">
                <a:latin typeface="Times New Roman" panose="02020603050405020304" pitchFamily="18" charset="0"/>
              </a:rPr>
              <a:pPr/>
              <a:t>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35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E584433-A574-4401-98A1-7B9120EA3A46}" type="datetime3">
              <a:rPr lang="en-US" altLang="en-US">
                <a:latin typeface="Times New Roman" panose="02020603050405020304" pitchFamily="18" charset="0"/>
              </a:rPr>
              <a:pPr/>
              <a:t>21 September 2021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318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931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C16BE12-E290-4D77-980A-0A8FC7AC5D10}" type="slidenum">
              <a:rPr lang="en-US" altLang="en-US" smtClean="0">
                <a:latin typeface="Times New Roman" panose="02020603050405020304" pitchFamily="18" charset="0"/>
              </a:rPr>
              <a:pPr/>
              <a:t>65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31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E3ABCE6-1F46-4BF8-AB09-41A2B3E618A5}" type="datetime3">
              <a:rPr lang="en-US" altLang="en-US">
                <a:latin typeface="Times New Roman" panose="02020603050405020304" pitchFamily="18" charset="0"/>
              </a:rPr>
              <a:pPr/>
              <a:t>21 September 2021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523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952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DA36159-1618-4C8B-A609-66B26B533E0F}" type="slidenum">
              <a:rPr lang="en-US" altLang="en-US" smtClean="0">
                <a:latin typeface="Times New Roman" panose="02020603050405020304" pitchFamily="18" charset="0"/>
              </a:rPr>
              <a:pPr/>
              <a:t>68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52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4D10C7C-D2A7-4C1F-BA40-FE5AAB5795E5}" type="datetime3">
              <a:rPr lang="en-US" altLang="en-US">
                <a:latin typeface="Times New Roman" panose="02020603050405020304" pitchFamily="18" charset="0"/>
              </a:rPr>
              <a:pPr/>
              <a:t>21 September 2021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728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972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74ED9F1-8086-4509-B84F-5E2DF97888D9}" type="slidenum">
              <a:rPr lang="en-US" altLang="en-US" smtClean="0">
                <a:latin typeface="Times New Roman" panose="02020603050405020304" pitchFamily="18" charset="0"/>
              </a:rPr>
              <a:pPr/>
              <a:t>69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72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7D53294-DEB1-4E08-8D3B-F252DFD2A421}" type="datetime3">
              <a:rPr lang="en-US" altLang="en-US">
                <a:latin typeface="Times New Roman" panose="02020603050405020304" pitchFamily="18" charset="0"/>
              </a:rPr>
              <a:pPr/>
              <a:t>21 September 2021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933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993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054F7AB-4ABD-46FE-A2C1-CEA18052760C}" type="slidenum">
              <a:rPr lang="en-US" altLang="en-US" smtClean="0">
                <a:latin typeface="Times New Roman" panose="02020603050405020304" pitchFamily="18" charset="0"/>
              </a:rPr>
              <a:pPr/>
              <a:t>70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93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6703B53-8230-42F7-A482-2670F109F6BB}" type="datetime3">
              <a:rPr lang="en-US" altLang="en-US">
                <a:latin typeface="Times New Roman" panose="02020603050405020304" pitchFamily="18" charset="0"/>
              </a:rPr>
              <a:pPr/>
              <a:t>21 September 2021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138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013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D54686A-5DF2-431B-BB7F-3D445F8FAD83}" type="slidenum">
              <a:rPr lang="en-US" altLang="en-US" smtClean="0">
                <a:latin typeface="Times New Roman" panose="02020603050405020304" pitchFamily="18" charset="0"/>
              </a:rPr>
              <a:pPr/>
              <a:t>71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13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5BB9655-72FE-4E30-ACCD-9807E5DCB31C}" type="datetime3">
              <a:rPr lang="en-US" altLang="en-US">
                <a:latin typeface="Times New Roman" panose="02020603050405020304" pitchFamily="18" charset="0"/>
              </a:rPr>
              <a:pPr/>
              <a:t>21 September 2021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342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034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B14CA92-009C-405B-9553-77029BD27B2C}" type="slidenum">
              <a:rPr lang="en-US" altLang="en-US" smtClean="0">
                <a:latin typeface="Times New Roman" panose="02020603050405020304" pitchFamily="18" charset="0"/>
              </a:rPr>
              <a:pPr/>
              <a:t>72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34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5283B24-6D81-4315-B6DA-4C5A9BFD82FB}" type="datetime3">
              <a:rPr lang="en-US" altLang="en-US">
                <a:latin typeface="Times New Roman" panose="02020603050405020304" pitchFamily="18" charset="0"/>
              </a:rPr>
              <a:pPr/>
              <a:t>21 September 2021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547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054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7C40A61-411C-4CC0-946C-667459123869}" type="slidenum">
              <a:rPr lang="en-US" altLang="en-US" smtClean="0">
                <a:latin typeface="Times New Roman" panose="02020603050405020304" pitchFamily="18" charset="0"/>
              </a:rPr>
              <a:pPr/>
              <a:t>73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54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E2E8BF9-CB50-4D40-A420-526302363AD9}" type="datetime3">
              <a:rPr lang="en-US" altLang="en-US">
                <a:latin typeface="Times New Roman" panose="02020603050405020304" pitchFamily="18" charset="0"/>
              </a:rPr>
              <a:pPr/>
              <a:t>21 September 2021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752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075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1CA0A73-2E59-4FFE-BD21-0F4B67738DBC}" type="slidenum">
              <a:rPr lang="en-US" altLang="en-US" smtClean="0">
                <a:latin typeface="Times New Roman" panose="02020603050405020304" pitchFamily="18" charset="0"/>
              </a:rPr>
              <a:pPr/>
              <a:t>74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75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D8546DD-0BA5-419E-ABDE-BFAE40896A62}" type="datetime3">
              <a:rPr lang="en-US" altLang="en-US">
                <a:latin typeface="Times New Roman" panose="02020603050405020304" pitchFamily="18" charset="0"/>
              </a:rPr>
              <a:pPr/>
              <a:t>21 September 2021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957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095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A564072-BA20-449E-91FF-072A6131E1F6}" type="slidenum">
              <a:rPr lang="en-US" altLang="en-US" smtClean="0">
                <a:latin typeface="Times New Roman" panose="02020603050405020304" pitchFamily="18" charset="0"/>
              </a:rPr>
              <a:pPr/>
              <a:t>75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95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501F19D-76DB-4BF1-A462-A74BC86ADE00}" type="datetime3">
              <a:rPr lang="en-US" altLang="en-US">
                <a:latin typeface="Times New Roman" panose="02020603050405020304" pitchFamily="18" charset="0"/>
              </a:rPr>
              <a:pPr/>
              <a:t>21 September 2021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1162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116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F164659-38F4-460E-B130-0627D0FB9093}" type="slidenum">
              <a:rPr lang="en-US" altLang="en-US" smtClean="0">
                <a:latin typeface="Times New Roman" panose="02020603050405020304" pitchFamily="18" charset="0"/>
              </a:rPr>
              <a:pPr/>
              <a:t>78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116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E4FECD1-3D24-468B-8CF5-A0D3FF27353B}" type="datetime3">
              <a:rPr lang="en-US" altLang="en-US">
                <a:latin typeface="Times New Roman" panose="02020603050405020304" pitchFamily="18" charset="0"/>
              </a:rPr>
              <a:pPr/>
              <a:t>21 September 2021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560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256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B95D697-74EE-4885-83B2-AF3E5FD01F5C}" type="slidenum">
              <a:rPr lang="en-US" altLang="en-US" smtClean="0">
                <a:latin typeface="Times New Roman" panose="02020603050405020304" pitchFamily="18" charset="0"/>
              </a:rPr>
              <a:pPr/>
              <a:t>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56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C3AE7D2-84A0-4018-8DCE-257326700BF9}" type="datetime3">
              <a:rPr lang="en-US" altLang="en-US">
                <a:latin typeface="Times New Roman" panose="02020603050405020304" pitchFamily="18" charset="0"/>
              </a:rPr>
              <a:pPr/>
              <a:t>21 September 2021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1366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136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F7FB070-59F4-4019-8500-93B937F976B4}" type="slidenum">
              <a:rPr lang="en-US" altLang="en-US" smtClean="0">
                <a:latin typeface="Times New Roman" panose="02020603050405020304" pitchFamily="18" charset="0"/>
              </a:rPr>
              <a:pPr/>
              <a:t>79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136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3AAE95E-C71A-4E83-AF42-BFB190B0198C}" type="datetime3">
              <a:rPr lang="en-US" altLang="en-US">
                <a:latin typeface="Times New Roman" panose="02020603050405020304" pitchFamily="18" charset="0"/>
              </a:rPr>
              <a:pPr/>
              <a:t>21 September 2021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1571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157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C0FF17D-2DED-4C71-BB6A-E5A3E23DE85C}" type="slidenum">
              <a:rPr lang="en-US" altLang="en-US" smtClean="0">
                <a:latin typeface="Times New Roman" panose="02020603050405020304" pitchFamily="18" charset="0"/>
              </a:rPr>
              <a:pPr/>
              <a:t>81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157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C124D7A-4B6D-409C-9B5E-9944173ADE83}" type="datetime3">
              <a:rPr lang="en-US" altLang="en-US">
                <a:latin typeface="Times New Roman" panose="02020603050405020304" pitchFamily="18" charset="0"/>
              </a:rPr>
              <a:pPr/>
              <a:t>21 September 2021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1776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177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B2AF5FD-E16B-49DF-B030-D75C7E3E66C5}" type="slidenum">
              <a:rPr lang="en-US" altLang="en-US" smtClean="0">
                <a:latin typeface="Times New Roman" panose="02020603050405020304" pitchFamily="18" charset="0"/>
              </a:rPr>
              <a:pPr/>
              <a:t>84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177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317FC5B-53B0-4F8B-A4A0-61EF157F05F9}" type="datetime3">
              <a:rPr lang="en-US" altLang="en-US">
                <a:latin typeface="Times New Roman" panose="02020603050405020304" pitchFamily="18" charset="0"/>
              </a:rPr>
              <a:pPr/>
              <a:t>21 September 2021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1981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198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FE5197A-4F80-459F-91FE-C48E4D83F3D6}" type="slidenum">
              <a:rPr lang="en-US" altLang="en-US" smtClean="0">
                <a:latin typeface="Times New Roman" panose="02020603050405020304" pitchFamily="18" charset="0"/>
              </a:rPr>
              <a:pPr/>
              <a:t>85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198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1D92BE4-09AF-4738-9FC1-EE78D857546F}" type="datetime3">
              <a:rPr lang="en-US" altLang="en-US">
                <a:latin typeface="Times New Roman" panose="02020603050405020304" pitchFamily="18" charset="0"/>
              </a:rPr>
              <a:pPr/>
              <a:t>21 September 2021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186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218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0A96EE4-31E4-4FEA-A0E7-BBA8BEE5DB48}" type="slidenum">
              <a:rPr lang="en-US" altLang="en-US" smtClean="0">
                <a:latin typeface="Times New Roman" panose="02020603050405020304" pitchFamily="18" charset="0"/>
              </a:rPr>
              <a:pPr/>
              <a:t>86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18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0F5923B-857E-47FE-8E08-0CBC758C7D74}" type="datetime3">
              <a:rPr lang="en-US" altLang="en-US">
                <a:latin typeface="Times New Roman" panose="02020603050405020304" pitchFamily="18" charset="0"/>
              </a:rPr>
              <a:pPr/>
              <a:t>21 September 2021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765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276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C8FB82E-FE05-4040-8A3F-DC75E2B90CD1}" type="slidenum">
              <a:rPr lang="en-US" altLang="en-US" smtClean="0">
                <a:latin typeface="Times New Roman" panose="02020603050405020304" pitchFamily="18" charset="0"/>
              </a:rPr>
              <a:pPr/>
              <a:t>10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76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915D48C-4CD5-449D-8622-55A3D8901513}" type="datetime3">
              <a:rPr lang="en-US" altLang="en-US">
                <a:latin typeface="Times New Roman" panose="02020603050405020304" pitchFamily="18" charset="0"/>
              </a:rPr>
              <a:pPr/>
              <a:t>21 September 2021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970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297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5612670-C146-47D7-B3D9-88976EE7FE42}" type="slidenum">
              <a:rPr lang="en-US" altLang="en-US" smtClean="0">
                <a:latin typeface="Times New Roman" panose="02020603050405020304" pitchFamily="18" charset="0"/>
              </a:rPr>
              <a:pPr/>
              <a:t>14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97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968B68-EA06-4AC9-9208-923AED05B3A8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740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C69050D-4243-44D1-AE34-465126C9D8E4}" type="datetime3">
              <a:rPr lang="en-US" altLang="en-US">
                <a:latin typeface="Times New Roman" panose="02020603050405020304" pitchFamily="18" charset="0"/>
              </a:rPr>
              <a:pPr/>
              <a:t>21 September 2021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174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317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F093ABE-F604-4C48-A6C7-CB8210909B94}" type="slidenum">
              <a:rPr lang="en-US" altLang="en-US" smtClean="0">
                <a:latin typeface="Times New Roman" panose="02020603050405020304" pitchFamily="18" charset="0"/>
              </a:rPr>
              <a:pPr/>
              <a:t>16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17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619250" y="1125538"/>
            <a:ext cx="28575" cy="5732462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981200" y="1987550"/>
            <a:ext cx="36513" cy="3816350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763713" y="2708275"/>
            <a:ext cx="7380287" cy="73025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0" y="0"/>
            <a:ext cx="9144000" cy="1125538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0" y="1125538"/>
            <a:ext cx="9144000" cy="17462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1619250" y="549275"/>
            <a:ext cx="28575" cy="5762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pic>
        <p:nvPicPr>
          <p:cNvPr id="10" name="Picture 14" descr="MK Logo (2)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261938"/>
            <a:ext cx="11557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" name="Group 13"/>
          <p:cNvGrpSpPr>
            <a:grpSpLocks/>
          </p:cNvGrpSpPr>
          <p:nvPr userDrawn="1"/>
        </p:nvGrpSpPr>
        <p:grpSpPr bwMode="auto">
          <a:xfrm>
            <a:off x="1774825" y="104775"/>
            <a:ext cx="6084888" cy="868363"/>
            <a:chOff x="1774113" y="104757"/>
            <a:chExt cx="6084936" cy="868541"/>
          </a:xfrm>
        </p:grpSpPr>
        <p:sp>
          <p:nvSpPr>
            <p:cNvPr id="12" name="TextBox 11"/>
            <p:cNvSpPr txBox="1"/>
            <p:nvPr userDrawn="1"/>
          </p:nvSpPr>
          <p:spPr>
            <a:xfrm>
              <a:off x="1774113" y="104757"/>
              <a:ext cx="6084936" cy="55415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GB" sz="3000" b="1" cap="small" dirty="0">
                  <a:solidFill>
                    <a:schemeClr val="bg1"/>
                  </a:solidFill>
                  <a:latin typeface="Corbel" pitchFamily="34" charset="0"/>
                </a:rPr>
                <a:t>Computer Organization and Design</a:t>
              </a:r>
              <a:endParaRPr lang="en-US" sz="3000" b="1" cap="small" dirty="0">
                <a:solidFill>
                  <a:schemeClr val="bg1"/>
                </a:solidFill>
                <a:latin typeface="Corbel" pitchFamily="34" charset="0"/>
              </a:endParaRPr>
            </a:p>
          </p:txBody>
        </p:sp>
        <p:sp>
          <p:nvSpPr>
            <p:cNvPr id="13" name="TextBox 12"/>
            <p:cNvSpPr txBox="1">
              <a:spLocks noChangeArrowheads="1"/>
            </p:cNvSpPr>
            <p:nvPr userDrawn="1"/>
          </p:nvSpPr>
          <p:spPr bwMode="auto">
            <a:xfrm>
              <a:off x="2844096" y="573166"/>
              <a:ext cx="3957669" cy="400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defRPr/>
              </a:pPr>
              <a:r>
                <a:rPr lang="en-GB" altLang="en-US" sz="2000">
                  <a:solidFill>
                    <a:schemeClr val="bg1"/>
                  </a:solidFill>
                </a:rPr>
                <a:t>The Hardware/Software Interface</a:t>
              </a:r>
              <a:endParaRPr lang="en-US" altLang="en-US" sz="200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Group 16"/>
          <p:cNvGrpSpPr>
            <a:grpSpLocks/>
          </p:cNvGrpSpPr>
          <p:nvPr userDrawn="1"/>
        </p:nvGrpSpPr>
        <p:grpSpPr bwMode="auto">
          <a:xfrm>
            <a:off x="8004175" y="93663"/>
            <a:ext cx="935038" cy="935037"/>
            <a:chOff x="7956376" y="116632"/>
            <a:chExt cx="936104" cy="936104"/>
          </a:xfrm>
        </p:grpSpPr>
        <p:sp>
          <p:nvSpPr>
            <p:cNvPr id="15" name="32-Point Star 14"/>
            <p:cNvSpPr>
              <a:spLocks noChangeArrowheads="1"/>
            </p:cNvSpPr>
            <p:nvPr userDrawn="1"/>
          </p:nvSpPr>
          <p:spPr bwMode="auto">
            <a:xfrm>
              <a:off x="7956376" y="116632"/>
              <a:ext cx="936104" cy="936104"/>
            </a:xfrm>
            <a:prstGeom prst="star32">
              <a:avLst>
                <a:gd name="adj" fmla="val 37500"/>
              </a:avLst>
            </a:prstGeom>
            <a:solidFill>
              <a:srgbClr val="C00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16" name="TextBox 15"/>
            <p:cNvSpPr txBox="1">
              <a:spLocks noChangeArrowheads="1"/>
            </p:cNvSpPr>
            <p:nvPr userDrawn="1"/>
          </p:nvSpPr>
          <p:spPr bwMode="auto">
            <a:xfrm>
              <a:off x="8112128" y="262849"/>
              <a:ext cx="642081" cy="7072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r>
                <a:rPr lang="en-GB" altLang="en-US" sz="2000">
                  <a:solidFill>
                    <a:schemeClr val="bg1"/>
                  </a:solidFill>
                  <a:latin typeface="Arial Black" panose="020B0A04020102020204" pitchFamily="34" charset="0"/>
                </a:rPr>
                <a:t>5</a:t>
              </a:r>
              <a:r>
                <a:rPr lang="en-GB" altLang="en-US" sz="2000" baseline="30000">
                  <a:solidFill>
                    <a:schemeClr val="bg1"/>
                  </a:solidFill>
                  <a:latin typeface="Arial Black" panose="020B0A04020102020204" pitchFamily="34" charset="0"/>
                </a:rPr>
                <a:t>th</a:t>
              </a:r>
              <a:endParaRPr lang="en-GB" altLang="en-US" sz="2000">
                <a:solidFill>
                  <a:schemeClr val="bg1"/>
                </a:solidFill>
                <a:latin typeface="Arial Black" panose="020B0A04020102020204" pitchFamily="34" charset="0"/>
              </a:endParaRPr>
            </a:p>
            <a:p>
              <a:pPr>
                <a:defRPr/>
              </a:pPr>
              <a:endParaRPr lang="en-US" altLang="en-US" sz="200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17" name="TextBox 16"/>
            <p:cNvSpPr txBox="1">
              <a:spLocks noChangeArrowheads="1"/>
            </p:cNvSpPr>
            <p:nvPr userDrawn="1"/>
          </p:nvSpPr>
          <p:spPr bwMode="auto">
            <a:xfrm>
              <a:off x="8064449" y="517139"/>
              <a:ext cx="732672" cy="308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r>
                <a:rPr lang="en-GB" altLang="en-US" sz="1400">
                  <a:solidFill>
                    <a:schemeClr val="bg1"/>
                  </a:solidFill>
                </a:rPr>
                <a:t>Edition</a:t>
              </a:r>
              <a:endParaRPr lang="en-US" altLang="en-US" sz="1400">
                <a:solidFill>
                  <a:schemeClr val="bg1"/>
                </a:solidFill>
              </a:endParaRPr>
            </a:p>
          </p:txBody>
        </p:sp>
      </p:grpSp>
      <p:sp>
        <p:nvSpPr>
          <p:cNvPr id="24064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409825" y="1844675"/>
            <a:ext cx="5832475" cy="762000"/>
          </a:xfrm>
        </p:spPr>
        <p:txBody>
          <a:bodyPr anchor="t"/>
          <a:lstStyle>
            <a:lvl1pPr>
              <a:defRPr>
                <a:latin typeface="Arial Black" pitchFamily="34" charset="0"/>
              </a:defRPr>
            </a:lvl1pPr>
          </a:lstStyle>
          <a:p>
            <a:r>
              <a:rPr lang="en-AU"/>
              <a:t>Chapter …</a:t>
            </a:r>
          </a:p>
        </p:txBody>
      </p:sp>
      <p:sp>
        <p:nvSpPr>
          <p:cNvPr id="24064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409825" y="2924175"/>
            <a:ext cx="5832475" cy="579438"/>
          </a:xfrm>
        </p:spPr>
        <p:txBody>
          <a:bodyPr>
            <a:spAutoFit/>
          </a:bodyPr>
          <a:lstStyle>
            <a:lvl1pPr marL="0" indent="0">
              <a:buFont typeface="Wingdings" pitchFamily="2" charset="2"/>
              <a:buNone/>
              <a:defRPr>
                <a:latin typeface="Arial Black" pitchFamily="34" charset="0"/>
              </a:defRPr>
            </a:lvl1pPr>
          </a:lstStyle>
          <a:p>
            <a:r>
              <a:rPr lang="en-AU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07138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AU" altLang="en-US"/>
              <a:t>03 - MIPS ISA </a:t>
            </a:r>
          </a:p>
        </p:txBody>
      </p:sp>
    </p:spTree>
    <p:extLst>
      <p:ext uri="{BB962C8B-B14F-4D97-AF65-F5344CB8AC3E}">
        <p14:creationId xmlns:p14="http://schemas.microsoft.com/office/powerpoint/2010/main" val="1552799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8163" y="146050"/>
            <a:ext cx="2066925" cy="60912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4213" y="146050"/>
            <a:ext cx="6051550" cy="60912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AU" altLang="en-US"/>
              <a:t>03 - MIPS ISA </a:t>
            </a:r>
          </a:p>
        </p:txBody>
      </p:sp>
    </p:spTree>
    <p:extLst>
      <p:ext uri="{BB962C8B-B14F-4D97-AF65-F5344CB8AC3E}">
        <p14:creationId xmlns:p14="http://schemas.microsoft.com/office/powerpoint/2010/main" val="12993108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800" y="951779"/>
            <a:ext cx="8229600" cy="5446491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  <a:endParaRPr kumimoji="0" lang="en-GB" sz="2400" u="none" strike="noStrike" kern="1200" cap="none" spc="0" normalizeH="0" noProof="0" dirty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Dubai Campus</a:t>
            </a: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2083888" y="6550671"/>
            <a:ext cx="7060112" cy="48665"/>
            <a:chOff x="2083888" y="6550671"/>
            <a:chExt cx="7060112" cy="48665"/>
          </a:xfrm>
        </p:grpSpPr>
        <p:sp>
          <p:nvSpPr>
            <p:cNvPr id="13" name="Rectangle 12"/>
            <p:cNvSpPr/>
            <p:nvPr/>
          </p:nvSpPr>
          <p:spPr>
            <a:xfrm>
              <a:off x="4630476" y="6550672"/>
              <a:ext cx="2328591" cy="48664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907874" y="6550671"/>
              <a:ext cx="2236126" cy="45719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83888" y="6550672"/>
              <a:ext cx="2580680" cy="48664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6" name="Picture 15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grpSp>
        <p:nvGrpSpPr>
          <p:cNvPr id="19" name="Group 1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20" name="Rectangle 1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0" y="799378"/>
            <a:ext cx="7010400" cy="45719"/>
            <a:chOff x="1905000" y="6553200"/>
            <a:chExt cx="7010400" cy="45719"/>
          </a:xfrm>
        </p:grpSpPr>
        <p:sp>
          <p:nvSpPr>
            <p:cNvPr id="24" name="Rectangle 23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540296"/>
          </a:xfrm>
        </p:spPr>
        <p:txBody>
          <a:bodyPr anchor="ctr" anchorCtr="0">
            <a:no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2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E3C517C6-CB74-4F3F-8418-01B8F3DAD3AE}" type="datetime1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CS F342 Computer Architecture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/>
              <a:t>Slide No.</a:t>
            </a:r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727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AU" altLang="en-US"/>
              <a:t>03 - MIPS ISA </a:t>
            </a:r>
          </a:p>
        </p:txBody>
      </p:sp>
    </p:spTree>
    <p:extLst>
      <p:ext uri="{BB962C8B-B14F-4D97-AF65-F5344CB8AC3E}">
        <p14:creationId xmlns:p14="http://schemas.microsoft.com/office/powerpoint/2010/main" val="1363250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AU" altLang="en-US"/>
              <a:t>03 - MIPS ISA </a:t>
            </a:r>
          </a:p>
        </p:txBody>
      </p:sp>
    </p:spTree>
    <p:extLst>
      <p:ext uri="{BB962C8B-B14F-4D97-AF65-F5344CB8AC3E}">
        <p14:creationId xmlns:p14="http://schemas.microsoft.com/office/powerpoint/2010/main" val="1631060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3" y="1125538"/>
            <a:ext cx="4059237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5850" y="1125538"/>
            <a:ext cx="4059238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AU" altLang="en-US"/>
              <a:t>03 - MIPS ISA </a:t>
            </a:r>
          </a:p>
        </p:txBody>
      </p:sp>
    </p:spTree>
    <p:extLst>
      <p:ext uri="{BB962C8B-B14F-4D97-AF65-F5344CB8AC3E}">
        <p14:creationId xmlns:p14="http://schemas.microsoft.com/office/powerpoint/2010/main" val="1967364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AU" altLang="en-US"/>
              <a:t>03 - MIPS ISA </a:t>
            </a:r>
          </a:p>
        </p:txBody>
      </p:sp>
    </p:spTree>
    <p:extLst>
      <p:ext uri="{BB962C8B-B14F-4D97-AF65-F5344CB8AC3E}">
        <p14:creationId xmlns:p14="http://schemas.microsoft.com/office/powerpoint/2010/main" val="113071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AU" altLang="en-US"/>
              <a:t>03 - MIPS ISA </a:t>
            </a:r>
          </a:p>
        </p:txBody>
      </p:sp>
    </p:spTree>
    <p:extLst>
      <p:ext uri="{BB962C8B-B14F-4D97-AF65-F5344CB8AC3E}">
        <p14:creationId xmlns:p14="http://schemas.microsoft.com/office/powerpoint/2010/main" val="1239244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AU" altLang="en-US"/>
              <a:t>03 - MIPS ISA </a:t>
            </a:r>
          </a:p>
        </p:txBody>
      </p:sp>
    </p:spTree>
    <p:extLst>
      <p:ext uri="{BB962C8B-B14F-4D97-AF65-F5344CB8AC3E}">
        <p14:creationId xmlns:p14="http://schemas.microsoft.com/office/powerpoint/2010/main" val="720948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AU" altLang="en-US"/>
              <a:t>03 - MIPS ISA </a:t>
            </a:r>
          </a:p>
        </p:txBody>
      </p:sp>
    </p:spTree>
    <p:extLst>
      <p:ext uri="{BB962C8B-B14F-4D97-AF65-F5344CB8AC3E}">
        <p14:creationId xmlns:p14="http://schemas.microsoft.com/office/powerpoint/2010/main" val="1853172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AU" altLang="en-US"/>
              <a:t>03 - MIPS ISA </a:t>
            </a:r>
          </a:p>
        </p:txBody>
      </p:sp>
    </p:spTree>
    <p:extLst>
      <p:ext uri="{BB962C8B-B14F-4D97-AF65-F5344CB8AC3E}">
        <p14:creationId xmlns:p14="http://schemas.microsoft.com/office/powerpoint/2010/main" val="270578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468313" y="260350"/>
            <a:ext cx="36512" cy="3816350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146050"/>
            <a:ext cx="8259762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AU" altLang="en-US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4213" y="1125538"/>
            <a:ext cx="8270875" cy="511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/>
              <a:t>Click to edit Master text styles</a:t>
            </a:r>
          </a:p>
          <a:p>
            <a:pPr lvl="1"/>
            <a:r>
              <a:rPr lang="en-AU" altLang="en-US"/>
              <a:t>Second level</a:t>
            </a:r>
          </a:p>
          <a:p>
            <a:pPr lvl="2"/>
            <a:r>
              <a:rPr lang="en-AU" altLang="en-US"/>
              <a:t>Third level</a:t>
            </a:r>
          </a:p>
          <a:p>
            <a:pPr lvl="3"/>
            <a:r>
              <a:rPr lang="en-AU" altLang="en-US"/>
              <a:t>Fourth level</a:t>
            </a:r>
          </a:p>
          <a:p>
            <a:pPr lvl="4"/>
            <a:r>
              <a:rPr lang="en-AU" altLang="en-US"/>
              <a:t>Fifth level</a:t>
            </a:r>
          </a:p>
        </p:txBody>
      </p:sp>
      <p:sp>
        <p:nvSpPr>
          <p:cNvPr id="23962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692275" y="6381750"/>
            <a:ext cx="7272338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b="1" smtClean="0"/>
            </a:lvl1pPr>
          </a:lstStyle>
          <a:p>
            <a:pPr>
              <a:defRPr/>
            </a:pPr>
            <a:r>
              <a:rPr lang="en-AU" altLang="en-US"/>
              <a:t>03 - MIPS ISA </a:t>
            </a:r>
          </a:p>
        </p:txBody>
      </p:sp>
      <p:sp>
        <p:nvSpPr>
          <p:cNvPr id="1030" name="Rectangle 7"/>
          <p:cNvSpPr>
            <a:spLocks noChangeArrowheads="1"/>
          </p:cNvSpPr>
          <p:nvPr/>
        </p:nvSpPr>
        <p:spPr bwMode="auto">
          <a:xfrm>
            <a:off x="250825" y="981075"/>
            <a:ext cx="8569325" cy="71438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pic>
        <p:nvPicPr>
          <p:cNvPr id="1031" name="Picture 7" descr="MK Logo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70625"/>
            <a:ext cx="1619250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46" r:id="rId1"/>
    <p:sldLayoutId id="2147483847" r:id="rId2"/>
    <p:sldLayoutId id="2147483848" r:id="rId3"/>
    <p:sldLayoutId id="2147483849" r:id="rId4"/>
    <p:sldLayoutId id="2147483850" r:id="rId5"/>
    <p:sldLayoutId id="2147483851" r:id="rId6"/>
    <p:sldLayoutId id="2147483852" r:id="rId7"/>
    <p:sldLayoutId id="2147483853" r:id="rId8"/>
    <p:sldLayoutId id="2147483854" r:id="rId9"/>
    <p:sldLayoutId id="2147483855" r:id="rId10"/>
    <p:sldLayoutId id="2147483856" r:id="rId11"/>
    <p:sldLayoutId id="2147483857" r:id="rId12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ps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2.wmf"/><Relationship Id="rId4" Type="http://schemas.openxmlformats.org/officeDocument/2006/relationships/oleObject" Target="../embeddings/oleObject1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3.wmf"/><Relationship Id="rId4" Type="http://schemas.openxmlformats.org/officeDocument/2006/relationships/oleObject" Target="../embeddings/oleObject2.bin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24.wmf"/><Relationship Id="rId4" Type="http://schemas.openxmlformats.org/officeDocument/2006/relationships/oleObject" Target="../embeddings/oleObject3.bin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Content Placeholder 2"/>
          <p:cNvSpPr>
            <a:spLocks noGrp="1"/>
          </p:cNvSpPr>
          <p:nvPr>
            <p:ph idx="1"/>
          </p:nvPr>
        </p:nvSpPr>
        <p:spPr>
          <a:xfrm>
            <a:off x="468313" y="1773238"/>
            <a:ext cx="8270875" cy="1727200"/>
          </a:xfrm>
        </p:spPr>
        <p:txBody>
          <a:bodyPr/>
          <a:lstStyle/>
          <a:p>
            <a:pPr marL="0" indent="0" algn="ctr">
              <a:buFont typeface="Wingdings" panose="05000000000000000000" pitchFamily="2" charset="2"/>
              <a:buNone/>
            </a:pPr>
            <a:r>
              <a:rPr lang="en-US" altLang="en-US" sz="4400" b="1"/>
              <a:t>CS F342</a:t>
            </a:r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US" altLang="en-US" sz="4400" b="1"/>
              <a:t>COMPUTER ARCHITECTURE</a:t>
            </a:r>
          </a:p>
        </p:txBody>
      </p:sp>
      <p:sp>
        <p:nvSpPr>
          <p:cNvPr id="15363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/>
              <a:t>03 - MIPS ISA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03 - MIPS ISA </a:t>
            </a:r>
          </a:p>
        </p:txBody>
      </p:sp>
      <p:sp>
        <p:nvSpPr>
          <p:cNvPr id="2662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Register Operand Example</a:t>
            </a:r>
            <a:endParaRPr lang="en-AU" altLang="en-US"/>
          </a:p>
        </p:txBody>
      </p:sp>
      <p:sp>
        <p:nvSpPr>
          <p:cNvPr id="26628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67545" y="1125538"/>
            <a:ext cx="8487544" cy="5111750"/>
          </a:xfrm>
        </p:spPr>
        <p:txBody>
          <a:bodyPr/>
          <a:lstStyle/>
          <a:p>
            <a:pPr eaLnBrk="1" hangingPunct="1"/>
            <a:r>
              <a:rPr lang="en-US" altLang="en-US" dirty="0"/>
              <a:t>C code: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800" dirty="0">
                <a:latin typeface="Lucida Console" panose="020B0609040504020204" pitchFamily="49" charset="0"/>
              </a:rPr>
              <a:t>	f = (g + h) - (i + j);</a:t>
            </a:r>
          </a:p>
          <a:p>
            <a:pPr lvl="1" eaLnBrk="1" hangingPunct="1"/>
            <a:r>
              <a:rPr lang="en-US" altLang="en-US" dirty="0"/>
              <a:t>f, …, j in $s0, …, $s4</a:t>
            </a:r>
          </a:p>
          <a:p>
            <a:pPr eaLnBrk="1" hangingPunct="1"/>
            <a:r>
              <a:rPr lang="en-US" altLang="en-US" dirty="0"/>
              <a:t>Compiled MIPS code: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800" dirty="0">
                <a:latin typeface="Lucida Console" panose="020B0609040504020204" pitchFamily="49" charset="0"/>
              </a:rPr>
              <a:t>	add $t0, $s1, $s2</a:t>
            </a:r>
            <a:br>
              <a:rPr lang="en-US" altLang="en-US" sz="2800" dirty="0">
                <a:latin typeface="Lucida Console" panose="020B0609040504020204" pitchFamily="49" charset="0"/>
              </a:rPr>
            </a:br>
            <a:r>
              <a:rPr lang="en-US" altLang="en-US" sz="2800" dirty="0">
                <a:latin typeface="Lucida Console" panose="020B0609040504020204" pitchFamily="49" charset="0"/>
              </a:rPr>
              <a:t>add $t1, $s3, $s4</a:t>
            </a:r>
            <a:br>
              <a:rPr lang="en-US" altLang="en-US" sz="2800" dirty="0">
                <a:latin typeface="Lucida Console" panose="020B0609040504020204" pitchFamily="49" charset="0"/>
              </a:rPr>
            </a:br>
            <a:r>
              <a:rPr lang="en-US" altLang="en-US" sz="2800" dirty="0">
                <a:latin typeface="Lucida Console" panose="020B0609040504020204" pitchFamily="49" charset="0"/>
              </a:rPr>
              <a:t>sub $s0, $t0, $t1</a:t>
            </a:r>
            <a:endParaRPr lang="en-AU" altLang="en-US" sz="2800" dirty="0">
              <a:latin typeface="Lucida Console" panose="020B060904050402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6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6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6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6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9630" r="336"/>
          <a:stretch/>
        </p:blipFill>
        <p:spPr>
          <a:xfrm>
            <a:off x="684213" y="1124744"/>
            <a:ext cx="6317927" cy="1368152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 altLang="en-US"/>
              <a:t>03 - MIPS ISA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084" y="3373512"/>
            <a:ext cx="7950165" cy="1423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468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9335"/>
          <a:stretch/>
        </p:blipFill>
        <p:spPr>
          <a:xfrm>
            <a:off x="684213" y="1124744"/>
            <a:ext cx="6264696" cy="1387704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 altLang="en-US"/>
              <a:t>03 - MIPS ISA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4488" y="3169962"/>
            <a:ext cx="4320480" cy="326759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462" y="3116756"/>
            <a:ext cx="4395320" cy="337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797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3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4569" y="1124744"/>
            <a:ext cx="6695743" cy="1935087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 altLang="en-US"/>
              <a:t>03 - MIPS ISA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212" y="3276524"/>
            <a:ext cx="8082289" cy="2456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786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03 - MIPS ISA </a:t>
            </a:r>
          </a:p>
        </p:txBody>
      </p:sp>
      <p:sp>
        <p:nvSpPr>
          <p:cNvPr id="2867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Memory Operands</a:t>
            </a:r>
            <a:endParaRPr lang="en-AU" altLang="en-US"/>
          </a:p>
        </p:txBody>
      </p:sp>
      <p:sp>
        <p:nvSpPr>
          <p:cNvPr id="28676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800" dirty="0"/>
              <a:t>Main memory used for composite data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/>
              <a:t>Arrays, structures, dynamic data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dirty="0"/>
              <a:t>To apply arithmetic operations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/>
              <a:t>Load values from memory into registers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/>
              <a:t>Store result from register to memory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dirty="0"/>
              <a:t>Memory is byte addressed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/>
              <a:t>Each address identifies an 8-bit byte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dirty="0"/>
              <a:t>Words are aligned in memory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/>
              <a:t>Address must be a multiple of 4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dirty="0"/>
              <a:t>MIPS is Big Endian or Little Endian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/>
              <a:t>Most-significant byte at least address of a word</a:t>
            </a:r>
          </a:p>
          <a:p>
            <a:pPr lvl="1" eaLnBrk="1" hangingPunct="1">
              <a:lnSpc>
                <a:spcPct val="80000"/>
              </a:lnSpc>
            </a:pPr>
            <a:r>
              <a:rPr lang="en-AU" altLang="en-US" sz="2400" i="1" dirty="0"/>
              <a:t>c.f.</a:t>
            </a:r>
            <a:r>
              <a:rPr lang="en-AU" altLang="en-US" sz="2400" dirty="0"/>
              <a:t> Little Endian: least-significant byte at least address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Load/Store instructions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E3C517C6-CB74-4F3F-8418-01B8F3DAD3AE}" type="datetime1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CS F342 Computer Architecture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/>
              <a:t>Slide No.</a:t>
            </a:r>
            <a:fld id="{BC8D7E44-7D4F-4942-A8C9-2DF6BF8399E8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941" y="838201"/>
            <a:ext cx="8486775" cy="2667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37564" y="3650706"/>
            <a:ext cx="85181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&lt;type&gt; b:byte(8bits), h:half word(16 bits), w:word(32bits)</a:t>
            </a:r>
          </a:p>
        </p:txBody>
      </p:sp>
      <p:sp>
        <p:nvSpPr>
          <p:cNvPr id="9" name="Rectangle 8"/>
          <p:cNvSpPr/>
          <p:nvPr/>
        </p:nvSpPr>
        <p:spPr>
          <a:xfrm>
            <a:off x="237563" y="3984179"/>
            <a:ext cx="197223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= 20;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x: .word 0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  $t0, 20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$t0, x</a:t>
            </a:r>
          </a:p>
        </p:txBody>
      </p:sp>
      <p:sp>
        <p:nvSpPr>
          <p:cNvPr id="10" name="Rectangle 9"/>
          <p:cNvSpPr/>
          <p:nvPr/>
        </p:nvSpPr>
        <p:spPr>
          <a:xfrm>
            <a:off x="2402541" y="3912958"/>
            <a:ext cx="197223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 c;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 = 'A’;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c: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.byte 0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  $t0, 'A' 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$t0, x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567519" y="3821292"/>
            <a:ext cx="1972237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x = 20;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y;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y = x;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x: .word 20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$t0, x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$t0, y</a:t>
            </a:r>
          </a:p>
        </p:txBody>
      </p:sp>
    </p:spTree>
    <p:extLst>
      <p:ext uri="{BB962C8B-B14F-4D97-AF65-F5344CB8AC3E}">
        <p14:creationId xmlns:p14="http://schemas.microsoft.com/office/powerpoint/2010/main" val="199509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03 - MIPS ISA </a:t>
            </a:r>
          </a:p>
        </p:txBody>
      </p:sp>
      <p:sp>
        <p:nvSpPr>
          <p:cNvPr id="3072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Memory Operand Example 1</a:t>
            </a:r>
            <a:endParaRPr lang="en-AU" altLang="en-US"/>
          </a:p>
        </p:txBody>
      </p:sp>
      <p:sp>
        <p:nvSpPr>
          <p:cNvPr id="30724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 code: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800" dirty="0">
                <a:latin typeface="Lucida Console" panose="020B0609040504020204" pitchFamily="49" charset="0"/>
              </a:rPr>
              <a:t>	g = h + A[8];</a:t>
            </a:r>
          </a:p>
          <a:p>
            <a:pPr lvl="1" eaLnBrk="1" hangingPunct="1"/>
            <a:r>
              <a:rPr lang="en-US" altLang="en-US" dirty="0"/>
              <a:t>g in $s1, h in $s2, base address of A in $s3</a:t>
            </a:r>
          </a:p>
          <a:p>
            <a:pPr eaLnBrk="1" hangingPunct="1"/>
            <a:r>
              <a:rPr lang="en-US" altLang="en-US" dirty="0"/>
              <a:t>Compiled MIPS code:</a:t>
            </a:r>
          </a:p>
          <a:p>
            <a:pPr lvl="1" eaLnBrk="1" hangingPunct="1"/>
            <a:r>
              <a:rPr lang="en-US" altLang="en-US" dirty="0"/>
              <a:t>Index 8 requires offset of 32</a:t>
            </a:r>
          </a:p>
          <a:p>
            <a:pPr lvl="2" eaLnBrk="1" hangingPunct="1"/>
            <a:r>
              <a:rPr lang="en-US" altLang="en-US" dirty="0"/>
              <a:t>4 bytes per word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800" dirty="0">
                <a:latin typeface="Lucida Console" panose="020B0609040504020204" pitchFamily="49" charset="0"/>
              </a:rPr>
              <a:t>	lw  $t0, 32($s3)    # load word</a:t>
            </a:r>
            <a:br>
              <a:rPr lang="en-US" altLang="en-US" sz="2800" dirty="0">
                <a:latin typeface="Lucida Console" panose="020B0609040504020204" pitchFamily="49" charset="0"/>
              </a:rPr>
            </a:br>
            <a:r>
              <a:rPr lang="en-US" altLang="en-US" sz="2800" dirty="0">
                <a:latin typeface="Lucida Console" panose="020B0609040504020204" pitchFamily="49" charset="0"/>
              </a:rPr>
              <a:t>add $s1, $s2, $t0</a:t>
            </a:r>
            <a:endParaRPr lang="en-AU" altLang="en-US" sz="2800" dirty="0">
              <a:latin typeface="Lucida Console" panose="020B0609040504020204" pitchFamily="49" charset="0"/>
            </a:endParaRPr>
          </a:p>
        </p:txBody>
      </p:sp>
      <p:sp>
        <p:nvSpPr>
          <p:cNvPr id="30725" name="AutoShape 6"/>
          <p:cNvSpPr>
            <a:spLocks/>
          </p:cNvSpPr>
          <p:nvPr/>
        </p:nvSpPr>
        <p:spPr bwMode="auto">
          <a:xfrm>
            <a:off x="1619250" y="5445125"/>
            <a:ext cx="914400" cy="403225"/>
          </a:xfrm>
          <a:prstGeom prst="borderCallout1">
            <a:avLst>
              <a:gd name="adj1" fmla="val 28347"/>
              <a:gd name="adj2" fmla="val 108333"/>
              <a:gd name="adj3" fmla="val -190944"/>
              <a:gd name="adj4" fmla="val 16006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800"/>
              <a:t>offset</a:t>
            </a:r>
          </a:p>
        </p:txBody>
      </p:sp>
      <p:sp>
        <p:nvSpPr>
          <p:cNvPr id="30726" name="AutoShape 7"/>
          <p:cNvSpPr>
            <a:spLocks/>
          </p:cNvSpPr>
          <p:nvPr/>
        </p:nvSpPr>
        <p:spPr bwMode="auto">
          <a:xfrm>
            <a:off x="4140200" y="5445125"/>
            <a:ext cx="1655763" cy="403225"/>
          </a:xfrm>
          <a:prstGeom prst="borderCallout1">
            <a:avLst>
              <a:gd name="adj1" fmla="val 28347"/>
              <a:gd name="adj2" fmla="val -4602"/>
              <a:gd name="adj3" fmla="val -180708"/>
              <a:gd name="adj4" fmla="val -853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800"/>
              <a:t>base register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 dirty="0"/>
              <a:t>03 - MIPS ISA </a:t>
            </a:r>
          </a:p>
        </p:txBody>
      </p:sp>
      <p:sp>
        <p:nvSpPr>
          <p:cNvPr id="3277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Memory Operand Example 2</a:t>
            </a:r>
            <a:endParaRPr lang="en-AU" altLang="en-US"/>
          </a:p>
        </p:txBody>
      </p:sp>
      <p:sp>
        <p:nvSpPr>
          <p:cNvPr id="32772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 code: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800" dirty="0">
                <a:latin typeface="Lucida Console" panose="020B0609040504020204" pitchFamily="49" charset="0"/>
              </a:rPr>
              <a:t>	A[12] = h + A[8];</a:t>
            </a:r>
          </a:p>
          <a:p>
            <a:pPr lvl="1" eaLnBrk="1" hangingPunct="1"/>
            <a:r>
              <a:rPr lang="en-US" altLang="en-US" dirty="0"/>
              <a:t>h in $s2, base address of A in $s3</a:t>
            </a:r>
          </a:p>
          <a:p>
            <a:pPr eaLnBrk="1" hangingPunct="1"/>
            <a:r>
              <a:rPr lang="en-US" altLang="en-US" dirty="0"/>
              <a:t>Compiled MIPS code:</a:t>
            </a:r>
          </a:p>
          <a:p>
            <a:pPr lvl="1" eaLnBrk="1" hangingPunct="1"/>
            <a:r>
              <a:rPr lang="en-US" altLang="en-US" dirty="0"/>
              <a:t>Index 8 requires offset of 32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800" dirty="0">
                <a:latin typeface="Lucida Console" panose="020B0609040504020204" pitchFamily="49" charset="0"/>
              </a:rPr>
              <a:t>	lw  $t0, 32($s3)    # load word</a:t>
            </a:r>
            <a:br>
              <a:rPr lang="en-US" altLang="en-US" sz="2800" dirty="0">
                <a:latin typeface="Lucida Console" panose="020B0609040504020204" pitchFamily="49" charset="0"/>
              </a:rPr>
            </a:br>
            <a:r>
              <a:rPr lang="en-US" altLang="en-US" sz="2800" dirty="0">
                <a:latin typeface="Lucida Console" panose="020B0609040504020204" pitchFamily="49" charset="0"/>
              </a:rPr>
              <a:t>add $t0, $s2,$t0</a:t>
            </a:r>
            <a:br>
              <a:rPr lang="en-US" altLang="en-US" sz="2800" dirty="0">
                <a:latin typeface="Lucida Console" panose="020B0609040504020204" pitchFamily="49" charset="0"/>
              </a:rPr>
            </a:br>
            <a:r>
              <a:rPr lang="en-US" altLang="en-US" sz="2800" dirty="0" err="1">
                <a:latin typeface="Lucida Console" panose="020B0609040504020204" pitchFamily="49" charset="0"/>
              </a:rPr>
              <a:t>sw</a:t>
            </a:r>
            <a:r>
              <a:rPr lang="en-US" altLang="en-US" sz="2800" dirty="0">
                <a:latin typeface="Lucida Console" panose="020B0609040504020204" pitchFamily="49" charset="0"/>
              </a:rPr>
              <a:t>  $t0, 48($s3)    # store word</a:t>
            </a:r>
            <a:endParaRPr lang="en-AU" altLang="en-US" sz="2800" dirty="0">
              <a:latin typeface="Lucida Console" panose="020B0609040504020204" pitchFamily="49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03 - MIPS ISA </a:t>
            </a:r>
          </a:p>
        </p:txBody>
      </p:sp>
      <p:sp>
        <p:nvSpPr>
          <p:cNvPr id="3481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Registers vs. Memory</a:t>
            </a:r>
            <a:endParaRPr lang="en-AU" altLang="en-US"/>
          </a:p>
        </p:txBody>
      </p:sp>
      <p:sp>
        <p:nvSpPr>
          <p:cNvPr id="34820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Registers are faster to access than memory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Operating on memory data requires loads and stores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More instructions to be executed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Compiler must use registers for variables as much as possible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Only spill to memory for less frequently used variables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Register optimization is important!</a:t>
            </a:r>
            <a:endParaRPr lang="en-AU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03 - MIPS ISA </a:t>
            </a:r>
          </a:p>
        </p:txBody>
      </p:sp>
      <p:sp>
        <p:nvSpPr>
          <p:cNvPr id="3686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Immediate Operands</a:t>
            </a:r>
            <a:endParaRPr lang="en-AU" altLang="en-US"/>
          </a:p>
        </p:txBody>
      </p:sp>
      <p:sp>
        <p:nvSpPr>
          <p:cNvPr id="36868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Constant data specified in an instruction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800">
                <a:latin typeface="Lucida Console" panose="020B0609040504020204" pitchFamily="49" charset="0"/>
              </a:rPr>
              <a:t>	addi $s3, $s3, 4</a:t>
            </a:r>
          </a:p>
          <a:p>
            <a:pPr eaLnBrk="1" hangingPunct="1"/>
            <a:r>
              <a:rPr lang="en-US" altLang="en-US"/>
              <a:t>No subtract immediate instruction</a:t>
            </a:r>
          </a:p>
          <a:p>
            <a:pPr lvl="1" eaLnBrk="1" hangingPunct="1"/>
            <a:r>
              <a:rPr lang="en-US" altLang="en-US"/>
              <a:t>Just use a negative constant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400">
                <a:latin typeface="Lucida Console" panose="020B0609040504020204" pitchFamily="49" charset="0"/>
              </a:rPr>
              <a:t>	addi $s2, $s1, -1</a:t>
            </a:r>
          </a:p>
          <a:p>
            <a:pPr eaLnBrk="1" hangingPunct="1"/>
            <a:r>
              <a:rPr lang="en-US" altLang="en-US" i="1"/>
              <a:t>Design Principle 3:</a:t>
            </a:r>
            <a:r>
              <a:rPr lang="en-US" altLang="en-US"/>
              <a:t> Make the common case fast</a:t>
            </a:r>
          </a:p>
          <a:p>
            <a:pPr lvl="1" eaLnBrk="1" hangingPunct="1"/>
            <a:r>
              <a:rPr lang="en-US" altLang="en-US"/>
              <a:t>Small constants are common</a:t>
            </a:r>
          </a:p>
          <a:p>
            <a:pPr lvl="1" eaLnBrk="1" hangingPunct="1"/>
            <a:r>
              <a:rPr lang="en-US" altLang="en-US"/>
              <a:t>Immediate operand avoids a load instruction</a:t>
            </a:r>
            <a:endParaRPr lang="en-AU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03 - MIPS ISA </a:t>
            </a: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Instruction Set</a:t>
            </a:r>
            <a:endParaRPr lang="en-AU" altLang="en-US"/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5" y="1125538"/>
            <a:ext cx="8487544" cy="51117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The repertoire of instructions of a computer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Different computers have different instruction sets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But with many aspects in common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Early computers had very simple instruction sets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Simplified implementation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Many modern computers also have simple instruction sets</a:t>
            </a:r>
          </a:p>
        </p:txBody>
      </p:sp>
      <p:sp>
        <p:nvSpPr>
          <p:cNvPr id="16389" name="Text Box 4"/>
          <p:cNvSpPr txBox="1">
            <a:spLocks noChangeArrowheads="1"/>
          </p:cNvSpPr>
          <p:nvPr/>
        </p:nvSpPr>
        <p:spPr bwMode="auto">
          <a:xfrm rot="5400000">
            <a:off x="8017669" y="759619"/>
            <a:ext cx="188595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folHlink"/>
                </a:solidFill>
              </a:rPr>
              <a:t>§2.1 Introduction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03 - MIPS ISA </a:t>
            </a:r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The Constant Zero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MIPS register 0 ($zero) is the constant 0</a:t>
            </a:r>
          </a:p>
          <a:p>
            <a:pPr lvl="1" eaLnBrk="1" hangingPunct="1"/>
            <a:r>
              <a:rPr lang="en-AU" altLang="en-US"/>
              <a:t>Cannot be overwritten</a:t>
            </a:r>
          </a:p>
          <a:p>
            <a:pPr eaLnBrk="1" hangingPunct="1"/>
            <a:r>
              <a:rPr lang="en-AU" altLang="en-US"/>
              <a:t>Useful for common operations</a:t>
            </a:r>
          </a:p>
          <a:p>
            <a:pPr lvl="1" eaLnBrk="1" hangingPunct="1"/>
            <a:r>
              <a:rPr lang="en-AU" altLang="en-US"/>
              <a:t>E.g., move between registers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AU" altLang="en-US">
                <a:latin typeface="Lucida Console" panose="020B0609040504020204" pitchFamily="49" charset="0"/>
              </a:rPr>
              <a:t>	add $t2, $s1, $zero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03 - MIPS ISA </a:t>
            </a:r>
          </a:p>
        </p:txBody>
      </p:sp>
      <p:sp>
        <p:nvSpPr>
          <p:cNvPr id="4096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Representing Instructions</a:t>
            </a:r>
            <a:endParaRPr lang="en-AU" altLang="en-US"/>
          </a:p>
        </p:txBody>
      </p:sp>
      <p:sp>
        <p:nvSpPr>
          <p:cNvPr id="40964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Instructions are encoded in binary</a:t>
            </a:r>
          </a:p>
          <a:p>
            <a:pPr lvl="1" eaLnBrk="1" hangingPunct="1"/>
            <a:r>
              <a:rPr lang="en-US" altLang="en-US" sz="2400" dirty="0"/>
              <a:t>Called machine code</a:t>
            </a:r>
          </a:p>
          <a:p>
            <a:pPr eaLnBrk="1" hangingPunct="1"/>
            <a:r>
              <a:rPr lang="en-US" altLang="en-US" sz="2800" dirty="0"/>
              <a:t>MIPS instructions</a:t>
            </a:r>
          </a:p>
          <a:p>
            <a:pPr lvl="1" eaLnBrk="1" hangingPunct="1"/>
            <a:r>
              <a:rPr lang="en-US" altLang="en-US" sz="2400" dirty="0"/>
              <a:t>Encoded as 32-bit instruction words</a:t>
            </a:r>
          </a:p>
          <a:p>
            <a:pPr lvl="1" eaLnBrk="1" hangingPunct="1"/>
            <a:r>
              <a:rPr lang="en-US" altLang="en-US" sz="2400" dirty="0"/>
              <a:t>Small number of formats encoding operation code (opcode), register numbers, …</a:t>
            </a:r>
          </a:p>
          <a:p>
            <a:pPr lvl="1" eaLnBrk="1" hangingPunct="1"/>
            <a:r>
              <a:rPr lang="en-US" altLang="en-US" sz="2400" dirty="0"/>
              <a:t>Regularity!</a:t>
            </a:r>
          </a:p>
          <a:p>
            <a:pPr eaLnBrk="1" hangingPunct="1"/>
            <a:r>
              <a:rPr lang="en-US" altLang="en-US" sz="2800" dirty="0"/>
              <a:t>Register numbers</a:t>
            </a:r>
          </a:p>
          <a:p>
            <a:pPr lvl="1" eaLnBrk="1" hangingPunct="1"/>
            <a:r>
              <a:rPr lang="en-US" altLang="en-US" sz="2400" dirty="0"/>
              <a:t>$t0 – $t7 are reg’s 8 – 15</a:t>
            </a:r>
          </a:p>
          <a:p>
            <a:pPr lvl="1" eaLnBrk="1" hangingPunct="1"/>
            <a:r>
              <a:rPr lang="en-US" altLang="en-US" sz="2400" dirty="0"/>
              <a:t>$t8 – $t9 are reg’s 24 – 25</a:t>
            </a:r>
          </a:p>
          <a:p>
            <a:pPr lvl="1" eaLnBrk="1" hangingPunct="1"/>
            <a:r>
              <a:rPr lang="en-US" altLang="en-US" sz="2400" dirty="0"/>
              <a:t>$s0 – $s7 are reg’s 16 – 23</a:t>
            </a:r>
          </a:p>
        </p:txBody>
      </p:sp>
      <p:sp>
        <p:nvSpPr>
          <p:cNvPr id="40965" name="Text Box 4"/>
          <p:cNvSpPr txBox="1">
            <a:spLocks noChangeArrowheads="1"/>
          </p:cNvSpPr>
          <p:nvPr/>
        </p:nvSpPr>
        <p:spPr bwMode="auto">
          <a:xfrm rot="5400000">
            <a:off x="6474619" y="2302669"/>
            <a:ext cx="497205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folHlink"/>
                </a:solidFill>
              </a:rPr>
              <a:t>§2.5 Representing Instructions in the Computer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03 - MIPS ISA </a:t>
            </a:r>
          </a:p>
        </p:txBody>
      </p:sp>
      <p:sp>
        <p:nvSpPr>
          <p:cNvPr id="43011" name="Rectangle 1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MIPS R-format Instructions</a:t>
            </a:r>
            <a:endParaRPr lang="en-AU" altLang="en-US"/>
          </a:p>
        </p:txBody>
      </p:sp>
      <p:sp>
        <p:nvSpPr>
          <p:cNvPr id="43012" name="Rectangle 18"/>
          <p:cNvSpPr>
            <a:spLocks noGrp="1" noChangeArrowheads="1"/>
          </p:cNvSpPr>
          <p:nvPr>
            <p:ph type="body" idx="1"/>
          </p:nvPr>
        </p:nvSpPr>
        <p:spPr>
          <a:xfrm>
            <a:off x="684213" y="2276475"/>
            <a:ext cx="8270875" cy="3960813"/>
          </a:xfrm>
        </p:spPr>
        <p:txBody>
          <a:bodyPr/>
          <a:lstStyle/>
          <a:p>
            <a:pPr eaLnBrk="1" hangingPunct="1"/>
            <a:r>
              <a:rPr lang="en-US" altLang="en-US" dirty="0"/>
              <a:t>Instruction fields</a:t>
            </a:r>
          </a:p>
          <a:p>
            <a:pPr lvl="1" eaLnBrk="1" hangingPunct="1"/>
            <a:r>
              <a:rPr lang="en-US" altLang="en-US" dirty="0"/>
              <a:t>op: operation code (opcode)</a:t>
            </a:r>
          </a:p>
          <a:p>
            <a:pPr lvl="1" eaLnBrk="1" hangingPunct="1"/>
            <a:r>
              <a:rPr lang="en-US" altLang="en-US" dirty="0" err="1"/>
              <a:t>rs</a:t>
            </a:r>
            <a:r>
              <a:rPr lang="en-US" altLang="en-US" dirty="0"/>
              <a:t>: first source register number</a:t>
            </a:r>
          </a:p>
          <a:p>
            <a:pPr lvl="1" eaLnBrk="1" hangingPunct="1"/>
            <a:r>
              <a:rPr lang="en-US" altLang="en-US" dirty="0" err="1"/>
              <a:t>rt</a:t>
            </a:r>
            <a:r>
              <a:rPr lang="en-US" altLang="en-US" dirty="0"/>
              <a:t>: second source register number</a:t>
            </a:r>
          </a:p>
          <a:p>
            <a:pPr lvl="1" eaLnBrk="1" hangingPunct="1"/>
            <a:r>
              <a:rPr lang="en-US" altLang="en-US" dirty="0" err="1"/>
              <a:t>rd</a:t>
            </a:r>
            <a:r>
              <a:rPr lang="en-US" altLang="en-US" dirty="0"/>
              <a:t>: destination register number</a:t>
            </a:r>
          </a:p>
          <a:p>
            <a:pPr lvl="1" eaLnBrk="1" hangingPunct="1"/>
            <a:r>
              <a:rPr lang="en-US" altLang="en-US" dirty="0" err="1"/>
              <a:t>shamt</a:t>
            </a:r>
            <a:r>
              <a:rPr lang="en-US" altLang="en-US" dirty="0"/>
              <a:t>: shift amount (00000 for now)</a:t>
            </a:r>
          </a:p>
          <a:p>
            <a:pPr lvl="1" eaLnBrk="1" hangingPunct="1"/>
            <a:r>
              <a:rPr lang="en-US" altLang="en-US" dirty="0" err="1"/>
              <a:t>funct</a:t>
            </a:r>
            <a:r>
              <a:rPr lang="en-US" altLang="en-US" dirty="0"/>
              <a:t>: function code (extends opcode)</a:t>
            </a:r>
            <a:endParaRPr lang="en-AU" altLang="en-US" dirty="0"/>
          </a:p>
        </p:txBody>
      </p:sp>
      <p:grpSp>
        <p:nvGrpSpPr>
          <p:cNvPr id="43013" name="Group 4"/>
          <p:cNvGrpSpPr>
            <a:grpSpLocks/>
          </p:cNvGrpSpPr>
          <p:nvPr/>
        </p:nvGrpSpPr>
        <p:grpSpPr bwMode="auto">
          <a:xfrm>
            <a:off x="1331913" y="1412875"/>
            <a:ext cx="6913562" cy="773113"/>
            <a:chOff x="703" y="981"/>
            <a:chExt cx="4355" cy="487"/>
          </a:xfrm>
        </p:grpSpPr>
        <p:sp>
          <p:nvSpPr>
            <p:cNvPr id="43014" name="Text Box 5"/>
            <p:cNvSpPr txBox="1">
              <a:spLocks noChangeArrowheads="1"/>
            </p:cNvSpPr>
            <p:nvPr/>
          </p:nvSpPr>
          <p:spPr bwMode="auto">
            <a:xfrm>
              <a:off x="703" y="981"/>
              <a:ext cx="817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op</a:t>
              </a:r>
              <a:endParaRPr lang="en-AU" altLang="en-US" sz="2000"/>
            </a:p>
          </p:txBody>
        </p:sp>
        <p:sp>
          <p:nvSpPr>
            <p:cNvPr id="43015" name="Text Box 6"/>
            <p:cNvSpPr txBox="1">
              <a:spLocks noChangeArrowheads="1"/>
            </p:cNvSpPr>
            <p:nvPr/>
          </p:nvSpPr>
          <p:spPr bwMode="auto">
            <a:xfrm>
              <a:off x="1520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rs</a:t>
              </a:r>
              <a:endParaRPr lang="en-AU" altLang="en-US" sz="2000"/>
            </a:p>
          </p:txBody>
        </p:sp>
        <p:sp>
          <p:nvSpPr>
            <p:cNvPr id="43016" name="Text Box 7"/>
            <p:cNvSpPr txBox="1">
              <a:spLocks noChangeArrowheads="1"/>
            </p:cNvSpPr>
            <p:nvPr/>
          </p:nvSpPr>
          <p:spPr bwMode="auto">
            <a:xfrm>
              <a:off x="2200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rt</a:t>
              </a:r>
              <a:endParaRPr lang="en-AU" altLang="en-US" sz="2000"/>
            </a:p>
          </p:txBody>
        </p:sp>
        <p:sp>
          <p:nvSpPr>
            <p:cNvPr id="43017" name="Text Box 8"/>
            <p:cNvSpPr txBox="1">
              <a:spLocks noChangeArrowheads="1"/>
            </p:cNvSpPr>
            <p:nvPr/>
          </p:nvSpPr>
          <p:spPr bwMode="auto">
            <a:xfrm>
              <a:off x="2880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rd</a:t>
              </a:r>
              <a:endParaRPr lang="en-AU" altLang="en-US" sz="2000"/>
            </a:p>
          </p:txBody>
        </p:sp>
        <p:sp>
          <p:nvSpPr>
            <p:cNvPr id="43018" name="Text Box 9"/>
            <p:cNvSpPr txBox="1">
              <a:spLocks noChangeArrowheads="1"/>
            </p:cNvSpPr>
            <p:nvPr/>
          </p:nvSpPr>
          <p:spPr bwMode="auto">
            <a:xfrm>
              <a:off x="3561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shamt</a:t>
              </a:r>
              <a:endParaRPr lang="en-AU" altLang="en-US" sz="2000"/>
            </a:p>
          </p:txBody>
        </p:sp>
        <p:sp>
          <p:nvSpPr>
            <p:cNvPr id="43019" name="Text Box 10"/>
            <p:cNvSpPr txBox="1">
              <a:spLocks noChangeArrowheads="1"/>
            </p:cNvSpPr>
            <p:nvPr/>
          </p:nvSpPr>
          <p:spPr bwMode="auto">
            <a:xfrm>
              <a:off x="4241" y="981"/>
              <a:ext cx="817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funct</a:t>
              </a:r>
              <a:endParaRPr lang="en-AU" altLang="en-US" sz="2000"/>
            </a:p>
          </p:txBody>
        </p:sp>
        <p:sp>
          <p:nvSpPr>
            <p:cNvPr id="43020" name="Text Box 11"/>
            <p:cNvSpPr txBox="1">
              <a:spLocks noChangeArrowheads="1"/>
            </p:cNvSpPr>
            <p:nvPr/>
          </p:nvSpPr>
          <p:spPr bwMode="auto">
            <a:xfrm>
              <a:off x="886" y="1256"/>
              <a:ext cx="42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6 bits</a:t>
              </a:r>
              <a:endParaRPr lang="en-AU" altLang="en-US" sz="1600"/>
            </a:p>
          </p:txBody>
        </p:sp>
        <p:sp>
          <p:nvSpPr>
            <p:cNvPr id="43021" name="Text Box 12"/>
            <p:cNvSpPr txBox="1">
              <a:spLocks noChangeArrowheads="1"/>
            </p:cNvSpPr>
            <p:nvPr/>
          </p:nvSpPr>
          <p:spPr bwMode="auto">
            <a:xfrm>
              <a:off x="4424" y="1256"/>
              <a:ext cx="42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6 bits</a:t>
              </a:r>
              <a:endParaRPr lang="en-AU" altLang="en-US" sz="1600"/>
            </a:p>
          </p:txBody>
        </p:sp>
        <p:sp>
          <p:nvSpPr>
            <p:cNvPr id="43022" name="Text Box 13"/>
            <p:cNvSpPr txBox="1">
              <a:spLocks noChangeArrowheads="1"/>
            </p:cNvSpPr>
            <p:nvPr/>
          </p:nvSpPr>
          <p:spPr bwMode="auto">
            <a:xfrm>
              <a:off x="1657" y="1256"/>
              <a:ext cx="42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5 bits</a:t>
              </a:r>
              <a:endParaRPr lang="en-AU" altLang="en-US" sz="1600"/>
            </a:p>
          </p:txBody>
        </p:sp>
        <p:sp>
          <p:nvSpPr>
            <p:cNvPr id="43023" name="Text Box 14"/>
            <p:cNvSpPr txBox="1">
              <a:spLocks noChangeArrowheads="1"/>
            </p:cNvSpPr>
            <p:nvPr/>
          </p:nvSpPr>
          <p:spPr bwMode="auto">
            <a:xfrm>
              <a:off x="2338" y="1256"/>
              <a:ext cx="42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5 bits</a:t>
              </a:r>
              <a:endParaRPr lang="en-AU" altLang="en-US" sz="1600"/>
            </a:p>
          </p:txBody>
        </p:sp>
        <p:sp>
          <p:nvSpPr>
            <p:cNvPr id="43024" name="Text Box 15"/>
            <p:cNvSpPr txBox="1">
              <a:spLocks noChangeArrowheads="1"/>
            </p:cNvSpPr>
            <p:nvPr/>
          </p:nvSpPr>
          <p:spPr bwMode="auto">
            <a:xfrm>
              <a:off x="3018" y="1256"/>
              <a:ext cx="42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5 bits</a:t>
              </a:r>
              <a:endParaRPr lang="en-AU" altLang="en-US" sz="1600"/>
            </a:p>
          </p:txBody>
        </p:sp>
        <p:sp>
          <p:nvSpPr>
            <p:cNvPr id="43025" name="Text Box 16"/>
            <p:cNvSpPr txBox="1">
              <a:spLocks noChangeArrowheads="1"/>
            </p:cNvSpPr>
            <p:nvPr/>
          </p:nvSpPr>
          <p:spPr bwMode="auto">
            <a:xfrm>
              <a:off x="3698" y="1256"/>
              <a:ext cx="42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5 bits</a:t>
              </a:r>
              <a:endParaRPr lang="en-AU" altLang="en-US" sz="1600"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03 - MIPS ISA </a:t>
            </a:r>
          </a:p>
        </p:txBody>
      </p:sp>
      <p:sp>
        <p:nvSpPr>
          <p:cNvPr id="45059" name="Rectangle 3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R-format Example</a:t>
            </a:r>
            <a:endParaRPr lang="en-AU" altLang="en-US"/>
          </a:p>
        </p:txBody>
      </p:sp>
      <p:sp>
        <p:nvSpPr>
          <p:cNvPr id="45060" name="Rectangle 37"/>
          <p:cNvSpPr>
            <a:spLocks noGrp="1" noChangeArrowheads="1"/>
          </p:cNvSpPr>
          <p:nvPr>
            <p:ph type="body" idx="1"/>
          </p:nvPr>
        </p:nvSpPr>
        <p:spPr>
          <a:xfrm>
            <a:off x="684213" y="2492375"/>
            <a:ext cx="8270875" cy="649288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dirty="0">
                <a:latin typeface="Lucida Console" panose="020B0609040504020204" pitchFamily="49" charset="0"/>
              </a:rPr>
              <a:t>	add $t0, $s1, $s2</a:t>
            </a:r>
          </a:p>
        </p:txBody>
      </p:sp>
      <p:sp>
        <p:nvSpPr>
          <p:cNvPr id="45061" name="Text Box 17"/>
          <p:cNvSpPr txBox="1">
            <a:spLocks noChangeArrowheads="1"/>
          </p:cNvSpPr>
          <p:nvPr/>
        </p:nvSpPr>
        <p:spPr bwMode="auto">
          <a:xfrm>
            <a:off x="1331913" y="3429000"/>
            <a:ext cx="1296987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2000" dirty="0"/>
              <a:t>op</a:t>
            </a:r>
          </a:p>
        </p:txBody>
      </p:sp>
      <p:sp>
        <p:nvSpPr>
          <p:cNvPr id="45062" name="Text Box 18"/>
          <p:cNvSpPr txBox="1">
            <a:spLocks noChangeArrowheads="1"/>
          </p:cNvSpPr>
          <p:nvPr/>
        </p:nvSpPr>
        <p:spPr bwMode="auto">
          <a:xfrm>
            <a:off x="2628900" y="3429000"/>
            <a:ext cx="10795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$s1</a:t>
            </a:r>
            <a:endParaRPr lang="en-AU" altLang="en-US" sz="2000"/>
          </a:p>
        </p:txBody>
      </p:sp>
      <p:sp>
        <p:nvSpPr>
          <p:cNvPr id="45063" name="Text Box 19"/>
          <p:cNvSpPr txBox="1">
            <a:spLocks noChangeArrowheads="1"/>
          </p:cNvSpPr>
          <p:nvPr/>
        </p:nvSpPr>
        <p:spPr bwMode="auto">
          <a:xfrm>
            <a:off x="3708400" y="3429000"/>
            <a:ext cx="10795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$s2</a:t>
            </a:r>
            <a:endParaRPr lang="en-AU" altLang="en-US" sz="2000"/>
          </a:p>
        </p:txBody>
      </p:sp>
      <p:sp>
        <p:nvSpPr>
          <p:cNvPr id="45064" name="Text Box 20"/>
          <p:cNvSpPr txBox="1">
            <a:spLocks noChangeArrowheads="1"/>
          </p:cNvSpPr>
          <p:nvPr/>
        </p:nvSpPr>
        <p:spPr bwMode="auto">
          <a:xfrm>
            <a:off x="4787900" y="3429000"/>
            <a:ext cx="10795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$t0</a:t>
            </a:r>
            <a:endParaRPr lang="en-AU" altLang="en-US" sz="2000"/>
          </a:p>
        </p:txBody>
      </p:sp>
      <p:sp>
        <p:nvSpPr>
          <p:cNvPr id="45065" name="Text Box 21"/>
          <p:cNvSpPr txBox="1">
            <a:spLocks noChangeArrowheads="1"/>
          </p:cNvSpPr>
          <p:nvPr/>
        </p:nvSpPr>
        <p:spPr bwMode="auto">
          <a:xfrm>
            <a:off x="5868988" y="3429000"/>
            <a:ext cx="10795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0</a:t>
            </a:r>
            <a:endParaRPr lang="en-AU" altLang="en-US" sz="2000"/>
          </a:p>
        </p:txBody>
      </p:sp>
      <p:sp>
        <p:nvSpPr>
          <p:cNvPr id="45066" name="Text Box 22"/>
          <p:cNvSpPr txBox="1">
            <a:spLocks noChangeArrowheads="1"/>
          </p:cNvSpPr>
          <p:nvPr/>
        </p:nvSpPr>
        <p:spPr bwMode="auto">
          <a:xfrm>
            <a:off x="6948488" y="3429000"/>
            <a:ext cx="1296987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add</a:t>
            </a:r>
            <a:endParaRPr lang="en-AU" altLang="en-US" sz="2000"/>
          </a:p>
        </p:txBody>
      </p:sp>
      <p:sp>
        <p:nvSpPr>
          <p:cNvPr id="45067" name="Text Box 23"/>
          <p:cNvSpPr txBox="1">
            <a:spLocks noChangeArrowheads="1"/>
          </p:cNvSpPr>
          <p:nvPr/>
        </p:nvSpPr>
        <p:spPr bwMode="auto">
          <a:xfrm>
            <a:off x="1331913" y="4078288"/>
            <a:ext cx="1296987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0</a:t>
            </a:r>
            <a:endParaRPr lang="en-AU" altLang="en-US" sz="2000"/>
          </a:p>
        </p:txBody>
      </p:sp>
      <p:sp>
        <p:nvSpPr>
          <p:cNvPr id="45068" name="Text Box 24"/>
          <p:cNvSpPr txBox="1">
            <a:spLocks noChangeArrowheads="1"/>
          </p:cNvSpPr>
          <p:nvPr/>
        </p:nvSpPr>
        <p:spPr bwMode="auto">
          <a:xfrm>
            <a:off x="2628900" y="4078288"/>
            <a:ext cx="10795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17</a:t>
            </a:r>
            <a:endParaRPr lang="en-AU" altLang="en-US" sz="2000"/>
          </a:p>
        </p:txBody>
      </p:sp>
      <p:sp>
        <p:nvSpPr>
          <p:cNvPr id="45069" name="Text Box 25"/>
          <p:cNvSpPr txBox="1">
            <a:spLocks noChangeArrowheads="1"/>
          </p:cNvSpPr>
          <p:nvPr/>
        </p:nvSpPr>
        <p:spPr bwMode="auto">
          <a:xfrm>
            <a:off x="3708400" y="4078288"/>
            <a:ext cx="10795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18</a:t>
            </a:r>
            <a:endParaRPr lang="en-AU" altLang="en-US" sz="2000"/>
          </a:p>
        </p:txBody>
      </p:sp>
      <p:sp>
        <p:nvSpPr>
          <p:cNvPr id="45070" name="Text Box 26"/>
          <p:cNvSpPr txBox="1">
            <a:spLocks noChangeArrowheads="1"/>
          </p:cNvSpPr>
          <p:nvPr/>
        </p:nvSpPr>
        <p:spPr bwMode="auto">
          <a:xfrm>
            <a:off x="4787900" y="4078288"/>
            <a:ext cx="10795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8</a:t>
            </a:r>
            <a:endParaRPr lang="en-AU" altLang="en-US" sz="2000"/>
          </a:p>
        </p:txBody>
      </p:sp>
      <p:sp>
        <p:nvSpPr>
          <p:cNvPr id="45071" name="Text Box 27"/>
          <p:cNvSpPr txBox="1">
            <a:spLocks noChangeArrowheads="1"/>
          </p:cNvSpPr>
          <p:nvPr/>
        </p:nvSpPr>
        <p:spPr bwMode="auto">
          <a:xfrm>
            <a:off x="5868988" y="4078288"/>
            <a:ext cx="10795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0</a:t>
            </a:r>
            <a:endParaRPr lang="en-AU" altLang="en-US" sz="2000"/>
          </a:p>
        </p:txBody>
      </p:sp>
      <p:sp>
        <p:nvSpPr>
          <p:cNvPr id="45072" name="Text Box 28"/>
          <p:cNvSpPr txBox="1">
            <a:spLocks noChangeArrowheads="1"/>
          </p:cNvSpPr>
          <p:nvPr/>
        </p:nvSpPr>
        <p:spPr bwMode="auto">
          <a:xfrm>
            <a:off x="6948488" y="4078288"/>
            <a:ext cx="1296987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32</a:t>
            </a:r>
            <a:endParaRPr lang="en-AU" altLang="en-US" sz="2000"/>
          </a:p>
        </p:txBody>
      </p:sp>
      <p:sp>
        <p:nvSpPr>
          <p:cNvPr id="45073" name="Text Box 29"/>
          <p:cNvSpPr txBox="1">
            <a:spLocks noChangeArrowheads="1"/>
          </p:cNvSpPr>
          <p:nvPr/>
        </p:nvSpPr>
        <p:spPr bwMode="auto">
          <a:xfrm>
            <a:off x="1331913" y="4725988"/>
            <a:ext cx="1296987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rgbClr val="00B0F0"/>
                </a:solidFill>
              </a:rPr>
              <a:t>0000</a:t>
            </a:r>
            <a:r>
              <a:rPr lang="en-US" altLang="en-US" sz="2000" dirty="0">
                <a:solidFill>
                  <a:srgbClr val="FF0000"/>
                </a:solidFill>
              </a:rPr>
              <a:t>00</a:t>
            </a:r>
            <a:endParaRPr lang="en-AU" altLang="en-US" sz="2000" dirty="0">
              <a:solidFill>
                <a:srgbClr val="FF0000"/>
              </a:solidFill>
            </a:endParaRPr>
          </a:p>
        </p:txBody>
      </p:sp>
      <p:sp>
        <p:nvSpPr>
          <p:cNvPr id="45074" name="Text Box 30"/>
          <p:cNvSpPr txBox="1">
            <a:spLocks noChangeArrowheads="1"/>
          </p:cNvSpPr>
          <p:nvPr/>
        </p:nvSpPr>
        <p:spPr bwMode="auto">
          <a:xfrm>
            <a:off x="2628900" y="4725988"/>
            <a:ext cx="10795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rgbClr val="FF0000"/>
                </a:solidFill>
              </a:rPr>
              <a:t>10</a:t>
            </a:r>
            <a:r>
              <a:rPr lang="en-US" altLang="en-US" sz="2000" dirty="0">
                <a:solidFill>
                  <a:srgbClr val="00B0F0"/>
                </a:solidFill>
              </a:rPr>
              <a:t>001</a:t>
            </a:r>
            <a:endParaRPr lang="en-AU" altLang="en-US" sz="2000" dirty="0">
              <a:solidFill>
                <a:srgbClr val="00B0F0"/>
              </a:solidFill>
            </a:endParaRPr>
          </a:p>
        </p:txBody>
      </p:sp>
      <p:sp>
        <p:nvSpPr>
          <p:cNvPr id="45075" name="Text Box 31"/>
          <p:cNvSpPr txBox="1">
            <a:spLocks noChangeArrowheads="1"/>
          </p:cNvSpPr>
          <p:nvPr/>
        </p:nvSpPr>
        <p:spPr bwMode="auto">
          <a:xfrm>
            <a:off x="3708400" y="4725988"/>
            <a:ext cx="10795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rgbClr val="00B0F0"/>
                </a:solidFill>
              </a:rPr>
              <a:t>1</a:t>
            </a:r>
            <a:r>
              <a:rPr lang="en-US" altLang="en-US" sz="2000" dirty="0">
                <a:solidFill>
                  <a:srgbClr val="FF0000"/>
                </a:solidFill>
              </a:rPr>
              <a:t>0010</a:t>
            </a:r>
            <a:endParaRPr lang="en-AU" altLang="en-US" sz="2000" dirty="0">
              <a:solidFill>
                <a:srgbClr val="FF0000"/>
              </a:solidFill>
            </a:endParaRPr>
          </a:p>
        </p:txBody>
      </p:sp>
      <p:sp>
        <p:nvSpPr>
          <p:cNvPr id="45076" name="Text Box 32"/>
          <p:cNvSpPr txBox="1">
            <a:spLocks noChangeArrowheads="1"/>
          </p:cNvSpPr>
          <p:nvPr/>
        </p:nvSpPr>
        <p:spPr bwMode="auto">
          <a:xfrm>
            <a:off x="4787900" y="4725988"/>
            <a:ext cx="10795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rgbClr val="00B0F0"/>
                </a:solidFill>
              </a:rPr>
              <a:t>0100</a:t>
            </a:r>
            <a:r>
              <a:rPr lang="en-US" altLang="en-US" sz="2000" dirty="0">
                <a:solidFill>
                  <a:srgbClr val="FF0000"/>
                </a:solidFill>
              </a:rPr>
              <a:t>0</a:t>
            </a:r>
            <a:endParaRPr lang="en-AU" altLang="en-US" sz="2000" dirty="0">
              <a:solidFill>
                <a:srgbClr val="FF0000"/>
              </a:solidFill>
            </a:endParaRPr>
          </a:p>
        </p:txBody>
      </p:sp>
      <p:sp>
        <p:nvSpPr>
          <p:cNvPr id="45077" name="Text Box 33"/>
          <p:cNvSpPr txBox="1">
            <a:spLocks noChangeArrowheads="1"/>
          </p:cNvSpPr>
          <p:nvPr/>
        </p:nvSpPr>
        <p:spPr bwMode="auto">
          <a:xfrm>
            <a:off x="5868988" y="4725988"/>
            <a:ext cx="10795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rgbClr val="FF0000"/>
                </a:solidFill>
              </a:rPr>
              <a:t>000</a:t>
            </a:r>
            <a:r>
              <a:rPr lang="en-US" altLang="en-US" sz="2000" dirty="0">
                <a:solidFill>
                  <a:srgbClr val="00B0F0"/>
                </a:solidFill>
              </a:rPr>
              <a:t>00</a:t>
            </a:r>
            <a:endParaRPr lang="en-AU" altLang="en-US" sz="2000" dirty="0">
              <a:solidFill>
                <a:srgbClr val="00B0F0"/>
              </a:solidFill>
            </a:endParaRPr>
          </a:p>
        </p:txBody>
      </p:sp>
      <p:sp>
        <p:nvSpPr>
          <p:cNvPr id="45078" name="Text Box 34"/>
          <p:cNvSpPr txBox="1">
            <a:spLocks noChangeArrowheads="1"/>
          </p:cNvSpPr>
          <p:nvPr/>
        </p:nvSpPr>
        <p:spPr bwMode="auto">
          <a:xfrm>
            <a:off x="6948488" y="4725988"/>
            <a:ext cx="1296987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rgbClr val="00B0F0"/>
                </a:solidFill>
              </a:rPr>
              <a:t>10</a:t>
            </a:r>
            <a:r>
              <a:rPr lang="en-US" altLang="en-US" sz="2000" dirty="0">
                <a:solidFill>
                  <a:srgbClr val="FF0000"/>
                </a:solidFill>
              </a:rPr>
              <a:t>0000</a:t>
            </a:r>
            <a:endParaRPr lang="en-AU" altLang="en-US" sz="2000" dirty="0">
              <a:solidFill>
                <a:srgbClr val="FF0000"/>
              </a:solidFill>
            </a:endParaRPr>
          </a:p>
        </p:txBody>
      </p:sp>
      <p:sp>
        <p:nvSpPr>
          <p:cNvPr id="45079" name="Rectangle 35"/>
          <p:cNvSpPr>
            <a:spLocks noChangeArrowheads="1"/>
          </p:cNvSpPr>
          <p:nvPr/>
        </p:nvSpPr>
        <p:spPr bwMode="auto">
          <a:xfrm>
            <a:off x="684213" y="5516563"/>
            <a:ext cx="81407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dirty="0"/>
              <a:t>HEX representation: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dirty="0"/>
              <a:t>00000010001100100100000000100000</a:t>
            </a:r>
            <a:r>
              <a:rPr lang="en-US" altLang="en-US" sz="2400" baseline="-25000" dirty="0"/>
              <a:t>2</a:t>
            </a:r>
            <a:r>
              <a:rPr lang="en-US" altLang="en-US" sz="2400" dirty="0"/>
              <a:t> = 02324020</a:t>
            </a:r>
            <a:r>
              <a:rPr lang="en-US" altLang="en-US" sz="2400" baseline="-25000" dirty="0"/>
              <a:t>16</a:t>
            </a:r>
            <a:endParaRPr lang="en-AU" altLang="en-US" sz="2400" dirty="0"/>
          </a:p>
        </p:txBody>
      </p:sp>
      <p:grpSp>
        <p:nvGrpSpPr>
          <p:cNvPr id="45080" name="Group 38"/>
          <p:cNvGrpSpPr>
            <a:grpSpLocks/>
          </p:cNvGrpSpPr>
          <p:nvPr/>
        </p:nvGrpSpPr>
        <p:grpSpPr bwMode="auto">
          <a:xfrm>
            <a:off x="1331913" y="1412875"/>
            <a:ext cx="6913562" cy="773113"/>
            <a:chOff x="703" y="981"/>
            <a:chExt cx="4355" cy="487"/>
          </a:xfrm>
        </p:grpSpPr>
        <p:sp>
          <p:nvSpPr>
            <p:cNvPr id="45081" name="Text Box 39"/>
            <p:cNvSpPr txBox="1">
              <a:spLocks noChangeArrowheads="1"/>
            </p:cNvSpPr>
            <p:nvPr/>
          </p:nvSpPr>
          <p:spPr bwMode="auto">
            <a:xfrm>
              <a:off x="703" y="981"/>
              <a:ext cx="817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op</a:t>
              </a:r>
              <a:endParaRPr lang="en-AU" altLang="en-US" sz="2000"/>
            </a:p>
          </p:txBody>
        </p:sp>
        <p:sp>
          <p:nvSpPr>
            <p:cNvPr id="45082" name="Text Box 40"/>
            <p:cNvSpPr txBox="1">
              <a:spLocks noChangeArrowheads="1"/>
            </p:cNvSpPr>
            <p:nvPr/>
          </p:nvSpPr>
          <p:spPr bwMode="auto">
            <a:xfrm>
              <a:off x="1520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rs</a:t>
              </a:r>
              <a:endParaRPr lang="en-AU" altLang="en-US" sz="2000"/>
            </a:p>
          </p:txBody>
        </p:sp>
        <p:sp>
          <p:nvSpPr>
            <p:cNvPr id="45083" name="Text Box 41"/>
            <p:cNvSpPr txBox="1">
              <a:spLocks noChangeArrowheads="1"/>
            </p:cNvSpPr>
            <p:nvPr/>
          </p:nvSpPr>
          <p:spPr bwMode="auto">
            <a:xfrm>
              <a:off x="2200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rt</a:t>
              </a:r>
              <a:endParaRPr lang="en-AU" altLang="en-US" sz="2000"/>
            </a:p>
          </p:txBody>
        </p:sp>
        <p:sp>
          <p:nvSpPr>
            <p:cNvPr id="45084" name="Text Box 42"/>
            <p:cNvSpPr txBox="1">
              <a:spLocks noChangeArrowheads="1"/>
            </p:cNvSpPr>
            <p:nvPr/>
          </p:nvSpPr>
          <p:spPr bwMode="auto">
            <a:xfrm>
              <a:off x="2880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rd</a:t>
              </a:r>
              <a:endParaRPr lang="en-AU" altLang="en-US" sz="2000"/>
            </a:p>
          </p:txBody>
        </p:sp>
        <p:sp>
          <p:nvSpPr>
            <p:cNvPr id="45085" name="Text Box 43"/>
            <p:cNvSpPr txBox="1">
              <a:spLocks noChangeArrowheads="1"/>
            </p:cNvSpPr>
            <p:nvPr/>
          </p:nvSpPr>
          <p:spPr bwMode="auto">
            <a:xfrm>
              <a:off x="3561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shamt</a:t>
              </a:r>
              <a:endParaRPr lang="en-AU" altLang="en-US" sz="2000"/>
            </a:p>
          </p:txBody>
        </p:sp>
        <p:sp>
          <p:nvSpPr>
            <p:cNvPr id="45086" name="Text Box 44"/>
            <p:cNvSpPr txBox="1">
              <a:spLocks noChangeArrowheads="1"/>
            </p:cNvSpPr>
            <p:nvPr/>
          </p:nvSpPr>
          <p:spPr bwMode="auto">
            <a:xfrm>
              <a:off x="4241" y="981"/>
              <a:ext cx="817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funct</a:t>
              </a:r>
              <a:endParaRPr lang="en-AU" altLang="en-US" sz="2000"/>
            </a:p>
          </p:txBody>
        </p:sp>
        <p:sp>
          <p:nvSpPr>
            <p:cNvPr id="45087" name="Text Box 45"/>
            <p:cNvSpPr txBox="1">
              <a:spLocks noChangeArrowheads="1"/>
            </p:cNvSpPr>
            <p:nvPr/>
          </p:nvSpPr>
          <p:spPr bwMode="auto">
            <a:xfrm>
              <a:off x="886" y="1256"/>
              <a:ext cx="42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6 bits</a:t>
              </a:r>
              <a:endParaRPr lang="en-AU" altLang="en-US" sz="1600"/>
            </a:p>
          </p:txBody>
        </p:sp>
        <p:sp>
          <p:nvSpPr>
            <p:cNvPr id="45088" name="Text Box 46"/>
            <p:cNvSpPr txBox="1">
              <a:spLocks noChangeArrowheads="1"/>
            </p:cNvSpPr>
            <p:nvPr/>
          </p:nvSpPr>
          <p:spPr bwMode="auto">
            <a:xfrm>
              <a:off x="4424" y="1256"/>
              <a:ext cx="42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6 bits</a:t>
              </a:r>
              <a:endParaRPr lang="en-AU" altLang="en-US" sz="1600"/>
            </a:p>
          </p:txBody>
        </p:sp>
        <p:sp>
          <p:nvSpPr>
            <p:cNvPr id="45089" name="Text Box 47"/>
            <p:cNvSpPr txBox="1">
              <a:spLocks noChangeArrowheads="1"/>
            </p:cNvSpPr>
            <p:nvPr/>
          </p:nvSpPr>
          <p:spPr bwMode="auto">
            <a:xfrm>
              <a:off x="1657" y="1256"/>
              <a:ext cx="42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5 bits</a:t>
              </a:r>
              <a:endParaRPr lang="en-AU" altLang="en-US" sz="1600"/>
            </a:p>
          </p:txBody>
        </p:sp>
        <p:sp>
          <p:nvSpPr>
            <p:cNvPr id="45090" name="Text Box 48"/>
            <p:cNvSpPr txBox="1">
              <a:spLocks noChangeArrowheads="1"/>
            </p:cNvSpPr>
            <p:nvPr/>
          </p:nvSpPr>
          <p:spPr bwMode="auto">
            <a:xfrm>
              <a:off x="2338" y="1256"/>
              <a:ext cx="42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5 bits</a:t>
              </a:r>
              <a:endParaRPr lang="en-AU" altLang="en-US" sz="1600"/>
            </a:p>
          </p:txBody>
        </p:sp>
        <p:sp>
          <p:nvSpPr>
            <p:cNvPr id="45091" name="Text Box 49"/>
            <p:cNvSpPr txBox="1">
              <a:spLocks noChangeArrowheads="1"/>
            </p:cNvSpPr>
            <p:nvPr/>
          </p:nvSpPr>
          <p:spPr bwMode="auto">
            <a:xfrm>
              <a:off x="3018" y="1256"/>
              <a:ext cx="42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5 bits</a:t>
              </a:r>
              <a:endParaRPr lang="en-AU" altLang="en-US" sz="1600"/>
            </a:p>
          </p:txBody>
        </p:sp>
        <p:sp>
          <p:nvSpPr>
            <p:cNvPr id="45092" name="Text Box 50"/>
            <p:cNvSpPr txBox="1">
              <a:spLocks noChangeArrowheads="1"/>
            </p:cNvSpPr>
            <p:nvPr/>
          </p:nvSpPr>
          <p:spPr bwMode="auto">
            <a:xfrm>
              <a:off x="3698" y="1256"/>
              <a:ext cx="42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5 bits</a:t>
              </a:r>
              <a:endParaRPr lang="en-AU" altLang="en-US" sz="16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7" grpId="0" animBg="1"/>
      <p:bldP spid="45068" grpId="0" animBg="1"/>
      <p:bldP spid="45069" grpId="0" animBg="1"/>
      <p:bldP spid="45070" grpId="0" animBg="1"/>
      <p:bldP spid="45071" grpId="0" animBg="1"/>
      <p:bldP spid="45072" grpId="0" animBg="1"/>
      <p:bldP spid="45073" grpId="0" animBg="1"/>
      <p:bldP spid="45074" grpId="0" animBg="1"/>
      <p:bldP spid="45075" grpId="0" animBg="1"/>
      <p:bldP spid="45076" grpId="0" animBg="1"/>
      <p:bldP spid="45077" grpId="0" animBg="1"/>
      <p:bldP spid="45078" grpId="0" animBg="1"/>
      <p:bldP spid="4507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03 - MIPS ISA </a:t>
            </a:r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Hexadecimal</a:t>
            </a:r>
          </a:p>
        </p:txBody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158273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AU" altLang="en-US"/>
              <a:t>Base 16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/>
              <a:t>Compact representation of bit strings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/>
              <a:t>4 bits per hex digit</a:t>
            </a:r>
          </a:p>
        </p:txBody>
      </p:sp>
      <p:graphicFrame>
        <p:nvGraphicFramePr>
          <p:cNvPr id="441420" name="Group 76"/>
          <p:cNvGraphicFramePr>
            <a:graphicFrameLocks noGrp="1"/>
          </p:cNvGraphicFramePr>
          <p:nvPr/>
        </p:nvGraphicFramePr>
        <p:xfrm>
          <a:off x="1116013" y="2852738"/>
          <a:ext cx="7127875" cy="1828800"/>
        </p:xfrm>
        <a:graphic>
          <a:graphicData uri="http://schemas.openxmlformats.org/drawingml/2006/table">
            <a:tbl>
              <a:tblPr/>
              <a:tblGrid>
                <a:gridCol w="647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5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51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160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42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985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509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7156" name="Rectangle 77"/>
          <p:cNvSpPr>
            <a:spLocks noChangeArrowheads="1"/>
          </p:cNvSpPr>
          <p:nvPr/>
        </p:nvSpPr>
        <p:spPr bwMode="auto">
          <a:xfrm>
            <a:off x="611188" y="4940300"/>
            <a:ext cx="8270875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AU" altLang="en-US" dirty="0"/>
              <a:t>What is the binary representation of: 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AU" altLang="en-US" dirty="0"/>
              <a:t>eca8 6420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 dirty="0"/>
              <a:t>1110 1100 1010 1000 0110 0100 0010 0000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03 - MIPS ISA </a:t>
            </a:r>
          </a:p>
        </p:txBody>
      </p:sp>
      <p:sp>
        <p:nvSpPr>
          <p:cNvPr id="49155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MIPS I-format Instructions</a:t>
            </a:r>
            <a:endParaRPr lang="en-AU" altLang="en-US"/>
          </a:p>
        </p:txBody>
      </p:sp>
      <p:sp>
        <p:nvSpPr>
          <p:cNvPr id="49156" name="Rectangle 27"/>
          <p:cNvSpPr>
            <a:spLocks noGrp="1" noChangeArrowheads="1"/>
          </p:cNvSpPr>
          <p:nvPr>
            <p:ph type="body" idx="1"/>
          </p:nvPr>
        </p:nvSpPr>
        <p:spPr>
          <a:xfrm>
            <a:off x="461962" y="2339975"/>
            <a:ext cx="8270875" cy="38877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Immediate arithmetic and load/store instructions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 err="1"/>
              <a:t>rt</a:t>
            </a:r>
            <a:r>
              <a:rPr lang="en-US" altLang="en-US" sz="2400" dirty="0"/>
              <a:t>: destination or source register number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Constant: –2</a:t>
            </a:r>
            <a:r>
              <a:rPr lang="en-US" altLang="en-US" sz="2400" baseline="30000" dirty="0"/>
              <a:t>15</a:t>
            </a:r>
            <a:r>
              <a:rPr lang="en-US" altLang="en-US" sz="2400" dirty="0"/>
              <a:t> to +2</a:t>
            </a:r>
            <a:r>
              <a:rPr lang="en-US" altLang="en-US" sz="2400" baseline="30000" dirty="0"/>
              <a:t>15</a:t>
            </a:r>
            <a:r>
              <a:rPr lang="en-US" altLang="en-US" sz="2400" dirty="0"/>
              <a:t> – 1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Address: offset added to base address in </a:t>
            </a:r>
            <a:r>
              <a:rPr lang="en-US" altLang="en-US" sz="2400" dirty="0" err="1"/>
              <a:t>rs</a:t>
            </a:r>
            <a:endParaRPr lang="en-US" altLang="en-US" sz="24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2800" i="1" dirty="0"/>
              <a:t>Design Principle 4:</a:t>
            </a:r>
            <a:r>
              <a:rPr lang="en-US" altLang="en-US" sz="2800" dirty="0"/>
              <a:t> Good design demands good compromises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Different formats complicate decoding, but allow 32-bit instructions uniformly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Keep formats as similar as possible</a:t>
            </a:r>
          </a:p>
        </p:txBody>
      </p:sp>
      <p:grpSp>
        <p:nvGrpSpPr>
          <p:cNvPr id="49157" name="Group 4"/>
          <p:cNvGrpSpPr>
            <a:grpSpLocks/>
          </p:cNvGrpSpPr>
          <p:nvPr/>
        </p:nvGrpSpPr>
        <p:grpSpPr bwMode="auto">
          <a:xfrm>
            <a:off x="1331913" y="1412875"/>
            <a:ext cx="6913562" cy="773113"/>
            <a:chOff x="884" y="981"/>
            <a:chExt cx="4355" cy="487"/>
          </a:xfrm>
        </p:grpSpPr>
        <p:sp>
          <p:nvSpPr>
            <p:cNvPr id="49158" name="Text Box 5"/>
            <p:cNvSpPr txBox="1">
              <a:spLocks noChangeArrowheads="1"/>
            </p:cNvSpPr>
            <p:nvPr/>
          </p:nvSpPr>
          <p:spPr bwMode="auto">
            <a:xfrm>
              <a:off x="884" y="981"/>
              <a:ext cx="817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op</a:t>
              </a:r>
              <a:endParaRPr lang="en-AU" altLang="en-US" sz="2000"/>
            </a:p>
          </p:txBody>
        </p:sp>
        <p:sp>
          <p:nvSpPr>
            <p:cNvPr id="49159" name="Text Box 6"/>
            <p:cNvSpPr txBox="1">
              <a:spLocks noChangeArrowheads="1"/>
            </p:cNvSpPr>
            <p:nvPr/>
          </p:nvSpPr>
          <p:spPr bwMode="auto">
            <a:xfrm>
              <a:off x="1701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rs</a:t>
              </a:r>
              <a:endParaRPr lang="en-AU" altLang="en-US" sz="2000"/>
            </a:p>
          </p:txBody>
        </p:sp>
        <p:sp>
          <p:nvSpPr>
            <p:cNvPr id="49160" name="Text Box 7"/>
            <p:cNvSpPr txBox="1">
              <a:spLocks noChangeArrowheads="1"/>
            </p:cNvSpPr>
            <p:nvPr/>
          </p:nvSpPr>
          <p:spPr bwMode="auto">
            <a:xfrm>
              <a:off x="2381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rt</a:t>
              </a:r>
              <a:endParaRPr lang="en-AU" altLang="en-US" sz="2000"/>
            </a:p>
          </p:txBody>
        </p:sp>
        <p:sp>
          <p:nvSpPr>
            <p:cNvPr id="49161" name="Text Box 8"/>
            <p:cNvSpPr txBox="1">
              <a:spLocks noChangeArrowheads="1"/>
            </p:cNvSpPr>
            <p:nvPr/>
          </p:nvSpPr>
          <p:spPr bwMode="auto">
            <a:xfrm>
              <a:off x="3061" y="981"/>
              <a:ext cx="2178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constant or address</a:t>
              </a:r>
              <a:endParaRPr lang="en-AU" altLang="en-US" sz="2000"/>
            </a:p>
          </p:txBody>
        </p:sp>
        <p:sp>
          <p:nvSpPr>
            <p:cNvPr id="49162" name="Text Box 9"/>
            <p:cNvSpPr txBox="1">
              <a:spLocks noChangeArrowheads="1"/>
            </p:cNvSpPr>
            <p:nvPr/>
          </p:nvSpPr>
          <p:spPr bwMode="auto">
            <a:xfrm>
              <a:off x="1067" y="1256"/>
              <a:ext cx="42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6 bits</a:t>
              </a:r>
              <a:endParaRPr lang="en-AU" altLang="en-US" sz="1600"/>
            </a:p>
          </p:txBody>
        </p:sp>
        <p:sp>
          <p:nvSpPr>
            <p:cNvPr id="49163" name="Text Box 10"/>
            <p:cNvSpPr txBox="1">
              <a:spLocks noChangeArrowheads="1"/>
            </p:cNvSpPr>
            <p:nvPr/>
          </p:nvSpPr>
          <p:spPr bwMode="auto">
            <a:xfrm>
              <a:off x="1838" y="1256"/>
              <a:ext cx="42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5 bits</a:t>
              </a:r>
              <a:endParaRPr lang="en-AU" altLang="en-US" sz="1600"/>
            </a:p>
          </p:txBody>
        </p:sp>
        <p:sp>
          <p:nvSpPr>
            <p:cNvPr id="49164" name="Text Box 11"/>
            <p:cNvSpPr txBox="1">
              <a:spLocks noChangeArrowheads="1"/>
            </p:cNvSpPr>
            <p:nvPr/>
          </p:nvSpPr>
          <p:spPr bwMode="auto">
            <a:xfrm>
              <a:off x="2519" y="1256"/>
              <a:ext cx="42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5 bits</a:t>
              </a:r>
              <a:endParaRPr lang="en-AU" altLang="en-US" sz="1600"/>
            </a:p>
          </p:txBody>
        </p:sp>
        <p:sp>
          <p:nvSpPr>
            <p:cNvPr id="49165" name="Text Box 12"/>
            <p:cNvSpPr txBox="1">
              <a:spLocks noChangeArrowheads="1"/>
            </p:cNvSpPr>
            <p:nvPr/>
          </p:nvSpPr>
          <p:spPr bwMode="auto">
            <a:xfrm>
              <a:off x="3935" y="1256"/>
              <a:ext cx="49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16 bits</a:t>
              </a:r>
              <a:endParaRPr lang="en-AU" altLang="en-US" sz="1600"/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138609"/>
            <a:ext cx="8259762" cy="769441"/>
          </a:xfrm>
        </p:spPr>
        <p:txBody>
          <a:bodyPr/>
          <a:lstStyle/>
          <a:p>
            <a:r>
              <a:rPr lang="en-US" dirty="0"/>
              <a:t>MIPS instruction encoding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 altLang="en-US"/>
              <a:t>03 - MIPS ISA 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24" y="1043028"/>
            <a:ext cx="9065884" cy="511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0130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instruction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19 (for $s3) is placed in the </a:t>
            </a:r>
            <a:r>
              <a:rPr lang="en-US" dirty="0" err="1"/>
              <a:t>rs</a:t>
            </a:r>
            <a:r>
              <a:rPr lang="en-US" dirty="0"/>
              <a:t> field</a:t>
            </a:r>
          </a:p>
          <a:p>
            <a:r>
              <a:rPr lang="en-US" dirty="0"/>
              <a:t>8 (for $t0) is placed in the </a:t>
            </a:r>
            <a:r>
              <a:rPr lang="en-US" dirty="0" err="1"/>
              <a:t>rt</a:t>
            </a:r>
            <a:r>
              <a:rPr lang="en-US" dirty="0"/>
              <a:t> field</a:t>
            </a:r>
          </a:p>
          <a:p>
            <a:r>
              <a:rPr lang="en-US" dirty="0"/>
              <a:t>32 is placed in the address field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 altLang="en-US"/>
              <a:t>03 - MIPS ISA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1340768"/>
            <a:ext cx="3600400" cy="658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945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0"/>
            <a:ext cx="8259762" cy="1077218"/>
          </a:xfrm>
        </p:spPr>
        <p:txBody>
          <a:bodyPr/>
          <a:lstStyle/>
          <a:p>
            <a:r>
              <a:rPr lang="en-US" sz="3200" dirty="0"/>
              <a:t>Translating MIPS Assembly Language into Machine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3" y="1077218"/>
            <a:ext cx="8270875" cy="5160070"/>
          </a:xfrm>
        </p:spPr>
        <p:txBody>
          <a:bodyPr/>
          <a:lstStyle/>
          <a:p>
            <a:r>
              <a:rPr lang="en-US" dirty="0"/>
              <a:t>A[300] = h + A[300]; A-$t1 &amp; h-$s2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 altLang="en-US"/>
              <a:t>03 - MIPS ISA </a:t>
            </a:r>
          </a:p>
        </p:txBody>
      </p:sp>
    </p:spTree>
    <p:extLst>
      <p:ext uri="{BB962C8B-B14F-4D97-AF65-F5344CB8AC3E}">
        <p14:creationId xmlns:p14="http://schemas.microsoft.com/office/powerpoint/2010/main" val="36727272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1" y="476672"/>
            <a:ext cx="8343528" cy="5760616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Machine language instructions using decimal numbers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Binary equivalent to the decimal form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 altLang="en-US"/>
              <a:t>03 - MIPS ISA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942" y="5234373"/>
            <a:ext cx="8652766" cy="114695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1" y="2780928"/>
            <a:ext cx="8146054" cy="17924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1354288-1F22-4CBD-993E-813E06B599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695" y="339209"/>
            <a:ext cx="8616610" cy="1106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619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03 - MIPS ISA </a:t>
            </a: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MIPS Instruction Set</a:t>
            </a:r>
            <a:endParaRPr lang="en-AU" altLang="en-US"/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Used as the example throughout the course</a:t>
            </a:r>
          </a:p>
          <a:p>
            <a:pPr eaLnBrk="1" hangingPunct="1"/>
            <a:r>
              <a:rPr lang="en-US" altLang="en-US" sz="2800"/>
              <a:t>Stanford MIPS commercialized by MIPS Technologies (</a:t>
            </a:r>
            <a:r>
              <a:rPr lang="en-US" altLang="en-US" sz="2800">
                <a:hlinkClick r:id="rId3"/>
              </a:rPr>
              <a:t>www.mips.com</a:t>
            </a:r>
            <a:r>
              <a:rPr lang="en-US" altLang="en-US" sz="2800"/>
              <a:t>)</a:t>
            </a:r>
          </a:p>
          <a:p>
            <a:pPr eaLnBrk="1" hangingPunct="1"/>
            <a:r>
              <a:rPr lang="en-US" altLang="en-US" sz="2800"/>
              <a:t>Large share of embedded core market</a:t>
            </a:r>
          </a:p>
          <a:p>
            <a:pPr lvl="1" eaLnBrk="1" hangingPunct="1"/>
            <a:r>
              <a:rPr lang="en-US" altLang="en-US" sz="2400"/>
              <a:t>Applications in consumer electronics, network/storage equipment, cameras, printers, …</a:t>
            </a:r>
          </a:p>
          <a:p>
            <a:pPr eaLnBrk="1" hangingPunct="1"/>
            <a:r>
              <a:rPr lang="en-US" altLang="en-US" sz="2800"/>
              <a:t>Typical of many modern ISAs</a:t>
            </a:r>
          </a:p>
          <a:p>
            <a:pPr lvl="1" eaLnBrk="1" hangingPunct="1"/>
            <a:r>
              <a:rPr lang="en-US" altLang="en-US" sz="2400"/>
              <a:t>See MIPS Reference Data tear-out card, and Appendixes B and E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138609"/>
            <a:ext cx="8259762" cy="769441"/>
          </a:xfrm>
        </p:spPr>
        <p:txBody>
          <a:bodyPr/>
          <a:lstStyle/>
          <a:p>
            <a:r>
              <a:rPr lang="en-US" b="0" dirty="0"/>
              <a:t>MIPS machine language?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9593"/>
          <a:stretch/>
        </p:blipFill>
        <p:spPr>
          <a:xfrm>
            <a:off x="827584" y="1412776"/>
            <a:ext cx="2682044" cy="3672408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 altLang="en-US"/>
              <a:t>03 - MIPS ISA </a:t>
            </a:r>
          </a:p>
        </p:txBody>
      </p:sp>
    </p:spTree>
    <p:extLst>
      <p:ext uri="{BB962C8B-B14F-4D97-AF65-F5344CB8AC3E}">
        <p14:creationId xmlns:p14="http://schemas.microsoft.com/office/powerpoint/2010/main" val="8281823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6AEF8-D3DF-4072-B8EB-B54CA6005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E5F81D-7355-42A1-9080-9A96895A585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 altLang="en-US"/>
              <a:t>03 - MIPS ISA </a:t>
            </a:r>
          </a:p>
        </p:txBody>
      </p:sp>
      <p:pic>
        <p:nvPicPr>
          <p:cNvPr id="6" name="Content Placeholder 5" descr="Table&#10;&#10;Description automatically generated">
            <a:extLst>
              <a:ext uri="{FF2B5EF4-FFF2-40B4-BE49-F238E27FC236}">
                <a16:creationId xmlns:a16="http://schemas.microsoft.com/office/drawing/2014/main" id="{48603972-8DD5-4ECA-A1C3-83A1A840BB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5F33A9E-B890-4A7C-9302-44777AD6FEEB}"/>
              </a:ext>
            </a:extLst>
          </p:cNvPr>
          <p:cNvSpPr txBox="1"/>
          <p:nvPr/>
        </p:nvSpPr>
        <p:spPr>
          <a:xfrm>
            <a:off x="3491880" y="5788207"/>
            <a:ext cx="465102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eaLnBrk="1" hangingPunct="1"/>
            <a:r>
              <a:rPr lang="en-US" altLang="en-US" sz="1800" dirty="0"/>
              <a:t>$t0 – $t7 are reg’s 8 – 15</a:t>
            </a:r>
          </a:p>
          <a:p>
            <a:pPr lvl="1" eaLnBrk="1" hangingPunct="1"/>
            <a:r>
              <a:rPr lang="en-US" altLang="en-US" sz="1800" dirty="0"/>
              <a:t>$t8 – $t9 are reg’s 24 – 25</a:t>
            </a:r>
          </a:p>
          <a:p>
            <a:pPr lvl="1" eaLnBrk="1" hangingPunct="1"/>
            <a:r>
              <a:rPr lang="en-US" altLang="en-US" sz="1800" dirty="0"/>
              <a:t>$s0 – $s7 are reg’s 16 – 23</a:t>
            </a:r>
          </a:p>
        </p:txBody>
      </p:sp>
    </p:spTree>
    <p:extLst>
      <p:ext uri="{BB962C8B-B14F-4D97-AF65-F5344CB8AC3E}">
        <p14:creationId xmlns:p14="http://schemas.microsoft.com/office/powerpoint/2010/main" val="21961317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14A83-2623-4EF7-A72C-205BC4E78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1DFC986-4869-4203-8BA6-B9D859468D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0B9E2C-E530-4E39-A7F1-13C3F41250E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 altLang="en-US"/>
              <a:t>03 - MIPS ISA </a:t>
            </a:r>
          </a:p>
        </p:txBody>
      </p:sp>
    </p:spTree>
    <p:extLst>
      <p:ext uri="{BB962C8B-B14F-4D97-AF65-F5344CB8AC3E}">
        <p14:creationId xmlns:p14="http://schemas.microsoft.com/office/powerpoint/2010/main" val="8382634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138609"/>
            <a:ext cx="8259762" cy="769441"/>
          </a:xfrm>
        </p:spPr>
        <p:txBody>
          <a:bodyPr/>
          <a:lstStyle/>
          <a:p>
            <a:r>
              <a:rPr lang="en-US" b="0" dirty="0"/>
              <a:t>MIPS machine language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764" y="1700808"/>
            <a:ext cx="8820472" cy="3672408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 altLang="en-US"/>
              <a:t>03 - MIPS ISA </a:t>
            </a:r>
          </a:p>
        </p:txBody>
      </p:sp>
    </p:spTree>
    <p:extLst>
      <p:ext uri="{BB962C8B-B14F-4D97-AF65-F5344CB8AC3E}">
        <p14:creationId xmlns:p14="http://schemas.microsoft.com/office/powerpoint/2010/main" val="6751680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03 - MIPS ISA </a:t>
            </a:r>
          </a:p>
        </p:txBody>
      </p:sp>
      <p:sp>
        <p:nvSpPr>
          <p:cNvPr id="51203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Unsigned Binary Integers</a:t>
            </a:r>
            <a:endParaRPr lang="en-AU" altLang="en-US"/>
          </a:p>
        </p:txBody>
      </p:sp>
      <p:sp>
        <p:nvSpPr>
          <p:cNvPr id="51204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647700"/>
          </a:xfrm>
        </p:spPr>
        <p:txBody>
          <a:bodyPr/>
          <a:lstStyle/>
          <a:p>
            <a:pPr eaLnBrk="1" hangingPunct="1"/>
            <a:r>
              <a:rPr lang="en-US" altLang="en-US"/>
              <a:t>Given an n-bit number</a:t>
            </a:r>
            <a:endParaRPr lang="en-AU" altLang="en-US"/>
          </a:p>
        </p:txBody>
      </p:sp>
      <p:graphicFrame>
        <p:nvGraphicFramePr>
          <p:cNvPr id="51205" name="Object 4"/>
          <p:cNvGraphicFramePr>
            <a:graphicFrameLocks noChangeAspect="1"/>
          </p:cNvGraphicFramePr>
          <p:nvPr/>
        </p:nvGraphicFramePr>
        <p:xfrm>
          <a:off x="1447800" y="1844675"/>
          <a:ext cx="6010275" cy="579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Equation" r:id="rId4" imgW="2501900" imgH="241300" progId="Equation.3">
                  <p:embed/>
                </p:oleObj>
              </mc:Choice>
              <mc:Fallback>
                <p:oleObj name="Equation" r:id="rId4" imgW="2501900" imgH="2413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1844675"/>
                        <a:ext cx="6010275" cy="579438"/>
                      </a:xfrm>
                      <a:prstGeom prst="rect">
                        <a:avLst/>
                      </a:prstGeom>
                      <a:solidFill>
                        <a:schemeClr val="folHlink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06" name="Rectangle 5"/>
          <p:cNvSpPr>
            <a:spLocks noChangeArrowheads="1"/>
          </p:cNvSpPr>
          <p:nvPr/>
        </p:nvSpPr>
        <p:spPr bwMode="auto">
          <a:xfrm>
            <a:off x="684213" y="2565400"/>
            <a:ext cx="8270875" cy="352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Range: 0 to +2</a:t>
            </a:r>
            <a:r>
              <a:rPr lang="en-US" altLang="en-US" baseline="30000"/>
              <a:t>n</a:t>
            </a:r>
            <a:r>
              <a:rPr lang="en-US" altLang="en-US"/>
              <a:t> – 1</a:t>
            </a:r>
          </a:p>
          <a:p>
            <a:pPr eaLnBrk="1" hangingPunct="1"/>
            <a:r>
              <a:rPr lang="en-US" altLang="en-US"/>
              <a:t>Example</a:t>
            </a:r>
          </a:p>
          <a:p>
            <a:pPr lvl="1" eaLnBrk="1" hangingPunct="1"/>
            <a:r>
              <a:rPr lang="en-US" altLang="en-US" sz="2400"/>
              <a:t>0000 0000 0000 0000 0000 0000 0000 1011</a:t>
            </a:r>
            <a:r>
              <a:rPr lang="en-US" altLang="en-US" sz="2400" baseline="-25000"/>
              <a:t>2</a:t>
            </a:r>
            <a:br>
              <a:rPr lang="en-US" altLang="en-US" sz="2400"/>
            </a:br>
            <a:r>
              <a:rPr lang="en-US" altLang="en-US" sz="2400"/>
              <a:t>= 0 + … + 1×2</a:t>
            </a:r>
            <a:r>
              <a:rPr lang="en-US" altLang="en-US" sz="2400" baseline="30000"/>
              <a:t>3</a:t>
            </a:r>
            <a:r>
              <a:rPr lang="en-US" altLang="en-US" sz="2400"/>
              <a:t> + 0×2</a:t>
            </a:r>
            <a:r>
              <a:rPr lang="en-US" altLang="en-US" sz="2400" baseline="30000"/>
              <a:t>2</a:t>
            </a:r>
            <a:r>
              <a:rPr lang="en-US" altLang="en-US" sz="2400"/>
              <a:t> +1×2</a:t>
            </a:r>
            <a:r>
              <a:rPr lang="en-US" altLang="en-US" sz="2400" baseline="30000"/>
              <a:t>1</a:t>
            </a:r>
            <a:r>
              <a:rPr lang="en-US" altLang="en-US" sz="2400"/>
              <a:t> +1×2</a:t>
            </a:r>
            <a:r>
              <a:rPr lang="en-US" altLang="en-US" sz="2400" baseline="30000"/>
              <a:t>0</a:t>
            </a:r>
            <a:br>
              <a:rPr lang="en-US" altLang="en-US" sz="2400"/>
            </a:br>
            <a:r>
              <a:rPr lang="en-US" altLang="en-US" sz="2400"/>
              <a:t>= 0 + … + 8 + 0 + 2 + 1 = 11</a:t>
            </a:r>
            <a:r>
              <a:rPr lang="en-US" altLang="en-US" sz="2400" baseline="-25000"/>
              <a:t>10</a:t>
            </a:r>
            <a:endParaRPr lang="en-US" altLang="en-US" sz="2400"/>
          </a:p>
          <a:p>
            <a:pPr eaLnBrk="1" hangingPunct="1"/>
            <a:r>
              <a:rPr lang="en-US" altLang="en-US"/>
              <a:t>Using 32 bits</a:t>
            </a:r>
          </a:p>
          <a:p>
            <a:pPr lvl="1" eaLnBrk="1" hangingPunct="1"/>
            <a:r>
              <a:rPr lang="en-US" altLang="en-US"/>
              <a:t>0 to +4,294,967,295</a:t>
            </a:r>
          </a:p>
        </p:txBody>
      </p:sp>
      <p:sp>
        <p:nvSpPr>
          <p:cNvPr id="51207" name="Text Box 7"/>
          <p:cNvSpPr txBox="1">
            <a:spLocks noChangeArrowheads="1"/>
          </p:cNvSpPr>
          <p:nvPr/>
        </p:nvSpPr>
        <p:spPr bwMode="auto">
          <a:xfrm rot="5400000">
            <a:off x="7027069" y="1750219"/>
            <a:ext cx="386715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folHlink"/>
                </a:solidFill>
              </a:rPr>
              <a:t>§2.4 Signed and Unsigned Numbers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03 - MIPS ISA </a:t>
            </a:r>
          </a:p>
        </p:txBody>
      </p:sp>
      <p:sp>
        <p:nvSpPr>
          <p:cNvPr id="53251" name="Rectangle 6"/>
          <p:cNvSpPr>
            <a:spLocks noGrp="1" noChangeArrowheads="1"/>
          </p:cNvSpPr>
          <p:nvPr>
            <p:ph type="title"/>
          </p:nvPr>
        </p:nvSpPr>
        <p:spPr>
          <a:xfrm>
            <a:off x="684213" y="206375"/>
            <a:ext cx="8259762" cy="701675"/>
          </a:xfrm>
        </p:spPr>
        <p:txBody>
          <a:bodyPr/>
          <a:lstStyle/>
          <a:p>
            <a:pPr eaLnBrk="1" hangingPunct="1"/>
            <a:r>
              <a:rPr lang="en-US" altLang="en-US" sz="4000"/>
              <a:t>2s-Complement Signed Integers</a:t>
            </a:r>
            <a:endParaRPr lang="en-AU" altLang="en-US" sz="4000"/>
          </a:p>
        </p:txBody>
      </p:sp>
      <p:sp>
        <p:nvSpPr>
          <p:cNvPr id="53252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647700"/>
          </a:xfrm>
        </p:spPr>
        <p:txBody>
          <a:bodyPr/>
          <a:lstStyle/>
          <a:p>
            <a:pPr eaLnBrk="1" hangingPunct="1"/>
            <a:r>
              <a:rPr lang="en-US" altLang="en-US"/>
              <a:t>Given an n-bit number</a:t>
            </a:r>
            <a:endParaRPr lang="en-AU" altLang="en-US"/>
          </a:p>
        </p:txBody>
      </p:sp>
      <p:graphicFrame>
        <p:nvGraphicFramePr>
          <p:cNvPr id="53253" name="Object 4"/>
          <p:cNvGraphicFramePr>
            <a:graphicFrameLocks noChangeAspect="1"/>
          </p:cNvGraphicFramePr>
          <p:nvPr/>
        </p:nvGraphicFramePr>
        <p:xfrm>
          <a:off x="1433513" y="1844675"/>
          <a:ext cx="6223000" cy="579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Equation" r:id="rId4" imgW="2590800" imgH="241300" progId="Equation.3">
                  <p:embed/>
                </p:oleObj>
              </mc:Choice>
              <mc:Fallback>
                <p:oleObj name="Equation" r:id="rId4" imgW="2590800" imgH="2413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3513" y="1844675"/>
                        <a:ext cx="6223000" cy="579438"/>
                      </a:xfrm>
                      <a:prstGeom prst="rect">
                        <a:avLst/>
                      </a:prstGeom>
                      <a:solidFill>
                        <a:schemeClr val="folHlink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4" name="Rectangle 5"/>
          <p:cNvSpPr>
            <a:spLocks noChangeArrowheads="1"/>
          </p:cNvSpPr>
          <p:nvPr/>
        </p:nvSpPr>
        <p:spPr bwMode="auto">
          <a:xfrm>
            <a:off x="684213" y="2565400"/>
            <a:ext cx="8270875" cy="345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Range: –2</a:t>
            </a:r>
            <a:r>
              <a:rPr lang="en-US" altLang="en-US" baseline="30000"/>
              <a:t>n – 1</a:t>
            </a:r>
            <a:r>
              <a:rPr lang="en-US" altLang="en-US"/>
              <a:t> to +2</a:t>
            </a:r>
            <a:r>
              <a:rPr lang="en-US" altLang="en-US" baseline="30000"/>
              <a:t>n – 1</a:t>
            </a:r>
            <a:r>
              <a:rPr lang="en-US" altLang="en-US"/>
              <a:t> – 1</a:t>
            </a:r>
          </a:p>
          <a:p>
            <a:pPr eaLnBrk="1" hangingPunct="1"/>
            <a:r>
              <a:rPr lang="en-US" altLang="en-US"/>
              <a:t>Example</a:t>
            </a:r>
          </a:p>
          <a:p>
            <a:pPr lvl="1" eaLnBrk="1" hangingPunct="1"/>
            <a:r>
              <a:rPr lang="en-US" altLang="en-US" sz="2400"/>
              <a:t>1111 1111 1111 1111 1111 1111 1111 1100</a:t>
            </a:r>
            <a:r>
              <a:rPr lang="en-US" altLang="en-US" sz="2400" baseline="-25000"/>
              <a:t>2</a:t>
            </a:r>
            <a:br>
              <a:rPr lang="en-US" altLang="en-US" sz="2400"/>
            </a:br>
            <a:r>
              <a:rPr lang="en-US" altLang="en-US" sz="2400"/>
              <a:t>= –1×2</a:t>
            </a:r>
            <a:r>
              <a:rPr lang="en-US" altLang="en-US" sz="2400" baseline="30000"/>
              <a:t>31</a:t>
            </a:r>
            <a:r>
              <a:rPr lang="en-US" altLang="en-US" sz="2400"/>
              <a:t> + 1×2</a:t>
            </a:r>
            <a:r>
              <a:rPr lang="en-US" altLang="en-US" sz="2400" baseline="30000"/>
              <a:t>30</a:t>
            </a:r>
            <a:r>
              <a:rPr lang="en-US" altLang="en-US" sz="2400"/>
              <a:t> + … + 1×2</a:t>
            </a:r>
            <a:r>
              <a:rPr lang="en-US" altLang="en-US" sz="2400" baseline="30000"/>
              <a:t>2</a:t>
            </a:r>
            <a:r>
              <a:rPr lang="en-US" altLang="en-US" sz="2400"/>
              <a:t> +0×2</a:t>
            </a:r>
            <a:r>
              <a:rPr lang="en-US" altLang="en-US" sz="2400" baseline="30000"/>
              <a:t>1</a:t>
            </a:r>
            <a:r>
              <a:rPr lang="en-US" altLang="en-US" sz="2400"/>
              <a:t> +0×2</a:t>
            </a:r>
            <a:r>
              <a:rPr lang="en-US" altLang="en-US" sz="2400" baseline="30000"/>
              <a:t>0</a:t>
            </a:r>
            <a:br>
              <a:rPr lang="en-US" altLang="en-US" sz="2400"/>
            </a:br>
            <a:r>
              <a:rPr lang="en-US" altLang="en-US" sz="2400"/>
              <a:t>= –2,147,483,648 + 2,147,483,644 = –4</a:t>
            </a:r>
            <a:r>
              <a:rPr lang="en-US" altLang="en-US" sz="2400" baseline="-25000"/>
              <a:t>10</a:t>
            </a:r>
            <a:endParaRPr lang="en-US" altLang="en-US" sz="2400"/>
          </a:p>
          <a:p>
            <a:pPr eaLnBrk="1" hangingPunct="1"/>
            <a:r>
              <a:rPr lang="en-US" altLang="en-US"/>
              <a:t>Using 32 bits</a:t>
            </a:r>
          </a:p>
          <a:p>
            <a:pPr lvl="1" eaLnBrk="1" hangingPunct="1"/>
            <a:r>
              <a:rPr lang="en-US" altLang="en-US"/>
              <a:t>–2,147,483,648 to +2,147,483,647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0" name="Rectangle 5"/>
          <p:cNvSpPr>
            <a:spLocks noGrp="1" noChangeArrowheads="1"/>
          </p:cNvSpPr>
          <p:nvPr>
            <p:ph idx="1"/>
          </p:nvPr>
        </p:nvSpPr>
        <p:spPr>
          <a:xfrm>
            <a:off x="304800" y="951779"/>
            <a:ext cx="8229600" cy="5446491"/>
          </a:xfrm>
        </p:spPr>
        <p:txBody>
          <a:bodyPr wrap="square" anchor="t">
            <a:normAutofit/>
          </a:bodyPr>
          <a:lstStyle/>
          <a:p>
            <a:pPr eaLnBrk="1" hangingPunct="1">
              <a:buFont typeface="Arial" panose="020B0604020202020204" pitchFamily="34" charset="0"/>
              <a:buChar char="•"/>
              <a:tabLst>
                <a:tab pos="1341438" algn="l"/>
                <a:tab pos="2874963" algn="l"/>
              </a:tabLst>
            </a:pPr>
            <a:r>
              <a:rPr lang="en-US" altLang="en-US" dirty="0">
                <a:solidFill>
                  <a:srgbClr val="101141"/>
                </a:solidFill>
              </a:rPr>
              <a:t>Bit 31 is sign bit</a:t>
            </a:r>
          </a:p>
          <a:p>
            <a:pPr lvl="1" eaLnBrk="1" hangingPunct="1">
              <a:tabLst>
                <a:tab pos="1341438" algn="l"/>
                <a:tab pos="2874963" algn="l"/>
              </a:tabLst>
            </a:pPr>
            <a:r>
              <a:rPr lang="en-US" altLang="en-US" sz="2400" dirty="0">
                <a:solidFill>
                  <a:srgbClr val="101141"/>
                </a:solidFill>
              </a:rPr>
              <a:t>1 for negative numbers</a:t>
            </a:r>
          </a:p>
          <a:p>
            <a:pPr lvl="1" eaLnBrk="1" hangingPunct="1">
              <a:tabLst>
                <a:tab pos="1341438" algn="l"/>
                <a:tab pos="2874963" algn="l"/>
              </a:tabLst>
            </a:pPr>
            <a:r>
              <a:rPr lang="en-US" altLang="en-US" sz="2400" dirty="0">
                <a:solidFill>
                  <a:srgbClr val="101141"/>
                </a:solidFill>
              </a:rPr>
              <a:t>0 for non-negative numbers</a:t>
            </a:r>
          </a:p>
          <a:p>
            <a:pPr eaLnBrk="1" hangingPunct="1">
              <a:buFont typeface="Arial" panose="020B0604020202020204" pitchFamily="34" charset="0"/>
              <a:buChar char="•"/>
              <a:tabLst>
                <a:tab pos="1341438" algn="l"/>
                <a:tab pos="2874963" algn="l"/>
              </a:tabLst>
            </a:pPr>
            <a:r>
              <a:rPr lang="en-AU" altLang="en-US" dirty="0">
                <a:solidFill>
                  <a:srgbClr val="101141"/>
                </a:solidFill>
              </a:rPr>
              <a:t>–(–2</a:t>
            </a:r>
            <a:r>
              <a:rPr lang="en-AU" altLang="en-US" baseline="30000" dirty="0">
                <a:solidFill>
                  <a:srgbClr val="101141"/>
                </a:solidFill>
              </a:rPr>
              <a:t>n – 1</a:t>
            </a:r>
            <a:r>
              <a:rPr lang="en-AU" altLang="en-US" dirty="0">
                <a:solidFill>
                  <a:srgbClr val="101141"/>
                </a:solidFill>
              </a:rPr>
              <a:t>) can’t be represented</a:t>
            </a:r>
          </a:p>
          <a:p>
            <a:pPr eaLnBrk="1" hangingPunct="1">
              <a:buFont typeface="Arial" panose="020B0604020202020204" pitchFamily="34" charset="0"/>
              <a:buChar char="•"/>
              <a:tabLst>
                <a:tab pos="1341438" algn="l"/>
                <a:tab pos="2874963" algn="l"/>
              </a:tabLst>
            </a:pPr>
            <a:r>
              <a:rPr lang="en-US" altLang="en-US" dirty="0">
                <a:solidFill>
                  <a:srgbClr val="101141"/>
                </a:solidFill>
              </a:rPr>
              <a:t>Non-negative numbers have the same unsigned and 2s-complement representation</a:t>
            </a:r>
            <a:endParaRPr lang="en-AU" altLang="en-US" dirty="0">
              <a:solidFill>
                <a:srgbClr val="101141"/>
              </a:solidFill>
            </a:endParaRPr>
          </a:p>
          <a:p>
            <a:pPr eaLnBrk="1" hangingPunct="1">
              <a:buFont typeface="Arial" panose="020B0604020202020204" pitchFamily="34" charset="0"/>
              <a:buChar char="•"/>
              <a:tabLst>
                <a:tab pos="1341438" algn="l"/>
                <a:tab pos="2874963" algn="l"/>
              </a:tabLst>
            </a:pPr>
            <a:r>
              <a:rPr lang="en-US" altLang="en-US" dirty="0">
                <a:solidFill>
                  <a:srgbClr val="101141"/>
                </a:solidFill>
              </a:rPr>
              <a:t>Some specific numbers</a:t>
            </a:r>
          </a:p>
          <a:p>
            <a:pPr lvl="1" eaLnBrk="1" hangingPunct="1">
              <a:tabLst>
                <a:tab pos="1341438" algn="l"/>
                <a:tab pos="2874963" algn="l"/>
              </a:tabLst>
            </a:pPr>
            <a:r>
              <a:rPr lang="en-US" altLang="en-US" sz="2400" dirty="0">
                <a:solidFill>
                  <a:srgbClr val="101141"/>
                </a:solidFill>
              </a:rPr>
              <a:t>  0:	0000 0000 … 0000</a:t>
            </a:r>
          </a:p>
          <a:p>
            <a:pPr lvl="1" eaLnBrk="1" hangingPunct="1">
              <a:tabLst>
                <a:tab pos="1341438" algn="l"/>
                <a:tab pos="2874963" algn="l"/>
              </a:tabLst>
            </a:pPr>
            <a:r>
              <a:rPr lang="en-AU" altLang="en-US" sz="2400" dirty="0">
                <a:solidFill>
                  <a:srgbClr val="101141"/>
                </a:solidFill>
              </a:rPr>
              <a:t>–1:	1111 1111 … 1111</a:t>
            </a:r>
          </a:p>
          <a:p>
            <a:pPr lvl="1" eaLnBrk="1" hangingPunct="1">
              <a:tabLst>
                <a:tab pos="1341438" algn="l"/>
                <a:tab pos="2874963" algn="l"/>
              </a:tabLst>
            </a:pPr>
            <a:r>
              <a:rPr lang="en-US" altLang="en-US" sz="2400" dirty="0">
                <a:solidFill>
                  <a:srgbClr val="101141"/>
                </a:solidFill>
              </a:rPr>
              <a:t>Most-negative:	1000 0000 … 0000</a:t>
            </a:r>
          </a:p>
          <a:p>
            <a:pPr lvl="1" eaLnBrk="1" hangingPunct="1">
              <a:tabLst>
                <a:tab pos="1341438" algn="l"/>
                <a:tab pos="2874963" algn="l"/>
              </a:tabLst>
            </a:pPr>
            <a:r>
              <a:rPr lang="en-US" altLang="en-US" sz="2400" dirty="0">
                <a:solidFill>
                  <a:srgbClr val="101141"/>
                </a:solidFill>
              </a:rPr>
              <a:t>Most-positive:	0111 1111 … 1111</a:t>
            </a:r>
            <a:endParaRPr lang="en-AU" altLang="en-US" sz="2400" dirty="0">
              <a:solidFill>
                <a:srgbClr val="101141"/>
              </a:solidFill>
            </a:endParaRPr>
          </a:p>
        </p:txBody>
      </p:sp>
      <p:sp>
        <p:nvSpPr>
          <p:cNvPr id="55299" name="Rectangle 4"/>
          <p:cNvSpPr>
            <a:spLocks noGrp="1" noChangeArrowheads="1"/>
          </p:cNvSpPr>
          <p:nvPr>
            <p:ph sz="quarter" idx="10"/>
          </p:nvPr>
        </p:nvSpPr>
        <p:spPr>
          <a:xfrm>
            <a:off x="304800" y="152400"/>
            <a:ext cx="6324600" cy="540296"/>
          </a:xfrm>
        </p:spPr>
        <p:txBody>
          <a:bodyPr wrap="square" anchor="ctr">
            <a:normAutofit/>
          </a:bodyPr>
          <a:lstStyle/>
          <a:p>
            <a:pPr eaLnBrk="1" hangingPunct="1">
              <a:spcAft>
                <a:spcPts val="600"/>
              </a:spcAft>
            </a:pPr>
            <a:r>
              <a:rPr lang="en-US" altLang="en-US" sz="2700"/>
              <a:t>2s-Complement Signed Integers</a:t>
            </a:r>
            <a:endParaRPr lang="en-AU" altLang="en-US" sz="2700"/>
          </a:p>
        </p:txBody>
      </p:sp>
      <p:sp>
        <p:nvSpPr>
          <p:cNvPr id="55298" name="Footer Placeholder 3"/>
          <p:cNvSpPr>
            <a:spLocks noGrp="1"/>
          </p:cNvSpPr>
          <p:nvPr>
            <p:ph type="ftr" sz="quarter" idx="12"/>
          </p:nvPr>
        </p:nvSpPr>
        <p:spPr>
          <a:xfrm>
            <a:off x="1692275" y="6381750"/>
            <a:ext cx="7272338" cy="35877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b">
            <a:norm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</a:pPr>
            <a:r>
              <a:rPr lang="en-AU" altLang="en-US" sz="1400"/>
              <a:t>03 - MIPS ISA 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03 - MIPS ISA </a:t>
            </a:r>
          </a:p>
        </p:txBody>
      </p:sp>
      <p:sp>
        <p:nvSpPr>
          <p:cNvPr id="57347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Signed Negation</a:t>
            </a:r>
            <a:endParaRPr lang="en-AU" altLang="en-US"/>
          </a:p>
        </p:txBody>
      </p:sp>
      <p:sp>
        <p:nvSpPr>
          <p:cNvPr id="57348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1295400"/>
          </a:xfrm>
        </p:spPr>
        <p:txBody>
          <a:bodyPr/>
          <a:lstStyle/>
          <a:p>
            <a:pPr eaLnBrk="1" hangingPunct="1"/>
            <a:r>
              <a:rPr lang="en-US" altLang="en-US"/>
              <a:t>Complement and add 1</a:t>
            </a:r>
          </a:p>
          <a:p>
            <a:pPr lvl="1" eaLnBrk="1" hangingPunct="1"/>
            <a:r>
              <a:rPr lang="en-US" altLang="en-US"/>
              <a:t>Complement means 1 </a:t>
            </a:r>
            <a:r>
              <a:rPr lang="en-US" altLang="en-US">
                <a:cs typeface="Arial" panose="020B0604020202020204" pitchFamily="34" charset="0"/>
              </a:rPr>
              <a:t>→ </a:t>
            </a:r>
            <a:r>
              <a:rPr lang="en-US" altLang="en-US"/>
              <a:t>0, 0 </a:t>
            </a:r>
            <a:r>
              <a:rPr lang="en-US" altLang="en-US">
                <a:cs typeface="Arial" panose="020B0604020202020204" pitchFamily="34" charset="0"/>
              </a:rPr>
              <a:t>→</a:t>
            </a:r>
            <a:r>
              <a:rPr lang="en-US" altLang="en-US"/>
              <a:t> 1</a:t>
            </a:r>
          </a:p>
        </p:txBody>
      </p:sp>
      <p:graphicFrame>
        <p:nvGraphicFramePr>
          <p:cNvPr id="57349" name="Object 4"/>
          <p:cNvGraphicFramePr>
            <a:graphicFrameLocks noChangeAspect="1"/>
          </p:cNvGraphicFramePr>
          <p:nvPr/>
        </p:nvGraphicFramePr>
        <p:xfrm>
          <a:off x="1592263" y="2536825"/>
          <a:ext cx="3514725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Equation" r:id="rId4" imgW="1562100" imgH="508000" progId="Equation.3">
                  <p:embed/>
                </p:oleObj>
              </mc:Choice>
              <mc:Fallback>
                <p:oleObj name="Equation" r:id="rId4" imgW="1562100" imgH="5080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2263" y="2536825"/>
                        <a:ext cx="3514725" cy="1143000"/>
                      </a:xfrm>
                      <a:prstGeom prst="rect">
                        <a:avLst/>
                      </a:prstGeom>
                      <a:solidFill>
                        <a:schemeClr val="folHlink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50" name="Rectangle 5"/>
          <p:cNvSpPr>
            <a:spLocks noChangeArrowheads="1"/>
          </p:cNvSpPr>
          <p:nvPr/>
        </p:nvSpPr>
        <p:spPr bwMode="auto">
          <a:xfrm>
            <a:off x="684213" y="3933825"/>
            <a:ext cx="8270875" cy="2087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/>
              <a:t>Example: negate +2</a:t>
            </a:r>
          </a:p>
          <a:p>
            <a:pPr lvl="1" eaLnBrk="1" hangingPunct="1"/>
            <a:r>
              <a:rPr lang="en-US" altLang="en-US" dirty="0"/>
              <a:t>+2 = 0000 0000 … 0010</a:t>
            </a:r>
            <a:r>
              <a:rPr lang="en-US" altLang="en-US" baseline="-25000" dirty="0"/>
              <a:t>2</a:t>
            </a:r>
            <a:endParaRPr lang="en-US" altLang="en-US" dirty="0"/>
          </a:p>
          <a:p>
            <a:pPr lvl="1" eaLnBrk="1" hangingPunct="1"/>
            <a:r>
              <a:rPr lang="en-US" altLang="en-US" dirty="0"/>
              <a:t>–2 = 1111 1111 … 1101</a:t>
            </a:r>
            <a:r>
              <a:rPr lang="en-US" altLang="en-US" baseline="-25000" dirty="0"/>
              <a:t>2</a:t>
            </a:r>
            <a:r>
              <a:rPr lang="en-US" altLang="en-US" dirty="0"/>
              <a:t> + 1</a:t>
            </a:r>
            <a:br>
              <a:rPr lang="en-US" altLang="en-US" dirty="0"/>
            </a:br>
            <a:r>
              <a:rPr lang="en-US" altLang="en-US" dirty="0"/>
              <a:t>     = 1111 1111 … 1110</a:t>
            </a:r>
            <a:r>
              <a:rPr lang="en-US" altLang="en-US" baseline="-25000" dirty="0"/>
              <a:t>2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03 - MIPS ISA </a:t>
            </a:r>
          </a:p>
        </p:txBody>
      </p:sp>
      <p:sp>
        <p:nvSpPr>
          <p:cNvPr id="59395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Sign Extension</a:t>
            </a:r>
            <a:endParaRPr lang="en-AU" altLang="en-US"/>
          </a:p>
        </p:txBody>
      </p:sp>
      <p:sp>
        <p:nvSpPr>
          <p:cNvPr id="59396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Representing a number using more bits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Preserve the numeric value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In MIPS instruction set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 err="1">
                <a:latin typeface="Lucida Console" panose="020B0609040504020204" pitchFamily="49" charset="0"/>
              </a:rPr>
              <a:t>addi</a:t>
            </a:r>
            <a:r>
              <a:rPr lang="en-US" altLang="en-US" sz="2400" dirty="0"/>
              <a:t>: extend immediate value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 err="1">
                <a:latin typeface="Lucida Console" panose="020B0609040504020204" pitchFamily="49" charset="0"/>
              </a:rPr>
              <a:t>lb</a:t>
            </a:r>
            <a:r>
              <a:rPr lang="en-US" altLang="en-US" sz="2400" dirty="0"/>
              <a:t>, </a:t>
            </a:r>
            <a:r>
              <a:rPr lang="en-US" altLang="en-US" sz="2400" dirty="0" err="1">
                <a:latin typeface="Lucida Console" panose="020B0609040504020204" pitchFamily="49" charset="0"/>
              </a:rPr>
              <a:t>lh</a:t>
            </a:r>
            <a:r>
              <a:rPr lang="en-US" altLang="en-US" sz="2400" dirty="0"/>
              <a:t>: extend loaded byte/halfword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>
                <a:latin typeface="Lucida Console" panose="020B0609040504020204" pitchFamily="49" charset="0"/>
              </a:rPr>
              <a:t>beq</a:t>
            </a:r>
            <a:r>
              <a:rPr lang="en-US" altLang="en-US" sz="2400" dirty="0"/>
              <a:t>, </a:t>
            </a:r>
            <a:r>
              <a:rPr lang="en-US" altLang="en-US" sz="2400" dirty="0" err="1">
                <a:latin typeface="Lucida Console" panose="020B0609040504020204" pitchFamily="49" charset="0"/>
              </a:rPr>
              <a:t>bne</a:t>
            </a:r>
            <a:r>
              <a:rPr lang="en-US" altLang="en-US" sz="2400" dirty="0"/>
              <a:t>: extend the displacement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Replicate the sign bit to the left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c.f. unsigned values: extend with 0s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Examples: 8-bit to 16-bit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+2: </a:t>
            </a:r>
            <a:r>
              <a:rPr lang="en-US" altLang="en-US" sz="2400" dirty="0">
                <a:solidFill>
                  <a:schemeClr val="hlink"/>
                </a:solidFill>
              </a:rPr>
              <a:t>0</a:t>
            </a:r>
            <a:r>
              <a:rPr lang="en-US" altLang="en-US" sz="2400" dirty="0"/>
              <a:t>000 0010 =&gt; </a:t>
            </a:r>
            <a:r>
              <a:rPr lang="en-US" altLang="en-US" sz="2400" dirty="0">
                <a:solidFill>
                  <a:schemeClr val="hlink"/>
                </a:solidFill>
              </a:rPr>
              <a:t>0000 0000</a:t>
            </a:r>
            <a:r>
              <a:rPr lang="en-US" altLang="en-US" sz="2400" dirty="0"/>
              <a:t> </a:t>
            </a:r>
            <a:r>
              <a:rPr lang="en-US" altLang="en-US" sz="2400" dirty="0">
                <a:solidFill>
                  <a:schemeClr val="hlink"/>
                </a:solidFill>
              </a:rPr>
              <a:t>0</a:t>
            </a:r>
            <a:r>
              <a:rPr lang="en-US" altLang="en-US" sz="2400" dirty="0"/>
              <a:t>000 0010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 sz="2400" dirty="0"/>
              <a:t>–2: </a:t>
            </a:r>
            <a:r>
              <a:rPr lang="en-AU" altLang="en-US" sz="2400" dirty="0">
                <a:solidFill>
                  <a:schemeClr val="hlink"/>
                </a:solidFill>
              </a:rPr>
              <a:t>1</a:t>
            </a:r>
            <a:r>
              <a:rPr lang="en-AU" altLang="en-US" sz="2400" dirty="0"/>
              <a:t>111 1110 =&gt; </a:t>
            </a:r>
            <a:r>
              <a:rPr lang="en-AU" altLang="en-US" sz="2400" dirty="0">
                <a:solidFill>
                  <a:schemeClr val="hlink"/>
                </a:solidFill>
              </a:rPr>
              <a:t>1111 1111</a:t>
            </a:r>
            <a:r>
              <a:rPr lang="en-AU" altLang="en-US" sz="2400" dirty="0"/>
              <a:t> </a:t>
            </a:r>
            <a:r>
              <a:rPr lang="en-AU" altLang="en-US" sz="2400" dirty="0">
                <a:solidFill>
                  <a:schemeClr val="hlink"/>
                </a:solidFill>
              </a:rPr>
              <a:t>1</a:t>
            </a:r>
            <a:r>
              <a:rPr lang="en-AU" altLang="en-US" sz="2400" dirty="0"/>
              <a:t>111 1110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03 - MIPS ISA </a:t>
            </a:r>
          </a:p>
        </p:txBody>
      </p:sp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Logical Operations</a:t>
            </a:r>
            <a:endParaRPr lang="en-AU" altLang="en-US"/>
          </a:p>
        </p:txBody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690562"/>
          </a:xfrm>
        </p:spPr>
        <p:txBody>
          <a:bodyPr/>
          <a:lstStyle/>
          <a:p>
            <a:pPr eaLnBrk="1" hangingPunct="1"/>
            <a:r>
              <a:rPr lang="en-US" altLang="en-US"/>
              <a:t>Instructions for bitwise manipulation</a:t>
            </a:r>
            <a:endParaRPr lang="en-AU" altLang="en-US"/>
          </a:p>
        </p:txBody>
      </p:sp>
      <p:graphicFrame>
        <p:nvGraphicFramePr>
          <p:cNvPr id="275503" name="Group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1598127"/>
              </p:ext>
            </p:extLst>
          </p:nvPr>
        </p:nvGraphicFramePr>
        <p:xfrm>
          <a:off x="1042988" y="1916113"/>
          <a:ext cx="7200900" cy="2824164"/>
        </p:xfrm>
        <a:graphic>
          <a:graphicData uri="http://schemas.openxmlformats.org/drawingml/2006/table">
            <a:tbl>
              <a:tblPr/>
              <a:tblGrid>
                <a:gridCol w="22336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68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28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75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Operation</a:t>
                      </a:r>
                      <a:endParaRPr kumimoji="0" lang="en-A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  <a:endParaRPr kumimoji="0" lang="en-A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Java</a:t>
                      </a:r>
                      <a:endParaRPr kumimoji="0" lang="en-A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MIPS</a:t>
                      </a:r>
                      <a:endParaRPr kumimoji="0" lang="en-A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Shift left</a:t>
                      </a:r>
                      <a:endParaRPr kumimoji="0" lang="en-A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&lt;&lt;</a:t>
                      </a:r>
                      <a:endParaRPr kumimoji="0" lang="en-A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&lt;&lt;</a:t>
                      </a:r>
                      <a:endParaRPr kumimoji="0" lang="en-A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sll</a:t>
                      </a:r>
                      <a:endParaRPr kumimoji="0" lang="en-A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Shift right</a:t>
                      </a:r>
                      <a:endParaRPr kumimoji="0" lang="en-A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&gt;&gt;</a:t>
                      </a:r>
                      <a:endParaRPr kumimoji="0" lang="en-A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&gt;&gt;&gt;</a:t>
                      </a:r>
                      <a:endParaRPr kumimoji="0" lang="en-A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Srl</a:t>
                      </a:r>
                      <a:endParaRPr kumimoji="0" lang="en-A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Bitwise AND</a:t>
                      </a:r>
                      <a:endParaRPr kumimoji="0" lang="en-A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&amp;</a:t>
                      </a:r>
                      <a:endParaRPr kumimoji="0" lang="en-A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&amp;</a:t>
                      </a:r>
                      <a:endParaRPr kumimoji="0" lang="en-A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and, 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andi</a:t>
                      </a:r>
                      <a:endParaRPr kumimoji="0" lang="en-A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Bitwise OR</a:t>
                      </a:r>
                      <a:endParaRPr kumimoji="0" lang="en-A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|</a:t>
                      </a:r>
                      <a:endParaRPr kumimoji="0" lang="en-A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|</a:t>
                      </a:r>
                      <a:endParaRPr kumimoji="0" lang="en-A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or, 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ori</a:t>
                      </a:r>
                      <a:endParaRPr kumimoji="0" lang="en-A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Bitwise NOT</a:t>
                      </a:r>
                      <a:endParaRPr kumimoji="0" lang="en-A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~</a:t>
                      </a:r>
                      <a:endParaRPr kumimoji="0" lang="en-A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~</a:t>
                      </a:r>
                      <a:endParaRPr kumimoji="0" lang="en-A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Nor</a:t>
                      </a:r>
                      <a:endParaRPr kumimoji="0" lang="en-A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1482" name="Rectangle 41"/>
          <p:cNvSpPr>
            <a:spLocks noChangeArrowheads="1"/>
          </p:cNvSpPr>
          <p:nvPr/>
        </p:nvSpPr>
        <p:spPr bwMode="auto">
          <a:xfrm>
            <a:off x="684213" y="5013325"/>
            <a:ext cx="7772400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Useful for extracting and inserting groups of bits in a word</a:t>
            </a:r>
            <a:endParaRPr lang="en-AU" altLang="en-US"/>
          </a:p>
        </p:txBody>
      </p:sp>
      <p:sp>
        <p:nvSpPr>
          <p:cNvPr id="61483" name="Text Box 42"/>
          <p:cNvSpPr txBox="1">
            <a:spLocks noChangeArrowheads="1"/>
          </p:cNvSpPr>
          <p:nvPr/>
        </p:nvSpPr>
        <p:spPr bwMode="auto">
          <a:xfrm rot="5400000">
            <a:off x="7662069" y="1115219"/>
            <a:ext cx="259715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folHlink"/>
                </a:solidFill>
              </a:rPr>
              <a:t>§2.6 Logical Operations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03 - MIPS ISA </a:t>
            </a:r>
          </a:p>
        </p:txBody>
      </p:sp>
      <p:sp>
        <p:nvSpPr>
          <p:cNvPr id="2048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Arithmetic Operations</a:t>
            </a:r>
            <a:endParaRPr lang="en-AU" altLang="en-US"/>
          </a:p>
        </p:txBody>
      </p:sp>
      <p:sp>
        <p:nvSpPr>
          <p:cNvPr id="20484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95537" y="1125538"/>
            <a:ext cx="8559552" cy="5111750"/>
          </a:xfrm>
        </p:spPr>
        <p:txBody>
          <a:bodyPr/>
          <a:lstStyle/>
          <a:p>
            <a:pPr eaLnBrk="1" hangingPunct="1"/>
            <a:r>
              <a:rPr lang="en-US" altLang="en-US" dirty="0"/>
              <a:t>Add and subtract, three operands</a:t>
            </a:r>
          </a:p>
          <a:p>
            <a:pPr lvl="1" eaLnBrk="1" hangingPunct="1"/>
            <a:r>
              <a:rPr lang="en-US" altLang="en-US" dirty="0"/>
              <a:t>Two sources and one destination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dirty="0">
                <a:latin typeface="Lucida Console" panose="020B0609040504020204" pitchFamily="49" charset="0"/>
              </a:rPr>
              <a:t>	add a, b, c  # a gets b + c</a:t>
            </a:r>
          </a:p>
          <a:p>
            <a:pPr eaLnBrk="1" hangingPunct="1"/>
            <a:r>
              <a:rPr lang="en-US" altLang="en-US" dirty="0"/>
              <a:t>All arithmetic operations have this form</a:t>
            </a:r>
          </a:p>
          <a:p>
            <a:pPr eaLnBrk="1" hangingPunct="1"/>
            <a:r>
              <a:rPr lang="en-US" altLang="en-US" i="1" dirty="0"/>
              <a:t>Design Principle 1:</a:t>
            </a:r>
            <a:r>
              <a:rPr lang="en-US" altLang="en-US" dirty="0"/>
              <a:t> Simplicity </a:t>
            </a:r>
            <a:r>
              <a:rPr lang="en-US" altLang="en-US" dirty="0" err="1"/>
              <a:t>favours</a:t>
            </a:r>
            <a:r>
              <a:rPr lang="en-US" altLang="en-US" dirty="0"/>
              <a:t> regularity </a:t>
            </a:r>
            <a:r>
              <a:rPr lang="en-US" altLang="en-US" sz="1800" dirty="0"/>
              <a:t>(</a:t>
            </a:r>
            <a:r>
              <a:rPr lang="en-US" sz="1600" dirty="0"/>
              <a:t>keeping all instructions a single size, always requiring three register operands in arithmetic instructions, and keeping the register fields in the same place in each instruction format.)</a:t>
            </a:r>
            <a:endParaRPr lang="en-US" altLang="en-US" sz="1600" dirty="0"/>
          </a:p>
          <a:p>
            <a:pPr lvl="1" eaLnBrk="1" hangingPunct="1"/>
            <a:r>
              <a:rPr lang="en-US" altLang="en-US" dirty="0"/>
              <a:t>Regularity makes implementation simpler</a:t>
            </a:r>
          </a:p>
          <a:p>
            <a:pPr lvl="1" eaLnBrk="1" hangingPunct="1"/>
            <a:r>
              <a:rPr lang="en-US" altLang="en-US" dirty="0"/>
              <a:t>Simplicity enables higher performance at lower cost</a:t>
            </a:r>
            <a:endParaRPr lang="en-AU" altLang="en-US" dirty="0"/>
          </a:p>
        </p:txBody>
      </p:sp>
      <p:sp>
        <p:nvSpPr>
          <p:cNvPr id="20485" name="Text Box 4"/>
          <p:cNvSpPr txBox="1">
            <a:spLocks noChangeArrowheads="1"/>
          </p:cNvSpPr>
          <p:nvPr/>
        </p:nvSpPr>
        <p:spPr bwMode="auto">
          <a:xfrm rot="5400000">
            <a:off x="6677819" y="2099469"/>
            <a:ext cx="456565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folHlink"/>
                </a:solidFill>
              </a:rPr>
              <a:t>§2.2 Operations of the Computer Hardware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03 - MIPS ISA </a:t>
            </a:r>
          </a:p>
        </p:txBody>
      </p:sp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Shift Operations</a:t>
            </a:r>
            <a:endParaRPr lang="en-AU" altLang="en-US" dirty="0"/>
          </a:p>
        </p:txBody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924755"/>
            <a:ext cx="8270875" cy="431253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 err="1"/>
              <a:t>shamt</a:t>
            </a:r>
            <a:r>
              <a:rPr lang="en-US" altLang="en-US" dirty="0"/>
              <a:t>: how many positions to shift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Shift left logical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Shift left and fill with 0 bits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err="1">
                <a:latin typeface="Lucida Console" panose="020B0609040504020204" pitchFamily="49" charset="0"/>
              </a:rPr>
              <a:t>sll</a:t>
            </a:r>
            <a:r>
              <a:rPr lang="en-US" altLang="en-US" dirty="0"/>
              <a:t> by </a:t>
            </a:r>
            <a:r>
              <a:rPr lang="en-US" altLang="en-US" i="1" dirty="0"/>
              <a:t>i</a:t>
            </a:r>
            <a:r>
              <a:rPr lang="en-US" altLang="en-US" dirty="0"/>
              <a:t> bits multiplies by 2</a:t>
            </a:r>
            <a:r>
              <a:rPr lang="en-US" altLang="en-US" i="1" baseline="30000" dirty="0"/>
              <a:t>i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Shift right logical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Shift right and fill with 0 bits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err="1">
                <a:latin typeface="Lucida Console" panose="020B0609040504020204" pitchFamily="49" charset="0"/>
              </a:rPr>
              <a:t>srl</a:t>
            </a:r>
            <a:r>
              <a:rPr lang="en-US" altLang="en-US" dirty="0"/>
              <a:t> by </a:t>
            </a:r>
            <a:r>
              <a:rPr lang="en-US" altLang="en-US" i="1" dirty="0"/>
              <a:t>i</a:t>
            </a:r>
            <a:r>
              <a:rPr lang="en-US" altLang="en-US" dirty="0"/>
              <a:t> bits divides by 2</a:t>
            </a:r>
            <a:r>
              <a:rPr lang="en-US" altLang="en-US" i="1" baseline="30000" dirty="0"/>
              <a:t>i</a:t>
            </a:r>
            <a:r>
              <a:rPr lang="en-US" altLang="en-US" dirty="0"/>
              <a:t> (unsigned only)</a:t>
            </a:r>
            <a:endParaRPr lang="en-AU" altLang="en-US" dirty="0"/>
          </a:p>
        </p:txBody>
      </p:sp>
      <p:grpSp>
        <p:nvGrpSpPr>
          <p:cNvPr id="63493" name="Group 4"/>
          <p:cNvGrpSpPr>
            <a:grpSpLocks/>
          </p:cNvGrpSpPr>
          <p:nvPr/>
        </p:nvGrpSpPr>
        <p:grpSpPr bwMode="auto">
          <a:xfrm>
            <a:off x="1115218" y="1131006"/>
            <a:ext cx="6913563" cy="773112"/>
            <a:chOff x="703" y="981"/>
            <a:chExt cx="4355" cy="487"/>
          </a:xfrm>
        </p:grpSpPr>
        <p:sp>
          <p:nvSpPr>
            <p:cNvPr id="63494" name="Text Box 5"/>
            <p:cNvSpPr txBox="1">
              <a:spLocks noChangeArrowheads="1"/>
            </p:cNvSpPr>
            <p:nvPr/>
          </p:nvSpPr>
          <p:spPr bwMode="auto">
            <a:xfrm>
              <a:off x="703" y="981"/>
              <a:ext cx="817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op</a:t>
              </a:r>
              <a:endParaRPr lang="en-AU" altLang="en-US" sz="2000"/>
            </a:p>
          </p:txBody>
        </p:sp>
        <p:sp>
          <p:nvSpPr>
            <p:cNvPr id="63495" name="Text Box 6"/>
            <p:cNvSpPr txBox="1">
              <a:spLocks noChangeArrowheads="1"/>
            </p:cNvSpPr>
            <p:nvPr/>
          </p:nvSpPr>
          <p:spPr bwMode="auto">
            <a:xfrm>
              <a:off x="1520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rs</a:t>
              </a:r>
              <a:endParaRPr lang="en-AU" altLang="en-US" sz="2000"/>
            </a:p>
          </p:txBody>
        </p:sp>
        <p:sp>
          <p:nvSpPr>
            <p:cNvPr id="63496" name="Text Box 7"/>
            <p:cNvSpPr txBox="1">
              <a:spLocks noChangeArrowheads="1"/>
            </p:cNvSpPr>
            <p:nvPr/>
          </p:nvSpPr>
          <p:spPr bwMode="auto">
            <a:xfrm>
              <a:off x="2200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dirty="0"/>
                <a:t>rt</a:t>
              </a:r>
              <a:endParaRPr lang="en-AU" altLang="en-US" sz="2000" dirty="0"/>
            </a:p>
          </p:txBody>
        </p:sp>
        <p:sp>
          <p:nvSpPr>
            <p:cNvPr id="63497" name="Text Box 8"/>
            <p:cNvSpPr txBox="1">
              <a:spLocks noChangeArrowheads="1"/>
            </p:cNvSpPr>
            <p:nvPr/>
          </p:nvSpPr>
          <p:spPr bwMode="auto">
            <a:xfrm>
              <a:off x="2880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rd</a:t>
              </a:r>
              <a:endParaRPr lang="en-AU" altLang="en-US" sz="2000"/>
            </a:p>
          </p:txBody>
        </p:sp>
        <p:sp>
          <p:nvSpPr>
            <p:cNvPr id="63498" name="Text Box 9"/>
            <p:cNvSpPr txBox="1">
              <a:spLocks noChangeArrowheads="1"/>
            </p:cNvSpPr>
            <p:nvPr/>
          </p:nvSpPr>
          <p:spPr bwMode="auto">
            <a:xfrm>
              <a:off x="3561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shamt</a:t>
              </a:r>
              <a:endParaRPr lang="en-AU" altLang="en-US" sz="2000"/>
            </a:p>
          </p:txBody>
        </p:sp>
        <p:sp>
          <p:nvSpPr>
            <p:cNvPr id="63499" name="Text Box 10"/>
            <p:cNvSpPr txBox="1">
              <a:spLocks noChangeArrowheads="1"/>
            </p:cNvSpPr>
            <p:nvPr/>
          </p:nvSpPr>
          <p:spPr bwMode="auto">
            <a:xfrm>
              <a:off x="4241" y="981"/>
              <a:ext cx="817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funct</a:t>
              </a:r>
              <a:endParaRPr lang="en-AU" altLang="en-US" sz="2000"/>
            </a:p>
          </p:txBody>
        </p:sp>
        <p:sp>
          <p:nvSpPr>
            <p:cNvPr id="63500" name="Text Box 11"/>
            <p:cNvSpPr txBox="1">
              <a:spLocks noChangeArrowheads="1"/>
            </p:cNvSpPr>
            <p:nvPr/>
          </p:nvSpPr>
          <p:spPr bwMode="auto">
            <a:xfrm>
              <a:off x="886" y="1256"/>
              <a:ext cx="42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6 bits</a:t>
              </a:r>
              <a:endParaRPr lang="en-AU" altLang="en-US" sz="1600"/>
            </a:p>
          </p:txBody>
        </p:sp>
        <p:sp>
          <p:nvSpPr>
            <p:cNvPr id="63501" name="Text Box 12"/>
            <p:cNvSpPr txBox="1">
              <a:spLocks noChangeArrowheads="1"/>
            </p:cNvSpPr>
            <p:nvPr/>
          </p:nvSpPr>
          <p:spPr bwMode="auto">
            <a:xfrm>
              <a:off x="4424" y="1256"/>
              <a:ext cx="42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6 bits</a:t>
              </a:r>
              <a:endParaRPr lang="en-AU" altLang="en-US" sz="1600"/>
            </a:p>
          </p:txBody>
        </p:sp>
        <p:sp>
          <p:nvSpPr>
            <p:cNvPr id="63502" name="Text Box 13"/>
            <p:cNvSpPr txBox="1">
              <a:spLocks noChangeArrowheads="1"/>
            </p:cNvSpPr>
            <p:nvPr/>
          </p:nvSpPr>
          <p:spPr bwMode="auto">
            <a:xfrm>
              <a:off x="1657" y="1256"/>
              <a:ext cx="42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5 bits</a:t>
              </a:r>
              <a:endParaRPr lang="en-AU" altLang="en-US" sz="1600"/>
            </a:p>
          </p:txBody>
        </p:sp>
        <p:sp>
          <p:nvSpPr>
            <p:cNvPr id="63503" name="Text Box 14"/>
            <p:cNvSpPr txBox="1">
              <a:spLocks noChangeArrowheads="1"/>
            </p:cNvSpPr>
            <p:nvPr/>
          </p:nvSpPr>
          <p:spPr bwMode="auto">
            <a:xfrm>
              <a:off x="2338" y="1256"/>
              <a:ext cx="42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5 bits</a:t>
              </a:r>
              <a:endParaRPr lang="en-AU" altLang="en-US" sz="1600"/>
            </a:p>
          </p:txBody>
        </p:sp>
        <p:sp>
          <p:nvSpPr>
            <p:cNvPr id="63504" name="Text Box 15"/>
            <p:cNvSpPr txBox="1">
              <a:spLocks noChangeArrowheads="1"/>
            </p:cNvSpPr>
            <p:nvPr/>
          </p:nvSpPr>
          <p:spPr bwMode="auto">
            <a:xfrm>
              <a:off x="3018" y="1256"/>
              <a:ext cx="42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5 bits</a:t>
              </a:r>
              <a:endParaRPr lang="en-AU" altLang="en-US" sz="1600"/>
            </a:p>
          </p:txBody>
        </p:sp>
        <p:sp>
          <p:nvSpPr>
            <p:cNvPr id="63505" name="Text Box 16"/>
            <p:cNvSpPr txBox="1">
              <a:spLocks noChangeArrowheads="1"/>
            </p:cNvSpPr>
            <p:nvPr/>
          </p:nvSpPr>
          <p:spPr bwMode="auto">
            <a:xfrm>
              <a:off x="3698" y="1256"/>
              <a:ext cx="42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5 bits</a:t>
              </a:r>
              <a:endParaRPr lang="en-AU" altLang="en-US" sz="1600"/>
            </a:p>
          </p:txBody>
        </p:sp>
      </p:grp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03 - MIPS ISA </a:t>
            </a:r>
          </a:p>
        </p:txBody>
      </p:sp>
      <p:sp>
        <p:nvSpPr>
          <p:cNvPr id="65539" name="Rectangle 2"/>
          <p:cNvSpPr>
            <a:spLocks noChangeArrowheads="1"/>
          </p:cNvSpPr>
          <p:nvPr/>
        </p:nvSpPr>
        <p:spPr bwMode="auto">
          <a:xfrm>
            <a:off x="4824413" y="3408363"/>
            <a:ext cx="647700" cy="160496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6554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AND Operations</a:t>
            </a:r>
            <a:endParaRPr lang="en-AU" altLang="en-US"/>
          </a:p>
        </p:txBody>
      </p:sp>
      <p:sp>
        <p:nvSpPr>
          <p:cNvPr id="65541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2073275"/>
          </a:xfrm>
        </p:spPr>
        <p:txBody>
          <a:bodyPr/>
          <a:lstStyle/>
          <a:p>
            <a:pPr eaLnBrk="1" hangingPunct="1"/>
            <a:r>
              <a:rPr lang="en-US" altLang="en-US" dirty="0"/>
              <a:t>Useful to mask bits in a word</a:t>
            </a:r>
          </a:p>
          <a:p>
            <a:pPr lvl="1" eaLnBrk="1" hangingPunct="1"/>
            <a:r>
              <a:rPr lang="en-US" altLang="en-US" dirty="0"/>
              <a:t>Select some bits, clear others to 0</a:t>
            </a:r>
          </a:p>
          <a:p>
            <a:pPr eaLnBrk="1" hangingPunct="1">
              <a:spcBef>
                <a:spcPct val="50000"/>
              </a:spcBef>
              <a:spcAft>
                <a:spcPct val="30000"/>
              </a:spcAft>
              <a:buFont typeface="Wingdings" panose="05000000000000000000" pitchFamily="2" charset="2"/>
              <a:buNone/>
            </a:pPr>
            <a:r>
              <a:rPr lang="en-US" altLang="en-US" sz="2800" dirty="0">
                <a:latin typeface="Lucida Console" panose="020B0609040504020204" pitchFamily="49" charset="0"/>
              </a:rPr>
              <a:t>	and $t0, $t1, $t2</a:t>
            </a:r>
            <a:endParaRPr lang="en-AU" altLang="en-US" sz="2800" dirty="0">
              <a:latin typeface="Lucida Console" panose="020B0609040504020204" pitchFamily="49" charset="0"/>
            </a:endParaRPr>
          </a:p>
        </p:txBody>
      </p:sp>
      <p:sp>
        <p:nvSpPr>
          <p:cNvPr id="65542" name="Text Box 5"/>
          <p:cNvSpPr txBox="1">
            <a:spLocks noChangeArrowheads="1"/>
          </p:cNvSpPr>
          <p:nvPr/>
        </p:nvSpPr>
        <p:spPr bwMode="auto">
          <a:xfrm>
            <a:off x="1924050" y="3403600"/>
            <a:ext cx="5203825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0000 0000 0000 0000 0000 1101 1100 0000</a:t>
            </a:r>
            <a:endParaRPr lang="en-AU" altLang="en-US" sz="2000"/>
          </a:p>
        </p:txBody>
      </p:sp>
      <p:sp>
        <p:nvSpPr>
          <p:cNvPr id="65543" name="Text Box 6"/>
          <p:cNvSpPr txBox="1">
            <a:spLocks noChangeArrowheads="1"/>
          </p:cNvSpPr>
          <p:nvPr/>
        </p:nvSpPr>
        <p:spPr bwMode="auto">
          <a:xfrm>
            <a:off x="1924050" y="3963988"/>
            <a:ext cx="5203825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0000 0000 0000 0000 0011 1100 0000 0000</a:t>
            </a:r>
            <a:endParaRPr lang="en-AU" altLang="en-US" sz="2000"/>
          </a:p>
        </p:txBody>
      </p:sp>
      <p:sp>
        <p:nvSpPr>
          <p:cNvPr id="65544" name="Text Box 7"/>
          <p:cNvSpPr txBox="1">
            <a:spLocks noChangeArrowheads="1"/>
          </p:cNvSpPr>
          <p:nvPr/>
        </p:nvSpPr>
        <p:spPr bwMode="auto">
          <a:xfrm>
            <a:off x="1287463" y="3403600"/>
            <a:ext cx="536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$t2</a:t>
            </a:r>
            <a:endParaRPr lang="en-AU" altLang="en-US" sz="2000"/>
          </a:p>
        </p:txBody>
      </p:sp>
      <p:sp>
        <p:nvSpPr>
          <p:cNvPr id="65545" name="Text Box 8"/>
          <p:cNvSpPr txBox="1">
            <a:spLocks noChangeArrowheads="1"/>
          </p:cNvSpPr>
          <p:nvPr/>
        </p:nvSpPr>
        <p:spPr bwMode="auto">
          <a:xfrm>
            <a:off x="1287463" y="3963988"/>
            <a:ext cx="536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$t1</a:t>
            </a:r>
            <a:endParaRPr lang="en-AU" altLang="en-US" sz="2000"/>
          </a:p>
        </p:txBody>
      </p:sp>
      <p:sp>
        <p:nvSpPr>
          <p:cNvPr id="65546" name="Text Box 9"/>
          <p:cNvSpPr txBox="1">
            <a:spLocks noChangeArrowheads="1"/>
          </p:cNvSpPr>
          <p:nvPr/>
        </p:nvSpPr>
        <p:spPr bwMode="auto">
          <a:xfrm>
            <a:off x="1924050" y="4611688"/>
            <a:ext cx="5203825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0000 0000 0000 0000 0000 1100 0000 0000</a:t>
            </a:r>
            <a:endParaRPr lang="en-AU" altLang="en-US" sz="2000"/>
          </a:p>
        </p:txBody>
      </p:sp>
      <p:sp>
        <p:nvSpPr>
          <p:cNvPr id="65547" name="Text Box 10"/>
          <p:cNvSpPr txBox="1">
            <a:spLocks noChangeArrowheads="1"/>
          </p:cNvSpPr>
          <p:nvPr/>
        </p:nvSpPr>
        <p:spPr bwMode="auto">
          <a:xfrm>
            <a:off x="1287463" y="4611688"/>
            <a:ext cx="536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$t0</a:t>
            </a:r>
            <a:endParaRPr lang="en-AU" altLang="en-US" sz="20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03 - MIPS ISA </a:t>
            </a:r>
          </a:p>
        </p:txBody>
      </p:sp>
      <p:sp>
        <p:nvSpPr>
          <p:cNvPr id="67587" name="Rectangle 2"/>
          <p:cNvSpPr>
            <a:spLocks noChangeArrowheads="1"/>
          </p:cNvSpPr>
          <p:nvPr/>
        </p:nvSpPr>
        <p:spPr bwMode="auto">
          <a:xfrm>
            <a:off x="4859338" y="3408363"/>
            <a:ext cx="612775" cy="160496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6758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OR Operations</a:t>
            </a:r>
            <a:endParaRPr lang="en-AU" altLang="en-US"/>
          </a:p>
        </p:txBody>
      </p:sp>
      <p:sp>
        <p:nvSpPr>
          <p:cNvPr id="67589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2073275"/>
          </a:xfrm>
        </p:spPr>
        <p:txBody>
          <a:bodyPr/>
          <a:lstStyle/>
          <a:p>
            <a:pPr eaLnBrk="1" hangingPunct="1"/>
            <a:r>
              <a:rPr lang="en-US" altLang="en-US" dirty="0"/>
              <a:t>Useful to include bits in a word</a:t>
            </a:r>
          </a:p>
          <a:p>
            <a:pPr lvl="1" eaLnBrk="1" hangingPunct="1"/>
            <a:r>
              <a:rPr lang="en-US" altLang="en-US" dirty="0"/>
              <a:t>Set some bits to 1, leave others unchanged</a:t>
            </a:r>
          </a:p>
          <a:p>
            <a:pPr eaLnBrk="1" hangingPunct="1">
              <a:spcBef>
                <a:spcPct val="50000"/>
              </a:spcBef>
              <a:spcAft>
                <a:spcPct val="30000"/>
              </a:spcAft>
              <a:buFont typeface="Wingdings" panose="05000000000000000000" pitchFamily="2" charset="2"/>
              <a:buNone/>
            </a:pPr>
            <a:r>
              <a:rPr lang="en-US" altLang="en-US" sz="2800" dirty="0">
                <a:latin typeface="Lucida Console" panose="020B0609040504020204" pitchFamily="49" charset="0"/>
              </a:rPr>
              <a:t>	or $t0, $t1, $t2</a:t>
            </a:r>
            <a:endParaRPr lang="en-AU" altLang="en-US" sz="2800" dirty="0">
              <a:latin typeface="Lucida Console" panose="020B0609040504020204" pitchFamily="49" charset="0"/>
            </a:endParaRPr>
          </a:p>
        </p:txBody>
      </p:sp>
      <p:sp>
        <p:nvSpPr>
          <p:cNvPr id="67590" name="Text Box 5"/>
          <p:cNvSpPr txBox="1">
            <a:spLocks noChangeArrowheads="1"/>
          </p:cNvSpPr>
          <p:nvPr/>
        </p:nvSpPr>
        <p:spPr bwMode="auto">
          <a:xfrm>
            <a:off x="1924050" y="3403600"/>
            <a:ext cx="5203825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0000 0000 0000 0000 0000 1101 1100 0000</a:t>
            </a:r>
            <a:endParaRPr lang="en-AU" altLang="en-US" sz="2000"/>
          </a:p>
        </p:txBody>
      </p:sp>
      <p:sp>
        <p:nvSpPr>
          <p:cNvPr id="67591" name="Text Box 6"/>
          <p:cNvSpPr txBox="1">
            <a:spLocks noChangeArrowheads="1"/>
          </p:cNvSpPr>
          <p:nvPr/>
        </p:nvSpPr>
        <p:spPr bwMode="auto">
          <a:xfrm>
            <a:off x="1924050" y="3963988"/>
            <a:ext cx="5203825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0000 0000 0000 0000 0011 1100 0000 0000</a:t>
            </a:r>
            <a:endParaRPr lang="en-AU" altLang="en-US" sz="2000"/>
          </a:p>
        </p:txBody>
      </p:sp>
      <p:sp>
        <p:nvSpPr>
          <p:cNvPr id="67592" name="Text Box 7"/>
          <p:cNvSpPr txBox="1">
            <a:spLocks noChangeArrowheads="1"/>
          </p:cNvSpPr>
          <p:nvPr/>
        </p:nvSpPr>
        <p:spPr bwMode="auto">
          <a:xfrm>
            <a:off x="1287463" y="3403600"/>
            <a:ext cx="536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$t2</a:t>
            </a:r>
            <a:endParaRPr lang="en-AU" altLang="en-US" sz="2000"/>
          </a:p>
        </p:txBody>
      </p:sp>
      <p:sp>
        <p:nvSpPr>
          <p:cNvPr id="67593" name="Text Box 8"/>
          <p:cNvSpPr txBox="1">
            <a:spLocks noChangeArrowheads="1"/>
          </p:cNvSpPr>
          <p:nvPr/>
        </p:nvSpPr>
        <p:spPr bwMode="auto">
          <a:xfrm>
            <a:off x="1287463" y="3963988"/>
            <a:ext cx="536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$t1</a:t>
            </a:r>
            <a:endParaRPr lang="en-AU" altLang="en-US" sz="2000"/>
          </a:p>
        </p:txBody>
      </p:sp>
      <p:sp>
        <p:nvSpPr>
          <p:cNvPr id="67594" name="Text Box 9"/>
          <p:cNvSpPr txBox="1">
            <a:spLocks noChangeArrowheads="1"/>
          </p:cNvSpPr>
          <p:nvPr/>
        </p:nvSpPr>
        <p:spPr bwMode="auto">
          <a:xfrm>
            <a:off x="1924050" y="4611688"/>
            <a:ext cx="5203825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0000 0000 0000 0000 0011 1101 1100 0000</a:t>
            </a:r>
            <a:endParaRPr lang="en-AU" altLang="en-US" sz="2000"/>
          </a:p>
        </p:txBody>
      </p:sp>
      <p:sp>
        <p:nvSpPr>
          <p:cNvPr id="67595" name="Text Box 10"/>
          <p:cNvSpPr txBox="1">
            <a:spLocks noChangeArrowheads="1"/>
          </p:cNvSpPr>
          <p:nvPr/>
        </p:nvSpPr>
        <p:spPr bwMode="auto">
          <a:xfrm>
            <a:off x="1287463" y="4611688"/>
            <a:ext cx="536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$t0</a:t>
            </a:r>
            <a:endParaRPr lang="en-AU" altLang="en-US" sz="20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03 - MIPS ISA </a:t>
            </a:r>
          </a:p>
        </p:txBody>
      </p:sp>
      <p:sp>
        <p:nvSpPr>
          <p:cNvPr id="696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NOT Operations</a:t>
            </a:r>
            <a:endParaRPr lang="en-AU" altLang="en-US"/>
          </a:p>
        </p:txBody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3227387"/>
          </a:xfrm>
        </p:spPr>
        <p:txBody>
          <a:bodyPr/>
          <a:lstStyle/>
          <a:p>
            <a:pPr eaLnBrk="1" hangingPunct="1"/>
            <a:r>
              <a:rPr lang="en-US" altLang="en-US"/>
              <a:t>Useful to invert bits in a word</a:t>
            </a:r>
          </a:p>
          <a:p>
            <a:pPr lvl="1" eaLnBrk="1" hangingPunct="1"/>
            <a:r>
              <a:rPr lang="en-US" altLang="en-US"/>
              <a:t>Change 0 to 1, and 1 to 0</a:t>
            </a:r>
          </a:p>
          <a:p>
            <a:pPr eaLnBrk="1" hangingPunct="1"/>
            <a:r>
              <a:rPr lang="en-US" altLang="en-US"/>
              <a:t>MIPS has NOR 3-operand instruction</a:t>
            </a:r>
          </a:p>
          <a:p>
            <a:pPr lvl="1" eaLnBrk="1" hangingPunct="1"/>
            <a:r>
              <a:rPr lang="en-US" altLang="en-US"/>
              <a:t>a NOR b == NOT ( a OR b )</a:t>
            </a:r>
          </a:p>
          <a:p>
            <a:pPr eaLnBrk="1" hangingPunct="1">
              <a:spcBef>
                <a:spcPct val="50000"/>
              </a:spcBef>
              <a:spcAft>
                <a:spcPct val="30000"/>
              </a:spcAft>
              <a:buFont typeface="Wingdings" panose="05000000000000000000" pitchFamily="2" charset="2"/>
              <a:buNone/>
            </a:pPr>
            <a:r>
              <a:rPr lang="en-US" altLang="en-US" sz="2800">
                <a:latin typeface="Lucida Console" panose="020B0609040504020204" pitchFamily="49" charset="0"/>
              </a:rPr>
              <a:t>	nor $t0, $t1, $zero</a:t>
            </a:r>
            <a:endParaRPr lang="en-AU" altLang="en-US" sz="2800">
              <a:latin typeface="Lucida Console" panose="020B0609040504020204" pitchFamily="49" charset="0"/>
            </a:endParaRPr>
          </a:p>
        </p:txBody>
      </p:sp>
      <p:sp>
        <p:nvSpPr>
          <p:cNvPr id="69637" name="Text Box 4"/>
          <p:cNvSpPr txBox="1">
            <a:spLocks noChangeArrowheads="1"/>
          </p:cNvSpPr>
          <p:nvPr/>
        </p:nvSpPr>
        <p:spPr bwMode="auto">
          <a:xfrm>
            <a:off x="1924050" y="4586288"/>
            <a:ext cx="5203825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/>
              <a:t>0000 0000 0000 0000 0011 1100 0000 0000</a:t>
            </a:r>
            <a:endParaRPr lang="en-AU" altLang="en-US" sz="2000" dirty="0"/>
          </a:p>
        </p:txBody>
      </p:sp>
      <p:sp>
        <p:nvSpPr>
          <p:cNvPr id="69638" name="Text Box 5"/>
          <p:cNvSpPr txBox="1">
            <a:spLocks noChangeArrowheads="1"/>
          </p:cNvSpPr>
          <p:nvPr/>
        </p:nvSpPr>
        <p:spPr bwMode="auto">
          <a:xfrm>
            <a:off x="1287463" y="4586288"/>
            <a:ext cx="536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$t1</a:t>
            </a:r>
            <a:endParaRPr lang="en-AU" altLang="en-US" sz="2000"/>
          </a:p>
        </p:txBody>
      </p:sp>
      <p:sp>
        <p:nvSpPr>
          <p:cNvPr id="69639" name="Text Box 6"/>
          <p:cNvSpPr txBox="1">
            <a:spLocks noChangeArrowheads="1"/>
          </p:cNvSpPr>
          <p:nvPr/>
        </p:nvSpPr>
        <p:spPr bwMode="auto">
          <a:xfrm>
            <a:off x="1924050" y="5167281"/>
            <a:ext cx="5203825" cy="40484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/>
              <a:t>1111 1111 1111 1111 1100 0011 1111 1111</a:t>
            </a:r>
            <a:endParaRPr lang="en-AU" altLang="en-US" sz="2000" dirty="0"/>
          </a:p>
        </p:txBody>
      </p:sp>
      <p:sp>
        <p:nvSpPr>
          <p:cNvPr id="69640" name="Text Box 7"/>
          <p:cNvSpPr txBox="1">
            <a:spLocks noChangeArrowheads="1"/>
          </p:cNvSpPr>
          <p:nvPr/>
        </p:nvSpPr>
        <p:spPr bwMode="auto">
          <a:xfrm>
            <a:off x="1287463" y="5233988"/>
            <a:ext cx="536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$t0</a:t>
            </a:r>
            <a:endParaRPr lang="en-AU" altLang="en-US" sz="2000"/>
          </a:p>
        </p:txBody>
      </p:sp>
      <p:sp>
        <p:nvSpPr>
          <p:cNvPr id="69641" name="AutoShape 8"/>
          <p:cNvSpPr>
            <a:spLocks/>
          </p:cNvSpPr>
          <p:nvPr/>
        </p:nvSpPr>
        <p:spPr bwMode="auto">
          <a:xfrm>
            <a:off x="6877050" y="3573463"/>
            <a:ext cx="2084388" cy="609600"/>
          </a:xfrm>
          <a:prstGeom prst="borderCallout1">
            <a:avLst>
              <a:gd name="adj1" fmla="val 18750"/>
              <a:gd name="adj2" fmla="val -3657"/>
              <a:gd name="adj3" fmla="val 26301"/>
              <a:gd name="adj4" fmla="val -7547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Register 0: always read as zero</a:t>
            </a:r>
            <a:endParaRPr lang="en-AU" altLang="en-US" sz="180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03 - MIPS ISA </a:t>
            </a:r>
          </a:p>
        </p:txBody>
      </p:sp>
      <p:sp>
        <p:nvSpPr>
          <p:cNvPr id="716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Conditional Operations</a:t>
            </a:r>
            <a:endParaRPr lang="en-AU" altLang="en-US"/>
          </a:p>
        </p:txBody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Branch to a labeled instruction if a condition is true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Otherwise, continue sequentially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>
                <a:latin typeface="Lucida Console" panose="020B0609040504020204" pitchFamily="49" charset="0"/>
              </a:rPr>
              <a:t>beq </a:t>
            </a:r>
            <a:r>
              <a:rPr lang="en-US" altLang="en-US" dirty="0" err="1">
                <a:latin typeface="Lucida Console" panose="020B0609040504020204" pitchFamily="49" charset="0"/>
              </a:rPr>
              <a:t>rs</a:t>
            </a:r>
            <a:r>
              <a:rPr lang="en-US" altLang="en-US" dirty="0">
                <a:latin typeface="Lucida Console" panose="020B0609040504020204" pitchFamily="49" charset="0"/>
              </a:rPr>
              <a:t>, rt, L1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if (</a:t>
            </a:r>
            <a:r>
              <a:rPr lang="en-US" altLang="en-US" dirty="0" err="1"/>
              <a:t>rs</a:t>
            </a:r>
            <a:r>
              <a:rPr lang="en-US" altLang="en-US" dirty="0"/>
              <a:t> == </a:t>
            </a:r>
            <a:r>
              <a:rPr lang="en-US" altLang="en-US" dirty="0" err="1"/>
              <a:t>rt</a:t>
            </a:r>
            <a:r>
              <a:rPr lang="en-US" altLang="en-US" dirty="0"/>
              <a:t>) branch to instruction labeled L1;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err="1">
                <a:latin typeface="Lucida Console" panose="020B0609040504020204" pitchFamily="49" charset="0"/>
              </a:rPr>
              <a:t>bne</a:t>
            </a:r>
            <a:r>
              <a:rPr lang="en-US" altLang="en-US" dirty="0">
                <a:latin typeface="Lucida Console" panose="020B0609040504020204" pitchFamily="49" charset="0"/>
              </a:rPr>
              <a:t> </a:t>
            </a:r>
            <a:r>
              <a:rPr lang="en-US" altLang="en-US" dirty="0" err="1">
                <a:latin typeface="Lucida Console" panose="020B0609040504020204" pitchFamily="49" charset="0"/>
              </a:rPr>
              <a:t>rs</a:t>
            </a:r>
            <a:r>
              <a:rPr lang="en-US" altLang="en-US" dirty="0">
                <a:latin typeface="Lucida Console" panose="020B0609040504020204" pitchFamily="49" charset="0"/>
              </a:rPr>
              <a:t>, </a:t>
            </a:r>
            <a:r>
              <a:rPr lang="en-US" altLang="en-US" dirty="0" err="1">
                <a:latin typeface="Lucida Console" panose="020B0609040504020204" pitchFamily="49" charset="0"/>
              </a:rPr>
              <a:t>rt</a:t>
            </a:r>
            <a:r>
              <a:rPr lang="en-US" altLang="en-US" dirty="0">
                <a:latin typeface="Lucida Console" panose="020B0609040504020204" pitchFamily="49" charset="0"/>
              </a:rPr>
              <a:t>, L1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if (</a:t>
            </a:r>
            <a:r>
              <a:rPr lang="en-US" altLang="en-US" dirty="0" err="1"/>
              <a:t>rs</a:t>
            </a:r>
            <a:r>
              <a:rPr lang="en-US" altLang="en-US" dirty="0"/>
              <a:t> != </a:t>
            </a:r>
            <a:r>
              <a:rPr lang="en-US" altLang="en-US" dirty="0" err="1"/>
              <a:t>rt</a:t>
            </a:r>
            <a:r>
              <a:rPr lang="en-US" altLang="en-US" dirty="0"/>
              <a:t>) branch to instruction labeled L1;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>
                <a:latin typeface="Lucida Console" panose="020B0609040504020204" pitchFamily="49" charset="0"/>
              </a:rPr>
              <a:t>j L1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unconditional jump to instruction labeled L1</a:t>
            </a:r>
            <a:endParaRPr lang="en-AU" altLang="en-US" dirty="0"/>
          </a:p>
        </p:txBody>
      </p:sp>
      <p:sp>
        <p:nvSpPr>
          <p:cNvPr id="71685" name="Text Box 4"/>
          <p:cNvSpPr txBox="1">
            <a:spLocks noChangeArrowheads="1"/>
          </p:cNvSpPr>
          <p:nvPr/>
        </p:nvSpPr>
        <p:spPr bwMode="auto">
          <a:xfrm rot="5400000">
            <a:off x="6938169" y="1839119"/>
            <a:ext cx="404495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folHlink"/>
                </a:solidFill>
              </a:rPr>
              <a:t>§2.7 Instructions for Making Decisions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03 - MIPS ISA </a:t>
            </a:r>
          </a:p>
        </p:txBody>
      </p:sp>
      <p:sp>
        <p:nvSpPr>
          <p:cNvPr id="737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If Statements</a:t>
            </a:r>
            <a:endParaRPr lang="en-AU" altLang="en-US" dirty="0"/>
          </a:p>
        </p:txBody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0898" y="908050"/>
            <a:ext cx="8270875" cy="51117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C code: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en-US" sz="2800" dirty="0">
                <a:latin typeface="Lucida Console" panose="020B0609040504020204" pitchFamily="49" charset="0"/>
              </a:rPr>
              <a:t>	if (i==j) 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en-US" sz="2800" dirty="0">
                <a:latin typeface="Lucida Console" panose="020B0609040504020204" pitchFamily="49" charset="0"/>
              </a:rPr>
              <a:t>		f = g + h;</a:t>
            </a:r>
            <a:br>
              <a:rPr lang="en-US" altLang="en-US" sz="2800" dirty="0">
                <a:latin typeface="Lucida Console" panose="020B0609040504020204" pitchFamily="49" charset="0"/>
              </a:rPr>
            </a:br>
            <a:r>
              <a:rPr lang="en-US" altLang="en-US" sz="2800" dirty="0">
                <a:latin typeface="Lucida Console" panose="020B0609040504020204" pitchFamily="49" charset="0"/>
              </a:rPr>
              <a:t>else 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en-US" sz="2800" dirty="0">
                <a:latin typeface="Lucida Console" panose="020B0609040504020204" pitchFamily="49" charset="0"/>
              </a:rPr>
              <a:t>		f = g - h;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f, g, … in $s0, $s1, …</a:t>
            </a:r>
          </a:p>
        </p:txBody>
      </p:sp>
      <p:pic>
        <p:nvPicPr>
          <p:cNvPr id="73734" name="Picture 6" descr="f02-09-P37449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3691432"/>
            <a:ext cx="4781201" cy="2905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700181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03 - MIPS ISA </a:t>
            </a:r>
          </a:p>
        </p:txBody>
      </p:sp>
      <p:sp>
        <p:nvSpPr>
          <p:cNvPr id="737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Compiling If Statements</a:t>
            </a:r>
            <a:endParaRPr lang="en-AU" altLang="en-US"/>
          </a:p>
        </p:txBody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C code: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spcAft>
                <a:spcPct val="30000"/>
              </a:spcAft>
              <a:buFont typeface="Wingdings" panose="05000000000000000000" pitchFamily="2" charset="2"/>
              <a:buNone/>
            </a:pPr>
            <a:r>
              <a:rPr lang="en-US" altLang="en-US" sz="2800" dirty="0">
                <a:latin typeface="Lucida Console" panose="020B0609040504020204" pitchFamily="49" charset="0"/>
              </a:rPr>
              <a:t>	if (i==j) f = </a:t>
            </a:r>
            <a:r>
              <a:rPr lang="en-US" altLang="en-US" sz="2800" dirty="0" err="1">
                <a:latin typeface="Lucida Console" panose="020B0609040504020204" pitchFamily="49" charset="0"/>
              </a:rPr>
              <a:t>g+h</a:t>
            </a:r>
            <a:r>
              <a:rPr lang="en-US" altLang="en-US" sz="2800" dirty="0">
                <a:latin typeface="Lucida Console" panose="020B0609040504020204" pitchFamily="49" charset="0"/>
              </a:rPr>
              <a:t>;</a:t>
            </a:r>
            <a:br>
              <a:rPr lang="en-US" altLang="en-US" sz="2800" dirty="0">
                <a:latin typeface="Lucida Console" panose="020B0609040504020204" pitchFamily="49" charset="0"/>
              </a:rPr>
            </a:br>
            <a:r>
              <a:rPr lang="en-US" altLang="en-US" sz="2800" dirty="0">
                <a:latin typeface="Lucida Console" panose="020B0609040504020204" pitchFamily="49" charset="0"/>
              </a:rPr>
              <a:t>else f = g-h;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f, g, … in $s0, $s1, …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Compiled MIPS code: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spcAft>
                <a:spcPct val="30000"/>
              </a:spcAft>
              <a:buFont typeface="Wingdings" panose="05000000000000000000" pitchFamily="2" charset="2"/>
              <a:buNone/>
            </a:pPr>
            <a:r>
              <a:rPr lang="en-US" altLang="en-US" sz="2800" dirty="0">
                <a:latin typeface="Lucida Console" panose="020B0609040504020204" pitchFamily="49" charset="0"/>
              </a:rPr>
              <a:t>	      </a:t>
            </a:r>
            <a:r>
              <a:rPr lang="en-US" altLang="en-US" sz="2800" dirty="0" err="1">
                <a:latin typeface="Lucida Console" panose="020B0609040504020204" pitchFamily="49" charset="0"/>
              </a:rPr>
              <a:t>bne</a:t>
            </a:r>
            <a:r>
              <a:rPr lang="en-US" altLang="en-US" sz="2800" dirty="0">
                <a:latin typeface="Lucida Console" panose="020B0609040504020204" pitchFamily="49" charset="0"/>
              </a:rPr>
              <a:t> $s3, $s4, Else</a:t>
            </a:r>
            <a:br>
              <a:rPr lang="en-US" altLang="en-US" sz="2800" dirty="0">
                <a:latin typeface="Lucida Console" panose="020B0609040504020204" pitchFamily="49" charset="0"/>
              </a:rPr>
            </a:br>
            <a:r>
              <a:rPr lang="en-US" altLang="en-US" sz="2800" dirty="0">
                <a:latin typeface="Lucida Console" panose="020B0609040504020204" pitchFamily="49" charset="0"/>
              </a:rPr>
              <a:t>      add $s0, $s1, $s2</a:t>
            </a:r>
            <a:br>
              <a:rPr lang="en-US" altLang="en-US" sz="2800" dirty="0">
                <a:latin typeface="Lucida Console" panose="020B0609040504020204" pitchFamily="49" charset="0"/>
              </a:rPr>
            </a:br>
            <a:r>
              <a:rPr lang="en-US" altLang="en-US" sz="2800" dirty="0">
                <a:latin typeface="Lucida Console" panose="020B0609040504020204" pitchFamily="49" charset="0"/>
              </a:rPr>
              <a:t>      j   Exit</a:t>
            </a:r>
            <a:br>
              <a:rPr lang="en-US" altLang="en-US" sz="2800" dirty="0">
                <a:latin typeface="Lucida Console" panose="020B0609040504020204" pitchFamily="49" charset="0"/>
              </a:rPr>
            </a:br>
            <a:r>
              <a:rPr lang="en-US" altLang="en-US" sz="2800" dirty="0">
                <a:latin typeface="Lucida Console" panose="020B0609040504020204" pitchFamily="49" charset="0"/>
              </a:rPr>
              <a:t>Else: sub $s0, $s1, $s2</a:t>
            </a:r>
            <a:br>
              <a:rPr lang="en-US" altLang="en-US" sz="2800" dirty="0">
                <a:latin typeface="Lucida Console" panose="020B0609040504020204" pitchFamily="49" charset="0"/>
              </a:rPr>
            </a:br>
            <a:r>
              <a:rPr lang="en-US" altLang="en-US" sz="2800" dirty="0">
                <a:latin typeface="Lucida Console" panose="020B0609040504020204" pitchFamily="49" charset="0"/>
              </a:rPr>
              <a:t>Exit: …</a:t>
            </a:r>
            <a:endParaRPr lang="en-AU" altLang="en-US" sz="2800" dirty="0">
              <a:latin typeface="Lucida Console" panose="020B0609040504020204" pitchFamily="49" charset="0"/>
            </a:endParaRPr>
          </a:p>
        </p:txBody>
      </p:sp>
      <p:sp>
        <p:nvSpPr>
          <p:cNvPr id="73733" name="AutoShape 5"/>
          <p:cNvSpPr>
            <a:spLocks/>
          </p:cNvSpPr>
          <p:nvPr/>
        </p:nvSpPr>
        <p:spPr bwMode="auto">
          <a:xfrm>
            <a:off x="3635375" y="5805488"/>
            <a:ext cx="3529013" cy="403225"/>
          </a:xfrm>
          <a:prstGeom prst="borderCallout1">
            <a:avLst>
              <a:gd name="adj1" fmla="val 28347"/>
              <a:gd name="adj2" fmla="val -2157"/>
              <a:gd name="adj3" fmla="val -57875"/>
              <a:gd name="adj4" fmla="val -3895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800"/>
              <a:t>Assembler calculates addresses</a:t>
            </a:r>
          </a:p>
        </p:txBody>
      </p:sp>
      <p:pic>
        <p:nvPicPr>
          <p:cNvPr id="73734" name="Picture 6" descr="f02-09-P37449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1484313"/>
            <a:ext cx="3468687" cy="210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3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138609"/>
            <a:ext cx="8259762" cy="769441"/>
          </a:xfrm>
        </p:spPr>
        <p:txBody>
          <a:bodyPr/>
          <a:lstStyle/>
          <a:p>
            <a:r>
              <a:rPr lang="en-US" b="0" dirty="0"/>
              <a:t>If-then-else statement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9752" y="2060848"/>
            <a:ext cx="3383731" cy="260287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 altLang="en-US"/>
              <a:t>03 - MIPS ISA </a:t>
            </a:r>
          </a:p>
        </p:txBody>
      </p:sp>
    </p:spTree>
    <p:extLst>
      <p:ext uri="{BB962C8B-B14F-4D97-AF65-F5344CB8AC3E}">
        <p14:creationId xmlns:p14="http://schemas.microsoft.com/office/powerpoint/2010/main" val="300710622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 altLang="en-US"/>
              <a:t>03 - MIPS ISA 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4534" y="2348880"/>
            <a:ext cx="8234459" cy="2085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071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If-then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4212" y="1052736"/>
            <a:ext cx="4823891" cy="2616033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 altLang="en-US"/>
              <a:t>03 - MIPS ISA </a:t>
            </a: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EC4D5698-F915-4E4F-B512-AF7A47186B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051720" y="4221088"/>
            <a:ext cx="5915025" cy="128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07010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03 - MIPS ISA </a:t>
            </a: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Arithmetic Example</a:t>
            </a:r>
            <a:endParaRPr lang="en-AU" altLang="en-US"/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 code:</a:t>
            </a:r>
          </a:p>
          <a:p>
            <a:pPr eaLnBrk="1" hangingPunct="1">
              <a:spcBef>
                <a:spcPct val="50000"/>
              </a:spcBef>
              <a:spcAft>
                <a:spcPct val="30000"/>
              </a:spcAft>
              <a:buFont typeface="Wingdings" panose="05000000000000000000" pitchFamily="2" charset="2"/>
              <a:buNone/>
            </a:pPr>
            <a:r>
              <a:rPr lang="en-US" altLang="en-US" sz="2800" dirty="0">
                <a:latin typeface="Lucida Console" panose="020B0609040504020204" pitchFamily="49" charset="0"/>
              </a:rPr>
              <a:t>	f = (g + h) - (i + j);</a:t>
            </a:r>
          </a:p>
          <a:p>
            <a:pPr eaLnBrk="1" hangingPunct="1"/>
            <a:r>
              <a:rPr lang="en-US" altLang="en-US" dirty="0"/>
              <a:t>Compiled MIPS code:</a:t>
            </a:r>
          </a:p>
          <a:p>
            <a:pPr eaLnBrk="1" hangingPunct="1">
              <a:spcBef>
                <a:spcPct val="50000"/>
              </a:spcBef>
              <a:spcAft>
                <a:spcPct val="30000"/>
              </a:spcAft>
              <a:buFont typeface="Wingdings" panose="05000000000000000000" pitchFamily="2" charset="2"/>
              <a:buNone/>
            </a:pPr>
            <a:r>
              <a:rPr lang="en-US" altLang="en-US" sz="2800" dirty="0">
                <a:latin typeface="Lucida Console" panose="020B0609040504020204" pitchFamily="49" charset="0"/>
              </a:rPr>
              <a:t>	add t0, g, h   # temp t0 = g + h</a:t>
            </a:r>
            <a:br>
              <a:rPr lang="en-US" altLang="en-US" sz="2800" dirty="0">
                <a:latin typeface="Lucida Console" panose="020B0609040504020204" pitchFamily="49" charset="0"/>
              </a:rPr>
            </a:br>
            <a:r>
              <a:rPr lang="en-US" altLang="en-US" sz="2800" dirty="0">
                <a:latin typeface="Lucida Console" panose="020B0609040504020204" pitchFamily="49" charset="0"/>
              </a:rPr>
              <a:t>add t1, i, j   # temp t1 = i + j</a:t>
            </a:r>
            <a:br>
              <a:rPr lang="en-US" altLang="en-US" sz="2800" dirty="0">
                <a:latin typeface="Lucida Console" panose="020B0609040504020204" pitchFamily="49" charset="0"/>
              </a:rPr>
            </a:br>
            <a:r>
              <a:rPr lang="en-US" altLang="en-US" sz="2800" dirty="0">
                <a:latin typeface="Lucida Console" panose="020B0609040504020204" pitchFamily="49" charset="0"/>
              </a:rPr>
              <a:t>sub f, t0, t1  # f = t0 - t1</a:t>
            </a:r>
            <a:endParaRPr lang="en-AU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03 - MIPS ISA </a:t>
            </a:r>
          </a:p>
        </p:txBody>
      </p:sp>
      <p:sp>
        <p:nvSpPr>
          <p:cNvPr id="757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Compiling Loop Statements</a:t>
            </a:r>
            <a:endParaRPr lang="en-AU" altLang="en-US"/>
          </a:p>
        </p:txBody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5256212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dirty="0"/>
              <a:t>C code: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en-US" sz="2800" dirty="0">
                <a:latin typeface="Lucida Console" panose="020B0609040504020204" pitchFamily="49" charset="0"/>
              </a:rPr>
              <a:t>	while (save[i] == k) 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en-US" sz="2800" dirty="0">
                <a:latin typeface="Lucida Console" panose="020B0609040504020204" pitchFamily="49" charset="0"/>
              </a:rPr>
              <a:t>			i += 1;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/>
              <a:t>i in $s3, k in $s5, address of save in $s6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dirty="0"/>
              <a:t>Compiled MIPS code: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spcAft>
                <a:spcPct val="30000"/>
              </a:spcAft>
              <a:buFont typeface="Wingdings" panose="05000000000000000000" pitchFamily="2" charset="2"/>
              <a:buNone/>
            </a:pPr>
            <a:r>
              <a:rPr lang="en-US" altLang="en-US" sz="2800" dirty="0">
                <a:latin typeface="Lucida Console" panose="020B0609040504020204" pitchFamily="49" charset="0"/>
              </a:rPr>
              <a:t>	Loop: </a:t>
            </a:r>
            <a:r>
              <a:rPr lang="en-US" altLang="en-US" sz="2800" dirty="0" err="1">
                <a:latin typeface="Lucida Console" panose="020B0609040504020204" pitchFamily="49" charset="0"/>
              </a:rPr>
              <a:t>sll</a:t>
            </a:r>
            <a:r>
              <a:rPr lang="en-US" altLang="en-US" sz="2800" dirty="0">
                <a:latin typeface="Lucida Console" panose="020B0609040504020204" pitchFamily="49" charset="0"/>
              </a:rPr>
              <a:t>  $t1, $s3, 2 #(</a:t>
            </a:r>
            <a:r>
              <a:rPr lang="en-US" altLang="en-US" sz="2800" dirty="0" err="1">
                <a:latin typeface="Lucida Console" panose="020B0609040504020204" pitchFamily="49" charset="0"/>
              </a:rPr>
              <a:t>mul</a:t>
            </a:r>
            <a:r>
              <a:rPr lang="en-US" altLang="en-US" sz="2800" dirty="0">
                <a:latin typeface="Lucida Console" panose="020B0609040504020204" pitchFamily="49" charset="0"/>
              </a:rPr>
              <a:t> s3*4)</a:t>
            </a:r>
            <a:br>
              <a:rPr lang="en-US" altLang="en-US" sz="2800" dirty="0">
                <a:latin typeface="Lucida Console" panose="020B0609040504020204" pitchFamily="49" charset="0"/>
              </a:rPr>
            </a:br>
            <a:r>
              <a:rPr lang="en-US" altLang="en-US" sz="2800" dirty="0">
                <a:latin typeface="Lucida Console" panose="020B0609040504020204" pitchFamily="49" charset="0"/>
              </a:rPr>
              <a:t>      add  $t1, $t1, $s6</a:t>
            </a:r>
            <a:br>
              <a:rPr lang="en-US" altLang="en-US" sz="2800" dirty="0">
                <a:latin typeface="Lucida Console" panose="020B0609040504020204" pitchFamily="49" charset="0"/>
              </a:rPr>
            </a:br>
            <a:r>
              <a:rPr lang="en-US" altLang="en-US" sz="2800" dirty="0">
                <a:latin typeface="Lucida Console" panose="020B0609040504020204" pitchFamily="49" charset="0"/>
              </a:rPr>
              <a:t>      lw   $t0, 0($t1)  #(0=zero)</a:t>
            </a:r>
            <a:br>
              <a:rPr lang="en-US" altLang="en-US" sz="2800" dirty="0">
                <a:latin typeface="Lucida Console" panose="020B0609040504020204" pitchFamily="49" charset="0"/>
              </a:rPr>
            </a:br>
            <a:r>
              <a:rPr lang="en-US" altLang="en-US" sz="2800" dirty="0">
                <a:latin typeface="Lucida Console" panose="020B0609040504020204" pitchFamily="49" charset="0"/>
              </a:rPr>
              <a:t>      </a:t>
            </a:r>
            <a:r>
              <a:rPr lang="en-US" altLang="en-US" sz="2800" dirty="0" err="1">
                <a:latin typeface="Lucida Console" panose="020B0609040504020204" pitchFamily="49" charset="0"/>
              </a:rPr>
              <a:t>bne</a:t>
            </a:r>
            <a:r>
              <a:rPr lang="en-US" altLang="en-US" sz="2800" dirty="0">
                <a:latin typeface="Lucida Console" panose="020B0609040504020204" pitchFamily="49" charset="0"/>
              </a:rPr>
              <a:t>  $t0, $s5, Exit</a:t>
            </a:r>
            <a:br>
              <a:rPr lang="en-US" altLang="en-US" sz="2800" dirty="0">
                <a:latin typeface="Lucida Console" panose="020B0609040504020204" pitchFamily="49" charset="0"/>
              </a:rPr>
            </a:br>
            <a:r>
              <a:rPr lang="en-US" altLang="en-US" sz="2800" dirty="0">
                <a:latin typeface="Lucida Console" panose="020B0609040504020204" pitchFamily="49" charset="0"/>
              </a:rPr>
              <a:t>      </a:t>
            </a:r>
            <a:r>
              <a:rPr lang="en-US" altLang="en-US" sz="2800" dirty="0" err="1">
                <a:latin typeface="Lucida Console" panose="020B0609040504020204" pitchFamily="49" charset="0"/>
              </a:rPr>
              <a:t>addi</a:t>
            </a:r>
            <a:r>
              <a:rPr lang="en-US" altLang="en-US" sz="2800" dirty="0">
                <a:latin typeface="Lucida Console" panose="020B0609040504020204" pitchFamily="49" charset="0"/>
              </a:rPr>
              <a:t> $s3, $s3, 1</a:t>
            </a:r>
            <a:br>
              <a:rPr lang="en-US" altLang="en-US" sz="2800" dirty="0">
                <a:latin typeface="Lucida Console" panose="020B0609040504020204" pitchFamily="49" charset="0"/>
              </a:rPr>
            </a:br>
            <a:r>
              <a:rPr lang="en-US" altLang="en-US" sz="2800" dirty="0">
                <a:latin typeface="Lucida Console" panose="020B0609040504020204" pitchFamily="49" charset="0"/>
              </a:rPr>
              <a:t>      j    Loop</a:t>
            </a:r>
            <a:br>
              <a:rPr lang="en-US" altLang="en-US" sz="2800" dirty="0">
                <a:latin typeface="Lucida Console" panose="020B0609040504020204" pitchFamily="49" charset="0"/>
              </a:rPr>
            </a:br>
            <a:r>
              <a:rPr lang="en-US" altLang="en-US" sz="2800" dirty="0">
                <a:latin typeface="Lucida Console" panose="020B0609040504020204" pitchFamily="49" charset="0"/>
              </a:rPr>
              <a:t>Exit: …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spcAft>
                <a:spcPct val="30000"/>
              </a:spcAft>
              <a:buNone/>
            </a:pPr>
            <a:r>
              <a:rPr lang="en-US" altLang="en-US" sz="2000" dirty="0">
                <a:solidFill>
                  <a:srgbClr val="FF0000"/>
                </a:solidFill>
                <a:latin typeface="Lucida Console" panose="020B0609040504020204" pitchFamily="49" charset="0"/>
              </a:rPr>
              <a:t>g = h + A[8]  == lw  $t0, 32($s3)</a:t>
            </a:r>
            <a:endParaRPr lang="en-AU" altLang="en-US" sz="2000" dirty="0">
              <a:solidFill>
                <a:srgbClr val="FF0000"/>
              </a:solidFill>
              <a:latin typeface="Lucida Console" panose="020B060904050402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Do-while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7570" y="1124743"/>
            <a:ext cx="3926437" cy="2100187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 altLang="en-US"/>
              <a:t>03 - MIPS ISA </a:t>
            </a:r>
          </a:p>
        </p:txBody>
      </p:sp>
    </p:spTree>
    <p:extLst>
      <p:ext uri="{BB962C8B-B14F-4D97-AF65-F5344CB8AC3E}">
        <p14:creationId xmlns:p14="http://schemas.microsoft.com/office/powerpoint/2010/main" val="82052948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Do-while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7570" y="1124743"/>
            <a:ext cx="3926437" cy="2100187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 altLang="en-US"/>
              <a:t>03 - MIPS ISA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3717032"/>
            <a:ext cx="8076367" cy="1078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10850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While loop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9974" y="1052736"/>
            <a:ext cx="8519256" cy="1152128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 altLang="en-US"/>
              <a:t>03 - MIPS ISA </a:t>
            </a:r>
          </a:p>
        </p:txBody>
      </p:sp>
    </p:spTree>
    <p:extLst>
      <p:ext uri="{BB962C8B-B14F-4D97-AF65-F5344CB8AC3E}">
        <p14:creationId xmlns:p14="http://schemas.microsoft.com/office/powerpoint/2010/main" val="134479007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While loop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9974" y="1052736"/>
            <a:ext cx="8519256" cy="1152128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 altLang="en-US"/>
              <a:t>03 - MIPS ISA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2569281"/>
            <a:ext cx="8209889" cy="2515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13318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While loop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9974" y="1052736"/>
            <a:ext cx="8519256" cy="1152128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 altLang="en-US"/>
              <a:t>03 - MIPS ISA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46" y="2745687"/>
            <a:ext cx="8856984" cy="230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69324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For loop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4212" y="1196752"/>
            <a:ext cx="6768107" cy="2245344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 altLang="en-US"/>
              <a:t>03 - MIPS ISA </a:t>
            </a:r>
          </a:p>
        </p:txBody>
      </p:sp>
    </p:spTree>
    <p:extLst>
      <p:ext uri="{BB962C8B-B14F-4D97-AF65-F5344CB8AC3E}">
        <p14:creationId xmlns:p14="http://schemas.microsoft.com/office/powerpoint/2010/main" val="9435179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For loop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4212" y="1196752"/>
            <a:ext cx="6768107" cy="2245344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 altLang="en-US"/>
              <a:t>03 - MIPS ISA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3704546"/>
            <a:ext cx="8208912" cy="2677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31483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 dirty="0"/>
              <a:t>03 - MIPS ISA </a:t>
            </a:r>
          </a:p>
        </p:txBody>
      </p:sp>
      <p:sp>
        <p:nvSpPr>
          <p:cNvPr id="778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More Conditional Operations</a:t>
            </a:r>
            <a:endParaRPr lang="en-AU" altLang="en-US"/>
          </a:p>
        </p:txBody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Set result to 1 if a condition is true</a:t>
            </a:r>
          </a:p>
          <a:p>
            <a:pPr lvl="1" eaLnBrk="1" hangingPunct="1"/>
            <a:r>
              <a:rPr lang="en-US" altLang="en-US" dirty="0"/>
              <a:t>Otherwise, set to 0</a:t>
            </a:r>
          </a:p>
          <a:p>
            <a:pPr eaLnBrk="1" hangingPunct="1"/>
            <a:r>
              <a:rPr lang="en-US" altLang="en-US" dirty="0" err="1">
                <a:latin typeface="Lucida Console" panose="020B0609040504020204" pitchFamily="49" charset="0"/>
              </a:rPr>
              <a:t>slt</a:t>
            </a:r>
            <a:r>
              <a:rPr lang="en-US" altLang="en-US" dirty="0">
                <a:latin typeface="Lucida Console" panose="020B0609040504020204" pitchFamily="49" charset="0"/>
              </a:rPr>
              <a:t> </a:t>
            </a:r>
            <a:r>
              <a:rPr lang="en-US" altLang="en-US" dirty="0" err="1">
                <a:latin typeface="Lucida Console" panose="020B0609040504020204" pitchFamily="49" charset="0"/>
              </a:rPr>
              <a:t>rd</a:t>
            </a:r>
            <a:r>
              <a:rPr lang="en-US" altLang="en-US" dirty="0">
                <a:latin typeface="Lucida Console" panose="020B0609040504020204" pitchFamily="49" charset="0"/>
              </a:rPr>
              <a:t>, </a:t>
            </a:r>
            <a:r>
              <a:rPr lang="en-US" altLang="en-US" dirty="0" err="1">
                <a:latin typeface="Lucida Console" panose="020B0609040504020204" pitchFamily="49" charset="0"/>
              </a:rPr>
              <a:t>rs</a:t>
            </a:r>
            <a:r>
              <a:rPr lang="en-US" altLang="en-US" dirty="0">
                <a:latin typeface="Lucida Console" panose="020B0609040504020204" pitchFamily="49" charset="0"/>
              </a:rPr>
              <a:t>, rt</a:t>
            </a:r>
          </a:p>
          <a:p>
            <a:pPr lvl="1" eaLnBrk="1" hangingPunct="1"/>
            <a:r>
              <a:rPr lang="en-US" altLang="en-US" dirty="0"/>
              <a:t>if (</a:t>
            </a:r>
            <a:r>
              <a:rPr lang="en-US" altLang="en-US" dirty="0" err="1"/>
              <a:t>rs</a:t>
            </a:r>
            <a:r>
              <a:rPr lang="en-US" altLang="en-US" dirty="0"/>
              <a:t> &lt; rt) </a:t>
            </a:r>
            <a:r>
              <a:rPr lang="en-US" altLang="en-US" dirty="0" err="1"/>
              <a:t>rd</a:t>
            </a:r>
            <a:r>
              <a:rPr lang="en-US" altLang="en-US" dirty="0"/>
              <a:t> = 1; else </a:t>
            </a:r>
            <a:r>
              <a:rPr lang="en-US" altLang="en-US" dirty="0" err="1"/>
              <a:t>rd</a:t>
            </a:r>
            <a:r>
              <a:rPr lang="en-US" altLang="en-US" dirty="0"/>
              <a:t> = 0;</a:t>
            </a:r>
          </a:p>
          <a:p>
            <a:pPr eaLnBrk="1" hangingPunct="1"/>
            <a:r>
              <a:rPr lang="en-US" altLang="en-US" dirty="0" err="1">
                <a:latin typeface="Lucida Console" panose="020B0609040504020204" pitchFamily="49" charset="0"/>
              </a:rPr>
              <a:t>slti</a:t>
            </a:r>
            <a:r>
              <a:rPr lang="en-US" altLang="en-US" dirty="0">
                <a:latin typeface="Lucida Console" panose="020B0609040504020204" pitchFamily="49" charset="0"/>
              </a:rPr>
              <a:t> rt, </a:t>
            </a:r>
            <a:r>
              <a:rPr lang="en-US" altLang="en-US" dirty="0" err="1">
                <a:latin typeface="Lucida Console" panose="020B0609040504020204" pitchFamily="49" charset="0"/>
              </a:rPr>
              <a:t>rs</a:t>
            </a:r>
            <a:r>
              <a:rPr lang="en-US" altLang="en-US" dirty="0">
                <a:latin typeface="Lucida Console" panose="020B0609040504020204" pitchFamily="49" charset="0"/>
              </a:rPr>
              <a:t>, constant</a:t>
            </a:r>
          </a:p>
          <a:p>
            <a:pPr lvl="1" eaLnBrk="1" hangingPunct="1"/>
            <a:r>
              <a:rPr lang="en-US" altLang="en-US" dirty="0"/>
              <a:t>if (</a:t>
            </a:r>
            <a:r>
              <a:rPr lang="en-US" altLang="en-US" dirty="0" err="1"/>
              <a:t>rs</a:t>
            </a:r>
            <a:r>
              <a:rPr lang="en-US" altLang="en-US" dirty="0"/>
              <a:t> &lt; constant) rt = 1; else rt = 0;</a:t>
            </a:r>
          </a:p>
          <a:p>
            <a:pPr eaLnBrk="1" hangingPunct="1"/>
            <a:r>
              <a:rPr lang="en-US" altLang="en-US" dirty="0"/>
              <a:t>Use in combination with </a:t>
            </a:r>
            <a:r>
              <a:rPr lang="en-US" altLang="en-US" dirty="0" err="1">
                <a:latin typeface="Lucida Console" panose="020B0609040504020204" pitchFamily="49" charset="0"/>
              </a:rPr>
              <a:t>slt</a:t>
            </a:r>
            <a:r>
              <a:rPr lang="en-US" altLang="en-US" dirty="0"/>
              <a:t>, </a:t>
            </a:r>
            <a:r>
              <a:rPr lang="en-US" altLang="en-US" dirty="0" err="1">
                <a:latin typeface="Lucida Console" panose="020B0609040504020204" pitchFamily="49" charset="0"/>
              </a:rPr>
              <a:t>bne</a:t>
            </a:r>
            <a:r>
              <a:rPr lang="en-US" altLang="en-US" dirty="0">
                <a:latin typeface="Lucida Console" panose="020B0609040504020204" pitchFamily="49" charset="0"/>
              </a:rPr>
              <a:t> (</a:t>
            </a:r>
            <a:r>
              <a:rPr lang="en-US" altLang="en-US" dirty="0" err="1">
                <a:latin typeface="Lucida Console" panose="020B0609040504020204" pitchFamily="49" charset="0"/>
              </a:rPr>
              <a:t>blt</a:t>
            </a:r>
            <a:r>
              <a:rPr lang="en-US" altLang="en-US" dirty="0">
                <a:latin typeface="Lucida Console" panose="020B0609040504020204" pitchFamily="49" charset="0"/>
              </a:rPr>
              <a:t> ( s1&lt;s2))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400" dirty="0"/>
              <a:t>	</a:t>
            </a:r>
            <a:r>
              <a:rPr lang="en-US" altLang="en-US" sz="2400" dirty="0" err="1">
                <a:latin typeface="Lucida Console" panose="020B0609040504020204" pitchFamily="49" charset="0"/>
              </a:rPr>
              <a:t>slt</a:t>
            </a:r>
            <a:r>
              <a:rPr lang="en-US" altLang="en-US" sz="2400" dirty="0">
                <a:latin typeface="Lucida Console" panose="020B0609040504020204" pitchFamily="49" charset="0"/>
              </a:rPr>
              <a:t> $t0, $s1, $s2  # if ($s1 &lt; $s2)</a:t>
            </a:r>
            <a:br>
              <a:rPr lang="en-US" altLang="en-US" sz="2400" dirty="0">
                <a:latin typeface="Lucida Console" panose="020B0609040504020204" pitchFamily="49" charset="0"/>
              </a:rPr>
            </a:br>
            <a:r>
              <a:rPr lang="en-US" altLang="en-US" sz="2400" dirty="0">
                <a:latin typeface="Lucida Console" panose="020B0609040504020204" pitchFamily="49" charset="0"/>
              </a:rPr>
              <a:t>beq $t0, $zero, L  #   branch to L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03 - MIPS ISA </a:t>
            </a:r>
          </a:p>
        </p:txBody>
      </p:sp>
      <p:sp>
        <p:nvSpPr>
          <p:cNvPr id="798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Branch Instruction Design</a:t>
            </a:r>
            <a:endParaRPr lang="en-AU" altLang="en-US"/>
          </a:p>
        </p:txBody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Why not </a:t>
            </a:r>
            <a:r>
              <a:rPr lang="en-US" altLang="en-US" dirty="0" err="1">
                <a:latin typeface="Lucida Console" panose="020B0609040504020204" pitchFamily="49" charset="0"/>
              </a:rPr>
              <a:t>blt</a:t>
            </a:r>
            <a:r>
              <a:rPr lang="en-US" altLang="en-US" dirty="0"/>
              <a:t>, </a:t>
            </a:r>
            <a:r>
              <a:rPr lang="en-US" altLang="en-US" dirty="0" err="1">
                <a:latin typeface="Lucida Console" panose="020B0609040504020204" pitchFamily="49" charset="0"/>
              </a:rPr>
              <a:t>bge</a:t>
            </a:r>
            <a:r>
              <a:rPr lang="en-US" altLang="en-US" dirty="0"/>
              <a:t>, </a:t>
            </a:r>
            <a:r>
              <a:rPr lang="en-US" altLang="en-US" dirty="0" err="1"/>
              <a:t>etc</a:t>
            </a:r>
            <a:r>
              <a:rPr lang="en-US" altLang="en-US" dirty="0"/>
              <a:t>?</a:t>
            </a:r>
          </a:p>
          <a:p>
            <a:pPr eaLnBrk="1" hangingPunct="1"/>
            <a:r>
              <a:rPr lang="en-US" altLang="en-US" dirty="0"/>
              <a:t>Hardware for &lt;, ≥, … slower than =, ≠</a:t>
            </a:r>
          </a:p>
          <a:p>
            <a:pPr lvl="1" eaLnBrk="1" hangingPunct="1"/>
            <a:r>
              <a:rPr lang="en-US" altLang="en-US" dirty="0"/>
              <a:t>Combining with branch involves more work per instruction, requiring a slower clock</a:t>
            </a:r>
          </a:p>
          <a:p>
            <a:pPr lvl="1" eaLnBrk="1" hangingPunct="1"/>
            <a:r>
              <a:rPr lang="en-US" altLang="en-US" dirty="0"/>
              <a:t>All instructions penalized!</a:t>
            </a:r>
          </a:p>
          <a:p>
            <a:pPr eaLnBrk="1" hangingPunct="1"/>
            <a:r>
              <a:rPr lang="en-US" altLang="en-US" dirty="0">
                <a:latin typeface="Lucida Console" panose="020B0609040504020204" pitchFamily="49" charset="0"/>
              </a:rPr>
              <a:t>beq</a:t>
            </a:r>
            <a:r>
              <a:rPr lang="en-US" altLang="en-US" dirty="0"/>
              <a:t> and </a:t>
            </a:r>
            <a:r>
              <a:rPr lang="en-US" altLang="en-US" dirty="0" err="1">
                <a:latin typeface="Lucida Console" panose="020B0609040504020204" pitchFamily="49" charset="0"/>
              </a:rPr>
              <a:t>bne</a:t>
            </a:r>
            <a:r>
              <a:rPr lang="en-US" altLang="en-US" dirty="0"/>
              <a:t> are the common case</a:t>
            </a:r>
          </a:p>
          <a:p>
            <a:pPr eaLnBrk="1" hangingPunct="1"/>
            <a:r>
              <a:rPr lang="en-US" altLang="en-US" dirty="0"/>
              <a:t>This is a good design compromise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 instructions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 altLang="en-US"/>
              <a:t>03 - MIPS ISA 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1" r="-1510" b="35044"/>
          <a:stretch/>
        </p:blipFill>
        <p:spPr>
          <a:xfrm>
            <a:off x="702647" y="886912"/>
            <a:ext cx="7973809" cy="5450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71141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03 - MIPS ISA </a:t>
            </a:r>
          </a:p>
        </p:txBody>
      </p:sp>
      <p:sp>
        <p:nvSpPr>
          <p:cNvPr id="819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Signed vs. Unsigned</a:t>
            </a:r>
          </a:p>
        </p:txBody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AU" altLang="en-US" dirty="0"/>
              <a:t>Signed comparison: </a:t>
            </a:r>
            <a:r>
              <a:rPr lang="en-AU" altLang="en-US" dirty="0" err="1">
                <a:latin typeface="Lucida Console" panose="020B0609040504020204" pitchFamily="49" charset="0"/>
              </a:rPr>
              <a:t>slt</a:t>
            </a:r>
            <a:r>
              <a:rPr lang="en-AU" altLang="en-US" dirty="0"/>
              <a:t>, </a:t>
            </a:r>
            <a:r>
              <a:rPr lang="en-AU" altLang="en-US" dirty="0" err="1">
                <a:latin typeface="Lucida Console" panose="020B0609040504020204" pitchFamily="49" charset="0"/>
              </a:rPr>
              <a:t>slti</a:t>
            </a:r>
            <a:endParaRPr lang="en-AU" altLang="en-US" dirty="0">
              <a:latin typeface="Lucida Console" panose="020B0609040504020204" pitchFamily="49" charset="0"/>
            </a:endParaRPr>
          </a:p>
          <a:p>
            <a:pPr eaLnBrk="1" hangingPunct="1"/>
            <a:r>
              <a:rPr lang="en-AU" altLang="en-US" dirty="0"/>
              <a:t>Unsigned comparison: </a:t>
            </a:r>
            <a:r>
              <a:rPr lang="en-AU" altLang="en-US" dirty="0" err="1">
                <a:latin typeface="Lucida Console" panose="020B0609040504020204" pitchFamily="49" charset="0"/>
              </a:rPr>
              <a:t>sltu</a:t>
            </a:r>
            <a:r>
              <a:rPr lang="en-AU" altLang="en-US" dirty="0"/>
              <a:t>, </a:t>
            </a:r>
            <a:r>
              <a:rPr lang="en-AU" altLang="en-US" dirty="0" err="1">
                <a:latin typeface="Lucida Console" panose="020B0609040504020204" pitchFamily="49" charset="0"/>
              </a:rPr>
              <a:t>sltui</a:t>
            </a:r>
            <a:endParaRPr lang="en-AU" altLang="en-US" dirty="0">
              <a:latin typeface="Lucida Console" panose="020B0609040504020204" pitchFamily="49" charset="0"/>
            </a:endParaRPr>
          </a:p>
          <a:p>
            <a:pPr eaLnBrk="1" hangingPunct="1"/>
            <a:r>
              <a:rPr lang="en-AU" altLang="en-US" dirty="0"/>
              <a:t>Example</a:t>
            </a:r>
          </a:p>
          <a:p>
            <a:pPr lvl="1" eaLnBrk="1" hangingPunct="1"/>
            <a:r>
              <a:rPr lang="en-AU" altLang="en-US" dirty="0"/>
              <a:t>$s0 = </a:t>
            </a:r>
            <a:r>
              <a:rPr lang="en-AU" altLang="en-US" sz="2400" dirty="0"/>
              <a:t>1111 1111 1111 1111 1111 1111 1111 1111</a:t>
            </a:r>
          </a:p>
          <a:p>
            <a:pPr lvl="1" eaLnBrk="1" hangingPunct="1"/>
            <a:r>
              <a:rPr lang="en-AU" altLang="en-US" dirty="0"/>
              <a:t>$s1 = </a:t>
            </a:r>
            <a:r>
              <a:rPr lang="en-AU" altLang="en-US" sz="2400" dirty="0"/>
              <a:t>0000 0000 0000 0000 0000 0000 0000 0001</a:t>
            </a:r>
          </a:p>
          <a:p>
            <a:pPr lvl="1" eaLnBrk="1" hangingPunct="1"/>
            <a:r>
              <a:rPr lang="en-AU" altLang="en-US" dirty="0" err="1">
                <a:latin typeface="Lucida Console" panose="020B0609040504020204" pitchFamily="49" charset="0"/>
              </a:rPr>
              <a:t>slt</a:t>
            </a:r>
            <a:r>
              <a:rPr lang="en-AU" altLang="en-US" dirty="0">
                <a:latin typeface="Lucida Console" panose="020B0609040504020204" pitchFamily="49" charset="0"/>
              </a:rPr>
              <a:t>  $t0, $s0, $s1  # signed</a:t>
            </a:r>
          </a:p>
          <a:p>
            <a:pPr lvl="2" eaLnBrk="1" hangingPunct="1"/>
            <a:r>
              <a:rPr lang="en-AU" altLang="en-US" dirty="0">
                <a:cs typeface="Arial" panose="020B0604020202020204" pitchFamily="34" charset="0"/>
              </a:rPr>
              <a:t>–1 &lt; +1 </a:t>
            </a:r>
            <a:r>
              <a:rPr lang="en-AU" altLang="en-US" dirty="0">
                <a:cs typeface="Arial" panose="020B0604020202020204" pitchFamily="34" charset="0"/>
                <a:sym typeface="Symbol" panose="05050102010706020507" pitchFamily="18" charset="2"/>
              </a:rPr>
              <a:t> $t0 = 1</a:t>
            </a:r>
          </a:p>
          <a:p>
            <a:pPr lvl="1" eaLnBrk="1" hangingPunct="1"/>
            <a:r>
              <a:rPr lang="en-AU" altLang="en-US" dirty="0" err="1">
                <a:latin typeface="Lucida Console" panose="020B0609040504020204" pitchFamily="49" charset="0"/>
                <a:cs typeface="Arial" panose="020B0604020202020204" pitchFamily="34" charset="0"/>
                <a:sym typeface="Symbol" panose="05050102010706020507" pitchFamily="18" charset="2"/>
              </a:rPr>
              <a:t>sltu</a:t>
            </a:r>
            <a:r>
              <a:rPr lang="en-AU" altLang="en-US" dirty="0">
                <a:latin typeface="Lucida Console" panose="020B0609040504020204" pitchFamily="49" charset="0"/>
                <a:cs typeface="Arial" panose="020B0604020202020204" pitchFamily="34" charset="0"/>
                <a:sym typeface="Symbol" panose="05050102010706020507" pitchFamily="18" charset="2"/>
              </a:rPr>
              <a:t> $t0, $s0, $s1  # unsigned</a:t>
            </a:r>
          </a:p>
          <a:p>
            <a:pPr lvl="2" eaLnBrk="1" hangingPunct="1"/>
            <a:r>
              <a:rPr lang="en-US" altLang="en-US" dirty="0"/>
              <a:t>+4,294,967,295 &gt; +1 </a:t>
            </a:r>
            <a:r>
              <a:rPr lang="en-AU" altLang="en-US" dirty="0">
                <a:cs typeface="Arial" panose="020B0604020202020204" pitchFamily="34" charset="0"/>
                <a:sym typeface="Symbol" panose="05050102010706020507" pitchFamily="18" charset="2"/>
              </a:rPr>
              <a:t> $t0 = 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03 - MIPS ISA </a:t>
            </a:r>
          </a:p>
        </p:txBody>
      </p:sp>
      <p:sp>
        <p:nvSpPr>
          <p:cNvPr id="839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Procedure Calling</a:t>
            </a:r>
            <a:endParaRPr lang="en-AU" altLang="en-US"/>
          </a:p>
        </p:txBody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/>
            <a:r>
              <a:rPr lang="en-US" altLang="en-US" dirty="0"/>
              <a:t>Steps required</a:t>
            </a:r>
          </a:p>
          <a:p>
            <a:pPr marL="990600" lvl="1" indent="-533400" eaLnBrk="1" hangingPunct="1">
              <a:buSzTx/>
              <a:buFont typeface="Wingdings" panose="05000000000000000000" pitchFamily="2" charset="2"/>
              <a:buAutoNum type="arabicPeriod"/>
            </a:pPr>
            <a:r>
              <a:rPr lang="en-US" altLang="en-US" dirty="0"/>
              <a:t>Place parameters in registers</a:t>
            </a:r>
          </a:p>
          <a:p>
            <a:pPr marL="990600" lvl="1" indent="-533400" eaLnBrk="1" hangingPunct="1">
              <a:buSzTx/>
              <a:buFont typeface="Wingdings" panose="05000000000000000000" pitchFamily="2" charset="2"/>
              <a:buAutoNum type="arabicPeriod"/>
            </a:pPr>
            <a:r>
              <a:rPr lang="en-US" altLang="en-US" dirty="0"/>
              <a:t>Transfer control to procedure</a:t>
            </a:r>
          </a:p>
          <a:p>
            <a:pPr marL="990600" lvl="1" indent="-533400" eaLnBrk="1" hangingPunct="1">
              <a:buSzTx/>
              <a:buFont typeface="Wingdings" panose="05000000000000000000" pitchFamily="2" charset="2"/>
              <a:buAutoNum type="arabicPeriod"/>
            </a:pPr>
            <a:r>
              <a:rPr lang="en-US" altLang="en-US" dirty="0"/>
              <a:t>Acquire storage for procedure</a:t>
            </a:r>
          </a:p>
          <a:p>
            <a:pPr marL="990600" lvl="1" indent="-533400" eaLnBrk="1" hangingPunct="1">
              <a:buSzTx/>
              <a:buFont typeface="Wingdings" panose="05000000000000000000" pitchFamily="2" charset="2"/>
              <a:buAutoNum type="arabicPeriod"/>
            </a:pPr>
            <a:r>
              <a:rPr lang="en-US" altLang="en-US" dirty="0"/>
              <a:t>Perform procedure’s operations</a:t>
            </a:r>
          </a:p>
          <a:p>
            <a:pPr marL="990600" lvl="1" indent="-533400" eaLnBrk="1" hangingPunct="1">
              <a:buSzTx/>
              <a:buFont typeface="Wingdings" panose="05000000000000000000" pitchFamily="2" charset="2"/>
              <a:buAutoNum type="arabicPeriod"/>
            </a:pPr>
            <a:r>
              <a:rPr lang="en-US" altLang="en-US" dirty="0"/>
              <a:t>Place result in register for caller</a:t>
            </a:r>
          </a:p>
          <a:p>
            <a:pPr marL="990600" lvl="1" indent="-533400" eaLnBrk="1" hangingPunct="1">
              <a:buSzTx/>
              <a:buFont typeface="Wingdings" panose="05000000000000000000" pitchFamily="2" charset="2"/>
              <a:buAutoNum type="arabicPeriod"/>
            </a:pPr>
            <a:r>
              <a:rPr lang="en-US" altLang="en-US" dirty="0"/>
              <a:t>Return to place of call</a:t>
            </a:r>
          </a:p>
        </p:txBody>
      </p:sp>
      <p:sp>
        <p:nvSpPr>
          <p:cNvPr id="83973" name="Text Box 4"/>
          <p:cNvSpPr txBox="1">
            <a:spLocks noChangeArrowheads="1"/>
          </p:cNvSpPr>
          <p:nvPr/>
        </p:nvSpPr>
        <p:spPr bwMode="auto">
          <a:xfrm rot="5400000">
            <a:off x="6265069" y="2512219"/>
            <a:ext cx="539115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folHlink"/>
                </a:solidFill>
              </a:rPr>
              <a:t>§2.8 Supporting Procedures in Computer Hardware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03 - MIPS ISA </a:t>
            </a:r>
          </a:p>
        </p:txBody>
      </p:sp>
      <p:sp>
        <p:nvSpPr>
          <p:cNvPr id="860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Register Usage</a:t>
            </a:r>
            <a:endParaRPr lang="en-AU" altLang="en-US"/>
          </a:p>
        </p:txBody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$a0 – $a3: arguments (</a:t>
            </a:r>
            <a:r>
              <a:rPr lang="en-US" altLang="en-US" sz="2800" dirty="0" err="1"/>
              <a:t>reg’s</a:t>
            </a:r>
            <a:r>
              <a:rPr lang="en-US" altLang="en-US" sz="2800" dirty="0"/>
              <a:t> 4 – 7)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$v0, $v1: result values (</a:t>
            </a:r>
            <a:r>
              <a:rPr lang="en-US" altLang="en-US" sz="2800" dirty="0" err="1"/>
              <a:t>reg’s</a:t>
            </a:r>
            <a:r>
              <a:rPr lang="en-US" altLang="en-US" sz="2800" dirty="0"/>
              <a:t> 2 and 3)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$t0 – $t9: temporaries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Can be overwritten by </a:t>
            </a:r>
            <a:r>
              <a:rPr lang="en-US" altLang="en-US" sz="2400" dirty="0" err="1"/>
              <a:t>callee</a:t>
            </a:r>
            <a:endParaRPr lang="en-US" altLang="en-US" sz="24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$s0 – $s7: saved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Must be saved/restored by </a:t>
            </a:r>
            <a:r>
              <a:rPr lang="en-US" altLang="en-US" sz="2400" dirty="0" err="1"/>
              <a:t>callee</a:t>
            </a:r>
            <a:endParaRPr lang="en-US" altLang="en-US" sz="24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$</a:t>
            </a:r>
            <a:r>
              <a:rPr lang="en-US" altLang="en-US" sz="2800" dirty="0" err="1"/>
              <a:t>gp</a:t>
            </a:r>
            <a:r>
              <a:rPr lang="en-US" altLang="en-US" sz="2800" dirty="0"/>
              <a:t>: global pointer for static data (</a:t>
            </a:r>
            <a:r>
              <a:rPr lang="en-US" altLang="en-US" sz="2800" dirty="0" err="1"/>
              <a:t>reg</a:t>
            </a:r>
            <a:r>
              <a:rPr lang="en-US" altLang="en-US" sz="2800" dirty="0"/>
              <a:t> 28)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$</a:t>
            </a:r>
            <a:r>
              <a:rPr lang="en-US" altLang="en-US" sz="2800" dirty="0" err="1"/>
              <a:t>sp</a:t>
            </a:r>
            <a:r>
              <a:rPr lang="en-US" altLang="en-US" sz="2800" dirty="0"/>
              <a:t>: stack pointer (</a:t>
            </a:r>
            <a:r>
              <a:rPr lang="en-US" altLang="en-US" sz="2800" dirty="0" err="1"/>
              <a:t>reg</a:t>
            </a:r>
            <a:r>
              <a:rPr lang="en-US" altLang="en-US" sz="2800" dirty="0"/>
              <a:t> 29)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$</a:t>
            </a:r>
            <a:r>
              <a:rPr lang="en-US" altLang="en-US" sz="2800" dirty="0" err="1"/>
              <a:t>fp</a:t>
            </a:r>
            <a:r>
              <a:rPr lang="en-US" altLang="en-US" sz="2800" dirty="0"/>
              <a:t>: frame pointer (</a:t>
            </a:r>
            <a:r>
              <a:rPr lang="en-US" altLang="en-US" sz="2800" dirty="0" err="1"/>
              <a:t>reg</a:t>
            </a:r>
            <a:r>
              <a:rPr lang="en-US" altLang="en-US" sz="2800" dirty="0"/>
              <a:t> 30)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$</a:t>
            </a:r>
            <a:r>
              <a:rPr lang="en-US" altLang="en-US" sz="2800" dirty="0" err="1"/>
              <a:t>ra</a:t>
            </a:r>
            <a:r>
              <a:rPr lang="en-US" altLang="en-US" sz="2800" dirty="0"/>
              <a:t>: return address (</a:t>
            </a:r>
            <a:r>
              <a:rPr lang="en-US" altLang="en-US" sz="2800" dirty="0" err="1"/>
              <a:t>reg</a:t>
            </a:r>
            <a:r>
              <a:rPr lang="en-US" altLang="en-US" sz="2800" dirty="0"/>
              <a:t> 31)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03 - MIPS ISA </a:t>
            </a:r>
          </a:p>
        </p:txBody>
      </p:sp>
      <p:sp>
        <p:nvSpPr>
          <p:cNvPr id="880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Procedure Call Instructions</a:t>
            </a:r>
            <a:endParaRPr lang="en-AU" altLang="en-US" dirty="0"/>
          </a:p>
        </p:txBody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Procedure call: jump and link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800" dirty="0">
                <a:latin typeface="Lucida Console" panose="020B0609040504020204" pitchFamily="49" charset="0"/>
              </a:rPr>
              <a:t>	</a:t>
            </a:r>
            <a:r>
              <a:rPr lang="en-US" altLang="en-US" sz="2800" dirty="0" err="1">
                <a:latin typeface="Lucida Console" panose="020B0609040504020204" pitchFamily="49" charset="0"/>
              </a:rPr>
              <a:t>jal</a:t>
            </a:r>
            <a:r>
              <a:rPr lang="en-US" altLang="en-US" sz="2800" dirty="0">
                <a:latin typeface="Lucida Console" panose="020B0609040504020204" pitchFamily="49" charset="0"/>
              </a:rPr>
              <a:t> </a:t>
            </a:r>
            <a:r>
              <a:rPr lang="en-US" altLang="en-US" sz="2800" dirty="0" err="1">
                <a:latin typeface="Lucida Console" panose="020B0609040504020204" pitchFamily="49" charset="0"/>
              </a:rPr>
              <a:t>ProcedureLabel</a:t>
            </a:r>
            <a:endParaRPr lang="en-US" altLang="en-US" sz="2800" dirty="0">
              <a:latin typeface="Lucida Console" panose="020B0609040504020204" pitchFamily="49" charset="0"/>
            </a:endParaRPr>
          </a:p>
          <a:p>
            <a:pPr lvl="1" eaLnBrk="1" hangingPunct="1"/>
            <a:r>
              <a:rPr lang="en-US" altLang="en-US" dirty="0"/>
              <a:t>Address of following instruction put in $</a:t>
            </a:r>
            <a:r>
              <a:rPr lang="en-US" altLang="en-US" dirty="0" err="1"/>
              <a:t>ra</a:t>
            </a:r>
            <a:endParaRPr lang="en-US" altLang="en-US" dirty="0"/>
          </a:p>
          <a:p>
            <a:pPr lvl="1" eaLnBrk="1" hangingPunct="1"/>
            <a:r>
              <a:rPr lang="en-US" altLang="en-US" dirty="0"/>
              <a:t>Jumps to target address</a:t>
            </a:r>
          </a:p>
          <a:p>
            <a:pPr eaLnBrk="1" hangingPunct="1"/>
            <a:r>
              <a:rPr lang="en-US" altLang="en-US" dirty="0"/>
              <a:t>Procedure return: jump register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800" dirty="0">
                <a:latin typeface="Lucida Console" panose="020B0609040504020204" pitchFamily="49" charset="0"/>
              </a:rPr>
              <a:t>	</a:t>
            </a:r>
            <a:r>
              <a:rPr lang="en-US" altLang="en-US" sz="2800" dirty="0" err="1">
                <a:latin typeface="Lucida Console" panose="020B0609040504020204" pitchFamily="49" charset="0"/>
              </a:rPr>
              <a:t>jr</a:t>
            </a:r>
            <a:r>
              <a:rPr lang="en-US" altLang="en-US" sz="2800" dirty="0">
                <a:latin typeface="Lucida Console" panose="020B0609040504020204" pitchFamily="49" charset="0"/>
              </a:rPr>
              <a:t> $</a:t>
            </a:r>
            <a:r>
              <a:rPr lang="en-US" altLang="en-US" sz="2800" dirty="0" err="1">
                <a:latin typeface="Lucida Console" panose="020B0609040504020204" pitchFamily="49" charset="0"/>
              </a:rPr>
              <a:t>ra</a:t>
            </a:r>
            <a:endParaRPr lang="en-US" altLang="en-US" sz="2800" dirty="0">
              <a:latin typeface="Lucida Console" panose="020B0609040504020204" pitchFamily="49" charset="0"/>
            </a:endParaRPr>
          </a:p>
          <a:p>
            <a:pPr lvl="1" eaLnBrk="1" hangingPunct="1"/>
            <a:r>
              <a:rPr lang="en-US" altLang="en-US" dirty="0"/>
              <a:t>Copies $</a:t>
            </a:r>
            <a:r>
              <a:rPr lang="en-US" altLang="en-US" dirty="0" err="1"/>
              <a:t>ra</a:t>
            </a:r>
            <a:r>
              <a:rPr lang="en-US" altLang="en-US" dirty="0"/>
              <a:t> to program counter</a:t>
            </a:r>
          </a:p>
          <a:p>
            <a:pPr lvl="1" eaLnBrk="1" hangingPunct="1"/>
            <a:r>
              <a:rPr lang="en-US" altLang="en-US" dirty="0"/>
              <a:t>Can also be used for computed jumps</a:t>
            </a:r>
          </a:p>
          <a:p>
            <a:pPr lvl="2" eaLnBrk="1" hangingPunct="1"/>
            <a:r>
              <a:rPr lang="en-US" altLang="en-US" dirty="0"/>
              <a:t>e.g., for case/switch statements</a:t>
            </a:r>
            <a:endParaRPr lang="en-AU" altLang="en-US" dirty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03 - MIPS ISA </a:t>
            </a:r>
          </a:p>
        </p:txBody>
      </p:sp>
      <p:sp>
        <p:nvSpPr>
          <p:cNvPr id="901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Leaf Procedure Example</a:t>
            </a:r>
            <a:endParaRPr lang="en-AU" altLang="en-US"/>
          </a:p>
        </p:txBody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 code: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800" dirty="0">
                <a:latin typeface="Lucida Console" panose="020B0609040504020204" pitchFamily="49" charset="0"/>
              </a:rPr>
              <a:t>	</a:t>
            </a:r>
            <a:r>
              <a:rPr lang="en-US" altLang="en-US" sz="2800" dirty="0" err="1">
                <a:latin typeface="Lucida Console" panose="020B0609040504020204" pitchFamily="49" charset="0"/>
              </a:rPr>
              <a:t>int</a:t>
            </a:r>
            <a:r>
              <a:rPr lang="en-US" altLang="en-US" sz="2800" dirty="0">
                <a:latin typeface="Lucida Console" panose="020B0609040504020204" pitchFamily="49" charset="0"/>
              </a:rPr>
              <a:t> </a:t>
            </a:r>
            <a:r>
              <a:rPr lang="en-US" altLang="en-US" sz="2800" dirty="0" err="1">
                <a:latin typeface="Lucida Console" panose="020B0609040504020204" pitchFamily="49" charset="0"/>
              </a:rPr>
              <a:t>leaf_example</a:t>
            </a:r>
            <a:r>
              <a:rPr lang="en-US" altLang="en-US" sz="2800" dirty="0">
                <a:latin typeface="Lucida Console" panose="020B0609040504020204" pitchFamily="49" charset="0"/>
              </a:rPr>
              <a:t> (</a:t>
            </a:r>
            <a:r>
              <a:rPr lang="en-US" altLang="en-US" sz="2800" dirty="0" err="1">
                <a:latin typeface="Lucida Console" panose="020B0609040504020204" pitchFamily="49" charset="0"/>
              </a:rPr>
              <a:t>int</a:t>
            </a:r>
            <a:r>
              <a:rPr lang="en-US" altLang="en-US" sz="2800" dirty="0">
                <a:latin typeface="Lucida Console" panose="020B0609040504020204" pitchFamily="49" charset="0"/>
              </a:rPr>
              <a:t> g, h, i, j)</a:t>
            </a:r>
            <a:br>
              <a:rPr lang="en-US" altLang="en-US" sz="2800" dirty="0">
                <a:latin typeface="Lucida Console" panose="020B0609040504020204" pitchFamily="49" charset="0"/>
              </a:rPr>
            </a:br>
            <a:r>
              <a:rPr lang="en-US" altLang="en-US" sz="2800" dirty="0">
                <a:latin typeface="Lucida Console" panose="020B0609040504020204" pitchFamily="49" charset="0"/>
              </a:rPr>
              <a:t>{ </a:t>
            </a:r>
            <a:r>
              <a:rPr lang="en-US" altLang="en-US" sz="2800" dirty="0" err="1">
                <a:latin typeface="Lucida Console" panose="020B0609040504020204" pitchFamily="49" charset="0"/>
              </a:rPr>
              <a:t>int</a:t>
            </a:r>
            <a:r>
              <a:rPr lang="en-US" altLang="en-US" sz="2800" dirty="0">
                <a:latin typeface="Lucida Console" panose="020B0609040504020204" pitchFamily="49" charset="0"/>
              </a:rPr>
              <a:t> f;</a:t>
            </a:r>
            <a:br>
              <a:rPr lang="en-US" altLang="en-US" sz="2800" dirty="0">
                <a:latin typeface="Lucida Console" panose="020B0609040504020204" pitchFamily="49" charset="0"/>
              </a:rPr>
            </a:br>
            <a:r>
              <a:rPr lang="en-US" altLang="en-US" sz="2800" dirty="0">
                <a:latin typeface="Lucida Console" panose="020B0609040504020204" pitchFamily="49" charset="0"/>
              </a:rPr>
              <a:t>  f = (g + h) - (i + j);</a:t>
            </a:r>
            <a:br>
              <a:rPr lang="en-US" altLang="en-US" sz="2800" dirty="0">
                <a:latin typeface="Lucida Console" panose="020B0609040504020204" pitchFamily="49" charset="0"/>
              </a:rPr>
            </a:br>
            <a:r>
              <a:rPr lang="en-US" altLang="en-US" sz="2800" dirty="0">
                <a:latin typeface="Lucida Console" panose="020B0609040504020204" pitchFamily="49" charset="0"/>
              </a:rPr>
              <a:t>  return f;</a:t>
            </a:r>
            <a:br>
              <a:rPr lang="en-US" altLang="en-US" sz="2800" dirty="0">
                <a:latin typeface="Lucida Console" panose="020B0609040504020204" pitchFamily="49" charset="0"/>
              </a:rPr>
            </a:br>
            <a:r>
              <a:rPr lang="en-US" altLang="en-US" sz="2800" dirty="0">
                <a:latin typeface="Lucida Console" panose="020B0609040504020204" pitchFamily="49" charset="0"/>
              </a:rPr>
              <a:t>}</a:t>
            </a:r>
          </a:p>
          <a:p>
            <a:pPr lvl="1" eaLnBrk="1" hangingPunct="1"/>
            <a:r>
              <a:rPr lang="en-US" altLang="en-US" dirty="0"/>
              <a:t>Arguments g, …, j in $a0, …, $a3</a:t>
            </a:r>
          </a:p>
          <a:p>
            <a:pPr lvl="1" eaLnBrk="1" hangingPunct="1"/>
            <a:r>
              <a:rPr lang="en-US" altLang="en-US" dirty="0"/>
              <a:t>f in $s0 (hence, need to save $s0 on stack)</a:t>
            </a:r>
          </a:p>
          <a:p>
            <a:pPr lvl="1" eaLnBrk="1" hangingPunct="1"/>
            <a:r>
              <a:rPr lang="en-US" altLang="en-US" dirty="0"/>
              <a:t>Result in $v0</a:t>
            </a:r>
            <a:endParaRPr lang="en-AU" altLang="en-US" dirty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03 - MIPS ISA </a:t>
            </a:r>
          </a:p>
        </p:txBody>
      </p:sp>
      <p:sp>
        <p:nvSpPr>
          <p:cNvPr id="92163" name="Rectangle 12"/>
          <p:cNvSpPr>
            <a:spLocks noChangeArrowheads="1"/>
          </p:cNvSpPr>
          <p:nvPr/>
        </p:nvSpPr>
        <p:spPr bwMode="auto">
          <a:xfrm>
            <a:off x="990600" y="2082800"/>
            <a:ext cx="5021263" cy="7747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92164" name="Rectangle 15"/>
          <p:cNvSpPr>
            <a:spLocks noChangeArrowheads="1"/>
          </p:cNvSpPr>
          <p:nvPr/>
        </p:nvSpPr>
        <p:spPr bwMode="auto">
          <a:xfrm>
            <a:off x="990600" y="2857500"/>
            <a:ext cx="5021263" cy="1147763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92165" name="Rectangle 16"/>
          <p:cNvSpPr>
            <a:spLocks noChangeArrowheads="1"/>
          </p:cNvSpPr>
          <p:nvPr/>
        </p:nvSpPr>
        <p:spPr bwMode="auto">
          <a:xfrm>
            <a:off x="990600" y="4005263"/>
            <a:ext cx="5021263" cy="36671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92166" name="Rectangle 19"/>
          <p:cNvSpPr>
            <a:spLocks noChangeArrowheads="1"/>
          </p:cNvSpPr>
          <p:nvPr/>
        </p:nvSpPr>
        <p:spPr bwMode="auto">
          <a:xfrm>
            <a:off x="990600" y="1676400"/>
            <a:ext cx="5021263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92167" name="Rectangle 20"/>
          <p:cNvSpPr>
            <a:spLocks noChangeArrowheads="1"/>
          </p:cNvSpPr>
          <p:nvPr/>
        </p:nvSpPr>
        <p:spPr bwMode="auto">
          <a:xfrm>
            <a:off x="990600" y="4371975"/>
            <a:ext cx="5021263" cy="785813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92168" name="Rectangle 21"/>
          <p:cNvSpPr>
            <a:spLocks noChangeArrowheads="1"/>
          </p:cNvSpPr>
          <p:nvPr/>
        </p:nvSpPr>
        <p:spPr bwMode="auto">
          <a:xfrm>
            <a:off x="990600" y="5157788"/>
            <a:ext cx="5021263" cy="395287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921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Leaf Procedure Example</a:t>
            </a:r>
            <a:endParaRPr lang="en-AU" altLang="en-US"/>
          </a:p>
        </p:txBody>
      </p:sp>
      <p:sp>
        <p:nvSpPr>
          <p:cNvPr id="9217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MIPS code: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 dirty="0">
                <a:latin typeface="Lucida Console" panose="020B0609040504020204" pitchFamily="49" charset="0"/>
              </a:rPr>
              <a:t>	</a:t>
            </a:r>
            <a:r>
              <a:rPr lang="en-US" altLang="en-US" sz="2800" dirty="0" err="1">
                <a:latin typeface="Lucida Console" panose="020B0609040504020204" pitchFamily="49" charset="0"/>
              </a:rPr>
              <a:t>leaf_example</a:t>
            </a:r>
            <a:r>
              <a:rPr lang="en-US" altLang="en-US" sz="2800" dirty="0">
                <a:latin typeface="Lucida Console" panose="020B0609040504020204" pitchFamily="49" charset="0"/>
              </a:rPr>
              <a:t>:</a:t>
            </a:r>
            <a:br>
              <a:rPr lang="en-US" altLang="en-US" sz="2800" dirty="0">
                <a:latin typeface="Lucida Console" panose="020B0609040504020204" pitchFamily="49" charset="0"/>
              </a:rPr>
            </a:br>
            <a:r>
              <a:rPr lang="en-US" altLang="en-US" sz="2800" dirty="0">
                <a:latin typeface="Lucida Console" panose="020B0609040504020204" pitchFamily="49" charset="0"/>
              </a:rPr>
              <a:t>  </a:t>
            </a:r>
            <a:r>
              <a:rPr lang="en-US" altLang="en-US" sz="2800" dirty="0" err="1">
                <a:latin typeface="Lucida Console" panose="020B0609040504020204" pitchFamily="49" charset="0"/>
              </a:rPr>
              <a:t>addi</a:t>
            </a:r>
            <a:r>
              <a:rPr lang="en-US" altLang="en-US" sz="2800" dirty="0">
                <a:latin typeface="Lucida Console" panose="020B0609040504020204" pitchFamily="49" charset="0"/>
              </a:rPr>
              <a:t> $</a:t>
            </a:r>
            <a:r>
              <a:rPr lang="en-US" altLang="en-US" sz="2800" dirty="0" err="1">
                <a:latin typeface="Lucida Console" panose="020B0609040504020204" pitchFamily="49" charset="0"/>
              </a:rPr>
              <a:t>sp</a:t>
            </a:r>
            <a:r>
              <a:rPr lang="en-US" altLang="en-US" sz="2800" dirty="0">
                <a:latin typeface="Lucida Console" panose="020B0609040504020204" pitchFamily="49" charset="0"/>
              </a:rPr>
              <a:t>, $</a:t>
            </a:r>
            <a:r>
              <a:rPr lang="en-US" altLang="en-US" sz="2800" dirty="0" err="1">
                <a:latin typeface="Lucida Console" panose="020B0609040504020204" pitchFamily="49" charset="0"/>
              </a:rPr>
              <a:t>sp</a:t>
            </a:r>
            <a:r>
              <a:rPr lang="en-US" altLang="en-US" sz="2800" dirty="0">
                <a:latin typeface="Lucida Console" panose="020B0609040504020204" pitchFamily="49" charset="0"/>
              </a:rPr>
              <a:t>, -4</a:t>
            </a:r>
            <a:br>
              <a:rPr lang="en-US" altLang="en-US" sz="2800" dirty="0">
                <a:latin typeface="Lucida Console" panose="020B0609040504020204" pitchFamily="49" charset="0"/>
              </a:rPr>
            </a:br>
            <a:r>
              <a:rPr lang="en-US" altLang="en-US" sz="2800" dirty="0">
                <a:latin typeface="Lucida Console" panose="020B0609040504020204" pitchFamily="49" charset="0"/>
              </a:rPr>
              <a:t>  </a:t>
            </a:r>
            <a:r>
              <a:rPr lang="en-US" altLang="en-US" sz="2800" dirty="0" err="1">
                <a:latin typeface="Lucida Console" panose="020B0609040504020204" pitchFamily="49" charset="0"/>
              </a:rPr>
              <a:t>sw</a:t>
            </a:r>
            <a:r>
              <a:rPr lang="en-US" altLang="en-US" sz="2800" dirty="0">
                <a:latin typeface="Lucida Console" panose="020B0609040504020204" pitchFamily="49" charset="0"/>
              </a:rPr>
              <a:t>   $s0, 0($</a:t>
            </a:r>
            <a:r>
              <a:rPr lang="en-US" altLang="en-US" sz="2800" dirty="0" err="1">
                <a:latin typeface="Lucida Console" panose="020B0609040504020204" pitchFamily="49" charset="0"/>
              </a:rPr>
              <a:t>sp</a:t>
            </a:r>
            <a:r>
              <a:rPr lang="en-US" altLang="en-US" sz="2800" dirty="0">
                <a:latin typeface="Lucida Console" panose="020B0609040504020204" pitchFamily="49" charset="0"/>
              </a:rPr>
              <a:t>)</a:t>
            </a:r>
            <a:br>
              <a:rPr lang="en-US" altLang="en-US" sz="2800" dirty="0">
                <a:latin typeface="Lucida Console" panose="020B0609040504020204" pitchFamily="49" charset="0"/>
              </a:rPr>
            </a:br>
            <a:r>
              <a:rPr lang="en-US" altLang="en-US" sz="2800" dirty="0">
                <a:latin typeface="Lucida Console" panose="020B0609040504020204" pitchFamily="49" charset="0"/>
              </a:rPr>
              <a:t>  add  $t0, $a0, $a1</a:t>
            </a:r>
            <a:br>
              <a:rPr lang="en-US" altLang="en-US" sz="2800" dirty="0">
                <a:latin typeface="Lucida Console" panose="020B0609040504020204" pitchFamily="49" charset="0"/>
              </a:rPr>
            </a:br>
            <a:r>
              <a:rPr lang="en-US" altLang="en-US" sz="2800" dirty="0">
                <a:latin typeface="Lucida Console" panose="020B0609040504020204" pitchFamily="49" charset="0"/>
              </a:rPr>
              <a:t>  add  $t1, $a2, $a3</a:t>
            </a:r>
            <a:br>
              <a:rPr lang="en-US" altLang="en-US" sz="2800" dirty="0">
                <a:latin typeface="Lucida Console" panose="020B0609040504020204" pitchFamily="49" charset="0"/>
              </a:rPr>
            </a:br>
            <a:r>
              <a:rPr lang="en-US" altLang="en-US" sz="2800" dirty="0">
                <a:latin typeface="Lucida Console" panose="020B0609040504020204" pitchFamily="49" charset="0"/>
              </a:rPr>
              <a:t>  sub  $s0, $t0, $t1</a:t>
            </a:r>
            <a:br>
              <a:rPr lang="en-US" altLang="en-US" sz="2800" dirty="0">
                <a:latin typeface="Lucida Console" panose="020B0609040504020204" pitchFamily="49" charset="0"/>
              </a:rPr>
            </a:br>
            <a:r>
              <a:rPr lang="en-US" altLang="en-US" sz="2800" dirty="0">
                <a:latin typeface="Lucida Console" panose="020B0609040504020204" pitchFamily="49" charset="0"/>
              </a:rPr>
              <a:t>  add  $v0, $s0, $zero</a:t>
            </a:r>
            <a:br>
              <a:rPr lang="en-US" altLang="en-US" sz="2800" dirty="0">
                <a:latin typeface="Lucida Console" panose="020B0609040504020204" pitchFamily="49" charset="0"/>
              </a:rPr>
            </a:br>
            <a:r>
              <a:rPr lang="en-US" altLang="en-US" sz="2800" dirty="0">
                <a:latin typeface="Lucida Console" panose="020B0609040504020204" pitchFamily="49" charset="0"/>
              </a:rPr>
              <a:t>  lw   $s0, 0($</a:t>
            </a:r>
            <a:r>
              <a:rPr lang="en-US" altLang="en-US" sz="2800" dirty="0" err="1">
                <a:latin typeface="Lucida Console" panose="020B0609040504020204" pitchFamily="49" charset="0"/>
              </a:rPr>
              <a:t>sp</a:t>
            </a:r>
            <a:r>
              <a:rPr lang="en-US" altLang="en-US" sz="2800" dirty="0">
                <a:latin typeface="Lucida Console" panose="020B0609040504020204" pitchFamily="49" charset="0"/>
              </a:rPr>
              <a:t>)</a:t>
            </a:r>
            <a:br>
              <a:rPr lang="en-US" altLang="en-US" sz="2800" dirty="0">
                <a:latin typeface="Lucida Console" panose="020B0609040504020204" pitchFamily="49" charset="0"/>
              </a:rPr>
            </a:br>
            <a:r>
              <a:rPr lang="en-US" altLang="en-US" sz="2800" dirty="0">
                <a:latin typeface="Lucida Console" panose="020B0609040504020204" pitchFamily="49" charset="0"/>
              </a:rPr>
              <a:t>  </a:t>
            </a:r>
            <a:r>
              <a:rPr lang="en-US" altLang="en-US" sz="2800" dirty="0" err="1">
                <a:latin typeface="Lucida Console" panose="020B0609040504020204" pitchFamily="49" charset="0"/>
              </a:rPr>
              <a:t>addi</a:t>
            </a:r>
            <a:r>
              <a:rPr lang="en-US" altLang="en-US" sz="2800" dirty="0">
                <a:latin typeface="Lucida Console" panose="020B0609040504020204" pitchFamily="49" charset="0"/>
              </a:rPr>
              <a:t> $</a:t>
            </a:r>
            <a:r>
              <a:rPr lang="en-US" altLang="en-US" sz="2800" dirty="0" err="1">
                <a:latin typeface="Lucida Console" panose="020B0609040504020204" pitchFamily="49" charset="0"/>
              </a:rPr>
              <a:t>sp</a:t>
            </a:r>
            <a:r>
              <a:rPr lang="en-US" altLang="en-US" sz="2800" dirty="0">
                <a:latin typeface="Lucida Console" panose="020B0609040504020204" pitchFamily="49" charset="0"/>
              </a:rPr>
              <a:t>, $</a:t>
            </a:r>
            <a:r>
              <a:rPr lang="en-US" altLang="en-US" sz="2800" dirty="0" err="1">
                <a:latin typeface="Lucida Console" panose="020B0609040504020204" pitchFamily="49" charset="0"/>
              </a:rPr>
              <a:t>sp</a:t>
            </a:r>
            <a:r>
              <a:rPr lang="en-US" altLang="en-US" sz="2800" dirty="0">
                <a:latin typeface="Lucida Console" panose="020B0609040504020204" pitchFamily="49" charset="0"/>
              </a:rPr>
              <a:t>, 4</a:t>
            </a:r>
            <a:br>
              <a:rPr lang="en-US" altLang="en-US" sz="2800" dirty="0">
                <a:latin typeface="Lucida Console" panose="020B0609040504020204" pitchFamily="49" charset="0"/>
              </a:rPr>
            </a:br>
            <a:r>
              <a:rPr lang="en-US" altLang="en-US" sz="2800" dirty="0">
                <a:latin typeface="Lucida Console" panose="020B0609040504020204" pitchFamily="49" charset="0"/>
              </a:rPr>
              <a:t>  </a:t>
            </a:r>
            <a:r>
              <a:rPr lang="en-US" altLang="en-US" sz="2800" dirty="0" err="1">
                <a:latin typeface="Lucida Console" panose="020B0609040504020204" pitchFamily="49" charset="0"/>
              </a:rPr>
              <a:t>jr</a:t>
            </a:r>
            <a:r>
              <a:rPr lang="en-US" altLang="en-US" sz="2800" dirty="0">
                <a:latin typeface="Lucida Console" panose="020B0609040504020204" pitchFamily="49" charset="0"/>
              </a:rPr>
              <a:t>   $</a:t>
            </a:r>
            <a:r>
              <a:rPr lang="en-US" altLang="en-US" sz="2800" dirty="0" err="1">
                <a:latin typeface="Lucida Console" panose="020B0609040504020204" pitchFamily="49" charset="0"/>
              </a:rPr>
              <a:t>ra</a:t>
            </a:r>
            <a:endParaRPr lang="en-US" altLang="en-US" sz="2800" dirty="0">
              <a:latin typeface="Lucida Console" panose="020B0609040504020204" pitchFamily="49" charset="0"/>
            </a:endParaRPr>
          </a:p>
        </p:txBody>
      </p:sp>
      <p:sp>
        <p:nvSpPr>
          <p:cNvPr id="92171" name="Text Box 4"/>
          <p:cNvSpPr txBox="1">
            <a:spLocks noChangeArrowheads="1"/>
          </p:cNvSpPr>
          <p:nvPr/>
        </p:nvSpPr>
        <p:spPr bwMode="auto">
          <a:xfrm>
            <a:off x="6224588" y="2347913"/>
            <a:ext cx="20018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Save $s0 on stack</a:t>
            </a:r>
            <a:endParaRPr lang="en-AU" altLang="en-US" sz="1800">
              <a:latin typeface="Tahoma" panose="020B0604030504040204" pitchFamily="34" charset="0"/>
            </a:endParaRPr>
          </a:p>
        </p:txBody>
      </p:sp>
      <p:sp>
        <p:nvSpPr>
          <p:cNvPr id="92172" name="Text Box 5"/>
          <p:cNvSpPr txBox="1">
            <a:spLocks noChangeArrowheads="1"/>
          </p:cNvSpPr>
          <p:nvPr/>
        </p:nvSpPr>
        <p:spPr bwMode="auto">
          <a:xfrm>
            <a:off x="6224588" y="3213100"/>
            <a:ext cx="17621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Procedure body</a:t>
            </a:r>
            <a:endParaRPr lang="en-AU" altLang="en-US" sz="1800">
              <a:latin typeface="Tahoma" panose="020B0604030504040204" pitchFamily="34" charset="0"/>
            </a:endParaRPr>
          </a:p>
        </p:txBody>
      </p:sp>
      <p:sp>
        <p:nvSpPr>
          <p:cNvPr id="92173" name="Text Box 6"/>
          <p:cNvSpPr txBox="1">
            <a:spLocks noChangeArrowheads="1"/>
          </p:cNvSpPr>
          <p:nvPr/>
        </p:nvSpPr>
        <p:spPr bwMode="auto">
          <a:xfrm>
            <a:off x="6224588" y="4581525"/>
            <a:ext cx="13747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Restore $s0</a:t>
            </a:r>
            <a:endParaRPr lang="en-AU" altLang="en-US" sz="1800">
              <a:latin typeface="Tahoma" panose="020B0604030504040204" pitchFamily="34" charset="0"/>
            </a:endParaRPr>
          </a:p>
        </p:txBody>
      </p:sp>
      <p:sp>
        <p:nvSpPr>
          <p:cNvPr id="92174" name="Text Box 10"/>
          <p:cNvSpPr txBox="1">
            <a:spLocks noChangeArrowheads="1"/>
          </p:cNvSpPr>
          <p:nvPr/>
        </p:nvSpPr>
        <p:spPr bwMode="auto">
          <a:xfrm>
            <a:off x="6224588" y="4005263"/>
            <a:ext cx="8032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Result</a:t>
            </a:r>
            <a:endParaRPr lang="en-AU" altLang="en-US" sz="1800">
              <a:latin typeface="Tahoma" panose="020B0604030504040204" pitchFamily="34" charset="0"/>
            </a:endParaRPr>
          </a:p>
        </p:txBody>
      </p:sp>
      <p:sp>
        <p:nvSpPr>
          <p:cNvPr id="92175" name="Text Box 11"/>
          <p:cNvSpPr txBox="1">
            <a:spLocks noChangeArrowheads="1"/>
          </p:cNvSpPr>
          <p:nvPr/>
        </p:nvSpPr>
        <p:spPr bwMode="auto">
          <a:xfrm>
            <a:off x="6215063" y="5157788"/>
            <a:ext cx="8588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Return</a:t>
            </a:r>
            <a:endParaRPr lang="en-AU" altLang="en-US" sz="1800"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536" y="1772816"/>
            <a:ext cx="8270875" cy="4166172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 altLang="en-US"/>
              <a:t>03 - MIPS ISA </a:t>
            </a:r>
          </a:p>
        </p:txBody>
      </p:sp>
    </p:spTree>
    <p:extLst>
      <p:ext uri="{BB962C8B-B14F-4D97-AF65-F5344CB8AC3E}">
        <p14:creationId xmlns:p14="http://schemas.microsoft.com/office/powerpoint/2010/main" val="333206309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/>
              <a:t>MIPS software separates 18 of the registers into two groups:</a:t>
            </a:r>
          </a:p>
          <a:p>
            <a:pPr lvl="1"/>
            <a:r>
              <a:rPr lang="en-US" dirty="0"/>
              <a:t>$t0–$t9: temporary registers that are </a:t>
            </a:r>
            <a:r>
              <a:rPr lang="en-US" i="1" dirty="0"/>
              <a:t>not </a:t>
            </a:r>
            <a:r>
              <a:rPr lang="en-US" dirty="0"/>
              <a:t>preserved by the </a:t>
            </a:r>
            <a:r>
              <a:rPr lang="en-US" dirty="0" err="1"/>
              <a:t>callee</a:t>
            </a:r>
            <a:r>
              <a:rPr lang="en-US" dirty="0"/>
              <a:t> (called procedure) on a procedure call</a:t>
            </a:r>
          </a:p>
          <a:p>
            <a:pPr lvl="1"/>
            <a:r>
              <a:rPr lang="en-US" dirty="0"/>
              <a:t> $s0–$s7: saved registers that must be preserved on a procedure call (if used, the </a:t>
            </a:r>
            <a:r>
              <a:rPr lang="en-US" dirty="0" err="1"/>
              <a:t>callee</a:t>
            </a:r>
            <a:r>
              <a:rPr lang="en-US" dirty="0"/>
              <a:t> saves and restores them)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 altLang="en-US"/>
              <a:t>03 - MIPS ISA </a:t>
            </a:r>
          </a:p>
        </p:txBody>
      </p:sp>
    </p:spTree>
    <p:extLst>
      <p:ext uri="{BB962C8B-B14F-4D97-AF65-F5344CB8AC3E}">
        <p14:creationId xmlns:p14="http://schemas.microsoft.com/office/powerpoint/2010/main" val="272767404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03 - MIPS ISA </a:t>
            </a:r>
          </a:p>
        </p:txBody>
      </p:sp>
      <p:sp>
        <p:nvSpPr>
          <p:cNvPr id="942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Non-Leaf Procedures</a:t>
            </a:r>
            <a:endParaRPr lang="en-AU" altLang="en-US"/>
          </a:p>
        </p:txBody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Procedures that call other procedures</a:t>
            </a:r>
          </a:p>
          <a:p>
            <a:pPr eaLnBrk="1" hangingPunct="1"/>
            <a:r>
              <a:rPr lang="en-US" altLang="en-US"/>
              <a:t>For nested call, caller needs to save on the stack:</a:t>
            </a:r>
          </a:p>
          <a:p>
            <a:pPr lvl="1" eaLnBrk="1" hangingPunct="1"/>
            <a:r>
              <a:rPr lang="en-US" altLang="en-US"/>
              <a:t>Its return address</a:t>
            </a:r>
          </a:p>
          <a:p>
            <a:pPr lvl="1" eaLnBrk="1" hangingPunct="1"/>
            <a:r>
              <a:rPr lang="en-US" altLang="en-US"/>
              <a:t>Any arguments and temporaries needed after the call</a:t>
            </a:r>
          </a:p>
          <a:p>
            <a:pPr eaLnBrk="1" hangingPunct="1"/>
            <a:r>
              <a:rPr lang="en-US" altLang="en-US"/>
              <a:t>Restore from the stack after the call</a:t>
            </a:r>
            <a:endParaRPr lang="en-AU" altLang="en-US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03 - MIPS ISA </a:t>
            </a:r>
          </a:p>
        </p:txBody>
      </p:sp>
      <p:sp>
        <p:nvSpPr>
          <p:cNvPr id="962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Non-Leaf Procedure Example</a:t>
            </a:r>
            <a:endParaRPr lang="en-AU" altLang="en-US"/>
          </a:p>
        </p:txBody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 code: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800" dirty="0">
                <a:latin typeface="Lucida Console" panose="020B0609040504020204" pitchFamily="49" charset="0"/>
              </a:rPr>
              <a:t>	</a:t>
            </a:r>
            <a:r>
              <a:rPr lang="en-US" altLang="en-US" sz="2800" dirty="0" err="1">
                <a:latin typeface="Lucida Console" panose="020B0609040504020204" pitchFamily="49" charset="0"/>
              </a:rPr>
              <a:t>int</a:t>
            </a:r>
            <a:r>
              <a:rPr lang="en-US" altLang="en-US" sz="2800" dirty="0">
                <a:latin typeface="Lucida Console" panose="020B0609040504020204" pitchFamily="49" charset="0"/>
              </a:rPr>
              <a:t> fact (</a:t>
            </a:r>
            <a:r>
              <a:rPr lang="en-US" altLang="en-US" sz="2800" dirty="0" err="1">
                <a:latin typeface="Lucida Console" panose="020B0609040504020204" pitchFamily="49" charset="0"/>
              </a:rPr>
              <a:t>int</a:t>
            </a:r>
            <a:r>
              <a:rPr lang="en-US" altLang="en-US" sz="2800" dirty="0">
                <a:latin typeface="Lucida Console" panose="020B0609040504020204" pitchFamily="49" charset="0"/>
              </a:rPr>
              <a:t> n)</a:t>
            </a:r>
            <a:br>
              <a:rPr lang="en-US" altLang="en-US" sz="2800" dirty="0">
                <a:latin typeface="Lucida Console" panose="020B0609040504020204" pitchFamily="49" charset="0"/>
              </a:rPr>
            </a:br>
            <a:r>
              <a:rPr lang="en-US" altLang="en-US" sz="2800" dirty="0">
                <a:latin typeface="Lucida Console" panose="020B0609040504020204" pitchFamily="49" charset="0"/>
              </a:rPr>
              <a:t>{ </a:t>
            </a:r>
            <a:br>
              <a:rPr lang="en-US" altLang="en-US" sz="2800" dirty="0">
                <a:latin typeface="Lucida Console" panose="020B0609040504020204" pitchFamily="49" charset="0"/>
              </a:rPr>
            </a:br>
            <a:r>
              <a:rPr lang="en-US" altLang="en-US" sz="2800" dirty="0">
                <a:latin typeface="Lucida Console" panose="020B0609040504020204" pitchFamily="49" charset="0"/>
              </a:rPr>
              <a:t>  if (n &lt; 1) return (1);</a:t>
            </a:r>
            <a:br>
              <a:rPr lang="en-US" altLang="en-US" sz="2800" dirty="0">
                <a:latin typeface="Lucida Console" panose="020B0609040504020204" pitchFamily="49" charset="0"/>
              </a:rPr>
            </a:br>
            <a:r>
              <a:rPr lang="en-US" altLang="en-US" sz="2800" dirty="0">
                <a:latin typeface="Lucida Console" panose="020B0609040504020204" pitchFamily="49" charset="0"/>
              </a:rPr>
              <a:t>  else return (n * fact(n - 1));</a:t>
            </a:r>
            <a:br>
              <a:rPr lang="en-US" altLang="en-US" sz="2800" dirty="0">
                <a:latin typeface="Lucida Console" panose="020B0609040504020204" pitchFamily="49" charset="0"/>
              </a:rPr>
            </a:br>
            <a:r>
              <a:rPr lang="en-US" altLang="en-US" sz="2800" dirty="0">
                <a:latin typeface="Lucida Console" panose="020B0609040504020204" pitchFamily="49" charset="0"/>
              </a:rPr>
              <a:t>}</a:t>
            </a:r>
          </a:p>
          <a:p>
            <a:pPr lvl="1" eaLnBrk="1" hangingPunct="1"/>
            <a:r>
              <a:rPr lang="en-US" altLang="en-US" dirty="0"/>
              <a:t>Argument n in $a0</a:t>
            </a:r>
          </a:p>
          <a:p>
            <a:pPr lvl="1" eaLnBrk="1" hangingPunct="1"/>
            <a:r>
              <a:rPr lang="en-US" altLang="en-US" dirty="0"/>
              <a:t>Result in $v0</a:t>
            </a:r>
            <a:endParaRPr lang="en-AU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 instructions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" t="64784" r="462"/>
          <a:stretch/>
        </p:blipFill>
        <p:spPr>
          <a:xfrm>
            <a:off x="-22679" y="1268760"/>
            <a:ext cx="8950422" cy="4032448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 altLang="en-US"/>
              <a:t>03 - MIPS ISA </a:t>
            </a:r>
          </a:p>
        </p:txBody>
      </p:sp>
    </p:spTree>
    <p:extLst>
      <p:ext uri="{BB962C8B-B14F-4D97-AF65-F5344CB8AC3E}">
        <p14:creationId xmlns:p14="http://schemas.microsoft.com/office/powerpoint/2010/main" val="127903439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03 - MIPS ISA </a:t>
            </a:r>
          </a:p>
        </p:txBody>
      </p:sp>
      <p:sp>
        <p:nvSpPr>
          <p:cNvPr id="98307" name="Rectangle 4"/>
          <p:cNvSpPr>
            <a:spLocks noChangeArrowheads="1"/>
          </p:cNvSpPr>
          <p:nvPr/>
        </p:nvSpPr>
        <p:spPr bwMode="auto">
          <a:xfrm>
            <a:off x="1038225" y="1647825"/>
            <a:ext cx="7372350" cy="2857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98308" name="Rectangle 5"/>
          <p:cNvSpPr>
            <a:spLocks noChangeArrowheads="1"/>
          </p:cNvSpPr>
          <p:nvPr/>
        </p:nvSpPr>
        <p:spPr bwMode="auto">
          <a:xfrm>
            <a:off x="1038225" y="1933575"/>
            <a:ext cx="7372350" cy="822325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98309" name="Rectangle 6"/>
          <p:cNvSpPr>
            <a:spLocks noChangeArrowheads="1"/>
          </p:cNvSpPr>
          <p:nvPr/>
        </p:nvSpPr>
        <p:spPr bwMode="auto">
          <a:xfrm>
            <a:off x="1038225" y="2755900"/>
            <a:ext cx="7372350" cy="5524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98310" name="Rectangle 7"/>
          <p:cNvSpPr>
            <a:spLocks noChangeArrowheads="1"/>
          </p:cNvSpPr>
          <p:nvPr/>
        </p:nvSpPr>
        <p:spPr bwMode="auto">
          <a:xfrm>
            <a:off x="1038225" y="3308350"/>
            <a:ext cx="7372350" cy="831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98311" name="Rectangle 8"/>
          <p:cNvSpPr>
            <a:spLocks noChangeArrowheads="1"/>
          </p:cNvSpPr>
          <p:nvPr/>
        </p:nvSpPr>
        <p:spPr bwMode="auto">
          <a:xfrm>
            <a:off x="1038225" y="4140200"/>
            <a:ext cx="7372350" cy="5524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98312" name="Rectangle 9"/>
          <p:cNvSpPr>
            <a:spLocks noChangeArrowheads="1"/>
          </p:cNvSpPr>
          <p:nvPr/>
        </p:nvSpPr>
        <p:spPr bwMode="auto">
          <a:xfrm>
            <a:off x="1038225" y="4692650"/>
            <a:ext cx="7372350" cy="812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98313" name="Rectangle 10"/>
          <p:cNvSpPr>
            <a:spLocks noChangeArrowheads="1"/>
          </p:cNvSpPr>
          <p:nvPr/>
        </p:nvSpPr>
        <p:spPr bwMode="auto">
          <a:xfrm>
            <a:off x="1038225" y="5505450"/>
            <a:ext cx="7372350" cy="273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98314" name="Rectangle 11"/>
          <p:cNvSpPr>
            <a:spLocks noChangeArrowheads="1"/>
          </p:cNvSpPr>
          <p:nvPr/>
        </p:nvSpPr>
        <p:spPr bwMode="auto">
          <a:xfrm>
            <a:off x="1038225" y="5778500"/>
            <a:ext cx="7372350" cy="2984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98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Non-Leaf Procedure Example</a:t>
            </a:r>
            <a:endParaRPr lang="en-AU" altLang="en-US"/>
          </a:p>
        </p:txBody>
      </p:sp>
      <p:sp>
        <p:nvSpPr>
          <p:cNvPr id="983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MIPS code: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 dirty="0">
                <a:latin typeface="Lucida Console" panose="020B0609040504020204" pitchFamily="49" charset="0"/>
              </a:rPr>
              <a:t>	fact:</a:t>
            </a:r>
            <a:br>
              <a:rPr lang="en-US" altLang="en-US" sz="1800" dirty="0">
                <a:latin typeface="Lucida Console" panose="020B0609040504020204" pitchFamily="49" charset="0"/>
              </a:rPr>
            </a:br>
            <a:r>
              <a:rPr lang="en-US" altLang="en-US" sz="1800" dirty="0">
                <a:latin typeface="Lucida Console" panose="020B0609040504020204" pitchFamily="49" charset="0"/>
              </a:rPr>
              <a:t>    </a:t>
            </a:r>
            <a:r>
              <a:rPr lang="en-US" altLang="en-US" sz="1800" dirty="0" err="1">
                <a:latin typeface="Lucida Console" panose="020B0609040504020204" pitchFamily="49" charset="0"/>
              </a:rPr>
              <a:t>addi</a:t>
            </a:r>
            <a:r>
              <a:rPr lang="en-US" altLang="en-US" sz="1800" dirty="0">
                <a:latin typeface="Lucida Console" panose="020B0609040504020204" pitchFamily="49" charset="0"/>
              </a:rPr>
              <a:t> $</a:t>
            </a:r>
            <a:r>
              <a:rPr lang="en-US" altLang="en-US" sz="1800" dirty="0" err="1">
                <a:latin typeface="Lucida Console" panose="020B0609040504020204" pitchFamily="49" charset="0"/>
              </a:rPr>
              <a:t>sp</a:t>
            </a:r>
            <a:r>
              <a:rPr lang="en-US" altLang="en-US" sz="1800" dirty="0">
                <a:latin typeface="Lucida Console" panose="020B0609040504020204" pitchFamily="49" charset="0"/>
              </a:rPr>
              <a:t>, $</a:t>
            </a:r>
            <a:r>
              <a:rPr lang="en-US" altLang="en-US" sz="1800" dirty="0" err="1">
                <a:latin typeface="Lucida Console" panose="020B0609040504020204" pitchFamily="49" charset="0"/>
              </a:rPr>
              <a:t>sp</a:t>
            </a:r>
            <a:r>
              <a:rPr lang="en-US" altLang="en-US" sz="1800" dirty="0">
                <a:latin typeface="Lucida Console" panose="020B0609040504020204" pitchFamily="49" charset="0"/>
              </a:rPr>
              <a:t>, -8     # adjust stack for 2 items</a:t>
            </a:r>
            <a:br>
              <a:rPr lang="en-US" altLang="en-US" sz="1800" dirty="0">
                <a:latin typeface="Lucida Console" panose="020B0609040504020204" pitchFamily="49" charset="0"/>
              </a:rPr>
            </a:br>
            <a:r>
              <a:rPr lang="en-US" altLang="en-US" sz="1800" dirty="0">
                <a:latin typeface="Lucida Console" panose="020B0609040504020204" pitchFamily="49" charset="0"/>
              </a:rPr>
              <a:t>    </a:t>
            </a:r>
            <a:r>
              <a:rPr lang="en-US" altLang="en-US" sz="1800" dirty="0" err="1">
                <a:latin typeface="Lucida Console" panose="020B0609040504020204" pitchFamily="49" charset="0"/>
              </a:rPr>
              <a:t>sw</a:t>
            </a:r>
            <a:r>
              <a:rPr lang="en-US" altLang="en-US" sz="1800" dirty="0">
                <a:latin typeface="Lucida Console" panose="020B0609040504020204" pitchFamily="49" charset="0"/>
              </a:rPr>
              <a:t>   $ra, 4($</a:t>
            </a:r>
            <a:r>
              <a:rPr lang="en-US" altLang="en-US" sz="1800" dirty="0" err="1">
                <a:latin typeface="Lucida Console" panose="020B0609040504020204" pitchFamily="49" charset="0"/>
              </a:rPr>
              <a:t>sp</a:t>
            </a:r>
            <a:r>
              <a:rPr lang="en-US" altLang="en-US" sz="1800" dirty="0">
                <a:latin typeface="Lucida Console" panose="020B0609040504020204" pitchFamily="49" charset="0"/>
              </a:rPr>
              <a:t>)      # save return address</a:t>
            </a:r>
            <a:br>
              <a:rPr lang="en-US" altLang="en-US" sz="1800" dirty="0">
                <a:latin typeface="Lucida Console" panose="020B0609040504020204" pitchFamily="49" charset="0"/>
              </a:rPr>
            </a:br>
            <a:r>
              <a:rPr lang="en-US" altLang="en-US" sz="1800" dirty="0">
                <a:latin typeface="Lucida Console" panose="020B0609040504020204" pitchFamily="49" charset="0"/>
              </a:rPr>
              <a:t>    </a:t>
            </a:r>
            <a:r>
              <a:rPr lang="en-US" altLang="en-US" sz="1800" dirty="0" err="1">
                <a:latin typeface="Lucida Console" panose="020B0609040504020204" pitchFamily="49" charset="0"/>
              </a:rPr>
              <a:t>sw</a:t>
            </a:r>
            <a:r>
              <a:rPr lang="en-US" altLang="en-US" sz="1800" dirty="0">
                <a:latin typeface="Lucida Console" panose="020B0609040504020204" pitchFamily="49" charset="0"/>
              </a:rPr>
              <a:t>   $a0, 0($</a:t>
            </a:r>
            <a:r>
              <a:rPr lang="en-US" altLang="en-US" sz="1800" dirty="0" err="1">
                <a:latin typeface="Lucida Console" panose="020B0609040504020204" pitchFamily="49" charset="0"/>
              </a:rPr>
              <a:t>sp</a:t>
            </a:r>
            <a:r>
              <a:rPr lang="en-US" altLang="en-US" sz="1800" dirty="0">
                <a:latin typeface="Lucida Console" panose="020B0609040504020204" pitchFamily="49" charset="0"/>
              </a:rPr>
              <a:t>)      # save argument</a:t>
            </a:r>
            <a:br>
              <a:rPr lang="en-US" altLang="en-US" sz="1800" dirty="0">
                <a:latin typeface="Lucida Console" panose="020B0609040504020204" pitchFamily="49" charset="0"/>
              </a:rPr>
            </a:br>
            <a:r>
              <a:rPr lang="en-US" altLang="en-US" sz="1800" dirty="0">
                <a:latin typeface="Lucida Console" panose="020B0609040504020204" pitchFamily="49" charset="0"/>
              </a:rPr>
              <a:t>    </a:t>
            </a:r>
            <a:r>
              <a:rPr lang="en-US" altLang="en-US" sz="1800" dirty="0" err="1">
                <a:latin typeface="Lucida Console" panose="020B0609040504020204" pitchFamily="49" charset="0"/>
              </a:rPr>
              <a:t>slti</a:t>
            </a:r>
            <a:r>
              <a:rPr lang="en-US" altLang="en-US" sz="1800" dirty="0">
                <a:latin typeface="Lucida Console" panose="020B0609040504020204" pitchFamily="49" charset="0"/>
              </a:rPr>
              <a:t> $t0, $a0, 1      # test for n &lt; 1</a:t>
            </a:r>
            <a:br>
              <a:rPr lang="en-US" altLang="en-US" sz="1800" dirty="0">
                <a:latin typeface="Lucida Console" panose="020B0609040504020204" pitchFamily="49" charset="0"/>
              </a:rPr>
            </a:br>
            <a:r>
              <a:rPr lang="en-US" altLang="en-US" sz="1800" dirty="0">
                <a:latin typeface="Lucida Console" panose="020B0609040504020204" pitchFamily="49" charset="0"/>
              </a:rPr>
              <a:t>    beq  $t0, $zero, L1</a:t>
            </a:r>
            <a:br>
              <a:rPr lang="en-US" altLang="en-US" sz="1800" dirty="0">
                <a:latin typeface="Lucida Console" panose="020B0609040504020204" pitchFamily="49" charset="0"/>
              </a:rPr>
            </a:br>
            <a:r>
              <a:rPr lang="en-US" altLang="en-US" sz="1800" dirty="0">
                <a:latin typeface="Lucida Console" panose="020B0609040504020204" pitchFamily="49" charset="0"/>
              </a:rPr>
              <a:t>    </a:t>
            </a:r>
            <a:r>
              <a:rPr lang="en-US" altLang="en-US" sz="1800" dirty="0" err="1">
                <a:latin typeface="Lucida Console" panose="020B0609040504020204" pitchFamily="49" charset="0"/>
              </a:rPr>
              <a:t>addi</a:t>
            </a:r>
            <a:r>
              <a:rPr lang="en-US" altLang="en-US" sz="1800" dirty="0">
                <a:latin typeface="Lucida Console" panose="020B0609040504020204" pitchFamily="49" charset="0"/>
              </a:rPr>
              <a:t> $v0, $zero, 1    # if so, result is 1</a:t>
            </a:r>
            <a:br>
              <a:rPr lang="en-US" altLang="en-US" sz="1800" dirty="0">
                <a:latin typeface="Lucida Console" panose="020B0609040504020204" pitchFamily="49" charset="0"/>
              </a:rPr>
            </a:br>
            <a:r>
              <a:rPr lang="en-US" altLang="en-US" sz="1800" dirty="0">
                <a:latin typeface="Lucida Console" panose="020B0609040504020204" pitchFamily="49" charset="0"/>
              </a:rPr>
              <a:t>    </a:t>
            </a:r>
            <a:r>
              <a:rPr lang="en-US" altLang="en-US" sz="1800" dirty="0" err="1">
                <a:latin typeface="Lucida Console" panose="020B0609040504020204" pitchFamily="49" charset="0"/>
              </a:rPr>
              <a:t>addi</a:t>
            </a:r>
            <a:r>
              <a:rPr lang="en-US" altLang="en-US" sz="1800" dirty="0">
                <a:latin typeface="Lucida Console" panose="020B0609040504020204" pitchFamily="49" charset="0"/>
              </a:rPr>
              <a:t> $</a:t>
            </a:r>
            <a:r>
              <a:rPr lang="en-US" altLang="en-US" sz="1800" dirty="0" err="1">
                <a:latin typeface="Lucida Console" panose="020B0609040504020204" pitchFamily="49" charset="0"/>
              </a:rPr>
              <a:t>sp</a:t>
            </a:r>
            <a:r>
              <a:rPr lang="en-US" altLang="en-US" sz="1800" dirty="0">
                <a:latin typeface="Lucida Console" panose="020B0609040504020204" pitchFamily="49" charset="0"/>
              </a:rPr>
              <a:t>, $</a:t>
            </a:r>
            <a:r>
              <a:rPr lang="en-US" altLang="en-US" sz="1800" dirty="0" err="1">
                <a:latin typeface="Lucida Console" panose="020B0609040504020204" pitchFamily="49" charset="0"/>
              </a:rPr>
              <a:t>sp</a:t>
            </a:r>
            <a:r>
              <a:rPr lang="en-US" altLang="en-US" sz="1800" dirty="0">
                <a:latin typeface="Lucida Console" panose="020B0609040504020204" pitchFamily="49" charset="0"/>
              </a:rPr>
              <a:t>, 8      #   pop 2 items from stack</a:t>
            </a:r>
            <a:br>
              <a:rPr lang="en-US" altLang="en-US" sz="1800" dirty="0">
                <a:latin typeface="Lucida Console" panose="020B0609040504020204" pitchFamily="49" charset="0"/>
              </a:rPr>
            </a:br>
            <a:r>
              <a:rPr lang="en-US" altLang="en-US" sz="1800" dirty="0">
                <a:latin typeface="Lucida Console" panose="020B0609040504020204" pitchFamily="49" charset="0"/>
              </a:rPr>
              <a:t>    </a:t>
            </a:r>
            <a:r>
              <a:rPr lang="en-US" altLang="en-US" sz="1800" dirty="0" err="1">
                <a:latin typeface="Lucida Console" panose="020B0609040504020204" pitchFamily="49" charset="0"/>
              </a:rPr>
              <a:t>jr</a:t>
            </a:r>
            <a:r>
              <a:rPr lang="en-US" altLang="en-US" sz="1800" dirty="0">
                <a:latin typeface="Lucida Console" panose="020B0609040504020204" pitchFamily="49" charset="0"/>
              </a:rPr>
              <a:t>   $ra              #   and return</a:t>
            </a:r>
            <a:br>
              <a:rPr lang="en-US" altLang="en-US" sz="1800" dirty="0">
                <a:latin typeface="Lucida Console" panose="020B0609040504020204" pitchFamily="49" charset="0"/>
              </a:rPr>
            </a:br>
            <a:r>
              <a:rPr lang="en-US" altLang="en-US" sz="1800" dirty="0">
                <a:latin typeface="Lucida Console" panose="020B0609040504020204" pitchFamily="49" charset="0"/>
              </a:rPr>
              <a:t>L1: </a:t>
            </a:r>
            <a:r>
              <a:rPr lang="en-US" altLang="en-US" sz="1800" dirty="0" err="1">
                <a:latin typeface="Lucida Console" panose="020B0609040504020204" pitchFamily="49" charset="0"/>
              </a:rPr>
              <a:t>addi</a:t>
            </a:r>
            <a:r>
              <a:rPr lang="en-US" altLang="en-US" sz="1800" dirty="0">
                <a:latin typeface="Lucida Console" panose="020B0609040504020204" pitchFamily="49" charset="0"/>
              </a:rPr>
              <a:t> $a0, $a0, -1     # else decrement n  </a:t>
            </a:r>
            <a:br>
              <a:rPr lang="en-US" altLang="en-US" sz="1800" dirty="0">
                <a:latin typeface="Lucida Console" panose="020B0609040504020204" pitchFamily="49" charset="0"/>
              </a:rPr>
            </a:br>
            <a:r>
              <a:rPr lang="en-US" altLang="en-US" sz="1800" dirty="0">
                <a:latin typeface="Lucida Console" panose="020B0609040504020204" pitchFamily="49" charset="0"/>
              </a:rPr>
              <a:t>    </a:t>
            </a:r>
            <a:r>
              <a:rPr lang="en-US" altLang="en-US" sz="1800" dirty="0" err="1">
                <a:latin typeface="Lucida Console" panose="020B0609040504020204" pitchFamily="49" charset="0"/>
              </a:rPr>
              <a:t>jal</a:t>
            </a:r>
            <a:r>
              <a:rPr lang="en-US" altLang="en-US" sz="1800" dirty="0">
                <a:latin typeface="Lucida Console" panose="020B0609040504020204" pitchFamily="49" charset="0"/>
              </a:rPr>
              <a:t>  fact             # recursive call</a:t>
            </a:r>
            <a:br>
              <a:rPr lang="en-US" altLang="en-US" sz="1800" dirty="0">
                <a:latin typeface="Lucida Console" panose="020B0609040504020204" pitchFamily="49" charset="0"/>
              </a:rPr>
            </a:br>
            <a:r>
              <a:rPr lang="en-US" altLang="en-US" sz="1800" dirty="0">
                <a:latin typeface="Lucida Console" panose="020B0609040504020204" pitchFamily="49" charset="0"/>
              </a:rPr>
              <a:t>    lw   $a0, 0($</a:t>
            </a:r>
            <a:r>
              <a:rPr lang="en-US" altLang="en-US" sz="1800" dirty="0" err="1">
                <a:latin typeface="Lucida Console" panose="020B0609040504020204" pitchFamily="49" charset="0"/>
              </a:rPr>
              <a:t>sp</a:t>
            </a:r>
            <a:r>
              <a:rPr lang="en-US" altLang="en-US" sz="1800" dirty="0">
                <a:latin typeface="Lucida Console" panose="020B0609040504020204" pitchFamily="49" charset="0"/>
              </a:rPr>
              <a:t>)      # restore original n</a:t>
            </a:r>
            <a:br>
              <a:rPr lang="en-US" altLang="en-US" sz="1800" dirty="0">
                <a:latin typeface="Lucida Console" panose="020B0609040504020204" pitchFamily="49" charset="0"/>
              </a:rPr>
            </a:br>
            <a:r>
              <a:rPr lang="en-US" altLang="en-US" sz="1800" dirty="0">
                <a:latin typeface="Lucida Console" panose="020B0609040504020204" pitchFamily="49" charset="0"/>
              </a:rPr>
              <a:t>    lw   $ra, 4($</a:t>
            </a:r>
            <a:r>
              <a:rPr lang="en-US" altLang="en-US" sz="1800" dirty="0" err="1">
                <a:latin typeface="Lucida Console" panose="020B0609040504020204" pitchFamily="49" charset="0"/>
              </a:rPr>
              <a:t>sp</a:t>
            </a:r>
            <a:r>
              <a:rPr lang="en-US" altLang="en-US" sz="1800" dirty="0">
                <a:latin typeface="Lucida Console" panose="020B0609040504020204" pitchFamily="49" charset="0"/>
              </a:rPr>
              <a:t>)      #   and return address</a:t>
            </a:r>
            <a:br>
              <a:rPr lang="en-US" altLang="en-US" sz="1800" dirty="0">
                <a:latin typeface="Lucida Console" panose="020B0609040504020204" pitchFamily="49" charset="0"/>
              </a:rPr>
            </a:br>
            <a:r>
              <a:rPr lang="en-US" altLang="en-US" sz="1800" dirty="0">
                <a:latin typeface="Lucida Console" panose="020B0609040504020204" pitchFamily="49" charset="0"/>
              </a:rPr>
              <a:t>    </a:t>
            </a:r>
            <a:r>
              <a:rPr lang="en-US" altLang="en-US" sz="1800" dirty="0" err="1">
                <a:latin typeface="Lucida Console" panose="020B0609040504020204" pitchFamily="49" charset="0"/>
              </a:rPr>
              <a:t>addi</a:t>
            </a:r>
            <a:r>
              <a:rPr lang="en-US" altLang="en-US" sz="1800" dirty="0">
                <a:latin typeface="Lucida Console" panose="020B0609040504020204" pitchFamily="49" charset="0"/>
              </a:rPr>
              <a:t> $</a:t>
            </a:r>
            <a:r>
              <a:rPr lang="en-US" altLang="en-US" sz="1800" dirty="0" err="1">
                <a:latin typeface="Lucida Console" panose="020B0609040504020204" pitchFamily="49" charset="0"/>
              </a:rPr>
              <a:t>sp</a:t>
            </a:r>
            <a:r>
              <a:rPr lang="en-US" altLang="en-US" sz="1800" dirty="0">
                <a:latin typeface="Lucida Console" panose="020B0609040504020204" pitchFamily="49" charset="0"/>
              </a:rPr>
              <a:t>, $</a:t>
            </a:r>
            <a:r>
              <a:rPr lang="en-US" altLang="en-US" sz="1800" dirty="0" err="1">
                <a:latin typeface="Lucida Console" panose="020B0609040504020204" pitchFamily="49" charset="0"/>
              </a:rPr>
              <a:t>sp</a:t>
            </a:r>
            <a:r>
              <a:rPr lang="en-US" altLang="en-US" sz="1800" dirty="0">
                <a:latin typeface="Lucida Console" panose="020B0609040504020204" pitchFamily="49" charset="0"/>
              </a:rPr>
              <a:t>, 8      # pop 2 items from stack</a:t>
            </a:r>
            <a:br>
              <a:rPr lang="en-US" altLang="en-US" sz="1800" dirty="0">
                <a:latin typeface="Lucida Console" panose="020B0609040504020204" pitchFamily="49" charset="0"/>
              </a:rPr>
            </a:br>
            <a:r>
              <a:rPr lang="en-US" altLang="en-US" sz="1800" dirty="0">
                <a:latin typeface="Lucida Console" panose="020B0609040504020204" pitchFamily="49" charset="0"/>
              </a:rPr>
              <a:t>    </a:t>
            </a:r>
            <a:r>
              <a:rPr lang="en-US" altLang="en-US" sz="1800" dirty="0" err="1">
                <a:latin typeface="Lucida Console" panose="020B0609040504020204" pitchFamily="49" charset="0"/>
              </a:rPr>
              <a:t>mul</a:t>
            </a:r>
            <a:r>
              <a:rPr lang="en-US" altLang="en-US" sz="1800" dirty="0">
                <a:latin typeface="Lucida Console" panose="020B0609040504020204" pitchFamily="49" charset="0"/>
              </a:rPr>
              <a:t>  $v0, $a0, $v0    # multiply to get result</a:t>
            </a:r>
            <a:br>
              <a:rPr lang="en-US" altLang="en-US" sz="1800" dirty="0">
                <a:latin typeface="Lucida Console" panose="020B0609040504020204" pitchFamily="49" charset="0"/>
              </a:rPr>
            </a:br>
            <a:r>
              <a:rPr lang="en-US" altLang="en-US" sz="1800" dirty="0">
                <a:latin typeface="Lucida Console" panose="020B0609040504020204" pitchFamily="49" charset="0"/>
              </a:rPr>
              <a:t>    </a:t>
            </a:r>
            <a:r>
              <a:rPr lang="en-US" altLang="en-US" sz="1800" dirty="0" err="1">
                <a:latin typeface="Lucida Console" panose="020B0609040504020204" pitchFamily="49" charset="0"/>
              </a:rPr>
              <a:t>jr</a:t>
            </a:r>
            <a:r>
              <a:rPr lang="en-US" altLang="en-US" sz="1800" dirty="0">
                <a:latin typeface="Lucida Console" panose="020B0609040504020204" pitchFamily="49" charset="0"/>
              </a:rPr>
              <a:t>   $ra              # and return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03 - MIPS ISA </a:t>
            </a:r>
          </a:p>
        </p:txBody>
      </p:sp>
      <p:sp>
        <p:nvSpPr>
          <p:cNvPr id="1003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Character Data</a:t>
            </a:r>
            <a:endParaRPr lang="en-AU" altLang="en-US"/>
          </a:p>
        </p:txBody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Byte-encoded character sets</a:t>
            </a:r>
          </a:p>
          <a:p>
            <a:pPr lvl="1" eaLnBrk="1" hangingPunct="1"/>
            <a:r>
              <a:rPr lang="en-US" altLang="en-US"/>
              <a:t>ASCII: 128 characters</a:t>
            </a:r>
          </a:p>
          <a:p>
            <a:pPr lvl="2" eaLnBrk="1" hangingPunct="1"/>
            <a:r>
              <a:rPr lang="en-US" altLang="en-US"/>
              <a:t>95 graphic, 33 control</a:t>
            </a:r>
          </a:p>
          <a:p>
            <a:pPr lvl="1" eaLnBrk="1" hangingPunct="1"/>
            <a:r>
              <a:rPr lang="en-US" altLang="en-US"/>
              <a:t>Latin-1: 256 characters</a:t>
            </a:r>
          </a:p>
          <a:p>
            <a:pPr lvl="2" eaLnBrk="1" hangingPunct="1"/>
            <a:r>
              <a:rPr lang="en-US" altLang="en-US"/>
              <a:t>ASCII, +96 more graphic characters</a:t>
            </a:r>
          </a:p>
          <a:p>
            <a:pPr eaLnBrk="1" hangingPunct="1"/>
            <a:r>
              <a:rPr lang="en-US" altLang="en-US"/>
              <a:t>Unicode: 32-bit character set</a:t>
            </a:r>
          </a:p>
          <a:p>
            <a:pPr lvl="1" eaLnBrk="1" hangingPunct="1"/>
            <a:r>
              <a:rPr lang="en-US" altLang="en-US"/>
              <a:t>Used in Java, C++ wide characters, …</a:t>
            </a:r>
          </a:p>
          <a:p>
            <a:pPr lvl="1" eaLnBrk="1" hangingPunct="1"/>
            <a:r>
              <a:rPr lang="en-US" altLang="en-US"/>
              <a:t>Most of the world’s alphabets, plus symbols</a:t>
            </a:r>
          </a:p>
          <a:p>
            <a:pPr lvl="1" eaLnBrk="1" hangingPunct="1"/>
            <a:r>
              <a:rPr lang="en-US" altLang="en-US"/>
              <a:t>UTF-8, UTF-16: variable-length encodings</a:t>
            </a:r>
            <a:endParaRPr lang="en-AU" altLang="en-US"/>
          </a:p>
        </p:txBody>
      </p:sp>
      <p:sp>
        <p:nvSpPr>
          <p:cNvPr id="100357" name="Text Box 4"/>
          <p:cNvSpPr txBox="1">
            <a:spLocks noChangeArrowheads="1"/>
          </p:cNvSpPr>
          <p:nvPr/>
        </p:nvSpPr>
        <p:spPr bwMode="auto">
          <a:xfrm rot="5400000">
            <a:off x="7198519" y="1578769"/>
            <a:ext cx="352425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folHlink"/>
                </a:solidFill>
              </a:rPr>
              <a:t>§2.9 Communicating with People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03 - MIPS ISA </a:t>
            </a:r>
          </a:p>
        </p:txBody>
      </p:sp>
      <p:sp>
        <p:nvSpPr>
          <p:cNvPr id="1024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Byte/Halfword Operations</a:t>
            </a:r>
            <a:endParaRPr lang="en-AU" altLang="en-US"/>
          </a:p>
        </p:txBody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Could use bitwise operations</a:t>
            </a:r>
          </a:p>
          <a:p>
            <a:pPr eaLnBrk="1" hangingPunct="1"/>
            <a:r>
              <a:rPr lang="en-US" altLang="en-US"/>
              <a:t>MIPS byte/halfword load/store</a:t>
            </a:r>
          </a:p>
          <a:p>
            <a:pPr lvl="1" eaLnBrk="1" hangingPunct="1"/>
            <a:r>
              <a:rPr lang="en-US" altLang="en-US"/>
              <a:t>String processing is a common case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600">
                <a:latin typeface="Lucida Console" panose="020B0609040504020204" pitchFamily="49" charset="0"/>
              </a:rPr>
              <a:t>lb rt, offset(rs)     lh rt, offset(rs)</a:t>
            </a:r>
          </a:p>
          <a:p>
            <a:pPr lvl="1" eaLnBrk="1" hangingPunct="1"/>
            <a:r>
              <a:rPr lang="en-US" altLang="en-US"/>
              <a:t>Sign extend to 32 bits in rt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600">
                <a:latin typeface="Lucida Console" panose="020B0609040504020204" pitchFamily="49" charset="0"/>
              </a:rPr>
              <a:t>lbu rt, offset(rs)    lhu rt, offset(rs)</a:t>
            </a:r>
          </a:p>
          <a:p>
            <a:pPr lvl="1" eaLnBrk="1" hangingPunct="1"/>
            <a:r>
              <a:rPr lang="en-US" altLang="en-US"/>
              <a:t>Zero extend to 32 bits in rt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600">
                <a:latin typeface="Lucida Console" panose="020B0609040504020204" pitchFamily="49" charset="0"/>
              </a:rPr>
              <a:t>sb rt, offset(rs)     sh rt, offset(rs)</a:t>
            </a:r>
          </a:p>
          <a:p>
            <a:pPr lvl="1" eaLnBrk="1" hangingPunct="1"/>
            <a:r>
              <a:rPr lang="en-US" altLang="en-US"/>
              <a:t>Store just rightmost byte/halfword</a:t>
            </a:r>
            <a:endParaRPr lang="en-AU" altLang="en-US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03 - MIPS ISA </a:t>
            </a:r>
          </a:p>
        </p:txBody>
      </p:sp>
      <p:sp>
        <p:nvSpPr>
          <p:cNvPr id="1044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String Copy Example</a:t>
            </a:r>
            <a:endParaRPr lang="en-AU" altLang="en-US"/>
          </a:p>
        </p:txBody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 code (naive):</a:t>
            </a:r>
          </a:p>
          <a:p>
            <a:pPr lvl="1" eaLnBrk="1" hangingPunct="1"/>
            <a:r>
              <a:rPr lang="en-US" altLang="en-US" dirty="0"/>
              <a:t>Null-terminated string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800" dirty="0">
                <a:latin typeface="Lucida Console" panose="020B0609040504020204" pitchFamily="49" charset="0"/>
              </a:rPr>
              <a:t>	void strcpy (char x[], char y[])</a:t>
            </a:r>
            <a:br>
              <a:rPr lang="en-US" altLang="en-US" sz="2800" dirty="0">
                <a:latin typeface="Lucida Console" panose="020B0609040504020204" pitchFamily="49" charset="0"/>
              </a:rPr>
            </a:br>
            <a:r>
              <a:rPr lang="en-US" altLang="en-US" sz="2800" dirty="0">
                <a:latin typeface="Lucida Console" panose="020B0609040504020204" pitchFamily="49" charset="0"/>
              </a:rPr>
              <a:t>{ int i;</a:t>
            </a:r>
            <a:br>
              <a:rPr lang="en-US" altLang="en-US" sz="2800" dirty="0">
                <a:latin typeface="Lucida Console" panose="020B0609040504020204" pitchFamily="49" charset="0"/>
              </a:rPr>
            </a:br>
            <a:r>
              <a:rPr lang="en-US" altLang="en-US" sz="2800" dirty="0">
                <a:latin typeface="Lucida Console" panose="020B0609040504020204" pitchFamily="49" charset="0"/>
              </a:rPr>
              <a:t>  i = 0;</a:t>
            </a:r>
            <a:br>
              <a:rPr lang="en-US" altLang="en-US" sz="2800" dirty="0">
                <a:latin typeface="Lucida Console" panose="020B0609040504020204" pitchFamily="49" charset="0"/>
              </a:rPr>
            </a:br>
            <a:r>
              <a:rPr lang="en-US" altLang="en-US" sz="2800" dirty="0">
                <a:latin typeface="Lucida Console" panose="020B0609040504020204" pitchFamily="49" charset="0"/>
              </a:rPr>
              <a:t>  while ((x[i]=y[i])!='\0')</a:t>
            </a:r>
            <a:br>
              <a:rPr lang="en-US" altLang="en-US" sz="2800" dirty="0">
                <a:latin typeface="Lucida Console" panose="020B0609040504020204" pitchFamily="49" charset="0"/>
              </a:rPr>
            </a:br>
            <a:r>
              <a:rPr lang="en-US" altLang="en-US" sz="2800" dirty="0">
                <a:latin typeface="Lucida Console" panose="020B0609040504020204" pitchFamily="49" charset="0"/>
              </a:rPr>
              <a:t>    i += 1;</a:t>
            </a:r>
            <a:br>
              <a:rPr lang="en-US" altLang="en-US" sz="2800" dirty="0">
                <a:latin typeface="Lucida Console" panose="020B0609040504020204" pitchFamily="49" charset="0"/>
              </a:rPr>
            </a:br>
            <a:r>
              <a:rPr lang="en-US" altLang="en-US" sz="2800" dirty="0">
                <a:latin typeface="Lucida Console" panose="020B0609040504020204" pitchFamily="49" charset="0"/>
              </a:rPr>
              <a:t>}</a:t>
            </a:r>
          </a:p>
          <a:p>
            <a:pPr lvl="1" eaLnBrk="1" hangingPunct="1"/>
            <a:r>
              <a:rPr lang="en-US" altLang="en-US" dirty="0"/>
              <a:t>Addresses of x, y in $a0, $a1</a:t>
            </a:r>
          </a:p>
          <a:p>
            <a:pPr lvl="1" eaLnBrk="1" hangingPunct="1"/>
            <a:r>
              <a:rPr lang="en-US" altLang="en-US" dirty="0"/>
              <a:t>i in $s0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03 - MIPS ISA </a:t>
            </a:r>
          </a:p>
        </p:txBody>
      </p:sp>
      <p:sp>
        <p:nvSpPr>
          <p:cNvPr id="106499" name="Rectangle 4"/>
          <p:cNvSpPr>
            <a:spLocks noChangeArrowheads="1"/>
          </p:cNvSpPr>
          <p:nvPr/>
        </p:nvSpPr>
        <p:spPr bwMode="auto">
          <a:xfrm>
            <a:off x="1009650" y="1657350"/>
            <a:ext cx="7477125" cy="279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06500" name="Rectangle 5"/>
          <p:cNvSpPr>
            <a:spLocks noChangeArrowheads="1"/>
          </p:cNvSpPr>
          <p:nvPr/>
        </p:nvSpPr>
        <p:spPr bwMode="auto">
          <a:xfrm>
            <a:off x="1009650" y="1936750"/>
            <a:ext cx="7477125" cy="5461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06501" name="Rectangle 6"/>
          <p:cNvSpPr>
            <a:spLocks noChangeArrowheads="1"/>
          </p:cNvSpPr>
          <p:nvPr/>
        </p:nvSpPr>
        <p:spPr bwMode="auto">
          <a:xfrm>
            <a:off x="1009650" y="2482850"/>
            <a:ext cx="7477125" cy="279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06502" name="Rectangle 7"/>
          <p:cNvSpPr>
            <a:spLocks noChangeArrowheads="1"/>
          </p:cNvSpPr>
          <p:nvPr/>
        </p:nvSpPr>
        <p:spPr bwMode="auto">
          <a:xfrm>
            <a:off x="1009650" y="2762250"/>
            <a:ext cx="7477125" cy="5397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06503" name="Rectangle 8"/>
          <p:cNvSpPr>
            <a:spLocks noChangeArrowheads="1"/>
          </p:cNvSpPr>
          <p:nvPr/>
        </p:nvSpPr>
        <p:spPr bwMode="auto">
          <a:xfrm>
            <a:off x="1009650" y="3302000"/>
            <a:ext cx="7477125" cy="558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06504" name="Rectangle 9"/>
          <p:cNvSpPr>
            <a:spLocks noChangeArrowheads="1"/>
          </p:cNvSpPr>
          <p:nvPr/>
        </p:nvSpPr>
        <p:spPr bwMode="auto">
          <a:xfrm>
            <a:off x="1009650" y="3860800"/>
            <a:ext cx="7477125" cy="273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06505" name="Rectangle 10"/>
          <p:cNvSpPr>
            <a:spLocks noChangeArrowheads="1"/>
          </p:cNvSpPr>
          <p:nvPr/>
        </p:nvSpPr>
        <p:spPr bwMode="auto">
          <a:xfrm>
            <a:off x="1009650" y="4133850"/>
            <a:ext cx="7477125" cy="5524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06506" name="Rectangle 11"/>
          <p:cNvSpPr>
            <a:spLocks noChangeArrowheads="1"/>
          </p:cNvSpPr>
          <p:nvPr/>
        </p:nvSpPr>
        <p:spPr bwMode="auto">
          <a:xfrm>
            <a:off x="1009650" y="4686300"/>
            <a:ext cx="7477125" cy="5524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06507" name="Rectangle 12"/>
          <p:cNvSpPr>
            <a:spLocks noChangeArrowheads="1"/>
          </p:cNvSpPr>
          <p:nvPr/>
        </p:nvSpPr>
        <p:spPr bwMode="auto">
          <a:xfrm>
            <a:off x="1009650" y="5238750"/>
            <a:ext cx="7477125" cy="2857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06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String Copy Example</a:t>
            </a:r>
            <a:endParaRPr lang="en-AU" altLang="en-US"/>
          </a:p>
        </p:txBody>
      </p:sp>
      <p:sp>
        <p:nvSpPr>
          <p:cNvPr id="10650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MIPS code: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 dirty="0">
                <a:latin typeface="Lucida Console" panose="020B0609040504020204" pitchFamily="49" charset="0"/>
              </a:rPr>
              <a:t>	strcpy:</a:t>
            </a:r>
            <a:br>
              <a:rPr lang="en-US" altLang="en-US" sz="1800" dirty="0">
                <a:latin typeface="Lucida Console" panose="020B0609040504020204" pitchFamily="49" charset="0"/>
              </a:rPr>
            </a:br>
            <a:r>
              <a:rPr lang="en-US" altLang="en-US" sz="1800" dirty="0">
                <a:latin typeface="Lucida Console" panose="020B0609040504020204" pitchFamily="49" charset="0"/>
              </a:rPr>
              <a:t>    </a:t>
            </a:r>
            <a:r>
              <a:rPr lang="en-US" altLang="en-US" sz="1800" dirty="0" err="1">
                <a:latin typeface="Lucida Console" panose="020B0609040504020204" pitchFamily="49" charset="0"/>
              </a:rPr>
              <a:t>addi</a:t>
            </a:r>
            <a:r>
              <a:rPr lang="en-US" altLang="en-US" sz="1800" dirty="0">
                <a:latin typeface="Lucida Console" panose="020B0609040504020204" pitchFamily="49" charset="0"/>
              </a:rPr>
              <a:t> $</a:t>
            </a:r>
            <a:r>
              <a:rPr lang="en-US" altLang="en-US" sz="1800" dirty="0" err="1">
                <a:latin typeface="Lucida Console" panose="020B0609040504020204" pitchFamily="49" charset="0"/>
              </a:rPr>
              <a:t>sp</a:t>
            </a:r>
            <a:r>
              <a:rPr lang="en-US" altLang="en-US" sz="1800" dirty="0">
                <a:latin typeface="Lucida Console" panose="020B0609040504020204" pitchFamily="49" charset="0"/>
              </a:rPr>
              <a:t>, $</a:t>
            </a:r>
            <a:r>
              <a:rPr lang="en-US" altLang="en-US" sz="1800" dirty="0" err="1">
                <a:latin typeface="Lucida Console" panose="020B0609040504020204" pitchFamily="49" charset="0"/>
              </a:rPr>
              <a:t>sp</a:t>
            </a:r>
            <a:r>
              <a:rPr lang="en-US" altLang="en-US" sz="1800" dirty="0">
                <a:latin typeface="Lucida Console" panose="020B0609040504020204" pitchFamily="49" charset="0"/>
              </a:rPr>
              <a:t>, -4      # adjust stack for 1 item</a:t>
            </a:r>
            <a:br>
              <a:rPr lang="en-US" altLang="en-US" sz="1800" dirty="0">
                <a:latin typeface="Lucida Console" panose="020B0609040504020204" pitchFamily="49" charset="0"/>
              </a:rPr>
            </a:br>
            <a:r>
              <a:rPr lang="en-US" altLang="en-US" sz="1800" dirty="0">
                <a:latin typeface="Lucida Console" panose="020B0609040504020204" pitchFamily="49" charset="0"/>
              </a:rPr>
              <a:t>    </a:t>
            </a:r>
            <a:r>
              <a:rPr lang="en-US" altLang="en-US" sz="1800" dirty="0" err="1">
                <a:latin typeface="Lucida Console" panose="020B0609040504020204" pitchFamily="49" charset="0"/>
              </a:rPr>
              <a:t>sw</a:t>
            </a:r>
            <a:r>
              <a:rPr lang="en-US" altLang="en-US" sz="1800" dirty="0">
                <a:latin typeface="Lucida Console" panose="020B0609040504020204" pitchFamily="49" charset="0"/>
              </a:rPr>
              <a:t>   $s0, 0($</a:t>
            </a:r>
            <a:r>
              <a:rPr lang="en-US" altLang="en-US" sz="1800" dirty="0" err="1">
                <a:latin typeface="Lucida Console" panose="020B0609040504020204" pitchFamily="49" charset="0"/>
              </a:rPr>
              <a:t>sp</a:t>
            </a:r>
            <a:r>
              <a:rPr lang="en-US" altLang="en-US" sz="1800" dirty="0">
                <a:latin typeface="Lucida Console" panose="020B0609040504020204" pitchFamily="49" charset="0"/>
              </a:rPr>
              <a:t>)       # save $s0</a:t>
            </a:r>
            <a:br>
              <a:rPr lang="en-US" altLang="en-US" sz="1800" dirty="0">
                <a:latin typeface="Lucida Console" panose="020B0609040504020204" pitchFamily="49" charset="0"/>
              </a:rPr>
            </a:br>
            <a:r>
              <a:rPr lang="en-US" altLang="en-US" sz="1800" dirty="0">
                <a:latin typeface="Lucida Console" panose="020B0609040504020204" pitchFamily="49" charset="0"/>
              </a:rPr>
              <a:t>    add  $s0, $zero, $zero # i = 0</a:t>
            </a:r>
            <a:br>
              <a:rPr lang="en-US" altLang="en-US" sz="1800" dirty="0">
                <a:latin typeface="Lucida Console" panose="020B0609040504020204" pitchFamily="49" charset="0"/>
              </a:rPr>
            </a:br>
            <a:r>
              <a:rPr lang="en-US" altLang="en-US" sz="1800" dirty="0">
                <a:latin typeface="Lucida Console" panose="020B0609040504020204" pitchFamily="49" charset="0"/>
              </a:rPr>
              <a:t>L1: add  $t1, $s0, $a1     # </a:t>
            </a:r>
            <a:r>
              <a:rPr lang="en-US" altLang="en-US" sz="1800" dirty="0" err="1">
                <a:latin typeface="Lucida Console" panose="020B0609040504020204" pitchFamily="49" charset="0"/>
              </a:rPr>
              <a:t>addr</a:t>
            </a:r>
            <a:r>
              <a:rPr lang="en-US" altLang="en-US" sz="1800" dirty="0">
                <a:latin typeface="Lucida Console" panose="020B0609040504020204" pitchFamily="49" charset="0"/>
              </a:rPr>
              <a:t> of y[i] in $t1</a:t>
            </a:r>
            <a:br>
              <a:rPr lang="en-US" altLang="en-US" sz="1800" dirty="0">
                <a:latin typeface="Lucida Console" panose="020B0609040504020204" pitchFamily="49" charset="0"/>
              </a:rPr>
            </a:br>
            <a:r>
              <a:rPr lang="en-US" altLang="en-US" sz="1800" dirty="0">
                <a:latin typeface="Lucida Console" panose="020B0609040504020204" pitchFamily="49" charset="0"/>
              </a:rPr>
              <a:t>    </a:t>
            </a:r>
            <a:r>
              <a:rPr lang="en-US" altLang="en-US" sz="1800" dirty="0" err="1">
                <a:latin typeface="Lucida Console" panose="020B0609040504020204" pitchFamily="49" charset="0"/>
              </a:rPr>
              <a:t>lbU</a:t>
            </a:r>
            <a:r>
              <a:rPr lang="en-US" altLang="en-US" sz="1800" dirty="0">
                <a:latin typeface="Lucida Console" panose="020B0609040504020204" pitchFamily="49" charset="0"/>
              </a:rPr>
              <a:t>  $t2, 0($t1)       # $t2 = y[i]</a:t>
            </a:r>
            <a:br>
              <a:rPr lang="en-US" altLang="en-US" sz="1800" dirty="0">
                <a:latin typeface="Lucida Console" panose="020B0609040504020204" pitchFamily="49" charset="0"/>
              </a:rPr>
            </a:br>
            <a:r>
              <a:rPr lang="en-US" altLang="en-US" sz="1800" dirty="0">
                <a:latin typeface="Lucida Console" panose="020B0609040504020204" pitchFamily="49" charset="0"/>
              </a:rPr>
              <a:t>    add  $t3, $s0, $a0     # </a:t>
            </a:r>
            <a:r>
              <a:rPr lang="en-US" altLang="en-US" sz="1800" dirty="0" err="1">
                <a:latin typeface="Lucida Console" panose="020B0609040504020204" pitchFamily="49" charset="0"/>
              </a:rPr>
              <a:t>addr</a:t>
            </a:r>
            <a:r>
              <a:rPr lang="en-US" altLang="en-US" sz="1800" dirty="0">
                <a:latin typeface="Lucida Console" panose="020B0609040504020204" pitchFamily="49" charset="0"/>
              </a:rPr>
              <a:t> of x[i] in $t3</a:t>
            </a:r>
            <a:br>
              <a:rPr lang="en-US" altLang="en-US" sz="1800" dirty="0">
                <a:latin typeface="Lucida Console" panose="020B0609040504020204" pitchFamily="49" charset="0"/>
              </a:rPr>
            </a:br>
            <a:r>
              <a:rPr lang="en-US" altLang="en-US" sz="1800" dirty="0">
                <a:latin typeface="Lucida Console" panose="020B0609040504020204" pitchFamily="49" charset="0"/>
              </a:rPr>
              <a:t>    sb   $t2, 0($t3)       # x[i] = y[i]</a:t>
            </a:r>
            <a:br>
              <a:rPr lang="en-US" altLang="en-US" sz="1800" dirty="0">
                <a:latin typeface="Lucida Console" panose="020B0609040504020204" pitchFamily="49" charset="0"/>
              </a:rPr>
            </a:br>
            <a:r>
              <a:rPr lang="en-US" altLang="en-US" sz="1800" dirty="0">
                <a:latin typeface="Lucida Console" panose="020B0609040504020204" pitchFamily="49" charset="0"/>
              </a:rPr>
              <a:t>    beq  $t2, $zero, L2    # exit loop if y[i] == 0  </a:t>
            </a:r>
            <a:br>
              <a:rPr lang="en-US" altLang="en-US" sz="1800" dirty="0">
                <a:latin typeface="Lucida Console" panose="020B0609040504020204" pitchFamily="49" charset="0"/>
              </a:rPr>
            </a:br>
            <a:r>
              <a:rPr lang="en-US" altLang="en-US" sz="1800" dirty="0">
                <a:latin typeface="Lucida Console" panose="020B0609040504020204" pitchFamily="49" charset="0"/>
              </a:rPr>
              <a:t>    </a:t>
            </a:r>
            <a:r>
              <a:rPr lang="en-US" altLang="en-US" sz="1800" dirty="0" err="1">
                <a:latin typeface="Lucida Console" panose="020B0609040504020204" pitchFamily="49" charset="0"/>
              </a:rPr>
              <a:t>addi</a:t>
            </a:r>
            <a:r>
              <a:rPr lang="en-US" altLang="en-US" sz="1800" dirty="0">
                <a:latin typeface="Lucida Console" panose="020B0609040504020204" pitchFamily="49" charset="0"/>
              </a:rPr>
              <a:t> $s0, $s0, 1       # i = i + 1</a:t>
            </a:r>
            <a:br>
              <a:rPr lang="en-US" altLang="en-US" sz="1800" dirty="0">
                <a:latin typeface="Lucida Console" panose="020B0609040504020204" pitchFamily="49" charset="0"/>
              </a:rPr>
            </a:br>
            <a:r>
              <a:rPr lang="en-US" altLang="en-US" sz="1800" dirty="0">
                <a:latin typeface="Lucida Console" panose="020B0609040504020204" pitchFamily="49" charset="0"/>
              </a:rPr>
              <a:t>    j    L1                # next iteration of loop</a:t>
            </a:r>
            <a:br>
              <a:rPr lang="en-US" altLang="en-US" sz="1800" dirty="0">
                <a:latin typeface="Lucida Console" panose="020B0609040504020204" pitchFamily="49" charset="0"/>
              </a:rPr>
            </a:br>
            <a:r>
              <a:rPr lang="en-US" altLang="en-US" sz="1800" dirty="0">
                <a:latin typeface="Lucida Console" panose="020B0609040504020204" pitchFamily="49" charset="0"/>
              </a:rPr>
              <a:t>L2: lw   $s0, 0($</a:t>
            </a:r>
            <a:r>
              <a:rPr lang="en-US" altLang="en-US" sz="1800" dirty="0" err="1">
                <a:latin typeface="Lucida Console" panose="020B0609040504020204" pitchFamily="49" charset="0"/>
              </a:rPr>
              <a:t>sp</a:t>
            </a:r>
            <a:r>
              <a:rPr lang="en-US" altLang="en-US" sz="1800" dirty="0">
                <a:latin typeface="Lucida Console" panose="020B0609040504020204" pitchFamily="49" charset="0"/>
              </a:rPr>
              <a:t>)       # restore saved $s0</a:t>
            </a:r>
            <a:br>
              <a:rPr lang="en-US" altLang="en-US" sz="1800" dirty="0">
                <a:latin typeface="Lucida Console" panose="020B0609040504020204" pitchFamily="49" charset="0"/>
              </a:rPr>
            </a:br>
            <a:r>
              <a:rPr lang="en-US" altLang="en-US" sz="1800" dirty="0">
                <a:latin typeface="Lucida Console" panose="020B0609040504020204" pitchFamily="49" charset="0"/>
              </a:rPr>
              <a:t>    </a:t>
            </a:r>
            <a:r>
              <a:rPr lang="en-US" altLang="en-US" sz="1800" dirty="0" err="1">
                <a:latin typeface="Lucida Console" panose="020B0609040504020204" pitchFamily="49" charset="0"/>
              </a:rPr>
              <a:t>addi</a:t>
            </a:r>
            <a:r>
              <a:rPr lang="en-US" altLang="en-US" sz="1800" dirty="0">
                <a:latin typeface="Lucida Console" panose="020B0609040504020204" pitchFamily="49" charset="0"/>
              </a:rPr>
              <a:t> $</a:t>
            </a:r>
            <a:r>
              <a:rPr lang="en-US" altLang="en-US" sz="1800" dirty="0" err="1">
                <a:latin typeface="Lucida Console" panose="020B0609040504020204" pitchFamily="49" charset="0"/>
              </a:rPr>
              <a:t>sp</a:t>
            </a:r>
            <a:r>
              <a:rPr lang="en-US" altLang="en-US" sz="1800" dirty="0">
                <a:latin typeface="Lucida Console" panose="020B0609040504020204" pitchFamily="49" charset="0"/>
              </a:rPr>
              <a:t>, $</a:t>
            </a:r>
            <a:r>
              <a:rPr lang="en-US" altLang="en-US" sz="1800" dirty="0" err="1">
                <a:latin typeface="Lucida Console" panose="020B0609040504020204" pitchFamily="49" charset="0"/>
              </a:rPr>
              <a:t>sp</a:t>
            </a:r>
            <a:r>
              <a:rPr lang="en-US" altLang="en-US" sz="1800" dirty="0">
                <a:latin typeface="Lucida Console" panose="020B0609040504020204" pitchFamily="49" charset="0"/>
              </a:rPr>
              <a:t>, 4       # pop 1 item from stack</a:t>
            </a:r>
            <a:br>
              <a:rPr lang="en-US" altLang="en-US" sz="1800" dirty="0">
                <a:latin typeface="Lucida Console" panose="020B0609040504020204" pitchFamily="49" charset="0"/>
              </a:rPr>
            </a:br>
            <a:r>
              <a:rPr lang="en-US" altLang="en-US" sz="1800" dirty="0">
                <a:latin typeface="Lucida Console" panose="020B0609040504020204" pitchFamily="49" charset="0"/>
              </a:rPr>
              <a:t>    </a:t>
            </a:r>
            <a:r>
              <a:rPr lang="en-US" altLang="en-US" sz="1800" dirty="0" err="1">
                <a:latin typeface="Lucida Console" panose="020B0609040504020204" pitchFamily="49" charset="0"/>
              </a:rPr>
              <a:t>jr</a:t>
            </a:r>
            <a:r>
              <a:rPr lang="en-US" altLang="en-US" sz="1800" dirty="0">
                <a:latin typeface="Lucida Console" panose="020B0609040504020204" pitchFamily="49" charset="0"/>
              </a:rPr>
              <a:t>   $ra               # and return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 dirty="0"/>
              <a:t>03 - MIPS ISA </a:t>
            </a:r>
          </a:p>
        </p:txBody>
      </p:sp>
      <p:sp>
        <p:nvSpPr>
          <p:cNvPr id="108550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32-bit Constants</a:t>
            </a:r>
            <a:endParaRPr lang="en-AU" altLang="en-US"/>
          </a:p>
        </p:txBody>
      </p:sp>
      <p:sp>
        <p:nvSpPr>
          <p:cNvPr id="108551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3455987"/>
          </a:xfrm>
        </p:spPr>
        <p:txBody>
          <a:bodyPr/>
          <a:lstStyle/>
          <a:p>
            <a:pPr eaLnBrk="1" hangingPunct="1"/>
            <a:r>
              <a:rPr lang="en-US" altLang="en-US"/>
              <a:t>Most constants are small</a:t>
            </a:r>
          </a:p>
          <a:p>
            <a:pPr lvl="1" eaLnBrk="1" hangingPunct="1"/>
            <a:r>
              <a:rPr lang="en-US" altLang="en-US"/>
              <a:t>16-bit immediate is sufficient</a:t>
            </a:r>
          </a:p>
          <a:p>
            <a:pPr eaLnBrk="1" hangingPunct="1"/>
            <a:r>
              <a:rPr lang="en-US" altLang="en-US"/>
              <a:t>For the occasional 32-bit constant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/>
              <a:t>	</a:t>
            </a:r>
            <a:r>
              <a:rPr lang="en-US" altLang="en-US">
                <a:latin typeface="Lucida Console" panose="020B0609040504020204" pitchFamily="49" charset="0"/>
              </a:rPr>
              <a:t>lui rt, constant</a:t>
            </a:r>
          </a:p>
          <a:p>
            <a:pPr lvl="1" eaLnBrk="1" hangingPunct="1"/>
            <a:r>
              <a:rPr lang="en-US" altLang="en-US"/>
              <a:t>Copies 16-bit constant to left 16 bits of rt</a:t>
            </a:r>
          </a:p>
          <a:p>
            <a:pPr lvl="1" eaLnBrk="1" hangingPunct="1"/>
            <a:r>
              <a:rPr lang="en-US" altLang="en-US"/>
              <a:t>Clears right 16 bits of rt to 0</a:t>
            </a:r>
            <a:endParaRPr lang="en-AU" altLang="en-US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MIPS assembly code to load this 32-bit constant into register $s0?</a:t>
            </a:r>
          </a:p>
          <a:p>
            <a:r>
              <a:rPr lang="en-US" sz="2400" dirty="0"/>
              <a:t>0000 0000 0011 1101 0000 1001 0000 0000 </a:t>
            </a:r>
          </a:p>
          <a:p>
            <a:r>
              <a:rPr lang="en-US" sz="2400" dirty="0"/>
              <a:t>In Decimal (61)-upper &amp; (2304)-lower</a:t>
            </a:r>
          </a:p>
          <a:p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 altLang="en-US" dirty="0"/>
              <a:t>03 - MIPS ISA </a:t>
            </a:r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3363913" y="4868863"/>
            <a:ext cx="2570162" cy="41116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363913" y="4873625"/>
            <a:ext cx="5203825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/>
              <a:t>0000 0000 0111 1101 0000 0000 0000 0000</a:t>
            </a:r>
            <a:endParaRPr lang="en-AU" altLang="en-US" sz="2000" dirty="0"/>
          </a:p>
        </p:txBody>
      </p:sp>
      <p:sp>
        <p:nvSpPr>
          <p:cNvPr id="7" name="Rectangle 12"/>
          <p:cNvSpPr>
            <a:spLocks noChangeArrowheads="1"/>
          </p:cNvSpPr>
          <p:nvPr/>
        </p:nvSpPr>
        <p:spPr bwMode="auto">
          <a:xfrm>
            <a:off x="5934075" y="5516563"/>
            <a:ext cx="2633663" cy="41116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3363913" y="5521325"/>
            <a:ext cx="5203825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/>
              <a:t>0000 0000 0111 1101 0000 1001 0000 0000</a:t>
            </a:r>
            <a:endParaRPr lang="en-AU" altLang="en-US" sz="2000" dirty="0"/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539552" y="4868863"/>
            <a:ext cx="2054225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200" dirty="0" err="1">
                <a:latin typeface="Lucida Console" panose="020B0609040504020204" pitchFamily="49" charset="0"/>
              </a:rPr>
              <a:t>lui</a:t>
            </a:r>
            <a:r>
              <a:rPr lang="en-US" altLang="en-US" sz="2200" dirty="0">
                <a:latin typeface="Lucida Console" panose="020B0609040504020204" pitchFamily="49" charset="0"/>
              </a:rPr>
              <a:t> $s0, 61</a:t>
            </a:r>
            <a:endParaRPr lang="en-AU" altLang="en-US" sz="2200" dirty="0">
              <a:latin typeface="Lucida Console" panose="020B0609040504020204" pitchFamily="49" charset="0"/>
            </a:endParaRP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107950" y="5527675"/>
            <a:ext cx="32131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200" dirty="0" err="1">
                <a:latin typeface="Lucida Console" panose="020B0609040504020204" pitchFamily="49" charset="0"/>
              </a:rPr>
              <a:t>ori</a:t>
            </a:r>
            <a:r>
              <a:rPr lang="en-US" altLang="en-US" sz="2200" dirty="0">
                <a:latin typeface="Lucida Console" panose="020B0609040504020204" pitchFamily="49" charset="0"/>
              </a:rPr>
              <a:t> $s0, $s0, 2304</a:t>
            </a:r>
            <a:endParaRPr lang="en-AU" altLang="en-US" sz="22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1098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/>
      <p:bldP spid="10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4213" y="1772816"/>
            <a:ext cx="8270875" cy="324036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 altLang="en-US"/>
              <a:t>03 - MIPS ISA </a:t>
            </a:r>
          </a:p>
        </p:txBody>
      </p:sp>
    </p:spTree>
    <p:extLst>
      <p:ext uri="{BB962C8B-B14F-4D97-AF65-F5344CB8AC3E}">
        <p14:creationId xmlns:p14="http://schemas.microsoft.com/office/powerpoint/2010/main" val="232934146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03 - MIPS ISA </a:t>
            </a:r>
          </a:p>
        </p:txBody>
      </p:sp>
      <p:sp>
        <p:nvSpPr>
          <p:cNvPr id="1105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Branch Addressing</a:t>
            </a:r>
            <a:endParaRPr lang="en-AU" altLang="en-US"/>
          </a:p>
        </p:txBody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2381250"/>
          </a:xfrm>
        </p:spPr>
        <p:txBody>
          <a:bodyPr/>
          <a:lstStyle/>
          <a:p>
            <a:pPr eaLnBrk="1" hangingPunct="1"/>
            <a:r>
              <a:rPr lang="en-US" altLang="en-US" dirty="0"/>
              <a:t>Branch instructions specify</a:t>
            </a:r>
          </a:p>
          <a:p>
            <a:pPr lvl="1" eaLnBrk="1" hangingPunct="1"/>
            <a:r>
              <a:rPr lang="en-US" altLang="en-US" dirty="0"/>
              <a:t>Opcode, two registers, target address</a:t>
            </a:r>
          </a:p>
          <a:p>
            <a:pPr eaLnBrk="1" hangingPunct="1"/>
            <a:r>
              <a:rPr lang="en-US" altLang="en-US" dirty="0"/>
              <a:t>Most branch targets are near branch</a:t>
            </a:r>
          </a:p>
          <a:p>
            <a:pPr lvl="1" eaLnBrk="1" hangingPunct="1"/>
            <a:r>
              <a:rPr lang="en-US" altLang="en-US" dirty="0"/>
              <a:t>Forward or backward</a:t>
            </a:r>
            <a:endParaRPr lang="en-AU" altLang="en-US" dirty="0"/>
          </a:p>
        </p:txBody>
      </p:sp>
      <p:grpSp>
        <p:nvGrpSpPr>
          <p:cNvPr id="110597" name="Group 4"/>
          <p:cNvGrpSpPr>
            <a:grpSpLocks/>
          </p:cNvGrpSpPr>
          <p:nvPr/>
        </p:nvGrpSpPr>
        <p:grpSpPr bwMode="auto">
          <a:xfrm>
            <a:off x="1403350" y="3740150"/>
            <a:ext cx="6913563" cy="773113"/>
            <a:chOff x="884" y="981"/>
            <a:chExt cx="4355" cy="487"/>
          </a:xfrm>
        </p:grpSpPr>
        <p:sp>
          <p:nvSpPr>
            <p:cNvPr id="110599" name="Text Box 5"/>
            <p:cNvSpPr txBox="1">
              <a:spLocks noChangeArrowheads="1"/>
            </p:cNvSpPr>
            <p:nvPr/>
          </p:nvSpPr>
          <p:spPr bwMode="auto">
            <a:xfrm>
              <a:off x="884" y="981"/>
              <a:ext cx="817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op</a:t>
              </a:r>
              <a:endParaRPr lang="en-AU" altLang="en-US" sz="2000"/>
            </a:p>
          </p:txBody>
        </p:sp>
        <p:sp>
          <p:nvSpPr>
            <p:cNvPr id="110600" name="Text Box 6"/>
            <p:cNvSpPr txBox="1">
              <a:spLocks noChangeArrowheads="1"/>
            </p:cNvSpPr>
            <p:nvPr/>
          </p:nvSpPr>
          <p:spPr bwMode="auto">
            <a:xfrm>
              <a:off x="1701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rs</a:t>
              </a:r>
              <a:endParaRPr lang="en-AU" altLang="en-US" sz="2000"/>
            </a:p>
          </p:txBody>
        </p:sp>
        <p:sp>
          <p:nvSpPr>
            <p:cNvPr id="110601" name="Text Box 7"/>
            <p:cNvSpPr txBox="1">
              <a:spLocks noChangeArrowheads="1"/>
            </p:cNvSpPr>
            <p:nvPr/>
          </p:nvSpPr>
          <p:spPr bwMode="auto">
            <a:xfrm>
              <a:off x="2381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rt</a:t>
              </a:r>
              <a:endParaRPr lang="en-AU" altLang="en-US" sz="2000"/>
            </a:p>
          </p:txBody>
        </p:sp>
        <p:sp>
          <p:nvSpPr>
            <p:cNvPr id="110602" name="Text Box 8"/>
            <p:cNvSpPr txBox="1">
              <a:spLocks noChangeArrowheads="1"/>
            </p:cNvSpPr>
            <p:nvPr/>
          </p:nvSpPr>
          <p:spPr bwMode="auto">
            <a:xfrm>
              <a:off x="3061" y="981"/>
              <a:ext cx="2178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constant or address</a:t>
              </a:r>
              <a:endParaRPr lang="en-AU" altLang="en-US" sz="2000"/>
            </a:p>
          </p:txBody>
        </p:sp>
        <p:sp>
          <p:nvSpPr>
            <p:cNvPr id="110603" name="Text Box 9"/>
            <p:cNvSpPr txBox="1">
              <a:spLocks noChangeArrowheads="1"/>
            </p:cNvSpPr>
            <p:nvPr/>
          </p:nvSpPr>
          <p:spPr bwMode="auto">
            <a:xfrm>
              <a:off x="1067" y="1256"/>
              <a:ext cx="42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6 bits</a:t>
              </a:r>
              <a:endParaRPr lang="en-AU" altLang="en-US" sz="1600"/>
            </a:p>
          </p:txBody>
        </p:sp>
        <p:sp>
          <p:nvSpPr>
            <p:cNvPr id="110604" name="Text Box 10"/>
            <p:cNvSpPr txBox="1">
              <a:spLocks noChangeArrowheads="1"/>
            </p:cNvSpPr>
            <p:nvPr/>
          </p:nvSpPr>
          <p:spPr bwMode="auto">
            <a:xfrm>
              <a:off x="1838" y="1256"/>
              <a:ext cx="42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5 bits</a:t>
              </a:r>
              <a:endParaRPr lang="en-AU" altLang="en-US" sz="1600"/>
            </a:p>
          </p:txBody>
        </p:sp>
        <p:sp>
          <p:nvSpPr>
            <p:cNvPr id="110605" name="Text Box 11"/>
            <p:cNvSpPr txBox="1">
              <a:spLocks noChangeArrowheads="1"/>
            </p:cNvSpPr>
            <p:nvPr/>
          </p:nvSpPr>
          <p:spPr bwMode="auto">
            <a:xfrm>
              <a:off x="2519" y="1256"/>
              <a:ext cx="42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5 bits</a:t>
              </a:r>
              <a:endParaRPr lang="en-AU" altLang="en-US" sz="1600"/>
            </a:p>
          </p:txBody>
        </p:sp>
        <p:sp>
          <p:nvSpPr>
            <p:cNvPr id="110606" name="Text Box 12"/>
            <p:cNvSpPr txBox="1">
              <a:spLocks noChangeArrowheads="1"/>
            </p:cNvSpPr>
            <p:nvPr/>
          </p:nvSpPr>
          <p:spPr bwMode="auto">
            <a:xfrm>
              <a:off x="3935" y="1256"/>
              <a:ext cx="49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16 bits</a:t>
              </a:r>
              <a:endParaRPr lang="en-AU" altLang="en-US" sz="1600"/>
            </a:p>
          </p:txBody>
        </p:sp>
      </p:grpSp>
      <p:sp>
        <p:nvSpPr>
          <p:cNvPr id="110598" name="Rectangle 13"/>
          <p:cNvSpPr>
            <a:spLocks noChangeArrowheads="1"/>
          </p:cNvSpPr>
          <p:nvPr/>
        </p:nvSpPr>
        <p:spPr bwMode="auto">
          <a:xfrm>
            <a:off x="1182688" y="4625975"/>
            <a:ext cx="7772400" cy="168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/>
              <a:t>PC-relative addressing</a:t>
            </a:r>
          </a:p>
          <a:p>
            <a:pPr lvl="1" eaLnBrk="1" hangingPunct="1"/>
            <a:r>
              <a:rPr lang="en-US" altLang="en-US" dirty="0"/>
              <a:t>Target address = PC + offset × 4</a:t>
            </a:r>
          </a:p>
          <a:p>
            <a:pPr lvl="1" eaLnBrk="1" hangingPunct="1"/>
            <a:r>
              <a:rPr lang="en-US" altLang="en-US" dirty="0"/>
              <a:t>PC already incremented by 4 by this time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03 - MIPS ISA </a:t>
            </a:r>
          </a:p>
        </p:txBody>
      </p:sp>
      <p:sp>
        <p:nvSpPr>
          <p:cNvPr id="1126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Jump Addressing</a:t>
            </a:r>
            <a:endParaRPr lang="en-AU" altLang="en-US"/>
          </a:p>
        </p:txBody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1843087"/>
          </a:xfrm>
        </p:spPr>
        <p:txBody>
          <a:bodyPr/>
          <a:lstStyle/>
          <a:p>
            <a:pPr eaLnBrk="1" hangingPunct="1"/>
            <a:r>
              <a:rPr lang="en-US" altLang="en-US"/>
              <a:t>Jump (</a:t>
            </a:r>
            <a:r>
              <a:rPr lang="en-US" altLang="en-US">
                <a:latin typeface="Lucida Console" panose="020B0609040504020204" pitchFamily="49" charset="0"/>
              </a:rPr>
              <a:t>j</a:t>
            </a:r>
            <a:r>
              <a:rPr lang="en-US" altLang="en-US"/>
              <a:t> and </a:t>
            </a:r>
            <a:r>
              <a:rPr lang="en-US" altLang="en-US">
                <a:latin typeface="Lucida Console" panose="020B0609040504020204" pitchFamily="49" charset="0"/>
              </a:rPr>
              <a:t>jal</a:t>
            </a:r>
            <a:r>
              <a:rPr lang="en-US" altLang="en-US"/>
              <a:t>) targets could be anywhere in text segment</a:t>
            </a:r>
          </a:p>
          <a:p>
            <a:pPr lvl="1" eaLnBrk="1" hangingPunct="1"/>
            <a:r>
              <a:rPr lang="en-US" altLang="en-US"/>
              <a:t>Encode full address in instruction</a:t>
            </a:r>
            <a:endParaRPr lang="en-AU" altLang="en-US"/>
          </a:p>
        </p:txBody>
      </p:sp>
      <p:grpSp>
        <p:nvGrpSpPr>
          <p:cNvPr id="112645" name="Group 4"/>
          <p:cNvGrpSpPr>
            <a:grpSpLocks/>
          </p:cNvGrpSpPr>
          <p:nvPr/>
        </p:nvGrpSpPr>
        <p:grpSpPr bwMode="auto">
          <a:xfrm>
            <a:off x="1403350" y="3165475"/>
            <a:ext cx="6913563" cy="773113"/>
            <a:chOff x="884" y="2356"/>
            <a:chExt cx="4355" cy="487"/>
          </a:xfrm>
        </p:grpSpPr>
        <p:sp>
          <p:nvSpPr>
            <p:cNvPr id="112647" name="Text Box 5"/>
            <p:cNvSpPr txBox="1">
              <a:spLocks noChangeArrowheads="1"/>
            </p:cNvSpPr>
            <p:nvPr/>
          </p:nvSpPr>
          <p:spPr bwMode="auto">
            <a:xfrm>
              <a:off x="884" y="2356"/>
              <a:ext cx="817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op</a:t>
              </a:r>
              <a:endParaRPr lang="en-AU" altLang="en-US" sz="2000"/>
            </a:p>
          </p:txBody>
        </p:sp>
        <p:sp>
          <p:nvSpPr>
            <p:cNvPr id="112648" name="Text Box 6"/>
            <p:cNvSpPr txBox="1">
              <a:spLocks noChangeArrowheads="1"/>
            </p:cNvSpPr>
            <p:nvPr/>
          </p:nvSpPr>
          <p:spPr bwMode="auto">
            <a:xfrm>
              <a:off x="1701" y="2356"/>
              <a:ext cx="3538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address</a:t>
              </a:r>
              <a:endParaRPr lang="en-AU" altLang="en-US" sz="2000"/>
            </a:p>
          </p:txBody>
        </p:sp>
        <p:sp>
          <p:nvSpPr>
            <p:cNvPr id="112649" name="Text Box 7"/>
            <p:cNvSpPr txBox="1">
              <a:spLocks noChangeArrowheads="1"/>
            </p:cNvSpPr>
            <p:nvPr/>
          </p:nvSpPr>
          <p:spPr bwMode="auto">
            <a:xfrm>
              <a:off x="1067" y="2631"/>
              <a:ext cx="42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6 bits</a:t>
              </a:r>
              <a:endParaRPr lang="en-AU" altLang="en-US" sz="1600"/>
            </a:p>
          </p:txBody>
        </p:sp>
        <p:sp>
          <p:nvSpPr>
            <p:cNvPr id="112650" name="Text Box 8"/>
            <p:cNvSpPr txBox="1">
              <a:spLocks noChangeArrowheads="1"/>
            </p:cNvSpPr>
            <p:nvPr/>
          </p:nvSpPr>
          <p:spPr bwMode="auto">
            <a:xfrm>
              <a:off x="3244" y="2617"/>
              <a:ext cx="49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26 bits</a:t>
              </a:r>
              <a:endParaRPr lang="en-AU" altLang="en-US" sz="1600"/>
            </a:p>
          </p:txBody>
        </p:sp>
      </p:grpSp>
      <p:sp>
        <p:nvSpPr>
          <p:cNvPr id="112646" name="Rectangle 9"/>
          <p:cNvSpPr>
            <a:spLocks noChangeArrowheads="1"/>
          </p:cNvSpPr>
          <p:nvPr/>
        </p:nvSpPr>
        <p:spPr bwMode="auto">
          <a:xfrm>
            <a:off x="684213" y="4076700"/>
            <a:ext cx="7772400" cy="168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(Pseudo)Direct jump addressing</a:t>
            </a:r>
          </a:p>
          <a:p>
            <a:pPr lvl="1" eaLnBrk="1" hangingPunct="1"/>
            <a:r>
              <a:rPr lang="en-US" altLang="en-US"/>
              <a:t>Target address = PC</a:t>
            </a:r>
            <a:r>
              <a:rPr lang="en-US" altLang="en-US" baseline="-25000"/>
              <a:t>31…28</a:t>
            </a:r>
            <a:r>
              <a:rPr lang="en-US" altLang="en-US"/>
              <a:t> : (address × 4)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03 - MIPS ISA </a:t>
            </a:r>
          </a:p>
        </p:txBody>
      </p:sp>
      <p:sp>
        <p:nvSpPr>
          <p:cNvPr id="2457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Register Operands</a:t>
            </a:r>
            <a:endParaRPr lang="en-AU" altLang="en-US"/>
          </a:p>
        </p:txBody>
      </p:sp>
      <p:sp>
        <p:nvSpPr>
          <p:cNvPr id="24580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Arithmetic instructions use register</a:t>
            </a:r>
            <a:br>
              <a:rPr lang="en-US" altLang="en-US" sz="2800" dirty="0"/>
            </a:br>
            <a:r>
              <a:rPr lang="en-US" altLang="en-US" sz="2800" dirty="0"/>
              <a:t>operands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MIPS has a 32 × 32-bit register file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Use for frequently accessed data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Numbered 0 to 31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32-bit data called a “word”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Assembler names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$t0, $t1, …, $t9 for temporary values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$s0, $s1, …, $s7 for saved variables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i="1" dirty="0"/>
              <a:t>Design Principle 2:</a:t>
            </a:r>
            <a:r>
              <a:rPr lang="en-US" altLang="en-US" sz="2800" dirty="0"/>
              <a:t> Smaller is faster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c.f. main memory: millions of locations</a:t>
            </a:r>
          </a:p>
        </p:txBody>
      </p:sp>
      <p:sp>
        <p:nvSpPr>
          <p:cNvPr id="24581" name="Text Box 4"/>
          <p:cNvSpPr txBox="1">
            <a:spLocks noChangeArrowheads="1"/>
          </p:cNvSpPr>
          <p:nvPr/>
        </p:nvSpPr>
        <p:spPr bwMode="auto">
          <a:xfrm rot="5400000">
            <a:off x="6734969" y="2042319"/>
            <a:ext cx="445135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folHlink"/>
                </a:solidFill>
              </a:rPr>
              <a:t>§2.3 Operands of the Computer Hardware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F5270-8EE5-42A1-98FF-5F1E17393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1E3426-9E02-4CB8-9212-6B71FF27B7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43E886-2342-4403-934E-3544A8E5BFA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 altLang="en-US"/>
              <a:t>03 - MIPS ISA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DF6422-2251-403E-AF63-AA23773875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240" b="7160"/>
          <a:stretch/>
        </p:blipFill>
        <p:spPr>
          <a:xfrm>
            <a:off x="107505" y="117475"/>
            <a:ext cx="9036496" cy="6479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21723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03 - MIPS ISA </a:t>
            </a:r>
          </a:p>
        </p:txBody>
      </p:sp>
      <p:sp>
        <p:nvSpPr>
          <p:cNvPr id="1146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Target Addressing Example</a:t>
            </a:r>
            <a:endParaRPr lang="en-AU" altLang="en-US"/>
          </a:p>
        </p:txBody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1228725"/>
          </a:xfrm>
        </p:spPr>
        <p:txBody>
          <a:bodyPr/>
          <a:lstStyle/>
          <a:p>
            <a:pPr eaLnBrk="1" hangingPunct="1"/>
            <a:r>
              <a:rPr lang="en-US" altLang="en-US"/>
              <a:t>Loop code from earlier example</a:t>
            </a:r>
          </a:p>
          <a:p>
            <a:pPr lvl="1" eaLnBrk="1" hangingPunct="1"/>
            <a:r>
              <a:rPr lang="en-US" altLang="en-US"/>
              <a:t>Assume Loop at location 80000</a:t>
            </a:r>
            <a:endParaRPr lang="en-AU" altLang="en-US" sz="2000">
              <a:solidFill>
                <a:schemeClr val="folHlink"/>
              </a:solidFill>
              <a:latin typeface="Lucida Console" panose="020B0609040504020204" pitchFamily="49" charset="0"/>
            </a:endParaRPr>
          </a:p>
        </p:txBody>
      </p:sp>
      <p:graphicFrame>
        <p:nvGraphicFramePr>
          <p:cNvPr id="332877" name="Group 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1926777"/>
              </p:ext>
            </p:extLst>
          </p:nvPr>
        </p:nvGraphicFramePr>
        <p:xfrm>
          <a:off x="684213" y="2708275"/>
          <a:ext cx="8202612" cy="2952751"/>
        </p:xfrm>
        <a:graphic>
          <a:graphicData uri="http://schemas.openxmlformats.org/drawingml/2006/table">
            <a:tbl>
              <a:tblPr/>
              <a:tblGrid>
                <a:gridCol w="36718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11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11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11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11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111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1118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22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Lucida Console" pitchFamily="49" charset="0"/>
                        </a:rPr>
                        <a:t>Loop: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sll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  $t1, $s3, 2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Arial" charset="0"/>
                        </a:rPr>
                        <a:t>80000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0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      add  $t1, $t1, $s6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80004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22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32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2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      lw   $t0, 0($t1)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80008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35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2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     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bne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  $t0, $s5,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Lucida Console" pitchFamily="49" charset="0"/>
                        </a:rPr>
                        <a:t>Exit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80012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21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Exit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2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      addi $s3, $s3, 1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80016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0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      j   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Lucida Console" pitchFamily="49" charset="0"/>
                        </a:rPr>
                        <a:t>Loop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80020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Arial" charset="0"/>
                        </a:rPr>
                        <a:t>Loop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2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Lucida Console" pitchFamily="49" charset="0"/>
                        </a:rPr>
                        <a:t>Exit: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…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80024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14760" name="Line 71"/>
          <p:cNvSpPr>
            <a:spLocks noChangeShapeType="1"/>
          </p:cNvSpPr>
          <p:nvPr/>
        </p:nvSpPr>
        <p:spPr bwMode="auto">
          <a:xfrm flipH="1" flipV="1">
            <a:off x="5003800" y="2997200"/>
            <a:ext cx="2016125" cy="2016125"/>
          </a:xfrm>
          <a:prstGeom prst="line">
            <a:avLst/>
          </a:prstGeom>
          <a:noFill/>
          <a:ln w="28575">
            <a:solidFill>
              <a:schemeClr val="accent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761" name="Line 72"/>
          <p:cNvSpPr>
            <a:spLocks noChangeShapeType="1"/>
          </p:cNvSpPr>
          <p:nvPr/>
        </p:nvSpPr>
        <p:spPr bwMode="auto">
          <a:xfrm flipH="1">
            <a:off x="5076825" y="4149725"/>
            <a:ext cx="2808288" cy="1150938"/>
          </a:xfrm>
          <a:prstGeom prst="line">
            <a:avLst/>
          </a:prstGeom>
          <a:noFill/>
          <a:ln w="28575">
            <a:solidFill>
              <a:schemeClr val="accent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D6589-6E96-402D-9482-B29B7BF5F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392C9A8-1022-4889-AC38-1F84DD6501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6204" y="2166425"/>
            <a:ext cx="8266892" cy="3029975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BDA52E-AFDC-4447-AE74-FCBAF0BABFA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 altLang="en-US"/>
              <a:t>03 - MIPS ISA </a:t>
            </a:r>
          </a:p>
        </p:txBody>
      </p:sp>
    </p:spTree>
    <p:extLst>
      <p:ext uri="{BB962C8B-B14F-4D97-AF65-F5344CB8AC3E}">
        <p14:creationId xmlns:p14="http://schemas.microsoft.com/office/powerpoint/2010/main" val="61105089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AFE9C-866B-4BCD-A686-CD887CC07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2B5226-F5C9-4F68-8884-0CD43C232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F50AAF-45F6-4AF1-8421-73D6AE214BA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 altLang="en-US"/>
              <a:t>03 - MIPS ISA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715064-C73C-4946-8B1F-D958197D42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574" b="7567"/>
          <a:stretch/>
        </p:blipFill>
        <p:spPr>
          <a:xfrm>
            <a:off x="0" y="260647"/>
            <a:ext cx="9144000" cy="6479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926146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03 - MIPS ISA </a:t>
            </a:r>
          </a:p>
        </p:txBody>
      </p:sp>
      <p:sp>
        <p:nvSpPr>
          <p:cNvPr id="1167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Branching Far Away</a:t>
            </a:r>
          </a:p>
        </p:txBody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tabLst>
                <a:tab pos="1619250" algn="l"/>
              </a:tabLst>
            </a:pPr>
            <a:r>
              <a:rPr lang="en-AU" altLang="en-US" dirty="0"/>
              <a:t>If branch target is too far to encode with 16-bit offset, assembler rewrites the code</a:t>
            </a:r>
          </a:p>
          <a:p>
            <a:pPr eaLnBrk="1" hangingPunct="1">
              <a:tabLst>
                <a:tab pos="1619250" algn="l"/>
              </a:tabLst>
            </a:pPr>
            <a:r>
              <a:rPr lang="en-AU" altLang="en-US" dirty="0"/>
              <a:t>Example</a:t>
            </a:r>
          </a:p>
          <a:p>
            <a:pPr lvl="1" eaLnBrk="1" hangingPunct="1">
              <a:buFont typeface="Wingdings" panose="05000000000000000000" pitchFamily="2" charset="2"/>
              <a:buNone/>
              <a:tabLst>
                <a:tab pos="1619250" algn="l"/>
              </a:tabLst>
            </a:pPr>
            <a:r>
              <a:rPr lang="en-AU" altLang="en-US" dirty="0">
                <a:latin typeface="Lucida Console" panose="020B0609040504020204" pitchFamily="49" charset="0"/>
              </a:rPr>
              <a:t>		</a:t>
            </a:r>
            <a:r>
              <a:rPr lang="en-AU" altLang="en-US" dirty="0" err="1">
                <a:latin typeface="Lucida Console" panose="020B0609040504020204" pitchFamily="49" charset="0"/>
              </a:rPr>
              <a:t>beq</a:t>
            </a:r>
            <a:r>
              <a:rPr lang="en-AU" altLang="en-US" dirty="0">
                <a:latin typeface="Lucida Console" panose="020B0609040504020204" pitchFamily="49" charset="0"/>
              </a:rPr>
              <a:t> $s0,$s1, L1</a:t>
            </a:r>
          </a:p>
          <a:p>
            <a:pPr lvl="1" eaLnBrk="1" hangingPunct="1">
              <a:buFont typeface="Wingdings" panose="05000000000000000000" pitchFamily="2" charset="2"/>
              <a:buNone/>
              <a:tabLst>
                <a:tab pos="1619250" algn="l"/>
              </a:tabLst>
            </a:pPr>
            <a:r>
              <a:rPr lang="en-AU" altLang="en-US" dirty="0">
                <a:cs typeface="Arial" panose="020B0604020202020204" pitchFamily="34" charset="0"/>
              </a:rPr>
              <a:t>				↓</a:t>
            </a:r>
          </a:p>
          <a:p>
            <a:pPr lvl="1" eaLnBrk="1" hangingPunct="1">
              <a:buFont typeface="Wingdings" panose="05000000000000000000" pitchFamily="2" charset="2"/>
              <a:buNone/>
              <a:tabLst>
                <a:tab pos="1619250" algn="l"/>
              </a:tabLst>
            </a:pPr>
            <a:r>
              <a:rPr lang="en-AU" altLang="en-US" dirty="0">
                <a:latin typeface="Lucida Console" panose="020B0609040504020204" pitchFamily="49" charset="0"/>
              </a:rPr>
              <a:t>		</a:t>
            </a:r>
            <a:r>
              <a:rPr lang="en-AU" altLang="en-US" dirty="0" err="1">
                <a:latin typeface="Lucida Console" panose="020B0609040504020204" pitchFamily="49" charset="0"/>
              </a:rPr>
              <a:t>bne</a:t>
            </a:r>
            <a:r>
              <a:rPr lang="en-AU" altLang="en-US" dirty="0">
                <a:latin typeface="Lucida Console" panose="020B0609040504020204" pitchFamily="49" charset="0"/>
              </a:rPr>
              <a:t> $s0,$s1, L2</a:t>
            </a:r>
            <a:br>
              <a:rPr lang="en-AU" altLang="en-US" dirty="0">
                <a:latin typeface="Lucida Console" panose="020B0609040504020204" pitchFamily="49" charset="0"/>
              </a:rPr>
            </a:br>
            <a:r>
              <a:rPr lang="en-AU" altLang="en-US" dirty="0">
                <a:latin typeface="Lucida Console" panose="020B0609040504020204" pitchFamily="49" charset="0"/>
              </a:rPr>
              <a:t>	j L1</a:t>
            </a:r>
            <a:br>
              <a:rPr lang="en-AU" altLang="en-US" dirty="0">
                <a:latin typeface="Lucida Console" panose="020B0609040504020204" pitchFamily="49" charset="0"/>
              </a:rPr>
            </a:br>
            <a:r>
              <a:rPr lang="en-AU" altLang="en-US" dirty="0">
                <a:latin typeface="Lucida Console" panose="020B0609040504020204" pitchFamily="49" charset="0"/>
              </a:rPr>
              <a:t>L2:	…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03 - MIPS ISA </a:t>
            </a:r>
          </a:p>
        </p:txBody>
      </p:sp>
      <p:sp>
        <p:nvSpPr>
          <p:cNvPr id="1187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Addressing Mode Summary</a:t>
            </a:r>
            <a:endParaRPr lang="en-AU" altLang="en-US"/>
          </a:p>
        </p:txBody>
      </p:sp>
      <p:pic>
        <p:nvPicPr>
          <p:cNvPr id="118788" name="Picture 6" descr="f02-18-P37449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538" y="1268413"/>
            <a:ext cx="4106862" cy="492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03 - MIPS ISA </a:t>
            </a:r>
          </a:p>
        </p:txBody>
      </p:sp>
      <p:sp>
        <p:nvSpPr>
          <p:cNvPr id="120835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206375"/>
            <a:ext cx="8259762" cy="701675"/>
          </a:xfrm>
        </p:spPr>
        <p:txBody>
          <a:bodyPr/>
          <a:lstStyle/>
          <a:p>
            <a:pPr eaLnBrk="1" hangingPunct="1"/>
            <a:r>
              <a:rPr lang="en-US" altLang="en-US" sz="4000"/>
              <a:t>Assembler Pseudoinstructions</a:t>
            </a:r>
            <a:endParaRPr lang="en-AU" altLang="en-US" sz="4000"/>
          </a:p>
        </p:txBody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tabLst>
                <a:tab pos="3409950" algn="l"/>
                <a:tab pos="4038600" algn="l"/>
              </a:tabLst>
            </a:pPr>
            <a:r>
              <a:rPr lang="en-US" altLang="en-US"/>
              <a:t>Most assembler instructions represent machine instructions one-to-one</a:t>
            </a:r>
          </a:p>
          <a:p>
            <a:pPr eaLnBrk="1" hangingPunct="1">
              <a:tabLst>
                <a:tab pos="3409950" algn="l"/>
                <a:tab pos="4038600" algn="l"/>
              </a:tabLst>
            </a:pPr>
            <a:r>
              <a:rPr lang="en-US" altLang="en-US"/>
              <a:t>Pseudoinstructions: figments of the assembler’s imagination</a:t>
            </a:r>
          </a:p>
          <a:p>
            <a:pPr eaLnBrk="1" hangingPunct="1">
              <a:buFont typeface="Wingdings" panose="05000000000000000000" pitchFamily="2" charset="2"/>
              <a:buNone/>
              <a:tabLst>
                <a:tab pos="3409950" algn="l"/>
                <a:tab pos="4038600" algn="l"/>
              </a:tabLst>
            </a:pPr>
            <a:r>
              <a:rPr lang="en-US" altLang="en-US" sz="2400">
                <a:latin typeface="Lucida Console" panose="020B0609040504020204" pitchFamily="49" charset="0"/>
              </a:rPr>
              <a:t>	move $t0, $t1</a:t>
            </a:r>
            <a:r>
              <a:rPr lang="en-US" altLang="en-US" sz="2800"/>
              <a:t>	</a:t>
            </a:r>
            <a:r>
              <a:rPr lang="en-US" altLang="en-US" sz="2800">
                <a:cs typeface="Arial" panose="020B0604020202020204" pitchFamily="34" charset="0"/>
              </a:rPr>
              <a:t>→</a:t>
            </a:r>
            <a:r>
              <a:rPr lang="en-US" altLang="en-US" sz="2800"/>
              <a:t>	</a:t>
            </a:r>
            <a:r>
              <a:rPr lang="en-US" altLang="en-US" sz="2400">
                <a:latin typeface="Lucida Console" panose="020B0609040504020204" pitchFamily="49" charset="0"/>
              </a:rPr>
              <a:t>add $t0, $zero, $t1</a:t>
            </a:r>
          </a:p>
          <a:p>
            <a:pPr eaLnBrk="1" hangingPunct="1">
              <a:buFont typeface="Wingdings" panose="05000000000000000000" pitchFamily="2" charset="2"/>
              <a:buNone/>
              <a:tabLst>
                <a:tab pos="3409950" algn="l"/>
                <a:tab pos="4038600" algn="l"/>
              </a:tabLst>
            </a:pPr>
            <a:r>
              <a:rPr lang="en-US" altLang="en-US" sz="2400">
                <a:latin typeface="Lucida Console" panose="020B0609040504020204" pitchFamily="49" charset="0"/>
              </a:rPr>
              <a:t>	blt $t0, $t1, L</a:t>
            </a:r>
            <a:r>
              <a:rPr lang="en-US" altLang="en-US" sz="2800"/>
              <a:t>	 </a:t>
            </a:r>
            <a:r>
              <a:rPr lang="en-US" altLang="en-US" sz="2800">
                <a:cs typeface="Arial" panose="020B0604020202020204" pitchFamily="34" charset="0"/>
              </a:rPr>
              <a:t>→</a:t>
            </a:r>
            <a:r>
              <a:rPr lang="en-US" altLang="en-US" sz="2800"/>
              <a:t> 	</a:t>
            </a:r>
            <a:r>
              <a:rPr lang="en-US" altLang="en-US" sz="2400">
                <a:latin typeface="Lucida Console" panose="020B0609040504020204" pitchFamily="49" charset="0"/>
              </a:rPr>
              <a:t>slt $at, $t0, $t1</a:t>
            </a:r>
            <a:br>
              <a:rPr lang="en-US" altLang="en-US" sz="2800"/>
            </a:br>
            <a:r>
              <a:rPr lang="en-US" altLang="en-US" sz="2800"/>
              <a:t>		</a:t>
            </a:r>
            <a:r>
              <a:rPr lang="en-US" altLang="en-US" sz="2400">
                <a:latin typeface="Lucida Console" panose="020B0609040504020204" pitchFamily="49" charset="0"/>
              </a:rPr>
              <a:t>bne $at, $zero, L</a:t>
            </a:r>
          </a:p>
          <a:p>
            <a:pPr lvl="1" eaLnBrk="1" hangingPunct="1">
              <a:tabLst>
                <a:tab pos="3409950" algn="l"/>
                <a:tab pos="4038600" algn="l"/>
              </a:tabLst>
            </a:pPr>
            <a:r>
              <a:rPr lang="en-US" altLang="en-US"/>
              <a:t>$at (register 1): assembler temporary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 altLang="en-US"/>
              <a:t>03 - MIPS ISA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r="5113" b="16382"/>
          <a:stretch/>
        </p:blipFill>
        <p:spPr>
          <a:xfrm>
            <a:off x="259492" y="0"/>
            <a:ext cx="8678122" cy="638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235619"/>
      </p:ext>
    </p:extLst>
  </p:cSld>
  <p:clrMapOvr>
    <a:masterClrMapping/>
  </p:clrMapOvr>
</p:sld>
</file>

<file path=ppt/theme/theme1.xml><?xml version="1.0" encoding="utf-8"?>
<a:theme xmlns:a="http://schemas.openxmlformats.org/drawingml/2006/main" name="1_cod4e">
  <a:themeElements>
    <a:clrScheme name="1_cod4e 7">
      <a:dk1>
        <a:srgbClr val="000000"/>
      </a:dk1>
      <a:lt1>
        <a:srgbClr val="FFFFFF"/>
      </a:lt1>
      <a:dk2>
        <a:srgbClr val="0039A6"/>
      </a:dk2>
      <a:lt2>
        <a:srgbClr val="808080"/>
      </a:lt2>
      <a:accent1>
        <a:srgbClr val="9FCAD3"/>
      </a:accent1>
      <a:accent2>
        <a:srgbClr val="C0C0C0"/>
      </a:accent2>
      <a:accent3>
        <a:srgbClr val="FFFFFF"/>
      </a:accent3>
      <a:accent4>
        <a:srgbClr val="000000"/>
      </a:accent4>
      <a:accent5>
        <a:srgbClr val="CDE1E6"/>
      </a:accent5>
      <a:accent6>
        <a:srgbClr val="AEAEAE"/>
      </a:accent6>
      <a:hlink>
        <a:srgbClr val="91AFBF"/>
      </a:hlink>
      <a:folHlink>
        <a:srgbClr val="ECEAAC"/>
      </a:folHlink>
    </a:clrScheme>
    <a:fontScheme name="1_cod4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cod4e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d4e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d4e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d4e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d4e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d4e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d4e 7">
        <a:dk1>
          <a:srgbClr val="000000"/>
        </a:dk1>
        <a:lt1>
          <a:srgbClr val="FFFFFF"/>
        </a:lt1>
        <a:dk2>
          <a:srgbClr val="0039A6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cod4e</Template>
  <TotalTime>35532</TotalTime>
  <Words>5516</Words>
  <Application>Microsoft Office PowerPoint</Application>
  <PresentationFormat>On-screen Show (4:3)</PresentationFormat>
  <Paragraphs>956</Paragraphs>
  <Slides>86</Slides>
  <Notes>54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86</vt:i4>
      </vt:variant>
    </vt:vector>
  </HeadingPairs>
  <TitlesOfParts>
    <vt:vector size="97" baseType="lpstr">
      <vt:lpstr>Arial</vt:lpstr>
      <vt:lpstr>Arial Black</vt:lpstr>
      <vt:lpstr>Corbel</vt:lpstr>
      <vt:lpstr>Courier New</vt:lpstr>
      <vt:lpstr>Lucida Console</vt:lpstr>
      <vt:lpstr>Symbol</vt:lpstr>
      <vt:lpstr>Tahoma</vt:lpstr>
      <vt:lpstr>Times New Roman</vt:lpstr>
      <vt:lpstr>Wingdings</vt:lpstr>
      <vt:lpstr>1_cod4e</vt:lpstr>
      <vt:lpstr>Equation</vt:lpstr>
      <vt:lpstr>PowerPoint Presentation</vt:lpstr>
      <vt:lpstr>Instruction Set</vt:lpstr>
      <vt:lpstr>The MIPS Instruction Set</vt:lpstr>
      <vt:lpstr>Arithmetic Operations</vt:lpstr>
      <vt:lpstr>Arithmetic Example</vt:lpstr>
      <vt:lpstr>Arithmetic instructions</vt:lpstr>
      <vt:lpstr>Arithmetic instructions</vt:lpstr>
      <vt:lpstr>Register Operands</vt:lpstr>
      <vt:lpstr>PowerPoint Presentation</vt:lpstr>
      <vt:lpstr>Register Operand Example</vt:lpstr>
      <vt:lpstr>Example 1</vt:lpstr>
      <vt:lpstr>Example 2</vt:lpstr>
      <vt:lpstr>Example 3</vt:lpstr>
      <vt:lpstr>Memory Operands</vt:lpstr>
      <vt:lpstr>PowerPoint Presentation</vt:lpstr>
      <vt:lpstr>Memory Operand Example 1</vt:lpstr>
      <vt:lpstr>Memory Operand Example 2</vt:lpstr>
      <vt:lpstr>Registers vs. Memory</vt:lpstr>
      <vt:lpstr>Immediate Operands</vt:lpstr>
      <vt:lpstr>The Constant Zero</vt:lpstr>
      <vt:lpstr>Representing Instructions</vt:lpstr>
      <vt:lpstr>MIPS R-format Instructions</vt:lpstr>
      <vt:lpstr>R-format Example</vt:lpstr>
      <vt:lpstr>Hexadecimal</vt:lpstr>
      <vt:lpstr>MIPS I-format Instructions</vt:lpstr>
      <vt:lpstr>MIPS instruction encoding</vt:lpstr>
      <vt:lpstr>Load instruction example</vt:lpstr>
      <vt:lpstr>Translating MIPS Assembly Language into Machine Language</vt:lpstr>
      <vt:lpstr>PowerPoint Presentation</vt:lpstr>
      <vt:lpstr>MIPS machine language?</vt:lpstr>
      <vt:lpstr>PowerPoint Presentation</vt:lpstr>
      <vt:lpstr>PowerPoint Presentation</vt:lpstr>
      <vt:lpstr>MIPS machine language</vt:lpstr>
      <vt:lpstr>Unsigned Binary Integers</vt:lpstr>
      <vt:lpstr>2s-Complement Signed Integers</vt:lpstr>
      <vt:lpstr>PowerPoint Presentation</vt:lpstr>
      <vt:lpstr>Signed Negation</vt:lpstr>
      <vt:lpstr>Sign Extension</vt:lpstr>
      <vt:lpstr>Logical Operations</vt:lpstr>
      <vt:lpstr>Shift Operations</vt:lpstr>
      <vt:lpstr>AND Operations</vt:lpstr>
      <vt:lpstr>OR Operations</vt:lpstr>
      <vt:lpstr>NOT Operations</vt:lpstr>
      <vt:lpstr>Conditional Operations</vt:lpstr>
      <vt:lpstr>If Statements</vt:lpstr>
      <vt:lpstr>Compiling If Statements</vt:lpstr>
      <vt:lpstr>If-then-else statement</vt:lpstr>
      <vt:lpstr>PowerPoint Presentation</vt:lpstr>
      <vt:lpstr>If-then</vt:lpstr>
      <vt:lpstr>Compiling Loop Statements</vt:lpstr>
      <vt:lpstr>Do-while</vt:lpstr>
      <vt:lpstr>Do-while</vt:lpstr>
      <vt:lpstr>While loop</vt:lpstr>
      <vt:lpstr>While loop</vt:lpstr>
      <vt:lpstr>While loop</vt:lpstr>
      <vt:lpstr>For loop</vt:lpstr>
      <vt:lpstr>For loop</vt:lpstr>
      <vt:lpstr>More Conditional Operations</vt:lpstr>
      <vt:lpstr>Branch Instruction Design</vt:lpstr>
      <vt:lpstr>Signed vs. Unsigned</vt:lpstr>
      <vt:lpstr>Procedure Calling</vt:lpstr>
      <vt:lpstr>Register Usage</vt:lpstr>
      <vt:lpstr>Procedure Call Instructions</vt:lpstr>
      <vt:lpstr>Leaf Procedure Example</vt:lpstr>
      <vt:lpstr>Leaf Procedure Example</vt:lpstr>
      <vt:lpstr>PowerPoint Presentation</vt:lpstr>
      <vt:lpstr>PowerPoint Presentation</vt:lpstr>
      <vt:lpstr>Non-Leaf Procedures</vt:lpstr>
      <vt:lpstr>Non-Leaf Procedure Example</vt:lpstr>
      <vt:lpstr>Non-Leaf Procedure Example</vt:lpstr>
      <vt:lpstr>Character Data</vt:lpstr>
      <vt:lpstr>Byte/Halfword Operations</vt:lpstr>
      <vt:lpstr>String Copy Example</vt:lpstr>
      <vt:lpstr>String Copy Example</vt:lpstr>
      <vt:lpstr>32-bit Constants</vt:lpstr>
      <vt:lpstr>PowerPoint Presentation</vt:lpstr>
      <vt:lpstr>PowerPoint Presentation</vt:lpstr>
      <vt:lpstr>Branch Addressing</vt:lpstr>
      <vt:lpstr>Jump Addressing</vt:lpstr>
      <vt:lpstr>PowerPoint Presentation</vt:lpstr>
      <vt:lpstr>Target Addressing Example</vt:lpstr>
      <vt:lpstr>PowerPoint Presentation</vt:lpstr>
      <vt:lpstr>PowerPoint Presentation</vt:lpstr>
      <vt:lpstr>Branching Far Away</vt:lpstr>
      <vt:lpstr>Addressing Mode Summary</vt:lpstr>
      <vt:lpstr>Assembler Pseudoinstructions</vt:lpstr>
    </vt:vector>
  </TitlesOfParts>
  <Company>Ashenden Designs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Peter Ashenden</dc:creator>
  <cp:lastModifiedBy>periyasamy</cp:lastModifiedBy>
  <cp:revision>203</cp:revision>
  <dcterms:created xsi:type="dcterms:W3CDTF">2008-07-27T22:34:41Z</dcterms:created>
  <dcterms:modified xsi:type="dcterms:W3CDTF">2021-09-21T04:20:57Z</dcterms:modified>
</cp:coreProperties>
</file>