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397" r:id="rId2"/>
    <p:sldId id="272" r:id="rId3"/>
    <p:sldId id="273" r:id="rId4"/>
    <p:sldId id="402" r:id="rId5"/>
    <p:sldId id="399" r:id="rId6"/>
    <p:sldId id="271" r:id="rId7"/>
    <p:sldId id="400" r:id="rId8"/>
    <p:sldId id="274" r:id="rId9"/>
    <p:sldId id="401" r:id="rId10"/>
    <p:sldId id="403" r:id="rId11"/>
    <p:sldId id="404" r:id="rId12"/>
    <p:sldId id="405" r:id="rId13"/>
    <p:sldId id="406" r:id="rId14"/>
    <p:sldId id="407" r:id="rId15"/>
    <p:sldId id="275" r:id="rId16"/>
    <p:sldId id="409" r:id="rId17"/>
    <p:sldId id="408" r:id="rId18"/>
    <p:sldId id="414" r:id="rId19"/>
    <p:sldId id="411" r:id="rId20"/>
    <p:sldId id="410" r:id="rId21"/>
    <p:sldId id="392" r:id="rId22"/>
    <p:sldId id="416" r:id="rId23"/>
    <p:sldId id="417" r:id="rId24"/>
    <p:sldId id="418" r:id="rId25"/>
    <p:sldId id="419" r:id="rId26"/>
    <p:sldId id="413" r:id="rId27"/>
    <p:sldId id="420" r:id="rId28"/>
    <p:sldId id="421" r:id="rId29"/>
    <p:sldId id="41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422" r:id="rId39"/>
    <p:sldId id="423" r:id="rId40"/>
    <p:sldId id="396" r:id="rId41"/>
    <p:sldId id="285" r:id="rId42"/>
    <p:sldId id="424" r:id="rId43"/>
    <p:sldId id="286" r:id="rId44"/>
    <p:sldId id="287" r:id="rId45"/>
    <p:sldId id="394" r:id="rId46"/>
    <p:sldId id="395" r:id="rId47"/>
    <p:sldId id="288" r:id="rId48"/>
    <p:sldId id="289" r:id="rId49"/>
    <p:sldId id="299" r:id="rId50"/>
    <p:sldId id="300" r:id="rId51"/>
    <p:sldId id="301" r:id="rId52"/>
    <p:sldId id="302" r:id="rId53"/>
    <p:sldId id="303" r:id="rId54"/>
    <p:sldId id="305" r:id="rId55"/>
    <p:sldId id="306" r:id="rId56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 snapToObjects="1">
      <p:cViewPr varScale="1">
        <p:scale>
          <a:sx n="97" d="100"/>
          <a:sy n="97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D5D40AB-CC6D-4D59-A514-66B9ABB86753}" type="datetime3">
              <a:rPr lang="en-AU"/>
              <a:pPr>
                <a:defRPr/>
              </a:pPr>
              <a:t>15 December, 2019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3EB652BE-946E-4930-921E-55CEB60A97C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55650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9A618DD-C9EE-4246-9C3C-F26E7022B6D9}" type="datetime3">
              <a:rPr lang="en-AU"/>
              <a:pPr>
                <a:defRPr/>
              </a:pPr>
              <a:t>15 December, 2019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EC73048F-F3F4-4B7F-820D-2D86EF10006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38941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DBE55-3377-4144-8C54-E1C4D454200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F87168-4871-44ED-8D65-F46D71FCC466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8412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A4E56-D978-4C3C-AEB9-B90EB3601A97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8568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A4E56-D978-4C3C-AEB9-B90EB3601A9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7074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2E1E8-27AE-4CD0-80E8-67FCB17F497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7B907-F14C-42F1-A3A9-6F5CFFD681B2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134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B02D1A-6C9D-4925-A6A8-E794AF92AE1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768160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2E1E8-27AE-4CD0-80E8-67FCB17F497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7B907-F14C-42F1-A3A9-6F5CFFD681B2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341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276F18-65EC-4BB8-A936-8CCAC964F30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E5686-1697-4DE4-9AAE-981372FA5A96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668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9A34C9-6F4A-4C23-ABB3-AC73A224C8E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C268F7-5083-4067-A6BE-4414191AB605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2979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799EB-FECB-4E45-9638-9E445DD7263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09542-2F62-4F50-8804-4F4B4FDE3BE2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7803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0E203F-BC30-47CB-8D56-A77A3BF8893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373940-8E40-45E5-BE5E-F4E5EDB09645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4783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17035-68D0-4915-A33C-2F67BD8816FF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3662A8-90FD-44CC-931C-6AE80545F7E6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928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DBE55-3377-4144-8C54-E1C4D454200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F87168-4871-44ED-8D65-F46D71FCC466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6903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69E3C1-7C9C-4E15-AF88-4A45BEBEEC6D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17AC63-6B39-46C3-8E4E-451FC0E917FE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4891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09BF4A-9869-4FC5-8A0A-9354DAF6AC66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84778-56AA-4D28-A707-5051BF04F9EE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1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D9D2E8-100E-45E3-95A2-DB2EE720F07B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35C2FA-3BE0-4836-92C3-5695D95A4675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6775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D9D2E8-100E-45E3-95A2-DB2EE720F07B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35C2FA-3BE0-4836-92C3-5695D95A4675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5274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1C2D39-C1EE-426F-9BC6-95D10DAD6241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CA841-E335-45B3-A730-0BE70A795582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7057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1C2D39-C1EE-426F-9BC6-95D10DAD6241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2CA841-E335-45B3-A730-0BE70A795582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1401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1F94B1-3D22-4F26-8513-DECFE0D19C88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AFC33-BD40-4F81-837A-6748775659C9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2387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EB40CB-735C-4FEB-B5F4-F61332A38550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9CB5D4-33E5-41B6-8D69-9F323F8F1F04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1036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6B58BA-A343-43F5-B581-6C8CDA5C6ACE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83026E-2DE8-400B-8D18-B9A302B56CA5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1279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470C38-D3F7-4E8E-ABFE-C640AF304E95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32FFA2-1A74-4EB4-A652-AAB68E078EAF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507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2CB64D-EFF3-4CF4-964D-27377457B208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BE8F94-5C5C-4F10-8BDF-5AFB43166FB1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42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D3473D-B03B-49A9-A5BF-C3118CB1D9F4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EEED88-B76A-4AA6-AEE9-F648D53455DF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0537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37CDAF-20B1-4437-987A-2B1DEC99C30B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34C845-1CF5-4B7F-A935-FF90F10F52B3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3217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9551A6-C675-47CF-BD13-1CAE719D8386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657A42-208B-4CA1-A2F6-CE2F3394BF60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1347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B8362-6F58-4248-B5A5-9499714921F0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0E441-945A-45C0-9253-BCA7A4BEF6A6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64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A797FA-F08F-4827-9BA2-7413908714D8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7C5D79-4448-4AF4-A8F2-D303703CBD00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17215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41961B-0015-4FBB-B527-008BFDC7B458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B8D80-0C9B-4B90-B52D-13DBE1827B10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7236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AE277-60D1-445B-A305-CD364C2B80DA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EE2503-5EC5-4FFD-AFA8-B36D7D2155EB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046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6968A7-048E-491F-A47F-053B2D4B43D4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FF35A8-D9EC-4BC7-A6AB-9748E92AB39B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535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314C4-0E6B-4C56-BBBA-FEFEBE5BA7DC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B44D4-798B-46C4-B799-6AE97B4248D2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549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314C4-0E6B-4C56-BBBA-FEFEBE5BA7DC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B44D4-798B-46C4-B799-6AE97B4248D2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66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ED8D4-C4AE-4854-BB84-8087982A43F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444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785E-BE98-4428-AC0E-3A6439044630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09410-BEEF-4F2F-A0FF-99FF04F0F171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0730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785E-BE98-4428-AC0E-3A6439044630}" type="datetime3">
              <a:rPr lang="en-AU" altLang="en-US" smtClean="0">
                <a:latin typeface="Times New Roman" panose="02020603050405020304" pitchFamily="18" charset="0"/>
              </a:rPr>
              <a:pPr/>
              <a:t>15 December,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09410-BEEF-4F2F-A0FF-99FF04F0F171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372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  <a:latin typeface="Arial" charset="0"/>
                </a:rPr>
                <a:t>The Hardware/Software Interface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  <a:latin typeface="Arial" charset="0"/>
                </a:rPr>
                <a:t>Edition</a:t>
              </a:r>
              <a:endParaRPr lang="en-US" sz="14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16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600AB6B-9A56-4F91-BE1E-D153D591224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52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B0D917E-E221-4BF6-AEDB-1A97391E2C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2330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8185437D-172E-4502-9A05-24F3DF0FB42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78555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178800" cy="5638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776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E7A6CFD-2FE7-46AA-BDDE-3C694FD2FA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072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0B55869-A53A-4CD4-89F8-5749F0069F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007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75ECC76C-FCC3-460D-89E5-7E68DD8FEA8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5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9B319D4-402E-4820-BA00-886B4098409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242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DC82E39-7911-4F5A-AD71-FBF54BE4FEF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408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59F504F-1660-45A5-9207-028238DFC7F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2836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138CF21-D50D-4452-98FB-48BD8EE129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4987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2670A9E-0585-45EC-AE42-6CBDF6963A4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9849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C8064F6B-F8F1-4DDB-A7A2-EF65204410FD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B6C41B-CE80-4DB1-8A34-D257472AFB36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Principle of Locality</a:t>
            </a:r>
            <a:endParaRPr lang="en-AU" altLang="en-US" dirty="0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Programs </a:t>
            </a:r>
          </a:p>
          <a:p>
            <a:pPr lvl="1" eaLnBrk="1" hangingPunct="1"/>
            <a:r>
              <a:rPr lang="en-US" altLang="en-US" dirty="0" smtClean="0"/>
              <a:t>want </a:t>
            </a:r>
            <a:r>
              <a:rPr lang="en-US" altLang="en-US" dirty="0"/>
              <a:t>unlimited amounts of fast </a:t>
            </a:r>
            <a:r>
              <a:rPr lang="en-US" altLang="en-US" dirty="0" smtClean="0"/>
              <a:t>memory</a:t>
            </a:r>
          </a:p>
          <a:p>
            <a:pPr eaLnBrk="1" hangingPunct="1"/>
            <a:r>
              <a:rPr lang="en-US" altLang="en-US" dirty="0" smtClean="0"/>
              <a:t>Program behavior </a:t>
            </a:r>
          </a:p>
          <a:p>
            <a:pPr lvl="1" eaLnBrk="1" hangingPunct="1"/>
            <a:r>
              <a:rPr lang="en-US" altLang="en-US" dirty="0"/>
              <a:t>access a small proportion of </a:t>
            </a:r>
            <a:r>
              <a:rPr lang="en-US" altLang="en-US" dirty="0" smtClean="0"/>
              <a:t>its </a:t>
            </a:r>
            <a:r>
              <a:rPr lang="en-US" altLang="en-US" dirty="0"/>
              <a:t>address space at any time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exhibits spatial and temporal locality</a:t>
            </a:r>
          </a:p>
          <a:p>
            <a:pPr lvl="1" eaLnBrk="1" hangingPunct="1"/>
            <a:r>
              <a:rPr lang="en-US" altLang="en-US" dirty="0"/>
              <a:t>T</a:t>
            </a:r>
            <a:r>
              <a:rPr lang="en-US" altLang="en-US" dirty="0" smtClean="0"/>
              <a:t>emporal locality </a:t>
            </a:r>
            <a:r>
              <a:rPr lang="en-US" dirty="0" smtClean="0"/>
              <a:t>(locality </a:t>
            </a:r>
            <a:r>
              <a:rPr lang="en-US" dirty="0"/>
              <a:t>in time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Spatial locality </a:t>
            </a:r>
            <a:r>
              <a:rPr lang="en-US" dirty="0"/>
              <a:t>(locality in space)</a:t>
            </a:r>
            <a:endParaRPr lang="en-US" altLang="en-US" dirty="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319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10</a:t>
            </a:fld>
            <a:endParaRPr lang="en-AU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178800" cy="51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2000" kern="0" dirty="0" smtClean="0"/>
              <a:t>Small amount of fast memory</a:t>
            </a:r>
          </a:p>
          <a:p>
            <a:r>
              <a:rPr lang="en-GB" altLang="en-US" sz="2000" kern="0" dirty="0" smtClean="0"/>
              <a:t>Sits between main memory and CPU</a:t>
            </a:r>
          </a:p>
          <a:p>
            <a:r>
              <a:rPr lang="en-GB" altLang="en-US" sz="2000" kern="0" dirty="0" smtClean="0"/>
              <a:t>May be located on CPU chip</a:t>
            </a:r>
          </a:p>
          <a:p>
            <a:endParaRPr lang="en-GB" altLang="en-US" kern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>
            <a:fillRect/>
          </a:stretch>
        </p:blipFill>
        <p:spPr bwMode="auto">
          <a:xfrm>
            <a:off x="971600" y="2345673"/>
            <a:ext cx="6912768" cy="39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12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Cache operation – 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CPU requests contents of memory location</a:t>
            </a:r>
          </a:p>
          <a:p>
            <a:r>
              <a:rPr lang="en-GB" altLang="en-US" dirty="0"/>
              <a:t>Check cache for this data</a:t>
            </a:r>
          </a:p>
          <a:p>
            <a:r>
              <a:rPr lang="en-GB" altLang="en-US" dirty="0"/>
              <a:t>If present, get from cache (fast)</a:t>
            </a:r>
          </a:p>
          <a:p>
            <a:r>
              <a:rPr lang="en-GB" altLang="en-US" dirty="0"/>
              <a:t>If not present, read required block from main memory to cache</a:t>
            </a:r>
          </a:p>
          <a:p>
            <a:r>
              <a:rPr lang="en-GB" altLang="en-US" dirty="0"/>
              <a:t>Then deliver from cache to CPU</a:t>
            </a:r>
          </a:p>
          <a:p>
            <a:r>
              <a:rPr lang="en-GB" altLang="en-US" dirty="0"/>
              <a:t>Cache includes tags to identify which block of main memory is in each cache slot</a:t>
            </a:r>
          </a:p>
        </p:txBody>
      </p:sp>
    </p:spTree>
    <p:extLst>
      <p:ext uri="{BB962C8B-B14F-4D97-AF65-F5344CB8AC3E}">
        <p14:creationId xmlns:p14="http://schemas.microsoft.com/office/powerpoint/2010/main" val="340835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Cache </a:t>
            </a:r>
            <a:r>
              <a:rPr lang="en-GB" altLang="en-US" dirty="0" smtClean="0"/>
              <a:t>operation - </a:t>
            </a:r>
            <a:r>
              <a:rPr lang="en-GB" altLang="en-US" dirty="0"/>
              <a:t>Flowchart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12</a:t>
            </a:fld>
            <a:endParaRPr lang="en-AU" altLang="en-US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5538"/>
            <a:ext cx="5074654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48888" y="1125538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 – Read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</a:t>
            </a:r>
            <a:r>
              <a:rPr lang="en-US" dirty="0"/>
              <a:t>memory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dirty="0" smtClean="0"/>
              <a:t>a </a:t>
            </a:r>
            <a:r>
              <a:rPr lang="en-US" dirty="0"/>
              <a:t>processor has </a:t>
            </a:r>
            <a:r>
              <a:rPr lang="en-US" dirty="0" smtClean="0"/>
              <a:t>a cache and a main memory. The </a:t>
            </a:r>
            <a:r>
              <a:rPr lang="en-US" dirty="0"/>
              <a:t>access time of </a:t>
            </a:r>
            <a:r>
              <a:rPr lang="en-US" dirty="0" smtClean="0"/>
              <a:t>cache is 0.01 </a:t>
            </a:r>
            <a:r>
              <a:rPr lang="en-US" dirty="0" err="1" smtClean="0"/>
              <a:t>ms</a:t>
            </a:r>
            <a:r>
              <a:rPr lang="en-US" dirty="0"/>
              <a:t>; The access time of main </a:t>
            </a:r>
            <a:r>
              <a:rPr lang="en-US" dirty="0" smtClean="0"/>
              <a:t>memory is </a:t>
            </a:r>
            <a:r>
              <a:rPr lang="en-US" dirty="0"/>
              <a:t>0.1 </a:t>
            </a:r>
            <a:r>
              <a:rPr lang="en-US" dirty="0" err="1" smtClean="0"/>
              <a:t>ms</a:t>
            </a:r>
            <a:r>
              <a:rPr lang="en-US" dirty="0" err="1"/>
              <a:t>.</a:t>
            </a:r>
            <a:r>
              <a:rPr lang="en-US" dirty="0"/>
              <a:t> </a:t>
            </a:r>
          </a:p>
          <a:p>
            <a:r>
              <a:rPr lang="en-US" dirty="0" smtClean="0"/>
              <a:t>Suppose </a:t>
            </a:r>
            <a:r>
              <a:rPr lang="en-US" dirty="0"/>
              <a:t>95% of the memory accesses are found in the </a:t>
            </a:r>
            <a:r>
              <a:rPr lang="en-US" dirty="0" smtClean="0"/>
              <a:t>cache</a:t>
            </a:r>
            <a:r>
              <a:rPr lang="en-US" dirty="0"/>
              <a:t>. </a:t>
            </a:r>
            <a:r>
              <a:rPr lang="en-US" dirty="0" smtClean="0"/>
              <a:t>Find the average memory access </a:t>
            </a:r>
            <a:r>
              <a:rPr lang="en-US" dirty="0"/>
              <a:t>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5651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memory access </a:t>
            </a:r>
            <a:r>
              <a:rPr lang="en-US" dirty="0"/>
              <a:t>time 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avg</a:t>
            </a:r>
            <a:r>
              <a:rPr lang="en-US" baseline="-25000" dirty="0" smtClean="0"/>
              <a:t> </a:t>
            </a:r>
            <a:r>
              <a:rPr lang="en-US" dirty="0"/>
              <a:t>= h*Tc +(1-h)*M</a:t>
            </a:r>
          </a:p>
          <a:p>
            <a:pPr lvl="1"/>
            <a:r>
              <a:rPr lang="en-US" dirty="0" smtClean="0"/>
              <a:t>h = </a:t>
            </a:r>
            <a:r>
              <a:rPr lang="en-US" dirty="0"/>
              <a:t>hit rate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1-h) = miss rate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c</a:t>
            </a:r>
            <a:r>
              <a:rPr lang="en-US" dirty="0" smtClean="0"/>
              <a:t> = </a:t>
            </a:r>
            <a:r>
              <a:rPr lang="en-US" dirty="0"/>
              <a:t>time to access information from cache</a:t>
            </a:r>
          </a:p>
          <a:p>
            <a:pPr lvl="1"/>
            <a:r>
              <a:rPr lang="en-US" dirty="0" smtClean="0"/>
              <a:t>M = </a:t>
            </a:r>
            <a:r>
              <a:rPr lang="en-US" dirty="0"/>
              <a:t>miss </a:t>
            </a:r>
            <a:r>
              <a:rPr lang="en-US" dirty="0" smtClean="0"/>
              <a:t>penalty </a:t>
            </a:r>
          </a:p>
          <a:p>
            <a:pPr marL="457200" lvl="1" indent="0">
              <a:buNone/>
            </a:pPr>
            <a:r>
              <a:rPr lang="en-US" dirty="0" smtClean="0"/>
              <a:t>= (</a:t>
            </a:r>
            <a:r>
              <a:rPr lang="en-US" dirty="0"/>
              <a:t>0.95)(0.01 </a:t>
            </a:r>
            <a:r>
              <a:rPr lang="en-US" dirty="0" err="1"/>
              <a:t>ms</a:t>
            </a:r>
            <a:r>
              <a:rPr lang="en-US" dirty="0"/>
              <a:t>) + (0.05)(0.01 </a:t>
            </a:r>
            <a:r>
              <a:rPr lang="en-US" dirty="0" err="1"/>
              <a:t>ms</a:t>
            </a:r>
            <a:r>
              <a:rPr lang="en-US" dirty="0"/>
              <a:t> + 0.1 </a:t>
            </a:r>
            <a:r>
              <a:rPr lang="en-US" dirty="0" err="1"/>
              <a:t>ms</a:t>
            </a:r>
            <a:r>
              <a:rPr lang="en-US" dirty="0"/>
              <a:t>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</a:t>
            </a:r>
            <a:r>
              <a:rPr lang="en-US" dirty="0"/>
              <a:t>0.0095 + 0.0055 = 0.015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112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Main memory</a:t>
            </a:r>
            <a:endParaRPr lang="en-AU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9553" y="1125538"/>
            <a:ext cx="5472608" cy="5111750"/>
          </a:xfrm>
        </p:spPr>
        <p:txBody>
          <a:bodyPr/>
          <a:lstStyle/>
          <a:p>
            <a:r>
              <a:rPr lang="en-US" dirty="0"/>
              <a:t>With n-bit address </a:t>
            </a:r>
            <a:r>
              <a:rPr lang="en-US" dirty="0" smtClean="0"/>
              <a:t>there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addressable words</a:t>
            </a:r>
          </a:p>
          <a:p>
            <a:r>
              <a:rPr lang="en-US" dirty="0"/>
              <a:t>Main memory </a:t>
            </a:r>
            <a:r>
              <a:rPr lang="en-US" dirty="0" smtClean="0"/>
              <a:t>(MM) is </a:t>
            </a:r>
            <a:r>
              <a:rPr lang="en-US" dirty="0"/>
              <a:t>considered to consist of a number of fixed length blocks of K words each</a:t>
            </a:r>
          </a:p>
          <a:p>
            <a:r>
              <a:rPr lang="en-US" dirty="0" smtClean="0"/>
              <a:t>Total number of blocks in MM M = 2</a:t>
            </a:r>
            <a:r>
              <a:rPr lang="en-US" baseline="30000" dirty="0" smtClean="0"/>
              <a:t>n</a:t>
            </a:r>
            <a:r>
              <a:rPr lang="en-US" dirty="0" smtClean="0"/>
              <a:t>/K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72200" y="1125538"/>
            <a:ext cx="2582888" cy="5111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5A2F4F-9514-49CC-8D09-18527E9C568B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80" y="1011014"/>
            <a:ext cx="2880319" cy="5340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Cache memory</a:t>
            </a:r>
            <a:endParaRPr lang="en-AU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9553" y="1125538"/>
            <a:ext cx="4143898" cy="5111750"/>
          </a:xfrm>
        </p:spPr>
        <p:txBody>
          <a:bodyPr/>
          <a:lstStyle/>
          <a:p>
            <a:r>
              <a:rPr lang="en-US" sz="2400" dirty="0"/>
              <a:t>The cache consists of m blocks, called </a:t>
            </a:r>
            <a:r>
              <a:rPr lang="en-US" sz="2400" dirty="0" smtClean="0"/>
              <a:t>lines</a:t>
            </a:r>
          </a:p>
          <a:p>
            <a:r>
              <a:rPr lang="en-US" sz="2400" dirty="0" smtClean="0"/>
              <a:t>Size of a cache line = Size of a main memory block</a:t>
            </a:r>
          </a:p>
          <a:p>
            <a:r>
              <a:rPr lang="en-US" sz="2400" dirty="0"/>
              <a:t>Each line contains </a:t>
            </a:r>
            <a:endParaRPr lang="en-US" sz="2400" dirty="0" smtClean="0"/>
          </a:p>
          <a:p>
            <a:pPr lvl="1"/>
            <a:r>
              <a:rPr lang="en-US" dirty="0" smtClean="0"/>
              <a:t>K words</a:t>
            </a:r>
          </a:p>
          <a:p>
            <a:pPr lvl="1"/>
            <a:r>
              <a:rPr lang="en-US" dirty="0" smtClean="0"/>
              <a:t>Tag of a </a:t>
            </a:r>
            <a:r>
              <a:rPr lang="en-US" dirty="0"/>
              <a:t>few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Control bits </a:t>
            </a:r>
          </a:p>
          <a:p>
            <a:pPr lvl="2"/>
            <a:r>
              <a:rPr lang="en-US" dirty="0" smtClean="0"/>
              <a:t>Ex. Modified/Not modified</a:t>
            </a:r>
          </a:p>
          <a:p>
            <a:pPr lvl="2"/>
            <a:r>
              <a:rPr lang="en-US" dirty="0" smtClean="0"/>
              <a:t>Valid/Invalid</a:t>
            </a:r>
          </a:p>
          <a:p>
            <a:pPr lvl="1"/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55A2F4F-9514-49CC-8D09-18527E9C568B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92" y="1892643"/>
            <a:ext cx="3672408" cy="30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blocks to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number of lines </a:t>
            </a:r>
            <a:r>
              <a:rPr lang="en-US" sz="2800" dirty="0" smtClean="0"/>
              <a:t>in cache is less </a:t>
            </a:r>
            <a:r>
              <a:rPr lang="en-US" sz="2800" dirty="0"/>
              <a:t>than the number of main memory </a:t>
            </a:r>
            <a:r>
              <a:rPr lang="en-US" sz="2800" dirty="0" smtClean="0"/>
              <a:t>blocks (m &lt;&lt;M)</a:t>
            </a:r>
            <a:endParaRPr lang="en-US" sz="2800" dirty="0"/>
          </a:p>
          <a:p>
            <a:r>
              <a:rPr lang="en-US" sz="2800" dirty="0" smtClean="0"/>
              <a:t>At </a:t>
            </a:r>
            <a:r>
              <a:rPr lang="en-US" sz="2800" dirty="0"/>
              <a:t>any time, some subset of the blocks of memory resides in lines in </a:t>
            </a:r>
            <a:r>
              <a:rPr lang="en-US" sz="2800" dirty="0" smtClean="0"/>
              <a:t>the cache</a:t>
            </a:r>
          </a:p>
          <a:p>
            <a:r>
              <a:rPr lang="en-US" sz="2800" dirty="0"/>
              <a:t>Because there are more blocks than lines, an individual line </a:t>
            </a:r>
            <a:r>
              <a:rPr lang="en-US" sz="2800" dirty="0" smtClean="0"/>
              <a:t>cannot be </a:t>
            </a:r>
            <a:r>
              <a:rPr lang="en-US" sz="2800" dirty="0"/>
              <a:t>uniquely and permanently dedicated to a particular </a:t>
            </a:r>
            <a:r>
              <a:rPr lang="en-US" sz="2800" dirty="0" smtClean="0"/>
              <a:t>block</a:t>
            </a:r>
          </a:p>
          <a:p>
            <a:r>
              <a:rPr lang="en-US" sz="2800" dirty="0" smtClean="0"/>
              <a:t>Each line has a tag </a:t>
            </a:r>
          </a:p>
          <a:p>
            <a:pPr lvl="1"/>
            <a:r>
              <a:rPr lang="en-US" sz="2400" dirty="0" smtClean="0"/>
              <a:t>Tag identifies </a:t>
            </a:r>
            <a:r>
              <a:rPr lang="en-US" sz="2400" dirty="0"/>
              <a:t>which particular block is currently being </a:t>
            </a:r>
            <a:r>
              <a:rPr lang="en-US" sz="2400" dirty="0" smtClean="0"/>
              <a:t>stored in a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0451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blocks to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Because there are fewer cache lines than main memory blocks, an algorithm </a:t>
            </a:r>
            <a:r>
              <a:rPr lang="en-US" sz="2800" dirty="0" smtClean="0"/>
              <a:t>is needed </a:t>
            </a:r>
            <a:r>
              <a:rPr lang="en-US" sz="2800" dirty="0"/>
              <a:t>for mapping main memory blocks into cache </a:t>
            </a:r>
            <a:r>
              <a:rPr lang="en-US" sz="2800" dirty="0" smtClean="0"/>
              <a:t>lines</a:t>
            </a:r>
          </a:p>
          <a:p>
            <a:r>
              <a:rPr lang="en-US" sz="2800" dirty="0" smtClean="0"/>
              <a:t>Further</a:t>
            </a:r>
            <a:r>
              <a:rPr lang="en-US" sz="2800" dirty="0"/>
              <a:t>, a means </a:t>
            </a:r>
            <a:r>
              <a:rPr lang="en-US" sz="2800" dirty="0" smtClean="0"/>
              <a:t>is needed </a:t>
            </a:r>
            <a:r>
              <a:rPr lang="en-US" sz="2800" dirty="0"/>
              <a:t>for determining which main memory block currently occupies a cache </a:t>
            </a:r>
            <a:r>
              <a:rPr lang="en-US" sz="2800" dirty="0" smtClean="0"/>
              <a:t>line</a:t>
            </a:r>
            <a:endParaRPr lang="en-US" sz="2800" dirty="0"/>
          </a:p>
          <a:p>
            <a:r>
              <a:rPr lang="en-US" sz="2800" dirty="0"/>
              <a:t>The choice of the mapping function dictates how the cache is </a:t>
            </a:r>
            <a:r>
              <a:rPr lang="en-US" sz="2800" dirty="0" smtClean="0"/>
              <a:t>organized</a:t>
            </a:r>
          </a:p>
          <a:p>
            <a:r>
              <a:rPr lang="en-US" sz="2800" dirty="0" smtClean="0"/>
              <a:t>Three techniques can </a:t>
            </a:r>
            <a:r>
              <a:rPr lang="en-US" sz="2800" dirty="0"/>
              <a:t>be used: direct, associative, and set </a:t>
            </a:r>
            <a:r>
              <a:rPr lang="en-US" sz="2800" dirty="0" smtClean="0"/>
              <a:t>associative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97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 </a:t>
            </a:r>
            <a:r>
              <a:rPr lang="en-US" altLang="en-US" dirty="0" smtClean="0"/>
              <a:t>memory - Example</a:t>
            </a:r>
            <a:endParaRPr lang="en-GB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5538"/>
            <a:ext cx="8270875" cy="5111750"/>
          </a:xfrm>
        </p:spPr>
        <p:txBody>
          <a:bodyPr/>
          <a:lstStyle/>
          <a:p>
            <a:r>
              <a:rPr lang="en-GB" altLang="en-US" sz="2400" dirty="0" smtClean="0"/>
              <a:t>Main </a:t>
            </a:r>
            <a:r>
              <a:rPr lang="en-GB" altLang="en-US" sz="2400" dirty="0"/>
              <a:t>memory address has two </a:t>
            </a:r>
            <a:r>
              <a:rPr lang="en-GB" altLang="en-US" sz="2400" dirty="0" smtClean="0"/>
              <a:t>fields</a:t>
            </a:r>
          </a:p>
          <a:p>
            <a:pPr lvl="1"/>
            <a:r>
              <a:rPr lang="en-US" altLang="en-US" sz="2000" dirty="0"/>
              <a:t>s bits specify one of the 2</a:t>
            </a:r>
            <a:r>
              <a:rPr lang="en-US" altLang="en-US" sz="2000" baseline="30000" dirty="0"/>
              <a:t>s</a:t>
            </a:r>
            <a:r>
              <a:rPr lang="en-US" altLang="en-US" sz="2000" dirty="0"/>
              <a:t> blocks of main memory</a:t>
            </a:r>
          </a:p>
          <a:p>
            <a:pPr lvl="1"/>
            <a:r>
              <a:rPr lang="en-US" altLang="en-US" sz="2000" dirty="0" smtClean="0"/>
              <a:t>w </a:t>
            </a:r>
            <a:r>
              <a:rPr lang="en-US" altLang="en-US" sz="2000" dirty="0"/>
              <a:t>bits identify a unique word or byte within a block of main memory</a:t>
            </a:r>
          </a:p>
          <a:p>
            <a:pPr lvl="1"/>
            <a:r>
              <a:rPr lang="en-GB" altLang="en-US" sz="2000" dirty="0" smtClean="0"/>
              <a:t>block </a:t>
            </a:r>
            <a:r>
              <a:rPr lang="en-GB" altLang="en-US" sz="2000" dirty="0"/>
              <a:t>address + word offset</a:t>
            </a:r>
          </a:p>
          <a:p>
            <a:r>
              <a:rPr lang="en-GB" altLang="en-US" sz="2400" dirty="0"/>
              <a:t>Main memory of 16MB </a:t>
            </a:r>
          </a:p>
          <a:p>
            <a:r>
              <a:rPr lang="en-GB" altLang="en-US" sz="2400" dirty="0"/>
              <a:t>Address bits : 24 bits</a:t>
            </a:r>
          </a:p>
          <a:p>
            <a:r>
              <a:rPr lang="en-GB" altLang="en-US" sz="2400" dirty="0" smtClean="0"/>
              <a:t>Main memory block of 4 bytes</a:t>
            </a:r>
          </a:p>
          <a:p>
            <a:pPr lvl="1"/>
            <a:r>
              <a:rPr lang="en-GB" altLang="en-US" sz="2000" dirty="0" smtClean="0"/>
              <a:t>No. of MM blocks = MM size/block size </a:t>
            </a:r>
          </a:p>
          <a:p>
            <a:pPr lvl="1"/>
            <a:r>
              <a:rPr lang="en-GB" altLang="en-US" sz="2000" dirty="0"/>
              <a:t>No. of </a:t>
            </a:r>
            <a:r>
              <a:rPr lang="en-GB" altLang="en-US" sz="2000" dirty="0" smtClean="0"/>
              <a:t>MM blocks = 16MB/ 4B = 4MB = 2</a:t>
            </a:r>
            <a:r>
              <a:rPr lang="en-GB" altLang="en-US" sz="2000" baseline="30000" dirty="0" smtClean="0"/>
              <a:t>22</a:t>
            </a:r>
            <a:endParaRPr lang="en-GB" altLang="en-US" sz="2000" dirty="0" smtClean="0"/>
          </a:p>
          <a:p>
            <a:pPr lvl="1"/>
            <a:r>
              <a:rPr lang="en-GB" altLang="en-US" sz="2000" dirty="0" smtClean="0"/>
              <a:t>No. of bits to address 4 MB MM blocks  </a:t>
            </a:r>
          </a:p>
          <a:p>
            <a:pPr lvl="1"/>
            <a:r>
              <a:rPr lang="en-GB" altLang="en-US" sz="2000" dirty="0" smtClean="0"/>
              <a:t>= log (2</a:t>
            </a:r>
            <a:r>
              <a:rPr lang="en-GB" altLang="en-US" sz="2000" baseline="30000" dirty="0" smtClean="0"/>
              <a:t>22</a:t>
            </a:r>
            <a:r>
              <a:rPr lang="en-GB" altLang="en-US" sz="2000" dirty="0" smtClean="0"/>
              <a:t>) = 22 bits</a:t>
            </a:r>
          </a:p>
          <a:p>
            <a:pPr lvl="1"/>
            <a:r>
              <a:rPr lang="en-GB" altLang="en-US" sz="2000" dirty="0"/>
              <a:t>No. of bits to address 4 </a:t>
            </a:r>
            <a:r>
              <a:rPr lang="en-GB" altLang="en-US" sz="2000" dirty="0" smtClean="0"/>
              <a:t>bytes = log(4) = 2 bits</a:t>
            </a:r>
          </a:p>
          <a:p>
            <a:r>
              <a:rPr lang="en-GB" altLang="en-US" sz="2000" dirty="0" smtClean="0"/>
              <a:t>24 </a:t>
            </a:r>
            <a:r>
              <a:rPr lang="en-GB" altLang="en-US" sz="2000" dirty="0"/>
              <a:t>bit </a:t>
            </a:r>
            <a:r>
              <a:rPr lang="en-GB" altLang="en-US" sz="2000" dirty="0" smtClean="0"/>
              <a:t>address = 22 bit </a:t>
            </a:r>
            <a:r>
              <a:rPr lang="en-GB" altLang="en-US" sz="2000" dirty="0"/>
              <a:t>block address and 2 bit </a:t>
            </a:r>
            <a:r>
              <a:rPr lang="en-GB" altLang="en-US" sz="2000" dirty="0" smtClean="0"/>
              <a:t>word offset</a:t>
            </a:r>
          </a:p>
        </p:txBody>
      </p:sp>
    </p:spTree>
    <p:extLst>
      <p:ext uri="{BB962C8B-B14F-4D97-AF65-F5344CB8AC3E}">
        <p14:creationId xmlns:p14="http://schemas.microsoft.com/office/powerpoint/2010/main" val="422250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1B6C41B-CE80-4DB1-8A34-D257472AFB36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 of Locality</a:t>
            </a:r>
            <a:endParaRPr lang="en-AU" altLang="en-US" smtClean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545" y="1125538"/>
            <a:ext cx="8487544" cy="5111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Temporal locality</a:t>
            </a:r>
          </a:p>
          <a:p>
            <a:pPr lvl="1" eaLnBrk="1" hangingPunct="1"/>
            <a:r>
              <a:rPr lang="en-US" altLang="en-US" dirty="0" smtClean="0"/>
              <a:t>Items accessed recently are likely to be accessed again soon</a:t>
            </a:r>
          </a:p>
          <a:p>
            <a:pPr lvl="1" eaLnBrk="1" hangingPunct="1"/>
            <a:r>
              <a:rPr lang="en-US" altLang="en-US" dirty="0" smtClean="0"/>
              <a:t>e.g., instructions in a loop</a:t>
            </a:r>
          </a:p>
          <a:p>
            <a:pPr eaLnBrk="1" hangingPunct="1"/>
            <a:r>
              <a:rPr lang="en-US" altLang="en-US" dirty="0" smtClean="0"/>
              <a:t>Spatial locality</a:t>
            </a:r>
          </a:p>
          <a:p>
            <a:pPr lvl="1" eaLnBrk="1" hangingPunct="1"/>
            <a:r>
              <a:rPr lang="en-US" altLang="en-US" dirty="0" smtClean="0"/>
              <a:t>Items near those accessed recently are likely to be accessed soon</a:t>
            </a:r>
          </a:p>
          <a:p>
            <a:pPr lvl="1" eaLnBrk="1" hangingPunct="1"/>
            <a:r>
              <a:rPr lang="en-US" altLang="en-US" dirty="0" smtClean="0"/>
              <a:t>E.g., sequential instruction access, accessing array data</a:t>
            </a:r>
            <a:endParaRPr lang="en-AU" altLang="en-US" dirty="0" smtClean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Cache memory </a:t>
            </a:r>
            <a:r>
              <a:rPr lang="en-US" altLang="en-US" dirty="0"/>
              <a:t>- Example</a:t>
            </a:r>
            <a:endParaRPr lang="en-GB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Cache of 64KB</a:t>
            </a:r>
          </a:p>
          <a:p>
            <a:r>
              <a:rPr lang="en-GB" altLang="en-US" dirty="0" smtClean="0"/>
              <a:t>Cache block of 4 bytes</a:t>
            </a:r>
          </a:p>
          <a:p>
            <a:pPr lvl="1"/>
            <a:r>
              <a:rPr lang="en-GB" altLang="en-US" dirty="0" smtClean="0"/>
              <a:t>No. of cache lines = Cache size/block size </a:t>
            </a:r>
          </a:p>
          <a:p>
            <a:pPr lvl="1"/>
            <a:r>
              <a:rPr lang="en-GB" altLang="en-US" dirty="0"/>
              <a:t>No. of cache lines </a:t>
            </a:r>
            <a:r>
              <a:rPr lang="en-GB" altLang="en-US" dirty="0" smtClean="0"/>
              <a:t>= 64KB/ 4B = 16 KB = 2</a:t>
            </a:r>
            <a:r>
              <a:rPr lang="en-GB" altLang="en-US" baseline="30000" dirty="0" smtClean="0"/>
              <a:t>14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No. of bits to address 14 KB cache lines </a:t>
            </a:r>
          </a:p>
          <a:p>
            <a:pPr lvl="1"/>
            <a:r>
              <a:rPr lang="en-GB" altLang="en-US" dirty="0" smtClean="0"/>
              <a:t>= log (2</a:t>
            </a:r>
            <a:r>
              <a:rPr lang="en-GB" altLang="en-US" baseline="30000" dirty="0" smtClean="0"/>
              <a:t>14</a:t>
            </a:r>
            <a:r>
              <a:rPr lang="en-GB" altLang="en-US" dirty="0" smtClean="0"/>
              <a:t>) = 14 bits</a:t>
            </a:r>
          </a:p>
          <a:p>
            <a:pPr lvl="1"/>
            <a:r>
              <a:rPr lang="en-GB" altLang="en-US" dirty="0"/>
              <a:t>No. of bits to address 4 bytes = log(4) = 2 </a:t>
            </a:r>
            <a:r>
              <a:rPr lang="en-GB" altLang="en-US" dirty="0" smtClean="0"/>
              <a:t>bits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70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88E90F0-8AD4-4B14-996E-98C7745932D0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Direct Mapped Cache</a:t>
            </a:r>
            <a:endParaRPr lang="en-AU" altLang="en-US" dirty="0" smtClean="0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439169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Simplest technique</a:t>
            </a:r>
          </a:p>
          <a:p>
            <a:pPr eaLnBrk="1" hangingPunct="1"/>
            <a:r>
              <a:rPr lang="en-US" altLang="en-US" dirty="0" smtClean="0"/>
              <a:t>Each </a:t>
            </a:r>
            <a:r>
              <a:rPr lang="en-US" altLang="en-US" dirty="0"/>
              <a:t>block of main memory </a:t>
            </a:r>
            <a:r>
              <a:rPr lang="en-US" altLang="en-US" dirty="0" smtClean="0"/>
              <a:t>maps into </a:t>
            </a:r>
            <a:r>
              <a:rPr lang="en-US" altLang="en-US" dirty="0"/>
              <a:t>only one possible cache </a:t>
            </a:r>
            <a:r>
              <a:rPr lang="en-US" altLang="en-US" dirty="0" smtClean="0"/>
              <a:t>line</a:t>
            </a:r>
          </a:p>
          <a:p>
            <a:r>
              <a:rPr lang="en-US" dirty="0"/>
              <a:t>The mapping is </a:t>
            </a:r>
            <a:r>
              <a:rPr lang="en-US" dirty="0" smtClean="0"/>
              <a:t>expressed as</a:t>
            </a:r>
          </a:p>
          <a:p>
            <a:pPr marL="0" indent="0" algn="ctr">
              <a:buNone/>
            </a:pPr>
            <a:r>
              <a:rPr lang="en-US" i="1" dirty="0" err="1"/>
              <a:t>i</a:t>
            </a:r>
            <a:r>
              <a:rPr lang="en-US" i="1" dirty="0"/>
              <a:t> = j modulo m</a:t>
            </a:r>
          </a:p>
          <a:p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cache line number</a:t>
            </a:r>
          </a:p>
          <a:p>
            <a:r>
              <a:rPr lang="en-US" i="1" dirty="0"/>
              <a:t>j</a:t>
            </a:r>
            <a:r>
              <a:rPr lang="en-US" dirty="0"/>
              <a:t> main memory block number</a:t>
            </a:r>
          </a:p>
          <a:p>
            <a:r>
              <a:rPr lang="en-US" i="1" dirty="0"/>
              <a:t>m</a:t>
            </a:r>
            <a:r>
              <a:rPr lang="en-US" dirty="0"/>
              <a:t> number of lines in the cache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 smtClean="0"/>
              <a:t>Direct Mapping from Cache to Main Memory</a:t>
            </a:r>
          </a:p>
        </p:txBody>
      </p:sp>
      <p:pic>
        <p:nvPicPr>
          <p:cNvPr id="6041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760"/>
            <a:ext cx="7992244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3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282714"/>
            <a:ext cx="8204200" cy="707886"/>
          </a:xfrm>
        </p:spPr>
        <p:txBody>
          <a:bodyPr/>
          <a:lstStyle/>
          <a:p>
            <a:r>
              <a:rPr lang="en-GB" altLang="en-US" sz="4000" dirty="0" smtClean="0"/>
              <a:t>Direct Mapping Cache Line Table</a:t>
            </a:r>
          </a:p>
        </p:txBody>
      </p:sp>
      <p:graphicFrame>
        <p:nvGraphicFramePr>
          <p:cNvPr id="181278" name="Group 3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51074862"/>
              </p:ext>
            </p:extLst>
          </p:nvPr>
        </p:nvGraphicFramePr>
        <p:xfrm>
          <a:off x="899591" y="1557338"/>
          <a:ext cx="7747522" cy="4106388"/>
        </p:xfrm>
        <a:graphic>
          <a:graphicData uri="http://schemas.openxmlformats.org/drawingml/2006/table">
            <a:tbl>
              <a:tblPr/>
              <a:tblGrid>
                <a:gridCol w="3873761">
                  <a:extLst>
                    <a:ext uri="{9D8B030D-6E8A-4147-A177-3AD203B41FA5}">
                      <a16:colId xmlns:a16="http://schemas.microsoft.com/office/drawing/2014/main" val="3654727561"/>
                    </a:ext>
                  </a:extLst>
                </a:gridCol>
                <a:gridCol w="3873761">
                  <a:extLst>
                    <a:ext uri="{9D8B030D-6E8A-4147-A177-3AD203B41FA5}">
                      <a16:colId xmlns:a16="http://schemas.microsoft.com/office/drawing/2014/main" val="1836557026"/>
                    </a:ext>
                  </a:extLst>
                </a:gridCol>
              </a:tblGrid>
              <a:tr h="5763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Cache line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Main Memory blocks held</a:t>
                      </a: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664883"/>
                  </a:ext>
                </a:extLst>
              </a:tr>
              <a:tr h="898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0, m, 2m, 3m…2s-m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055122"/>
                  </a:ext>
                </a:extLst>
              </a:tr>
              <a:tr h="898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1,m+1, 2m+1…2s-m+1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70212"/>
                  </a:ext>
                </a:extLst>
              </a:tr>
              <a:tr h="5859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…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4675"/>
                  </a:ext>
                </a:extLst>
              </a:tr>
              <a:tr h="8984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m-1</a:t>
                      </a:r>
                    </a:p>
                  </a:txBody>
                  <a:tcPr marL="90000" marR="90000" marT="46809" marB="468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m-1, 2m-1,3m-1…2s-1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endParaRPr kumimoji="1" lang="en-GB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0000" marR="90000" marT="46809" marB="468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26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19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Direct Mapping Address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For purposes of cache access, each main memory address can be viewed as consisting of three </a:t>
            </a:r>
            <a:r>
              <a:rPr lang="en-US" altLang="en-US" sz="2400" dirty="0" smtClean="0"/>
              <a:t>fields</a:t>
            </a:r>
          </a:p>
          <a:p>
            <a:pPr lvl="1"/>
            <a:r>
              <a:rPr lang="en-US" altLang="en-US" sz="2400" dirty="0" smtClean="0"/>
              <a:t>Line offset </a:t>
            </a:r>
          </a:p>
          <a:p>
            <a:pPr lvl="2"/>
            <a:r>
              <a:rPr lang="en-US" altLang="en-US" dirty="0" smtClean="0"/>
              <a:t>Identifies </a:t>
            </a:r>
            <a:r>
              <a:rPr lang="en-US" altLang="en-US" dirty="0"/>
              <a:t>a unique word or byte within a </a:t>
            </a:r>
            <a:r>
              <a:rPr lang="en-US" altLang="en-US" dirty="0" smtClean="0"/>
              <a:t>line </a:t>
            </a:r>
            <a:r>
              <a:rPr lang="en-US" altLang="en-US" dirty="0"/>
              <a:t>of </a:t>
            </a:r>
            <a:r>
              <a:rPr lang="en-US" altLang="en-US" dirty="0" smtClean="0"/>
              <a:t>cache memory</a:t>
            </a:r>
          </a:p>
          <a:p>
            <a:pPr lvl="2"/>
            <a:r>
              <a:rPr lang="en-US" altLang="en-US" dirty="0"/>
              <a:t>The least significant </a:t>
            </a:r>
            <a:r>
              <a:rPr lang="en-US" altLang="en-US" i="1" dirty="0"/>
              <a:t>w</a:t>
            </a:r>
            <a:r>
              <a:rPr lang="en-US" altLang="en-US" dirty="0"/>
              <a:t> bits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Line number </a:t>
            </a:r>
          </a:p>
          <a:p>
            <a:pPr lvl="2"/>
            <a:r>
              <a:rPr lang="en-US" altLang="en-US" dirty="0"/>
              <a:t>Specify one of the m=2r  blocks of main memory </a:t>
            </a:r>
          </a:p>
          <a:p>
            <a:pPr lvl="2"/>
            <a:r>
              <a:rPr lang="en-US" altLang="en-US" dirty="0" smtClean="0"/>
              <a:t>The next most significant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bits</a:t>
            </a:r>
          </a:p>
          <a:p>
            <a:pPr lvl="1"/>
            <a:r>
              <a:rPr lang="en-US" altLang="en-US" sz="2400" dirty="0" smtClean="0"/>
              <a:t>Tag</a:t>
            </a:r>
          </a:p>
          <a:p>
            <a:pPr lvl="2"/>
            <a:r>
              <a:rPr lang="en-US" altLang="en-US" sz="2000" dirty="0"/>
              <a:t>D</a:t>
            </a:r>
            <a:r>
              <a:rPr lang="en-US" altLang="en-US" sz="2000" dirty="0" smtClean="0"/>
              <a:t>istinguish a block </a:t>
            </a:r>
            <a:r>
              <a:rPr lang="en-US" altLang="en-US" sz="2000" dirty="0"/>
              <a:t>from other blocks that can fit into </a:t>
            </a:r>
            <a:r>
              <a:rPr lang="en-US" altLang="en-US" sz="2000" dirty="0" smtClean="0"/>
              <a:t>a cache </a:t>
            </a:r>
            <a:r>
              <a:rPr lang="en-US" altLang="en-US" sz="2000" dirty="0"/>
              <a:t>line</a:t>
            </a:r>
            <a:endParaRPr lang="en-US" altLang="en-US" sz="2000" dirty="0" smtClean="0"/>
          </a:p>
          <a:p>
            <a:pPr lvl="2"/>
            <a:r>
              <a:rPr lang="en-GB" altLang="en-US" sz="2000" dirty="0" smtClean="0"/>
              <a:t>The most </a:t>
            </a:r>
            <a:r>
              <a:rPr lang="en-GB" altLang="en-US" sz="2000" dirty="0"/>
              <a:t>significant portion </a:t>
            </a:r>
            <a:r>
              <a:rPr lang="en-GB" altLang="en-US" sz="2000" i="1" dirty="0" smtClean="0"/>
              <a:t>s – r</a:t>
            </a:r>
            <a:r>
              <a:rPr lang="en-GB" altLang="en-US" sz="2000" dirty="0" smtClean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3370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Direct Mapping Address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 smtClean="0"/>
              <a:t>Address length = (s + w) bits</a:t>
            </a:r>
          </a:p>
          <a:p>
            <a:r>
              <a:rPr lang="en-GB" altLang="en-US" sz="2400" dirty="0" smtClean="0"/>
              <a:t>Number of addressable units = 2</a:t>
            </a:r>
            <a:r>
              <a:rPr lang="en-GB" altLang="en-US" sz="2400" baseline="30000" dirty="0" smtClean="0"/>
              <a:t>s+w</a:t>
            </a:r>
            <a:r>
              <a:rPr lang="en-GB" altLang="en-US" sz="2400" dirty="0" smtClean="0"/>
              <a:t> words or bytes</a:t>
            </a:r>
          </a:p>
          <a:p>
            <a:r>
              <a:rPr lang="en-GB" altLang="en-US" sz="2400" dirty="0" smtClean="0"/>
              <a:t>Block size = line size = 2</a:t>
            </a:r>
            <a:r>
              <a:rPr lang="en-GB" altLang="en-US" sz="2400" baseline="30000" dirty="0" smtClean="0"/>
              <a:t>w</a:t>
            </a:r>
            <a:r>
              <a:rPr lang="en-GB" altLang="en-US" sz="2400" dirty="0" smtClean="0"/>
              <a:t> words or bytes</a:t>
            </a:r>
          </a:p>
          <a:p>
            <a:r>
              <a:rPr lang="en-GB" altLang="en-US" sz="2400" dirty="0" smtClean="0"/>
              <a:t>Number of blocks in main memory = 2</a:t>
            </a:r>
            <a:r>
              <a:rPr lang="en-GB" altLang="en-US" sz="2400" baseline="30000" dirty="0"/>
              <a:t>s+ w</a:t>
            </a:r>
            <a:r>
              <a:rPr lang="en-GB" altLang="en-US" sz="2400" dirty="0"/>
              <a:t>/2</a:t>
            </a:r>
            <a:r>
              <a:rPr lang="en-GB" altLang="en-US" sz="2400" baseline="30000" dirty="0"/>
              <a:t>w</a:t>
            </a:r>
            <a:r>
              <a:rPr lang="en-GB" altLang="en-US" sz="2400" dirty="0" smtClean="0"/>
              <a:t> = 2</a:t>
            </a:r>
            <a:r>
              <a:rPr lang="en-GB" altLang="en-US" sz="2400" baseline="30000" dirty="0" smtClean="0"/>
              <a:t>s</a:t>
            </a:r>
          </a:p>
          <a:p>
            <a:r>
              <a:rPr lang="en-GB" altLang="en-US" sz="2400" dirty="0" smtClean="0"/>
              <a:t>Number of lines in cache = m = 2</a:t>
            </a:r>
            <a:r>
              <a:rPr lang="en-GB" altLang="en-US" sz="2400" baseline="30000" dirty="0" smtClean="0"/>
              <a:t>r</a:t>
            </a:r>
          </a:p>
          <a:p>
            <a:r>
              <a:rPr lang="en-GB" altLang="en-US" sz="2400" dirty="0" smtClean="0"/>
              <a:t>Size of tag = (s – r) bits</a:t>
            </a:r>
          </a:p>
          <a:p>
            <a:r>
              <a:rPr lang="en-US" sz="2400" dirty="0"/>
              <a:t>Size of cache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r+w</a:t>
            </a:r>
            <a:r>
              <a:rPr lang="en-US" sz="2400" dirty="0" smtClean="0"/>
              <a:t> </a:t>
            </a:r>
            <a:r>
              <a:rPr lang="en-US" sz="2400" dirty="0"/>
              <a:t>words or bytes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GB" altLang="en-US" sz="3600" dirty="0" smtClean="0"/>
              <a:t>Direct Mapping Address Structure</a:t>
            </a: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827585" y="1981200"/>
            <a:ext cx="540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788907" y="1574223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Tag  </a:t>
            </a:r>
            <a:r>
              <a:rPr lang="en-GB" altLang="en-US" i="1" dirty="0"/>
              <a:t>s-r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2071731" y="1550844"/>
            <a:ext cx="944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Line </a:t>
            </a:r>
            <a:r>
              <a:rPr lang="en-GB" altLang="en-US" i="1" dirty="0" smtClean="0"/>
              <a:t>r</a:t>
            </a:r>
            <a:endParaRPr lang="en-GB" altLang="en-US" i="1" dirty="0"/>
          </a:p>
        </p:txBody>
      </p:sp>
      <p:sp>
        <p:nvSpPr>
          <p:cNvPr id="58374" name="Text Box 7"/>
          <p:cNvSpPr txBox="1">
            <a:spLocks noChangeArrowheads="1"/>
          </p:cNvSpPr>
          <p:nvPr/>
        </p:nvSpPr>
        <p:spPr bwMode="auto">
          <a:xfrm>
            <a:off x="4785316" y="149282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Word  </a:t>
            </a:r>
            <a:r>
              <a:rPr lang="en-GB" altLang="en-US" i="1" dirty="0"/>
              <a:t>w</a:t>
            </a:r>
          </a:p>
        </p:txBody>
      </p:sp>
      <p:sp>
        <p:nvSpPr>
          <p:cNvPr id="58375" name="Line 8"/>
          <p:cNvSpPr>
            <a:spLocks noChangeShapeType="1"/>
          </p:cNvSpPr>
          <p:nvPr/>
        </p:nvSpPr>
        <p:spPr bwMode="auto">
          <a:xfrm>
            <a:off x="4507787" y="199851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9"/>
          <p:cNvSpPr>
            <a:spLocks noChangeShapeType="1"/>
          </p:cNvSpPr>
          <p:nvPr/>
        </p:nvSpPr>
        <p:spPr bwMode="auto">
          <a:xfrm>
            <a:off x="1763688" y="1981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974725" y="2174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8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3117488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dirty="0"/>
              <a:t>14</a:t>
            </a: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5074607" y="221961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/>
              <a:t>2</a:t>
            </a:r>
          </a:p>
        </p:txBody>
      </p:sp>
      <p:sp>
        <p:nvSpPr>
          <p:cNvPr id="58380" name="Rectangle 14"/>
          <p:cNvSpPr>
            <a:spLocks noGrp="1" noChangeArrowheads="1"/>
          </p:cNvSpPr>
          <p:nvPr>
            <p:ph type="body" sz="half" idx="2"/>
          </p:nvPr>
        </p:nvSpPr>
        <p:spPr>
          <a:xfrm>
            <a:off x="726589" y="3023178"/>
            <a:ext cx="7373803" cy="3238500"/>
          </a:xfrm>
        </p:spPr>
        <p:txBody>
          <a:bodyPr/>
          <a:lstStyle/>
          <a:p>
            <a:r>
              <a:rPr lang="en-GB" altLang="en-US" sz="2000" dirty="0" smtClean="0"/>
              <a:t>24 bit address</a:t>
            </a:r>
          </a:p>
          <a:p>
            <a:r>
              <a:rPr lang="en-GB" altLang="en-US" sz="2000" dirty="0" smtClean="0"/>
              <a:t>2 bit word identifier (4 byte block)</a:t>
            </a:r>
          </a:p>
          <a:p>
            <a:r>
              <a:rPr lang="en-GB" altLang="en-US" sz="2000" dirty="0" smtClean="0"/>
              <a:t>22 bit block identifier</a:t>
            </a:r>
          </a:p>
          <a:p>
            <a:pPr lvl="1"/>
            <a:r>
              <a:rPr lang="en-GB" altLang="en-US" sz="1800" dirty="0" smtClean="0"/>
              <a:t>8 bit tag (=22-14)</a:t>
            </a:r>
          </a:p>
          <a:p>
            <a:pPr lvl="1"/>
            <a:r>
              <a:rPr lang="en-GB" altLang="en-US" sz="1800" dirty="0" smtClean="0"/>
              <a:t>14 bit line number</a:t>
            </a:r>
          </a:p>
          <a:p>
            <a:r>
              <a:rPr lang="en-GB" altLang="en-US" sz="2000" dirty="0" smtClean="0"/>
              <a:t>No two blocks in the same line have the same Tag field</a:t>
            </a:r>
          </a:p>
          <a:p>
            <a:r>
              <a:rPr lang="en-GB" altLang="en-US" sz="2000" dirty="0" smtClean="0"/>
              <a:t>Check contents of cache by finding line and checking Tag</a:t>
            </a:r>
          </a:p>
        </p:txBody>
      </p:sp>
    </p:spTree>
    <p:extLst>
      <p:ext uri="{BB962C8B-B14F-4D97-AF65-F5344CB8AC3E}">
        <p14:creationId xmlns:p14="http://schemas.microsoft.com/office/powerpoint/2010/main" val="21982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15389"/>
            <a:ext cx="8548439" cy="1323439"/>
          </a:xfrm>
        </p:spPr>
        <p:txBody>
          <a:bodyPr/>
          <a:lstStyle/>
          <a:p>
            <a:r>
              <a:rPr lang="en-US" sz="4000" b="0" dirty="0"/>
              <a:t>Direct-Mapping Cache Organization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27</a:t>
            </a:fld>
            <a:endParaRPr lang="en-AU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196752"/>
            <a:ext cx="7200800" cy="4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Direct-Mapping </a:t>
            </a:r>
            <a:r>
              <a:rPr lang="en-US" b="0" dirty="0" smtClean="0"/>
              <a:t>Cache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cache system </a:t>
            </a:r>
            <a:r>
              <a:rPr lang="en-US" sz="2400" dirty="0" smtClean="0"/>
              <a:t>is presented </a:t>
            </a:r>
            <a:r>
              <a:rPr lang="en-US" sz="2400" dirty="0"/>
              <a:t>with a 24-bit </a:t>
            </a:r>
            <a:r>
              <a:rPr lang="en-US" sz="2400" dirty="0" smtClean="0"/>
              <a:t>address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14-bit line number is used as an index into the </a:t>
            </a:r>
            <a:r>
              <a:rPr lang="en-US" sz="2400" dirty="0" smtClean="0"/>
              <a:t>cache to </a:t>
            </a:r>
            <a:r>
              <a:rPr lang="en-US" sz="2400" dirty="0"/>
              <a:t>access a particular </a:t>
            </a:r>
            <a:r>
              <a:rPr lang="en-US" sz="2400" dirty="0" smtClean="0"/>
              <a:t>line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8-bit tag number matches the tag number currently </a:t>
            </a:r>
            <a:r>
              <a:rPr lang="en-US" sz="2400" dirty="0" smtClean="0"/>
              <a:t>stored in </a:t>
            </a:r>
            <a:r>
              <a:rPr lang="en-US" sz="2400" dirty="0"/>
              <a:t>that line, then the 2-bit word number is used to select one of the 4 bytes in that </a:t>
            </a:r>
            <a:r>
              <a:rPr lang="en-US" sz="2400" dirty="0" smtClean="0"/>
              <a:t>line</a:t>
            </a:r>
          </a:p>
          <a:p>
            <a:r>
              <a:rPr lang="en-US" sz="2400" dirty="0" smtClean="0"/>
              <a:t>Otherwise, the </a:t>
            </a:r>
            <a:r>
              <a:rPr lang="en-US" sz="2400" dirty="0"/>
              <a:t>22-bit tag-plus-line field is used to fetch a block from main </a:t>
            </a:r>
            <a:r>
              <a:rPr lang="en-US" sz="2400" dirty="0" smtClean="0"/>
              <a:t>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730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71637" y="6358371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88E90F0-8AD4-4B14-996E-98C7745932D0}" type="slidenum">
              <a:rPr lang="en-AU" altLang="en-US"/>
              <a:pPr/>
              <a:t>29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44816" cy="41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Direct Mapped Cache</a:t>
            </a:r>
            <a:endParaRPr lang="en-AU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76496" y="1124744"/>
            <a:ext cx="2967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Eight </a:t>
            </a:r>
            <a:r>
              <a:rPr lang="en-US" dirty="0"/>
              <a:t>words in the </a:t>
            </a:r>
            <a:r>
              <a:rPr lang="en-US" dirty="0" smtClean="0"/>
              <a:t>cache</a:t>
            </a:r>
          </a:p>
          <a:p>
            <a:r>
              <a:rPr lang="en-US" dirty="0" smtClean="0"/>
              <a:t>32 words in memory</a:t>
            </a:r>
          </a:p>
          <a:p>
            <a:r>
              <a:rPr lang="en-US" dirty="0"/>
              <a:t>An address X maps to the </a:t>
            </a:r>
            <a:endParaRPr lang="en-US" dirty="0" smtClean="0"/>
          </a:p>
          <a:p>
            <a:r>
              <a:rPr lang="en-US" dirty="0" smtClean="0"/>
              <a:t>direct-mapped </a:t>
            </a:r>
            <a:r>
              <a:rPr lang="en-US" dirty="0"/>
              <a:t>cache word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modulo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AADB5E5-7619-479C-8346-F217F0070B08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/>
              <a:t>Memory </a:t>
            </a:r>
            <a:r>
              <a:rPr lang="en-US" altLang="en-US" dirty="0" smtClean="0"/>
              <a:t>hierarchy</a:t>
            </a:r>
            <a:endParaRPr lang="en-AU" altLang="en-US" dirty="0" smtClean="0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Consists </a:t>
            </a:r>
            <a:r>
              <a:rPr lang="en-US" altLang="en-US" dirty="0"/>
              <a:t>of multiple levels of memory with different </a:t>
            </a:r>
            <a:r>
              <a:rPr lang="en-US" altLang="en-US" dirty="0" smtClean="0"/>
              <a:t>speeds, sizes &amp; costs </a:t>
            </a: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/>
              <a:t>faster memory is close to the processor and the slower, less expensive memory is below it</a:t>
            </a:r>
          </a:p>
          <a:p>
            <a:pPr eaLnBrk="1" hangingPunct="1"/>
            <a:r>
              <a:rPr lang="en-US" altLang="en-US" dirty="0" smtClean="0"/>
              <a:t>Take advantage </a:t>
            </a:r>
            <a:r>
              <a:rPr lang="en-US" altLang="en-US" dirty="0"/>
              <a:t>of </a:t>
            </a:r>
            <a:r>
              <a:rPr lang="en-US" dirty="0"/>
              <a:t>principle of </a:t>
            </a:r>
            <a:r>
              <a:rPr lang="en-US" altLang="en-US" dirty="0" smtClean="0"/>
              <a:t>locality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0E0EE28-C045-46EF-BAB6-5960BBB858A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Tags and Valid Bits</a:t>
            </a:r>
            <a:endParaRPr lang="en-AU" altLang="en-US" smtClean="0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do we know which particular block is stored in a cache location?</a:t>
            </a:r>
          </a:p>
          <a:p>
            <a:pPr lvl="1" eaLnBrk="1" hangingPunct="1"/>
            <a:r>
              <a:rPr lang="en-US" altLang="en-US" dirty="0" smtClean="0"/>
              <a:t>Store block address as well as the data</a:t>
            </a:r>
          </a:p>
          <a:p>
            <a:pPr lvl="1" eaLnBrk="1" hangingPunct="1"/>
            <a:r>
              <a:rPr lang="en-US" altLang="en-US" dirty="0" smtClean="0"/>
              <a:t>Actually, only need the high-order bits</a:t>
            </a:r>
          </a:p>
          <a:p>
            <a:pPr lvl="1" eaLnBrk="1" hangingPunct="1"/>
            <a:r>
              <a:rPr lang="en-US" altLang="en-US" dirty="0" smtClean="0"/>
              <a:t>Called the tag</a:t>
            </a:r>
          </a:p>
          <a:p>
            <a:pPr eaLnBrk="1" hangingPunct="1"/>
            <a:r>
              <a:rPr lang="en-US" altLang="en-US" dirty="0"/>
              <a:t>What if there is no </a:t>
            </a:r>
            <a:r>
              <a:rPr lang="en-US" altLang="en-US" dirty="0" smtClean="0"/>
              <a:t>valid data </a:t>
            </a:r>
            <a:r>
              <a:rPr lang="en-US" altLang="en-US" dirty="0"/>
              <a:t>in a location?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When </a:t>
            </a:r>
            <a:r>
              <a:rPr lang="en-US" altLang="en-US" dirty="0"/>
              <a:t>a processor starts up, the cache does not have good </a:t>
            </a:r>
            <a:r>
              <a:rPr lang="en-US" altLang="en-US" dirty="0" smtClean="0"/>
              <a:t>data</a:t>
            </a:r>
          </a:p>
          <a:p>
            <a:pPr lvl="1" eaLnBrk="1" hangingPunct="1"/>
            <a:r>
              <a:rPr lang="en-US" altLang="en-US" dirty="0" smtClean="0"/>
              <a:t>Valid bit: 1 = data is valid, 0 = data is invalid </a:t>
            </a:r>
          </a:p>
          <a:p>
            <a:pPr lvl="1" eaLnBrk="1" hangingPunct="1"/>
            <a:r>
              <a:rPr lang="en-US" altLang="en-US" dirty="0" smtClean="0"/>
              <a:t>Initially 0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2BB5754-06D9-431A-8FC0-ED8EE1828229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Cache Example </a:t>
            </a:r>
            <a:r>
              <a:rPr lang="en-US" altLang="en-US" sz="3600" dirty="0" smtClean="0"/>
              <a:t>(Direct Mapped)</a:t>
            </a:r>
            <a:endParaRPr lang="en-AU" altLang="en-US" dirty="0" smtClean="0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964488" cy="1338262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MM Size = 32B, MM </a:t>
            </a:r>
            <a:r>
              <a:rPr lang="en-US" altLang="en-US" sz="2400" dirty="0" err="1" smtClean="0"/>
              <a:t>addr</a:t>
            </a:r>
            <a:r>
              <a:rPr lang="en-US" altLang="en-US" sz="2400" dirty="0" smtClean="0"/>
              <a:t>(bits) = 5,1W = 1B</a:t>
            </a:r>
          </a:p>
          <a:p>
            <a:pPr eaLnBrk="1" hangingPunct="1"/>
            <a:r>
              <a:rPr lang="en-US" altLang="en-US" sz="2400" dirty="0" smtClean="0"/>
              <a:t>Block Size = 1B</a:t>
            </a:r>
          </a:p>
          <a:p>
            <a:pPr eaLnBrk="1" hangingPunct="1"/>
            <a:r>
              <a:rPr lang="en-US" altLang="en-US" sz="2400" dirty="0" err="1" smtClean="0"/>
              <a:t>nBlks</a:t>
            </a:r>
            <a:r>
              <a:rPr lang="en-US" altLang="en-US" sz="2400" dirty="0" smtClean="0"/>
              <a:t> in MM = MM </a:t>
            </a:r>
            <a:r>
              <a:rPr lang="en-US" altLang="en-US" sz="2400" dirty="0" err="1" smtClean="0"/>
              <a:t>Sz</a:t>
            </a:r>
            <a:r>
              <a:rPr lang="en-US" altLang="en-US" sz="2400" dirty="0" smtClean="0"/>
              <a:t> /</a:t>
            </a:r>
            <a:r>
              <a:rPr lang="en-US" altLang="en-US" sz="2400" dirty="0" err="1" smtClean="0"/>
              <a:t>Blk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Sz</a:t>
            </a:r>
            <a:r>
              <a:rPr lang="en-US" altLang="en-US" sz="2400" dirty="0" smtClean="0"/>
              <a:t> = 32/1 = 32 </a:t>
            </a:r>
            <a:r>
              <a:rPr lang="en-US" altLang="en-US" sz="2400" dirty="0" err="1" smtClean="0"/>
              <a:t>Blks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Cache Size = 8B, </a:t>
            </a:r>
            <a:r>
              <a:rPr lang="en-US" altLang="en-US" sz="2400" dirty="0" err="1" smtClean="0"/>
              <a:t>nBlk</a:t>
            </a:r>
            <a:r>
              <a:rPr lang="en-US" altLang="en-US" sz="2400" dirty="0" smtClean="0"/>
              <a:t> in C = Cache </a:t>
            </a:r>
            <a:r>
              <a:rPr lang="en-US" altLang="en-US" sz="2400" dirty="0" err="1" smtClean="0"/>
              <a:t>Sizez</a:t>
            </a:r>
            <a:r>
              <a:rPr lang="en-US" altLang="en-US" sz="2400" dirty="0" smtClean="0"/>
              <a:t>/Block Size = 8/1 = 8 </a:t>
            </a:r>
            <a:r>
              <a:rPr lang="en-US" altLang="en-US" sz="2400" dirty="0" err="1" smtClean="0"/>
              <a:t>Blk</a:t>
            </a:r>
            <a:endParaRPr lang="en-US" altLang="en-US" sz="2400" dirty="0" smtClean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5855"/>
              </p:ext>
            </p:extLst>
          </p:nvPr>
        </p:nvGraphicFramePr>
        <p:xfrm>
          <a:off x="1766094" y="3212976"/>
          <a:ext cx="6096000" cy="3566746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 (line no)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3E4E2E0-2581-4885-BA22-67136CF04EE9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Example</a:t>
            </a:r>
            <a:endParaRPr lang="en-AU" altLang="en-US" smtClean="0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24291"/>
              </p:ext>
            </p:extLst>
          </p:nvPr>
        </p:nvGraphicFramePr>
        <p:xfrm>
          <a:off x="1547813" y="2924175"/>
          <a:ext cx="6096000" cy="3566746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 (line no)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(1Bllk = 1 W = 1 Byte)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66441"/>
              </p:ext>
            </p:extLst>
          </p:nvPr>
        </p:nvGraphicFramePr>
        <p:xfrm>
          <a:off x="684212" y="1320800"/>
          <a:ext cx="7632204" cy="1060903"/>
        </p:xfrm>
        <a:graphic>
          <a:graphicData uri="http://schemas.openxmlformats.org/drawingml/2006/table">
            <a:tbl>
              <a:tblPr/>
              <a:tblGrid>
                <a:gridCol w="210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/Word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(5bits)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 =               (mm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add %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nBlk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C)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(22%8=6)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4D4D701-CA50-4AB9-8A69-A411F7BA1019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Example</a:t>
            </a:r>
            <a:endParaRPr lang="en-AU" altLang="en-US" smtClean="0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58705"/>
              </p:ext>
            </p:extLst>
          </p:nvPr>
        </p:nvGraphicFramePr>
        <p:xfrm>
          <a:off x="1547813" y="1320800"/>
          <a:ext cx="6768602" cy="731838"/>
        </p:xfrm>
        <a:graphic>
          <a:graphicData uri="http://schemas.openxmlformats.org/drawingml/2006/table">
            <a:tbl>
              <a:tblPr/>
              <a:tblGrid>
                <a:gridCol w="1440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(26 mod 8 = 2)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1FD4EBA-55EA-49DC-B2D1-75E4D6325B44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Example</a:t>
            </a:r>
            <a:endParaRPr lang="en-AU" altLang="en-US" smtClean="0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80796"/>
              </p:ext>
            </p:extLst>
          </p:nvPr>
        </p:nvGraphicFramePr>
        <p:xfrm>
          <a:off x="1547813" y="1320800"/>
          <a:ext cx="7396163" cy="1097142"/>
        </p:xfrm>
        <a:graphic>
          <a:graphicData uri="http://schemas.openxmlformats.org/drawingml/2006/table">
            <a:tbl>
              <a:tblPr/>
              <a:tblGrid>
                <a:gridCol w="203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mod 8 = ) 110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(26 mod 8 = 2)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8207DC8-5FAD-413C-BAC7-622D5040B2A6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Example</a:t>
            </a:r>
            <a:endParaRPr lang="en-AU" altLang="en-US" smtClean="0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57318"/>
              </p:ext>
            </p:extLst>
          </p:nvPr>
        </p:nvGraphicFramePr>
        <p:xfrm>
          <a:off x="899592" y="1320800"/>
          <a:ext cx="7776863" cy="1463676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(6 mod 8 = 0)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 mod 8 = 3) 011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(16 mod 8 = 0) 000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FA27E45-556D-4EFD-9A09-6BB52641DF80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Example</a:t>
            </a:r>
            <a:endParaRPr lang="en-AU" altLang="en-US" smtClean="0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58841"/>
              </p:ext>
            </p:extLst>
          </p:nvPr>
        </p:nvGraphicFramePr>
        <p:xfrm>
          <a:off x="899593" y="1320800"/>
          <a:ext cx="6720408" cy="731838"/>
        </p:xfrm>
        <a:graphic>
          <a:graphicData uri="http://schemas.openxmlformats.org/drawingml/2006/table">
            <a:tbl>
              <a:tblPr/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(18 mod 8 = 2) 010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57018BC-5B9F-43BE-BC2F-EFF7DE80F960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Subdivision</a:t>
            </a:r>
            <a:endParaRPr lang="en-AU" altLang="en-US" smtClean="0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2870"/>
            <a:ext cx="720080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dirty="0"/>
              <a:t>Chapter 5 — Large and Fast: Exploiting Memory Hierarchy — </a:t>
            </a:r>
            <a:fld id="{957018BC-5B9F-43BE-BC2F-EFF7DE80F960}" type="slidenum">
              <a:rPr lang="en-AU" altLang="en-US"/>
              <a:pPr/>
              <a:t>38</a:t>
            </a:fld>
            <a:endParaRPr lang="en-AU" alt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00164"/>
            <a:ext cx="8476431" cy="707886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Address Subdivision - Example</a:t>
            </a:r>
            <a:endParaRPr lang="en-AU" altLang="en-US" sz="4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27585" y="1123952"/>
            <a:ext cx="81076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Main Memory Size = 4GB  </a:t>
            </a:r>
          </a:p>
          <a:p>
            <a:r>
              <a:rPr lang="en-US" sz="2400" dirty="0"/>
              <a:t>Main Memory </a:t>
            </a:r>
            <a:r>
              <a:rPr lang="en-US" sz="2400" dirty="0" smtClean="0"/>
              <a:t>address = 32 bits</a:t>
            </a:r>
          </a:p>
          <a:p>
            <a:endParaRPr lang="en-US" sz="2400" dirty="0" smtClean="0"/>
          </a:p>
          <a:p>
            <a:r>
              <a:rPr lang="en-US" sz="2400" dirty="0" smtClean="0"/>
              <a:t>Block Size = 1 word</a:t>
            </a:r>
          </a:p>
          <a:p>
            <a:r>
              <a:rPr lang="en-US" sz="2400" dirty="0" smtClean="0"/>
              <a:t>1 Word  = 4 Bytes =&gt; </a:t>
            </a:r>
            <a:r>
              <a:rPr lang="en-US" sz="2400" dirty="0" err="1" smtClean="0"/>
              <a:t>nbits</a:t>
            </a:r>
            <a:r>
              <a:rPr lang="en-US" sz="2400" dirty="0" smtClean="0"/>
              <a:t> for Byte offset = 2</a:t>
            </a:r>
          </a:p>
          <a:p>
            <a:endParaRPr lang="en-US" sz="2400" dirty="0" smtClean="0"/>
          </a:p>
          <a:p>
            <a:r>
              <a:rPr lang="en-US" sz="2400" dirty="0" smtClean="0"/>
              <a:t>Cache Memory Size = 4KB</a:t>
            </a:r>
          </a:p>
          <a:p>
            <a:r>
              <a:rPr lang="en-US" sz="2400" dirty="0" smtClean="0"/>
              <a:t>No. of Cache Blocks = Cache Memory Size / Block Size (in Bytes)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= 4KB /4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= 1024 Blocks =&gt; 10 bits for line no</a:t>
            </a:r>
          </a:p>
          <a:p>
            <a:r>
              <a:rPr lang="en-US" sz="2400" dirty="0" smtClean="0"/>
              <a:t>So no. of bits for Tag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dirty="0" smtClean="0"/>
              <a:t>= Main Memory address – (bits for Cache Block + bits for byte offset)</a:t>
            </a:r>
          </a:p>
          <a:p>
            <a:r>
              <a:rPr lang="en-US" sz="2400" dirty="0" smtClean="0"/>
              <a:t>   =   32 – (20 + 2)    = 20</a:t>
            </a:r>
          </a:p>
        </p:txBody>
      </p:sp>
    </p:spTree>
    <p:extLst>
      <p:ext uri="{BB962C8B-B14F-4D97-AF65-F5344CB8AC3E}">
        <p14:creationId xmlns:p14="http://schemas.microsoft.com/office/powerpoint/2010/main" val="131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0DC82E39-7911-4F5A-AD71-FBF54BE4FEFA}" type="slidenum">
              <a:rPr lang="en-AU" altLang="en-US" smtClean="0"/>
              <a:pPr/>
              <a:t>39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684213" y="1628800"/>
            <a:ext cx="77042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inion-Regular"/>
              </a:rPr>
              <a:t>The total number of bits in a direct-mapped cache is</a:t>
            </a:r>
          </a:p>
          <a:p>
            <a:r>
              <a:rPr lang="en-US" sz="2800" dirty="0">
                <a:latin typeface="Minion-Regular"/>
              </a:rPr>
              <a:t>2</a:t>
            </a:r>
            <a:r>
              <a:rPr lang="en-US" sz="2800" i="1" baseline="30000" dirty="0">
                <a:latin typeface="Minion-Italic"/>
              </a:rPr>
              <a:t>n</a:t>
            </a:r>
            <a:r>
              <a:rPr lang="en-US" sz="2800" i="1" dirty="0">
                <a:latin typeface="Minion-Italic"/>
              </a:rPr>
              <a:t> </a:t>
            </a:r>
            <a:r>
              <a:rPr lang="en-US" sz="2800" dirty="0">
                <a:latin typeface="Symbol" panose="05050102010706020507" pitchFamily="18" charset="2"/>
              </a:rPr>
              <a:t>× </a:t>
            </a:r>
            <a:r>
              <a:rPr lang="en-US" sz="2800" dirty="0">
                <a:latin typeface="Minion-Regular"/>
              </a:rPr>
              <a:t>(block size </a:t>
            </a:r>
            <a:r>
              <a:rPr lang="en-US" sz="2800" dirty="0">
                <a:latin typeface="Symbol" panose="05050102010706020507" pitchFamily="18" charset="2"/>
              </a:rPr>
              <a:t>+ </a:t>
            </a:r>
            <a:r>
              <a:rPr lang="en-US" sz="2800" dirty="0">
                <a:latin typeface="Minion-Regular"/>
              </a:rPr>
              <a:t>tag size </a:t>
            </a:r>
            <a:r>
              <a:rPr lang="en-US" sz="2800" dirty="0">
                <a:latin typeface="Symbol" panose="05050102010706020507" pitchFamily="18" charset="2"/>
              </a:rPr>
              <a:t>+ </a:t>
            </a:r>
            <a:r>
              <a:rPr lang="en-US" sz="2800" dirty="0">
                <a:latin typeface="Minion-Regular"/>
              </a:rPr>
              <a:t>valid field size).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911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hierarchy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96" y="1268759"/>
            <a:ext cx="7070104" cy="50570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4</a:t>
            </a:fld>
            <a:endParaRPr lang="en-AU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0976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dirty="0"/>
              <a:t>Bits in a Cache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0DC82E39-7911-4F5A-AD71-FBF54BE4FEFA}" type="slidenum">
              <a:rPr lang="en-AU" altLang="en-US" smtClean="0"/>
              <a:pPr/>
              <a:t>40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684212" y="1196752"/>
            <a:ext cx="77762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inionPro-Regular"/>
              </a:rPr>
              <a:t>How many total bits are required for a direct-mapped cache with 16 </a:t>
            </a:r>
            <a:r>
              <a:rPr lang="en-US" sz="2400" dirty="0" smtClean="0">
                <a:latin typeface="MinionPro-Regular"/>
              </a:rPr>
              <a:t>KB of data </a:t>
            </a:r>
            <a:r>
              <a:rPr lang="en-US" sz="2400" dirty="0">
                <a:latin typeface="MinionPro-Regular"/>
              </a:rPr>
              <a:t>and 4-word blocks, assuming a 32-bit address</a:t>
            </a:r>
            <a:r>
              <a:rPr lang="en-US" sz="2400" dirty="0" smtClean="0">
                <a:latin typeface="MinionPro-Regular"/>
              </a:rPr>
              <a:t>?</a:t>
            </a:r>
          </a:p>
          <a:p>
            <a:endParaRPr lang="en-US" sz="2400" dirty="0">
              <a:latin typeface="MinionPro-Regular"/>
            </a:endParaRPr>
          </a:p>
          <a:p>
            <a:r>
              <a:rPr lang="en-US" sz="2400" dirty="0"/>
              <a:t>Each block has 4 </a:t>
            </a:r>
            <a:r>
              <a:rPr lang="en-US" sz="2400" dirty="0" smtClean="0"/>
              <a:t>* </a:t>
            </a:r>
            <a:r>
              <a:rPr lang="en-US" sz="2400" dirty="0"/>
              <a:t>32 or 128 bits of data plus </a:t>
            </a:r>
            <a:r>
              <a:rPr lang="en-US" sz="2400" dirty="0" smtClean="0"/>
              <a:t>a tag</a:t>
            </a:r>
            <a:r>
              <a:rPr lang="en-US" sz="2400" dirty="0"/>
              <a:t>, which is 32 </a:t>
            </a:r>
            <a:r>
              <a:rPr lang="en-US" sz="2400" dirty="0" smtClean="0"/>
              <a:t>–( </a:t>
            </a:r>
            <a:r>
              <a:rPr lang="en-US" sz="2400" dirty="0"/>
              <a:t>10 </a:t>
            </a:r>
            <a:r>
              <a:rPr lang="en-US" sz="2400" dirty="0" smtClean="0"/>
              <a:t>+ </a:t>
            </a:r>
            <a:r>
              <a:rPr lang="en-US" sz="2400" dirty="0"/>
              <a:t>2 </a:t>
            </a:r>
            <a:r>
              <a:rPr lang="en-US" sz="2400" dirty="0" smtClean="0"/>
              <a:t>+ 2) </a:t>
            </a:r>
            <a:r>
              <a:rPr lang="en-US" sz="2400" dirty="0"/>
              <a:t>bits, plus a valid </a:t>
            </a:r>
            <a:r>
              <a:rPr lang="en-US" sz="2400" dirty="0" smtClean="0"/>
              <a:t>bit</a:t>
            </a:r>
          </a:p>
          <a:p>
            <a:endParaRPr lang="en-US" sz="2400" dirty="0"/>
          </a:p>
          <a:p>
            <a:r>
              <a:rPr lang="en-US" sz="2400" dirty="0" smtClean="0"/>
              <a:t>Thus</a:t>
            </a:r>
            <a:r>
              <a:rPr lang="en-US" sz="2400" dirty="0"/>
              <a:t>, the total cache size is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10</a:t>
            </a:r>
            <a:r>
              <a:rPr lang="en-US" sz="2400" dirty="0"/>
              <a:t>  </a:t>
            </a:r>
            <a:r>
              <a:rPr lang="en-US" sz="2400" dirty="0" smtClean="0"/>
              <a:t>*(</a:t>
            </a:r>
            <a:r>
              <a:rPr lang="en-US" sz="2400" dirty="0"/>
              <a:t>4 </a:t>
            </a:r>
            <a:r>
              <a:rPr lang="en-US" sz="2400" dirty="0" smtClean="0"/>
              <a:t>* </a:t>
            </a:r>
            <a:r>
              <a:rPr lang="en-US" sz="2400" dirty="0"/>
              <a:t>32 </a:t>
            </a:r>
            <a:r>
              <a:rPr lang="en-US" sz="2400" dirty="0" smtClean="0"/>
              <a:t>+ </a:t>
            </a:r>
            <a:r>
              <a:rPr lang="en-US" sz="2400" dirty="0"/>
              <a:t>(32 </a:t>
            </a:r>
            <a:r>
              <a:rPr lang="en-US" sz="2400" dirty="0" smtClean="0"/>
              <a:t>- 10 - </a:t>
            </a:r>
            <a:r>
              <a:rPr lang="en-US" sz="2400" dirty="0"/>
              <a:t>2 </a:t>
            </a:r>
            <a:r>
              <a:rPr lang="en-US" sz="2400" dirty="0" smtClean="0"/>
              <a:t>- </a:t>
            </a:r>
            <a:r>
              <a:rPr lang="en-US" sz="2400" dirty="0"/>
              <a:t>2) </a:t>
            </a:r>
            <a:r>
              <a:rPr lang="en-US" sz="2400" dirty="0" smtClean="0"/>
              <a:t>+ </a:t>
            </a:r>
            <a:r>
              <a:rPr lang="en-US" sz="2400" dirty="0"/>
              <a:t>1</a:t>
            </a:r>
            <a:r>
              <a:rPr lang="en-US" sz="2400" dirty="0" smtClean="0"/>
              <a:t>) =  </a:t>
            </a:r>
            <a:r>
              <a:rPr lang="en-US" sz="2400" dirty="0"/>
              <a:t>2</a:t>
            </a:r>
            <a:r>
              <a:rPr lang="en-US" sz="2400" baseline="30000" dirty="0"/>
              <a:t>10</a:t>
            </a:r>
            <a:r>
              <a:rPr lang="en-US" sz="2400" dirty="0"/>
              <a:t> </a:t>
            </a:r>
            <a:r>
              <a:rPr lang="en-US" sz="2400" dirty="0" smtClean="0"/>
              <a:t>* 147 bits = 18.4 KB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57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7F9356-00B5-49E2-BDB3-28E01C8197B4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>
          <a:xfrm>
            <a:off x="395536" y="-74791"/>
            <a:ext cx="8548439" cy="1200329"/>
          </a:xfrm>
        </p:spPr>
        <p:txBody>
          <a:bodyPr/>
          <a:lstStyle/>
          <a:p>
            <a:pPr eaLnBrk="1" hangingPunct="1"/>
            <a:r>
              <a:rPr lang="en-US" sz="3600" b="0" dirty="0" smtClean="0"/>
              <a:t>Mapping an Address to a Multiword Cache Block</a:t>
            </a:r>
            <a:endParaRPr lang="en-AU" altLang="en-US" sz="3600" dirty="0" smtClean="0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The address of the block </a:t>
            </a:r>
            <a:r>
              <a:rPr lang="en-US" altLang="en-US" dirty="0" smtClean="0"/>
              <a:t>is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628800"/>
            <a:ext cx="1872208" cy="853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07F9356-00B5-49E2-BDB3-28E01C8197B4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>
          <a:xfrm>
            <a:off x="395536" y="-74791"/>
            <a:ext cx="8548439" cy="1200329"/>
          </a:xfrm>
        </p:spPr>
        <p:txBody>
          <a:bodyPr/>
          <a:lstStyle/>
          <a:p>
            <a:pPr eaLnBrk="1" hangingPunct="1"/>
            <a:r>
              <a:rPr lang="en-US" sz="3600" b="0" dirty="0"/>
              <a:t>Mapping an Address to a Multiword Cache Block</a:t>
            </a:r>
            <a:endParaRPr lang="en-AU" altLang="en-US" sz="3600" dirty="0" smtClean="0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Assume 32 bit address</a:t>
            </a:r>
          </a:p>
          <a:p>
            <a:pPr eaLnBrk="1" hangingPunct="1"/>
            <a:r>
              <a:rPr lang="en-US" dirty="0" smtClean="0"/>
              <a:t>Cache </a:t>
            </a:r>
            <a:r>
              <a:rPr lang="en-US" dirty="0"/>
              <a:t>with 64 blocks and a block size of 16 </a:t>
            </a:r>
            <a:r>
              <a:rPr lang="en-US" dirty="0" smtClean="0"/>
              <a:t>bytes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To what block number does address 1200 map?</a:t>
            </a:r>
          </a:p>
          <a:p>
            <a:pPr eaLnBrk="1" hangingPunct="1"/>
            <a:r>
              <a:rPr lang="en-US" altLang="en-US" dirty="0" smtClean="0"/>
              <a:t>Block address = </a:t>
            </a:r>
            <a:r>
              <a:rPr lang="en-US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dirty="0" smtClean="0"/>
              <a:t>1200/16</a:t>
            </a:r>
            <a:r>
              <a:rPr lang="en-US" altLang="en-US" dirty="0" smtClean="0">
                <a:sym typeface="Symbol" panose="05050102010706020507" pitchFamily="18" charset="2"/>
              </a:rPr>
              <a:t></a:t>
            </a:r>
            <a:r>
              <a:rPr lang="en-US" altLang="en-US" dirty="0" smtClean="0"/>
              <a:t> = 75</a:t>
            </a:r>
          </a:p>
          <a:p>
            <a:pPr eaLnBrk="1" hangingPunct="1"/>
            <a:r>
              <a:rPr lang="en-US" altLang="en-US" dirty="0" smtClean="0"/>
              <a:t>Block number = 75 modulo 64 = 11</a:t>
            </a:r>
            <a:endParaRPr lang="en-AU" altLang="en-US" dirty="0" smtClean="0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959352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/>
                <a:t>Offset</a:t>
              </a:r>
              <a:endParaRPr lang="en-AU" altLang="en-US" sz="2400" dirty="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6 bits</a:t>
              </a:r>
              <a:endParaRPr lang="en-AU" altLang="en-US" dirty="0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5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6F72667-0BFC-4EC9-8390-2417D5A72DE5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 Size Considerations</a:t>
            </a:r>
            <a:endParaRPr lang="en-AU" altLang="en-US" smtClean="0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Larger blocks should reduce miss rate</a:t>
            </a:r>
          </a:p>
          <a:p>
            <a:pPr lvl="1" eaLnBrk="1" hangingPunct="1"/>
            <a:r>
              <a:rPr lang="en-US" altLang="en-US" dirty="0" smtClean="0"/>
              <a:t>Due to spatial locality</a:t>
            </a:r>
          </a:p>
          <a:p>
            <a:pPr eaLnBrk="1" hangingPunct="1"/>
            <a:r>
              <a:rPr lang="en-US" altLang="en-US" dirty="0" smtClean="0"/>
              <a:t>But in a fixed-sized cache</a:t>
            </a:r>
          </a:p>
          <a:p>
            <a:pPr lvl="1" eaLnBrk="1" hangingPunct="1"/>
            <a:r>
              <a:rPr lang="en-US" altLang="en-US" dirty="0" smtClean="0"/>
              <a:t>Larger blocks </a:t>
            </a:r>
            <a:r>
              <a:rPr lang="en-US" altLang="en-US" dirty="0" smtClean="0">
                <a:sym typeface="Symbol" panose="05050102010706020507" pitchFamily="18" charset="2"/>
              </a:rPr>
              <a:t> fewer of them in cache</a:t>
            </a:r>
          </a:p>
          <a:p>
            <a:pPr lvl="2" eaLnBrk="1" hangingPunct="1"/>
            <a:r>
              <a:rPr lang="en-US" altLang="en-US" dirty="0" smtClean="0">
                <a:sym typeface="Symbol" panose="05050102010706020507" pitchFamily="18" charset="2"/>
              </a:rPr>
              <a:t>More competition  increased miss rate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Larger blocks means large miss penalty as transfer time increases</a:t>
            </a:r>
          </a:p>
          <a:p>
            <a:pPr lvl="1" eaLnBrk="1" hangingPunct="1"/>
            <a:endParaRPr lang="en-US" alt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FB200F3-2A89-4279-897E-438D60968766}" type="slidenum">
              <a:rPr lang="en-AU" altLang="en-US"/>
              <a:pPr/>
              <a:t>44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Misses</a:t>
            </a:r>
            <a:endParaRPr lang="en-AU" altLang="en-US" smtClean="0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 cache hit, CPU proceeds normally</a:t>
            </a:r>
          </a:p>
          <a:p>
            <a:pPr eaLnBrk="1" hangingPunct="1"/>
            <a:r>
              <a:rPr lang="en-US" altLang="en-US" dirty="0" smtClean="0"/>
              <a:t>On cache miss</a:t>
            </a:r>
          </a:p>
          <a:p>
            <a:pPr lvl="1" eaLnBrk="1" hangingPunct="1"/>
            <a:r>
              <a:rPr lang="en-US" altLang="en-US" dirty="0" smtClean="0"/>
              <a:t>Stall the CPU pipeline</a:t>
            </a:r>
          </a:p>
          <a:p>
            <a:pPr lvl="1" eaLnBrk="1" hangingPunct="1"/>
            <a:r>
              <a:rPr lang="en-US" altLang="en-US" dirty="0" smtClean="0"/>
              <a:t>Fetch block from next level of hierarchy</a:t>
            </a:r>
          </a:p>
          <a:p>
            <a:pPr lvl="1" eaLnBrk="1" hangingPunct="1"/>
            <a:r>
              <a:rPr lang="en-US" altLang="en-US" dirty="0"/>
              <a:t>Instruction cache </a:t>
            </a:r>
            <a:r>
              <a:rPr lang="en-US" altLang="en-US" dirty="0" smtClean="0"/>
              <a:t>miss or Data cache miss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2060848"/>
            <a:ext cx="6942939" cy="23762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45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>
          <a:xfrm>
            <a:off x="467544" y="129978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2800" b="1" dirty="0"/>
              <a:t>Instruction cache miss</a:t>
            </a:r>
          </a:p>
        </p:txBody>
      </p:sp>
    </p:spTree>
    <p:extLst>
      <p:ext uri="{BB962C8B-B14F-4D97-AF65-F5344CB8AC3E}">
        <p14:creationId xmlns:p14="http://schemas.microsoft.com/office/powerpoint/2010/main" val="1583431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125538"/>
            <a:ext cx="8487544" cy="5111750"/>
          </a:xfrm>
        </p:spPr>
        <p:txBody>
          <a:bodyPr/>
          <a:lstStyle/>
          <a:p>
            <a:pPr eaLnBrk="1" hangingPunct="1"/>
            <a:r>
              <a:rPr lang="en-US" altLang="en-US" dirty="0"/>
              <a:t>Data cache miss</a:t>
            </a:r>
          </a:p>
          <a:p>
            <a:pPr lvl="1" eaLnBrk="1" hangingPunct="1"/>
            <a:r>
              <a:rPr lang="en-US" altLang="en-US" dirty="0"/>
              <a:t>Stall pipeline</a:t>
            </a:r>
          </a:p>
          <a:p>
            <a:pPr lvl="1" eaLnBrk="1" hangingPunct="1"/>
            <a:r>
              <a:rPr lang="en-US" altLang="en-US" dirty="0"/>
              <a:t>Send the address of data to memory</a:t>
            </a:r>
          </a:p>
          <a:p>
            <a:pPr lvl="1"/>
            <a:r>
              <a:rPr lang="en-US" dirty="0"/>
              <a:t>Instruct main memory to perform a read and wait for the memory to complete its </a:t>
            </a:r>
            <a:r>
              <a:rPr lang="en-US" altLang="en-US" dirty="0"/>
              <a:t>data access</a:t>
            </a:r>
            <a:endParaRPr lang="en-AU" altLang="en-US" dirty="0"/>
          </a:p>
          <a:p>
            <a:pPr lvl="1"/>
            <a:r>
              <a:rPr lang="en-US" dirty="0"/>
              <a:t>Write the cache entry, putting the data from memory in the data portion </a:t>
            </a:r>
            <a:r>
              <a:rPr lang="en-US" dirty="0" smtClean="0"/>
              <a:t>of the </a:t>
            </a:r>
            <a:r>
              <a:rPr lang="en-US" dirty="0"/>
              <a:t>entry, writing the upper bits of the address (from the ALU) into the </a:t>
            </a:r>
            <a:r>
              <a:rPr lang="en-US" dirty="0" smtClean="0"/>
              <a:t>tag field</a:t>
            </a:r>
            <a:r>
              <a:rPr lang="en-US" dirty="0"/>
              <a:t>, and turning the valid bit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Restart execution of instruction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46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2602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B7BA47F-0AC6-4F3A-ACB9-827254502134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Write-Through</a:t>
            </a:r>
            <a:endParaRPr lang="en-AU" altLang="en-US" smtClean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But makes writes take longer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Only stalls on write if write buffer is already full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E5A37E4-D457-4448-9753-358CEB087764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Write-Back</a:t>
            </a:r>
            <a:endParaRPr lang="en-AU" altLang="en-US" smtClean="0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Alternative: On data-write hit, just update the block in cache</a:t>
            </a:r>
          </a:p>
          <a:p>
            <a:pPr lvl="1" eaLnBrk="1" hangingPunct="1"/>
            <a:r>
              <a:rPr lang="en-US" altLang="en-US" dirty="0" smtClean="0"/>
              <a:t>Keep track of whether each block is dirty</a:t>
            </a:r>
          </a:p>
          <a:p>
            <a:pPr eaLnBrk="1" hangingPunct="1"/>
            <a:r>
              <a:rPr lang="en-US" altLang="en-US" dirty="0" smtClean="0"/>
              <a:t>When a dirty block is replaced</a:t>
            </a:r>
          </a:p>
          <a:p>
            <a:pPr lvl="1" eaLnBrk="1" hangingPunct="1"/>
            <a:r>
              <a:rPr lang="en-US" altLang="en-US" dirty="0" smtClean="0"/>
              <a:t>Write it back to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5A57243-2C6F-427E-AE60-DC58D56BEBE1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Associative Caches</a:t>
            </a:r>
            <a:endParaRPr lang="en-AU" altLang="en-US" smtClean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Fully associative</a:t>
            </a:r>
          </a:p>
          <a:p>
            <a:pPr lvl="1" eaLnBrk="1" hangingPunct="1"/>
            <a:r>
              <a:rPr lang="en-US" altLang="en-US" smtClean="0"/>
              <a:t>Allow a given block to go in any cache entry</a:t>
            </a:r>
          </a:p>
          <a:p>
            <a:pPr lvl="1" eaLnBrk="1" hangingPunct="1"/>
            <a:r>
              <a:rPr lang="en-US" altLang="en-US" smtClean="0"/>
              <a:t>Requires all entries to be searched at once</a:t>
            </a:r>
          </a:p>
          <a:p>
            <a:pPr lvl="1" eaLnBrk="1" hangingPunct="1"/>
            <a:r>
              <a:rPr lang="en-US" altLang="en-US" smtClean="0"/>
              <a:t>Comparator per entry (expensive)</a:t>
            </a:r>
          </a:p>
          <a:p>
            <a:pPr eaLnBrk="1" hangingPunct="1"/>
            <a:r>
              <a:rPr lang="en-US" altLang="en-US" i="1" smtClean="0"/>
              <a:t>n</a:t>
            </a:r>
            <a:r>
              <a:rPr lang="en-US" altLang="en-US" smtClean="0"/>
              <a:t>-way set associative</a:t>
            </a:r>
          </a:p>
          <a:p>
            <a:pPr lvl="1" eaLnBrk="1" hangingPunct="1"/>
            <a:r>
              <a:rPr lang="en-US" altLang="en-US" smtClean="0"/>
              <a:t>Each set contains </a:t>
            </a:r>
            <a:r>
              <a:rPr lang="en-US" altLang="en-US" i="1" smtClean="0"/>
              <a:t>n</a:t>
            </a:r>
            <a:r>
              <a:rPr lang="en-US" altLang="en-US" smtClean="0"/>
              <a:t> entries</a:t>
            </a:r>
            <a:endParaRPr lang="en-AU" altLang="en-US" smtClean="0"/>
          </a:p>
          <a:p>
            <a:pPr lvl="1" eaLnBrk="1" hangingPunct="1"/>
            <a:r>
              <a:rPr lang="en-US" altLang="en-US" smtClean="0"/>
              <a:t>Block number determines which set</a:t>
            </a:r>
          </a:p>
          <a:p>
            <a:pPr lvl="2" eaLnBrk="1" hangingPunct="1"/>
            <a:r>
              <a:rPr lang="en-US" altLang="en-US" smtClean="0"/>
              <a:t>(Block number) modulo (#Sets in cache)</a:t>
            </a:r>
          </a:p>
          <a:p>
            <a:pPr lvl="1" eaLnBrk="1" hangingPunct="1"/>
            <a:r>
              <a:rPr lang="en-US" altLang="en-US" smtClean="0"/>
              <a:t>Search all entries in a given set at once</a:t>
            </a:r>
          </a:p>
          <a:p>
            <a:pPr lvl="1" eaLnBrk="1" hangingPunct="1"/>
            <a:r>
              <a:rPr lang="en-US" altLang="en-US" i="1" smtClean="0"/>
              <a:t>n</a:t>
            </a:r>
            <a:r>
              <a:rPr lang="en-US" altLang="en-US" smtClean="0"/>
              <a:t> comparators (less expensive)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hierarchy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407667"/>
            <a:ext cx="7272808" cy="43793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5</a:t>
            </a:fld>
            <a:endParaRPr lang="en-AU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1011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0685CF6-D6F2-4B7A-880F-246D9B131746}" type="slidenum">
              <a:rPr lang="en-AU" altLang="en-US"/>
              <a:pPr/>
              <a:t>50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Associative Cache Example</a:t>
            </a: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7C8812E-7000-469C-80B9-218C6EA7AE93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Spectrum of Associativity</a:t>
            </a:r>
            <a:endParaRPr lang="en-AU" altLang="en-US" smtClean="0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a cache with 8 entries</a:t>
            </a:r>
            <a:endParaRPr lang="en-AU" altLang="en-US" smtClean="0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DF94D43-A618-4A07-8513-CC0C2D224CB4}" type="slidenum">
              <a:rPr lang="en-AU" altLang="en-US"/>
              <a:pPr/>
              <a:t>52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Associativity Example</a:t>
            </a:r>
            <a:endParaRPr lang="en-AU" altLang="en-US" smtClean="0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 smtClean="0"/>
              <a:t>Compare 4-block caches</a:t>
            </a:r>
          </a:p>
          <a:p>
            <a:pPr lvl="1" eaLnBrk="1" hangingPunct="1"/>
            <a:r>
              <a:rPr lang="en-US" altLang="en-US" smtClean="0"/>
              <a:t>Direct mapped, 2-way set associative,</a:t>
            </a:r>
            <a:br>
              <a:rPr lang="en-US" altLang="en-US" smtClean="0"/>
            </a:br>
            <a:r>
              <a:rPr lang="en-US" altLang="en-US" smtClean="0"/>
              <a:t>fully associative</a:t>
            </a:r>
          </a:p>
          <a:p>
            <a:pPr lvl="1" eaLnBrk="1" hangingPunct="1"/>
            <a:r>
              <a:rPr lang="en-US" altLang="en-US" smtClean="0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59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19373DE-3936-4C7E-B345-385524804261}" type="slidenum">
              <a:rPr lang="en-AU" altLang="en-US"/>
              <a:pPr/>
              <a:t>53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Associativity Example</a:t>
            </a:r>
            <a:endParaRPr lang="en-AU" altLang="en-US" smtClean="0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 smtClean="0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4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3C8A9D-3F82-4CDE-99F7-C5740E14C523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Set Associative Cache Organization</a:t>
            </a:r>
            <a:endParaRPr lang="en-AU" altLang="en-US" sz="3600" smtClean="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B7D41A9-92A0-4CB1-BCA5-2E9BDCAE2DDC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Replacement Policy</a:t>
            </a:r>
            <a:endParaRPr lang="en-AU" altLang="en-US" smtClean="0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smtClean="0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Gives approximately the same performance as LRU for high associativity</a:t>
            </a:r>
            <a:endParaRPr lang="en-A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dirty="0"/>
              <a:t>Chapter 5 — Large and Fast: Exploiting Memory Hierarchy — </a:t>
            </a:r>
            <a:fld id="{7D27DD4A-A84D-4539-8783-B745D771D12E}" type="slidenum">
              <a:rPr lang="en-AU" altLang="en-US"/>
              <a:pPr/>
              <a:t>6</a:t>
            </a:fld>
            <a:endParaRPr lang="en-AU" alt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00164"/>
            <a:ext cx="9144000" cy="707886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Technology for memory hierarchy</a:t>
            </a:r>
            <a:endParaRPr lang="en-AU" altLang="en-US" sz="4000" dirty="0" smtClean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Static RAM (SRAM)</a:t>
            </a:r>
          </a:p>
          <a:p>
            <a:pPr lvl="1" eaLnBrk="1" hangingPunct="1"/>
            <a:r>
              <a:rPr lang="en-US" altLang="en-US" dirty="0" smtClean="0"/>
              <a:t>0.5ns – 2.5ns, $2000 – $5000 per GB</a:t>
            </a:r>
          </a:p>
          <a:p>
            <a:pPr lvl="1" eaLnBrk="1" hangingPunct="1"/>
            <a:r>
              <a:rPr lang="en-US" altLang="en-US" dirty="0" smtClean="0"/>
              <a:t>Cache memory</a:t>
            </a:r>
          </a:p>
          <a:p>
            <a:pPr eaLnBrk="1" hangingPunct="1"/>
            <a:r>
              <a:rPr lang="en-US" altLang="en-US" dirty="0" smtClean="0"/>
              <a:t>Dynamic RAM (DRAM)</a:t>
            </a:r>
          </a:p>
          <a:p>
            <a:pPr lvl="1" eaLnBrk="1" hangingPunct="1"/>
            <a:r>
              <a:rPr lang="en-US" altLang="en-US" dirty="0" smtClean="0"/>
              <a:t>50ns – 70ns, $20 – $75 per GB</a:t>
            </a:r>
          </a:p>
          <a:p>
            <a:pPr lvl="1" eaLnBrk="1" hangingPunct="1"/>
            <a:r>
              <a:rPr lang="en-US" altLang="en-US" dirty="0" smtClean="0"/>
              <a:t>Main memory</a:t>
            </a:r>
          </a:p>
          <a:p>
            <a:pPr eaLnBrk="1" hangingPunct="1"/>
            <a:r>
              <a:rPr lang="en-US" altLang="en-US" dirty="0" smtClean="0"/>
              <a:t>Magnetic disk</a:t>
            </a:r>
          </a:p>
          <a:p>
            <a:pPr lvl="1" eaLnBrk="1" hangingPunct="1"/>
            <a:r>
              <a:rPr lang="en-US" altLang="en-US" dirty="0" smtClean="0"/>
              <a:t>5ms – 20ms, $0.20 – $2 per GB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data is </a:t>
            </a:r>
            <a:r>
              <a:rPr lang="en-US" sz="2600" dirty="0" smtClean="0"/>
              <a:t>hierarchical</a:t>
            </a:r>
          </a:p>
          <a:p>
            <a:r>
              <a:rPr lang="en-US" sz="2600" dirty="0"/>
              <a:t>D</a:t>
            </a:r>
            <a:r>
              <a:rPr lang="en-US" sz="2600" dirty="0" smtClean="0"/>
              <a:t>ata </a:t>
            </a:r>
            <a:r>
              <a:rPr lang="en-US" sz="2600" dirty="0"/>
              <a:t>is copied </a:t>
            </a:r>
            <a:r>
              <a:rPr lang="en-US" sz="2600" dirty="0" smtClean="0"/>
              <a:t>between only </a:t>
            </a:r>
            <a:r>
              <a:rPr lang="en-US" sz="2600" dirty="0"/>
              <a:t>two adjacent levels at a </a:t>
            </a:r>
            <a:r>
              <a:rPr lang="en-US" sz="2600" dirty="0" smtClean="0"/>
              <a:t>time</a:t>
            </a:r>
          </a:p>
          <a:p>
            <a:pPr eaLnBrk="1" hangingPunct="1"/>
            <a:r>
              <a:rPr lang="en-US" altLang="en-US" sz="2600" dirty="0"/>
              <a:t>Store everything on disk</a:t>
            </a:r>
          </a:p>
          <a:p>
            <a:pPr eaLnBrk="1" hangingPunct="1"/>
            <a:r>
              <a:rPr lang="en-US" altLang="en-US" sz="2600" dirty="0"/>
              <a:t>Copy recently accessed (and nearby) items from disk to </a:t>
            </a:r>
            <a:r>
              <a:rPr lang="en-US" altLang="en-US" sz="2600" dirty="0" smtClean="0"/>
              <a:t>smaller Main </a:t>
            </a:r>
            <a:r>
              <a:rPr lang="en-US" altLang="en-US" sz="2600" dirty="0"/>
              <a:t>memory</a:t>
            </a:r>
          </a:p>
          <a:p>
            <a:pPr eaLnBrk="1" hangingPunct="1"/>
            <a:r>
              <a:rPr lang="en-US" altLang="en-US" sz="2600" dirty="0"/>
              <a:t>Copy more recently accessed (and nearby) items from Main memory </a:t>
            </a:r>
            <a:r>
              <a:rPr lang="en-US" altLang="en-US" sz="2600" dirty="0" smtClean="0"/>
              <a:t>to Cache memory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5E7A6CFD-2FE7-46AA-BDDE-3C694FD2FA09}" type="slidenum">
              <a:rPr lang="en-AU" altLang="en-US" smtClean="0"/>
              <a:pPr/>
              <a:t>7</a:t>
            </a:fld>
            <a:endParaRPr lang="en-AU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81485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78787A5-D4E0-493E-A12C-855411309788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412776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Memory Hierarchy - HIT</a:t>
            </a:r>
            <a:endParaRPr lang="en-AU" alt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Block (aka line): unit of copying</a:t>
            </a:r>
          </a:p>
          <a:p>
            <a:pPr lvl="1" eaLnBrk="1" hangingPunct="1"/>
            <a:r>
              <a:rPr lang="en-US" altLang="en-US" sz="2000" dirty="0" smtClean="0"/>
              <a:t>Consists of multiple words</a:t>
            </a:r>
          </a:p>
          <a:p>
            <a:pPr eaLnBrk="1" hangingPunct="1"/>
            <a:r>
              <a:rPr lang="en-US" altLang="en-US" sz="2400" dirty="0" smtClean="0"/>
              <a:t>Hit</a:t>
            </a:r>
          </a:p>
          <a:p>
            <a:pPr lvl="1" eaLnBrk="1" hangingPunct="1"/>
            <a:r>
              <a:rPr lang="en-US" altLang="en-US" sz="2000" dirty="0" smtClean="0"/>
              <a:t>If data requested by processor is present in upper level</a:t>
            </a:r>
          </a:p>
          <a:p>
            <a:pPr eaLnBrk="1" hangingPunct="1"/>
            <a:r>
              <a:rPr lang="en-US" altLang="en-US" sz="2600" dirty="0" smtClean="0"/>
              <a:t>Hit rate or </a:t>
            </a:r>
            <a:r>
              <a:rPr lang="en-US" altLang="en-US" sz="2600" dirty="0"/>
              <a:t>H</a:t>
            </a:r>
            <a:r>
              <a:rPr lang="en-US" altLang="en-US" sz="2600" dirty="0" smtClean="0"/>
              <a:t>it ratio</a:t>
            </a:r>
          </a:p>
          <a:p>
            <a:pPr lvl="1" eaLnBrk="1" hangingPunct="1"/>
            <a:r>
              <a:rPr lang="en-US" altLang="en-US" sz="2200" dirty="0" smtClean="0"/>
              <a:t>Fraction </a:t>
            </a:r>
            <a:r>
              <a:rPr lang="en-US" altLang="en-US" sz="2200" dirty="0"/>
              <a:t>of memory accesses found in the upper level</a:t>
            </a:r>
          </a:p>
          <a:p>
            <a:pPr lvl="1" eaLnBrk="1" hangingPunct="1"/>
            <a:r>
              <a:rPr lang="en-US" altLang="en-US" sz="2200" dirty="0" smtClean="0"/>
              <a:t>Hit rate = hits/accesses</a:t>
            </a:r>
          </a:p>
          <a:p>
            <a:pPr eaLnBrk="1" hangingPunct="1"/>
            <a:r>
              <a:rPr lang="en-US" altLang="en-US" sz="2600" dirty="0"/>
              <a:t>Hit </a:t>
            </a:r>
            <a:r>
              <a:rPr lang="en-US" altLang="en-US" sz="2600" dirty="0" smtClean="0"/>
              <a:t>time</a:t>
            </a:r>
          </a:p>
          <a:p>
            <a:pPr lvl="1" eaLnBrk="1" hangingPunct="1"/>
            <a:r>
              <a:rPr lang="en-US" altLang="en-US" sz="2000" dirty="0" smtClean="0"/>
              <a:t>The </a:t>
            </a:r>
            <a:r>
              <a:rPr lang="en-US" altLang="en-US" sz="2000" dirty="0"/>
              <a:t>time to access the upper level of the memory hierarchy which includes the time needed to determine whether the access is a hit or a miss</a:t>
            </a:r>
            <a:endParaRPr lang="en-US" altLang="en-US" sz="200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78787A5-D4E0-493E-A12C-855411309788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1412776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Memory Hierarchy - MISS</a:t>
            </a:r>
            <a:endParaRPr lang="en-AU" alt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Miss</a:t>
            </a:r>
          </a:p>
          <a:p>
            <a:pPr lvl="1" eaLnBrk="1" hangingPunct="1"/>
            <a:r>
              <a:rPr lang="en-US" altLang="en-US" sz="2000" dirty="0" smtClean="0"/>
              <a:t>If data requested is </a:t>
            </a:r>
            <a:r>
              <a:rPr lang="en-US" altLang="en-US" sz="2000" dirty="0"/>
              <a:t>absent in upper </a:t>
            </a:r>
            <a:r>
              <a:rPr lang="en-US" altLang="en-US" sz="2000" dirty="0" smtClean="0"/>
              <a:t>level</a:t>
            </a:r>
          </a:p>
          <a:p>
            <a:pPr eaLnBrk="1" hangingPunct="1"/>
            <a:r>
              <a:rPr lang="en-US" altLang="en-US" sz="2400" dirty="0" smtClean="0"/>
              <a:t>Miss rate or ratio</a:t>
            </a:r>
          </a:p>
          <a:p>
            <a:pPr lvl="1" eaLnBrk="1" hangingPunct="1"/>
            <a:r>
              <a:rPr lang="en-US" altLang="en-US" sz="2000" dirty="0"/>
              <a:t>F</a:t>
            </a:r>
            <a:r>
              <a:rPr lang="en-US" altLang="en-US" sz="2000" dirty="0" smtClean="0"/>
              <a:t>raction </a:t>
            </a:r>
            <a:r>
              <a:rPr lang="en-US" altLang="en-US" sz="2000" dirty="0"/>
              <a:t>of memory accesses not found in the upper level</a:t>
            </a:r>
          </a:p>
          <a:p>
            <a:pPr lvl="1" eaLnBrk="1" hangingPunct="1"/>
            <a:r>
              <a:rPr lang="en-US" altLang="en-US" sz="2200" dirty="0"/>
              <a:t>Miss rate </a:t>
            </a:r>
            <a:r>
              <a:rPr lang="en-US" altLang="en-US" sz="2200" dirty="0" smtClean="0"/>
              <a:t>= </a:t>
            </a:r>
            <a:r>
              <a:rPr lang="en-US" altLang="en-US" sz="2200" dirty="0"/>
              <a:t>misses/accesses</a:t>
            </a:r>
          </a:p>
          <a:p>
            <a:pPr lvl="1" eaLnBrk="1" hangingPunct="1"/>
            <a:r>
              <a:rPr lang="en-US" altLang="en-US" sz="2200" dirty="0"/>
              <a:t>Miss rate = 1 – hit </a:t>
            </a:r>
            <a:r>
              <a:rPr lang="en-US" altLang="en-US" sz="2200" dirty="0" smtClean="0"/>
              <a:t>ratio</a:t>
            </a:r>
          </a:p>
          <a:p>
            <a:pPr eaLnBrk="1" hangingPunct="1"/>
            <a:r>
              <a:rPr lang="en-US" altLang="en-US" sz="2600" dirty="0"/>
              <a:t>Miss </a:t>
            </a:r>
            <a:r>
              <a:rPr lang="en-US" altLang="en-US" sz="2600" dirty="0" smtClean="0"/>
              <a:t>penalty:</a:t>
            </a:r>
          </a:p>
          <a:p>
            <a:pPr lvl="1" eaLnBrk="1" hangingPunct="1"/>
            <a:r>
              <a:rPr lang="en-US" altLang="en-US" sz="2200" dirty="0" smtClean="0"/>
              <a:t>The </a:t>
            </a:r>
            <a:r>
              <a:rPr lang="en-US" altLang="en-US" sz="2200" dirty="0"/>
              <a:t>time to replace a block in the upper level with the corresponding block from the lower level, plus the time to deliver this block to the processor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folHlink"/>
                </a:solidFill>
              </a:rPr>
              <a:t>§5.1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6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17424</TotalTime>
  <Words>3750</Words>
  <Application>Microsoft Office PowerPoint</Application>
  <PresentationFormat>On-screen Show (4:3)</PresentationFormat>
  <Paragraphs>794</Paragraphs>
  <Slides>55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 Unicode MS</vt:lpstr>
      <vt:lpstr>Arial</vt:lpstr>
      <vt:lpstr>Arial Black</vt:lpstr>
      <vt:lpstr>Corbel</vt:lpstr>
      <vt:lpstr>Minion-Italic</vt:lpstr>
      <vt:lpstr>MinionPro-Regular</vt:lpstr>
      <vt:lpstr>Minion-Regular</vt:lpstr>
      <vt:lpstr>Symbol</vt:lpstr>
      <vt:lpstr>Times New Roman</vt:lpstr>
      <vt:lpstr>Verdana</vt:lpstr>
      <vt:lpstr>Wingdings</vt:lpstr>
      <vt:lpstr>cod4e</vt:lpstr>
      <vt:lpstr>Principle of Locality</vt:lpstr>
      <vt:lpstr>Principle of Locality</vt:lpstr>
      <vt:lpstr>Memory hierarchy</vt:lpstr>
      <vt:lpstr>Memory hierarchy</vt:lpstr>
      <vt:lpstr>Memory hierarchy</vt:lpstr>
      <vt:lpstr>Technology for memory hierarchy</vt:lpstr>
      <vt:lpstr>Data in memory hierarchy</vt:lpstr>
      <vt:lpstr>Memory Hierarchy - HIT</vt:lpstr>
      <vt:lpstr>Memory Hierarchy - MISS</vt:lpstr>
      <vt:lpstr>Cache Memory</vt:lpstr>
      <vt:lpstr>Cache operation – overview</vt:lpstr>
      <vt:lpstr>Cache operation - Flowchart</vt:lpstr>
      <vt:lpstr>Average memory access time</vt:lpstr>
      <vt:lpstr>Average memory access time</vt:lpstr>
      <vt:lpstr>Main memory</vt:lpstr>
      <vt:lpstr>Cache memory</vt:lpstr>
      <vt:lpstr>Mapping blocks to lines</vt:lpstr>
      <vt:lpstr>Mapping blocks to lines</vt:lpstr>
      <vt:lpstr>Main memory - Example</vt:lpstr>
      <vt:lpstr>Cache memory - Example</vt:lpstr>
      <vt:lpstr>Direct Mapped Cache</vt:lpstr>
      <vt:lpstr>Direct Mapping from Cache to Main Memory</vt:lpstr>
      <vt:lpstr>Direct Mapping Cache Line Table</vt:lpstr>
      <vt:lpstr>Direct Mapping Address</vt:lpstr>
      <vt:lpstr>Direct Mapping Address</vt:lpstr>
      <vt:lpstr>Direct Mapping Address Structure</vt:lpstr>
      <vt:lpstr>Direct-Mapping Cache Organization</vt:lpstr>
      <vt:lpstr>Direct-Mapping Cache Working</vt:lpstr>
      <vt:lpstr>Direct Mapped Cache</vt:lpstr>
      <vt:lpstr>Tags and Valid Bits</vt:lpstr>
      <vt:lpstr>Cache Example (Direct Mapped)</vt:lpstr>
      <vt:lpstr>Cache Example</vt:lpstr>
      <vt:lpstr>Cache Example</vt:lpstr>
      <vt:lpstr>Cache Example</vt:lpstr>
      <vt:lpstr>Cache Example</vt:lpstr>
      <vt:lpstr>Cache Example</vt:lpstr>
      <vt:lpstr>Address Subdivision</vt:lpstr>
      <vt:lpstr>Address Subdivision - Example</vt:lpstr>
      <vt:lpstr>PowerPoint Presentation</vt:lpstr>
      <vt:lpstr>Bits in a Cache</vt:lpstr>
      <vt:lpstr>Mapping an Address to a Multiword Cache Block</vt:lpstr>
      <vt:lpstr>Mapping an Address to a Multiword Cache Block</vt:lpstr>
      <vt:lpstr>Block Size Considerations</vt:lpstr>
      <vt:lpstr>Cache Misses</vt:lpstr>
      <vt:lpstr>PowerPoint Presentation</vt:lpstr>
      <vt:lpstr>PowerPoint Presentation</vt:lpstr>
      <vt:lpstr>Write-Through</vt:lpstr>
      <vt:lpstr>Write-Back</vt:lpstr>
      <vt:lpstr>Associative Caches</vt:lpstr>
      <vt:lpstr>Associative Cache Example</vt:lpstr>
      <vt:lpstr>Spectrum of Associativity</vt:lpstr>
      <vt:lpstr>Associativity Example</vt:lpstr>
      <vt:lpstr>Associativity Example</vt:lpstr>
      <vt:lpstr>Set Associative Cache Organization</vt:lpstr>
      <vt:lpstr>Replacement Policy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DR RAJA</cp:lastModifiedBy>
  <cp:revision>262</cp:revision>
  <dcterms:created xsi:type="dcterms:W3CDTF">2008-08-25T10:09:57Z</dcterms:created>
  <dcterms:modified xsi:type="dcterms:W3CDTF">2019-12-15T10:16:14Z</dcterms:modified>
</cp:coreProperties>
</file>