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69" r:id="rId2"/>
    <p:sldId id="271" r:id="rId3"/>
    <p:sldId id="352" r:id="rId4"/>
    <p:sldId id="336" r:id="rId5"/>
    <p:sldId id="337" r:id="rId6"/>
    <p:sldId id="280" r:id="rId7"/>
    <p:sldId id="338" r:id="rId8"/>
    <p:sldId id="281" r:id="rId9"/>
    <p:sldId id="283" r:id="rId10"/>
    <p:sldId id="340" r:id="rId11"/>
    <p:sldId id="341" r:id="rId12"/>
    <p:sldId id="335" r:id="rId13"/>
    <p:sldId id="331" r:id="rId14"/>
    <p:sldId id="284" r:id="rId15"/>
    <p:sldId id="349" r:id="rId16"/>
    <p:sldId id="350" r:id="rId17"/>
    <p:sldId id="345" r:id="rId18"/>
    <p:sldId id="346" r:id="rId19"/>
    <p:sldId id="347" r:id="rId20"/>
    <p:sldId id="351" r:id="rId21"/>
    <p:sldId id="287" r:id="rId22"/>
  </p:sldIdLst>
  <p:sldSz cx="9144000" cy="6858000" type="screen4x3"/>
  <p:notesSz cx="7099300" cy="10234613"/>
  <p:custDataLst>
    <p:tags r:id="rId25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718" autoAdjust="0"/>
  </p:normalViewPr>
  <p:slideViewPr>
    <p:cSldViewPr>
      <p:cViewPr varScale="1">
        <p:scale>
          <a:sx n="85" d="100"/>
          <a:sy n="85" d="100"/>
        </p:scale>
        <p:origin x="9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C263C28-B687-4EB4-895E-73173EDC797E}" type="datetime3">
              <a:rPr lang="en-AU"/>
              <a:pPr>
                <a:defRPr/>
              </a:pPr>
              <a:t>14 October, 2021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5FA0B74D-21E9-4017-8AC2-DAEDAD25D26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4649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10CDE56-A200-4388-895A-F70D1FBD6DAF}" type="datetime3">
              <a:rPr lang="en-AU"/>
              <a:pPr>
                <a:defRPr/>
              </a:pPr>
              <a:t>14 October, 2021</a:t>
            </a:fld>
            <a:endParaRPr lang="en-AU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93F4686-3871-457B-A712-BF4F5D6C76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356957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D79215-886C-45E6-83B6-02C36A58DE78}" type="datetime3">
              <a:rPr lang="en-AU" altLang="en-US" smtClean="0">
                <a:latin typeface="Times New Roman" panose="02020603050405020304" pitchFamily="18" charset="0"/>
              </a:rPr>
              <a:pPr/>
              <a:t>14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C4A2C9-004B-4173-AA01-46961AB9BCA1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09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604C9F-F9BD-4848-B44E-6FF77F9135CA}" type="datetime3">
              <a:rPr lang="en-AU" altLang="en-US" smtClean="0">
                <a:latin typeface="Times New Roman" panose="02020603050405020304" pitchFamily="18" charset="0"/>
              </a:rPr>
              <a:pPr/>
              <a:t>14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CBA63A-EBD2-4201-962C-7BA1EABC78B1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99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E10A82-701D-44CA-9C9D-86AEA1EA60B4}" type="datetime3">
              <a:rPr lang="en-AU" altLang="en-US" smtClean="0">
                <a:latin typeface="Times New Roman" panose="02020603050405020304" pitchFamily="18" charset="0"/>
              </a:rPr>
              <a:pPr/>
              <a:t>14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D8CA16-DEEE-4947-ACE4-1E45337C931A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5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516965-4D10-484D-A39D-3FC36B7F30EB}" type="datetime3">
              <a:rPr lang="en-AU" altLang="en-US" smtClean="0">
                <a:latin typeface="Times New Roman" panose="02020603050405020304" pitchFamily="18" charset="0"/>
              </a:rPr>
              <a:pPr/>
              <a:t>14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EC0900-64FE-40D6-A811-CD0879A8D9C9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82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 in twos complement is illustrated in Figure 10.3. Addition proceeds as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numbers were unsigned integers. The first four examples illustrate successful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operations. If the result of the operation is positive, we get a positive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twos complement form, which is the same as in unsigned-integer form.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 of the operation is negative, we get a negative number in twos complement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form. Note that, in some instances, there is a carry bit beyond the end of the 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(indicated by shading), which is ignored.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8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Subtraction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2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B69BA4-1605-4777-A182-F693CDE28755}" type="datetime3">
              <a:rPr lang="en-AU" altLang="en-US" smtClean="0">
                <a:latin typeface="Times New Roman" panose="02020603050405020304" pitchFamily="18" charset="0"/>
              </a:rPr>
              <a:pPr/>
              <a:t>14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EF8F2A-F9EF-464B-B6C1-6D06F0EF6951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97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subtraction is achieved using addition, as illustrated in Figure 10.4.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last two examples demonstrate that the overflow rule still applies.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D46C0E-0506-4D49-BB44-4A434EDB13F4}" type="datetime3">
              <a:rPr lang="en-AU" altLang="en-US" smtClean="0">
                <a:latin typeface="Times New Roman" panose="02020603050405020304" pitchFamily="18" charset="0"/>
              </a:rPr>
              <a:pPr/>
              <a:t>14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23A370-5E8B-4250-966B-CEBF7F1B2B46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0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BD3DD8-425F-4D37-953A-4CE1CFF583E8}" type="datetime3">
              <a:rPr lang="en-AU" altLang="en-US" smtClean="0">
                <a:latin typeface="Times New Roman" panose="02020603050405020304" pitchFamily="18" charset="0"/>
              </a:rPr>
              <a:pPr/>
              <a:t>14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13D641-4424-4E56-9BC7-17B12AFC572E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46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BD3DD8-425F-4D37-953A-4CE1CFF583E8}" type="datetime3">
              <a:rPr lang="en-AU" altLang="en-US" smtClean="0">
                <a:latin typeface="Times New Roman" panose="02020603050405020304" pitchFamily="18" charset="0"/>
              </a:rPr>
              <a:pPr/>
              <a:t>14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13D641-4424-4E56-9BC7-17B12AFC572E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98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392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78FF14D-4CA9-4D74-B15A-FE888043EAE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251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C7F37424-4F02-4D17-B57F-AAAAD20875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921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0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64E779E4-88DC-4B2C-959B-24AAAADBC65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37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EA7079A8-A070-47C8-82CE-57B1F76AFC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054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D346431B-27C4-41C8-8DCF-127289B357A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66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43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5AF35B39-857D-427D-9C0D-A451ECE1059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7179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29CC5846-3E18-428A-AE2C-D1FEEC282B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75051FF-C6FE-4E75-98A3-92596EB2BBC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755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6FE68918-BE07-4BEE-B63D-9E7AE0786638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B55B645-6E7C-4D93-BE8C-E4E19CAB34EB}" type="slidenum">
              <a:rPr lang="en-AU" altLang="en-US"/>
              <a:pPr/>
              <a:t>1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Operations on integers</a:t>
            </a:r>
          </a:p>
          <a:p>
            <a:pPr lvl="1" eaLnBrk="1" hangingPunct="1"/>
            <a:r>
              <a:rPr lang="en-AU" altLang="en-US"/>
              <a:t>Addition and subtraction</a:t>
            </a:r>
          </a:p>
          <a:p>
            <a:pPr lvl="1" eaLnBrk="1" hangingPunct="1"/>
            <a:r>
              <a:rPr lang="en-AU" altLang="en-US"/>
              <a:t>Multiplication and division</a:t>
            </a:r>
          </a:p>
          <a:p>
            <a:pPr lvl="1" eaLnBrk="1" hangingPunct="1"/>
            <a:r>
              <a:rPr lang="en-AU" altLang="en-US"/>
              <a:t>Dealing with overflow</a:t>
            </a:r>
          </a:p>
          <a:p>
            <a:pPr eaLnBrk="1" hangingPunct="1"/>
            <a:r>
              <a:rPr lang="en-AU" altLang="en-US"/>
              <a:t>Floating-point real numbers</a:t>
            </a:r>
          </a:p>
          <a:p>
            <a:pPr lvl="1" eaLnBrk="1" hangingPunct="1"/>
            <a:r>
              <a:rPr lang="en-AU" altLang="en-US"/>
              <a:t>Representation and operations 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§3.1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/>
              <a:t>Multiplication Observations: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Multiplication involves the generation of partial products, one for each digit in the multiplier</a:t>
            </a:r>
          </a:p>
          <a:p>
            <a:r>
              <a:rPr lang="en-US" sz="2400" dirty="0"/>
              <a:t>The partial products are easily defined:</a:t>
            </a:r>
          </a:p>
          <a:p>
            <a:pPr lvl="1"/>
            <a:r>
              <a:rPr lang="en-US" sz="2400" dirty="0">
                <a:ea typeface="+mn-ea"/>
                <a:cs typeface="+mn-cs"/>
              </a:rPr>
              <a:t>When the multiplier bit is 0, the partial product is 0</a:t>
            </a:r>
          </a:p>
          <a:p>
            <a:pPr lvl="1"/>
            <a:r>
              <a:rPr lang="en-US" sz="2400" dirty="0">
                <a:ea typeface="+mn-ea"/>
                <a:cs typeface="+mn-cs"/>
              </a:rPr>
              <a:t>When the multiplier is 1, the partial product is the multiplicand</a:t>
            </a:r>
          </a:p>
          <a:p>
            <a:r>
              <a:rPr lang="en-US" sz="2400" dirty="0"/>
              <a:t>Each successive partial product is shifted one position to the left relative to the preceding partial product (Effectively shifting multiplicand left one position for every bit of multiplier)</a:t>
            </a:r>
          </a:p>
          <a:p>
            <a:r>
              <a:rPr lang="en-US" sz="2400" dirty="0"/>
              <a:t>The final product is produced by summing the partial products. </a:t>
            </a:r>
          </a:p>
          <a:p>
            <a:r>
              <a:rPr lang="en-US" sz="2400" dirty="0"/>
              <a:t>The multiplication of two n-bit binary integers results in a product of up to 2n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135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Computerizing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be done more efficiently</a:t>
            </a:r>
          </a:p>
          <a:p>
            <a:pPr lvl="1"/>
            <a:r>
              <a:rPr lang="en-US" sz="2400" dirty="0">
                <a:ea typeface="+mn-ea"/>
                <a:cs typeface="+mn-cs"/>
              </a:rPr>
              <a:t>A running sum of partial products is maintained rather than waiting until the end to sum all partial products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Saves storage</a:t>
            </a:r>
          </a:p>
          <a:p>
            <a:pPr lvl="1"/>
            <a:r>
              <a:rPr lang="en-US" sz="2400" b="1" dirty="0"/>
              <a:t>Shift multiplier right </a:t>
            </a:r>
            <a:r>
              <a:rPr lang="en-US" sz="2400" dirty="0"/>
              <a:t>each step</a:t>
            </a:r>
          </a:p>
          <a:p>
            <a:pPr lvl="2"/>
            <a:r>
              <a:rPr lang="en-US" sz="2000" dirty="0"/>
              <a:t>Allows to look at a constant position (</a:t>
            </a:r>
            <a:r>
              <a:rPr lang="en-US" sz="2000" dirty="0" err="1"/>
              <a:t>i.e</a:t>
            </a:r>
            <a:r>
              <a:rPr lang="en-US" sz="2000" dirty="0"/>
              <a:t>) examine the least significant bit only</a:t>
            </a:r>
          </a:p>
          <a:p>
            <a:pPr lvl="1"/>
            <a:r>
              <a:rPr lang="en-US" sz="2400" dirty="0">
                <a:ea typeface="+mn-ea"/>
                <a:cs typeface="+mn-cs"/>
              </a:rPr>
              <a:t>For each 1 on the LSB of the multiplier</a:t>
            </a:r>
          </a:p>
          <a:p>
            <a:pPr lvl="2"/>
            <a:r>
              <a:rPr lang="en-US" sz="2000" b="1" dirty="0">
                <a:ea typeface="+mn-ea"/>
                <a:cs typeface="+mn-cs"/>
              </a:rPr>
              <a:t>Add</a:t>
            </a:r>
            <a:r>
              <a:rPr lang="en-US" sz="2000" dirty="0">
                <a:ea typeface="+mn-ea"/>
                <a:cs typeface="+mn-cs"/>
              </a:rPr>
              <a:t> (add running sum of partial product with the multiplicand) </a:t>
            </a:r>
          </a:p>
          <a:p>
            <a:pPr lvl="2"/>
            <a:r>
              <a:rPr lang="en-US" sz="2000" b="1" dirty="0">
                <a:ea typeface="+mn-ea"/>
                <a:cs typeface="+mn-cs"/>
              </a:rPr>
              <a:t>Shift</a:t>
            </a:r>
            <a:r>
              <a:rPr lang="en-US" sz="2000" dirty="0">
                <a:ea typeface="+mn-ea"/>
                <a:cs typeface="+mn-cs"/>
              </a:rPr>
              <a:t> (shift left the multiplicand)</a:t>
            </a:r>
          </a:p>
          <a:p>
            <a:pPr lvl="1"/>
            <a:r>
              <a:rPr lang="en-US" sz="2400" dirty="0">
                <a:ea typeface="+mn-ea"/>
                <a:cs typeface="+mn-cs"/>
              </a:rPr>
              <a:t>For each 0 </a:t>
            </a:r>
            <a:r>
              <a:rPr lang="en-US" sz="2400" dirty="0"/>
              <a:t>on the LSB of multiplier</a:t>
            </a:r>
            <a:endParaRPr lang="en-US" sz="2400" dirty="0">
              <a:ea typeface="+mn-ea"/>
              <a:cs typeface="+mn-cs"/>
            </a:endParaRPr>
          </a:p>
          <a:p>
            <a:pPr lvl="2"/>
            <a:r>
              <a:rPr lang="en-US" sz="2000" b="1" dirty="0">
                <a:ea typeface="+mn-ea"/>
                <a:cs typeface="+mn-cs"/>
              </a:rPr>
              <a:t>Shift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/>
              <a:t>left the multiplicand </a:t>
            </a:r>
          </a:p>
          <a:p>
            <a:pPr lvl="1"/>
            <a:endParaRPr lang="en-US" dirty="0"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462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Multiplication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12</a:t>
            </a:fld>
            <a:endParaRPr lang="en-AU" altLang="en-US"/>
          </a:p>
        </p:txBody>
      </p:sp>
      <p:pic>
        <p:nvPicPr>
          <p:cNvPr id="5" name="Picture 9" descr="f03-05-P37449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050"/>
            <a:ext cx="7416824" cy="549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4947" y="4764763"/>
            <a:ext cx="3820277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Multiplier (Q) n (32)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Multiplicand (M) n (32)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we shift Multiplicand n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Multiplicand </a:t>
            </a:r>
            <a:r>
              <a:rPr lang="en-US" dirty="0" err="1"/>
              <a:t>n+n</a:t>
            </a:r>
            <a:r>
              <a:rPr lang="en-US" dirty="0"/>
              <a:t>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(P) 2n bits and initially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2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C393B87F-0DFF-4AAB-A66F-E62541172134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70" y="-116543"/>
            <a:ext cx="8259762" cy="7078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Unsigned Multiplication example</a:t>
            </a:r>
            <a:endParaRPr lang="en-AU" alt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5291"/>
              </p:ext>
            </p:extLst>
          </p:nvPr>
        </p:nvGraphicFramePr>
        <p:xfrm>
          <a:off x="144924" y="1050646"/>
          <a:ext cx="8048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60692"/>
              </p:ext>
            </p:extLst>
          </p:nvPr>
        </p:nvGraphicFramePr>
        <p:xfrm>
          <a:off x="2623303" y="1080044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89895"/>
              </p:ext>
            </p:extLst>
          </p:nvPr>
        </p:nvGraphicFramePr>
        <p:xfrm>
          <a:off x="4703390" y="1043499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49861"/>
              </p:ext>
            </p:extLst>
          </p:nvPr>
        </p:nvGraphicFramePr>
        <p:xfrm>
          <a:off x="7285050" y="1022976"/>
          <a:ext cx="833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10165"/>
              </p:ext>
            </p:extLst>
          </p:nvPr>
        </p:nvGraphicFramePr>
        <p:xfrm>
          <a:off x="144923" y="541568"/>
          <a:ext cx="803563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5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 (P)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Multiplicand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Multiplier(Q)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45505"/>
              </p:ext>
            </p:extLst>
          </p:nvPr>
        </p:nvGraphicFramePr>
        <p:xfrm>
          <a:off x="144923" y="1500560"/>
          <a:ext cx="8073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Q[0]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1:P = P + 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M, SR 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23123"/>
              </p:ext>
            </p:extLst>
          </p:nvPr>
        </p:nvGraphicFramePr>
        <p:xfrm>
          <a:off x="2627784" y="1484784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21809"/>
              </p:ext>
            </p:extLst>
          </p:nvPr>
        </p:nvGraphicFramePr>
        <p:xfrm>
          <a:off x="2652985" y="1851122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85678"/>
              </p:ext>
            </p:extLst>
          </p:nvPr>
        </p:nvGraphicFramePr>
        <p:xfrm>
          <a:off x="4748726" y="2236733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6052"/>
              </p:ext>
            </p:extLst>
          </p:nvPr>
        </p:nvGraphicFramePr>
        <p:xfrm>
          <a:off x="7249148" y="2219749"/>
          <a:ext cx="833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4674"/>
              </p:ext>
            </p:extLst>
          </p:nvPr>
        </p:nvGraphicFramePr>
        <p:xfrm>
          <a:off x="120529" y="2708879"/>
          <a:ext cx="8073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Q[0]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0: No 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M, SR 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52164"/>
              </p:ext>
            </p:extLst>
          </p:nvPr>
        </p:nvGraphicFramePr>
        <p:xfrm>
          <a:off x="2627893" y="3068960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53498"/>
              </p:ext>
            </p:extLst>
          </p:nvPr>
        </p:nvGraphicFramePr>
        <p:xfrm>
          <a:off x="4692444" y="3450559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46383"/>
              </p:ext>
            </p:extLst>
          </p:nvPr>
        </p:nvGraphicFramePr>
        <p:xfrm>
          <a:off x="7241310" y="3425587"/>
          <a:ext cx="833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2889"/>
              </p:ext>
            </p:extLst>
          </p:nvPr>
        </p:nvGraphicFramePr>
        <p:xfrm>
          <a:off x="107503" y="3929852"/>
          <a:ext cx="8073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Q[0]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1:P = P + 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M, SR 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35327"/>
              </p:ext>
            </p:extLst>
          </p:nvPr>
        </p:nvGraphicFramePr>
        <p:xfrm>
          <a:off x="2627893" y="3922705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20207"/>
              </p:ext>
            </p:extLst>
          </p:nvPr>
        </p:nvGraphicFramePr>
        <p:xfrm>
          <a:off x="2627893" y="4293545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66932"/>
              </p:ext>
            </p:extLst>
          </p:nvPr>
        </p:nvGraphicFramePr>
        <p:xfrm>
          <a:off x="4692444" y="4664385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03462"/>
              </p:ext>
            </p:extLst>
          </p:nvPr>
        </p:nvGraphicFramePr>
        <p:xfrm>
          <a:off x="7249148" y="4678679"/>
          <a:ext cx="833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16458"/>
              </p:ext>
            </p:extLst>
          </p:nvPr>
        </p:nvGraphicFramePr>
        <p:xfrm>
          <a:off x="131778" y="5145080"/>
          <a:ext cx="8073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Q[0]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1:P = P + 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Ans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M, SR 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28507"/>
              </p:ext>
            </p:extLst>
          </p:nvPr>
        </p:nvGraphicFramePr>
        <p:xfrm>
          <a:off x="2652985" y="5180960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91266"/>
              </p:ext>
            </p:extLst>
          </p:nvPr>
        </p:nvGraphicFramePr>
        <p:xfrm>
          <a:off x="2652985" y="5551800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1835696" y="1196752"/>
            <a:ext cx="817289" cy="333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627894" y="2194721"/>
            <a:ext cx="359930" cy="863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1" idx="1"/>
          </p:cNvCxnSpPr>
          <p:nvPr/>
        </p:nvCxnSpPr>
        <p:spPr bwMode="auto">
          <a:xfrm flipH="1">
            <a:off x="1777937" y="3254380"/>
            <a:ext cx="849956" cy="799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1792970" y="4417695"/>
            <a:ext cx="849956" cy="799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66102"/>
              </p:ext>
            </p:extLst>
          </p:nvPr>
        </p:nvGraphicFramePr>
        <p:xfrm>
          <a:off x="4692444" y="5838851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21917"/>
              </p:ext>
            </p:extLst>
          </p:nvPr>
        </p:nvGraphicFramePr>
        <p:xfrm>
          <a:off x="7195264" y="5897342"/>
          <a:ext cx="833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24" idx="3"/>
          </p:cNvCxnSpPr>
          <p:nvPr/>
        </p:nvCxnSpPr>
        <p:spPr bwMode="auto">
          <a:xfrm flipH="1">
            <a:off x="4294024" y="1196752"/>
            <a:ext cx="398420" cy="473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4067944" y="3821399"/>
            <a:ext cx="864096" cy="101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067944" y="5035225"/>
            <a:ext cx="624500" cy="109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FD4D3B-6D75-404F-812A-9AB2FB187ABF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4396412" y="5373216"/>
            <a:ext cx="1615748" cy="382311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Tahoma" panose="020B0604030504040204" pitchFamily="34" charset="0"/>
              </a:rPr>
              <a:t>Initially 0</a:t>
            </a:r>
            <a:endParaRPr lang="en-AU" altLang="en-US" sz="1600" dirty="0">
              <a:latin typeface="Tahoma" panose="020B0604030504040204" pitchFamily="34" charset="0"/>
            </a:endParaRPr>
          </a:p>
        </p:txBody>
      </p:sp>
      <p:pic>
        <p:nvPicPr>
          <p:cNvPr id="13318" name="Picture 8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9837"/>
            <a:ext cx="6840760" cy="352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23275"/>
            <a:ext cx="8259762" cy="584775"/>
          </a:xfrm>
        </p:spPr>
        <p:txBody>
          <a:bodyPr/>
          <a:lstStyle/>
          <a:p>
            <a:r>
              <a:rPr lang="en-US" sz="3200" dirty="0"/>
              <a:t>Booth’s Multiplication algorithm (1951)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Multiplier and multiplicand are placed in the Q and M registers</a:t>
            </a:r>
          </a:p>
          <a:p>
            <a:r>
              <a:rPr lang="en-US" dirty="0"/>
              <a:t>A 1-bit register (Q</a:t>
            </a:r>
            <a:r>
              <a:rPr lang="en-US" baseline="-25000" dirty="0"/>
              <a:t>-1</a:t>
            </a:r>
            <a:r>
              <a:rPr lang="en-US" dirty="0"/>
              <a:t>) placed logically to the right of the least significant bit of the Q register</a:t>
            </a:r>
          </a:p>
          <a:p>
            <a:r>
              <a:rPr lang="en-US" dirty="0"/>
              <a:t>The results of the multiplication will appear in the A and Q registers</a:t>
            </a:r>
          </a:p>
          <a:p>
            <a:r>
              <a:rPr lang="en-US" dirty="0"/>
              <a:t>A and Q</a:t>
            </a:r>
            <a:r>
              <a:rPr lang="en-US" baseline="-25000" dirty="0"/>
              <a:t>-1 </a:t>
            </a:r>
            <a:r>
              <a:rPr lang="en-US" dirty="0"/>
              <a:t>are initialized to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5161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Booth’s algorithm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02861"/>
            <a:ext cx="8270875" cy="5111750"/>
          </a:xfrm>
        </p:spPr>
        <p:txBody>
          <a:bodyPr/>
          <a:lstStyle/>
          <a:p>
            <a:r>
              <a:rPr lang="en-US" dirty="0"/>
              <a:t>Control logic scans the bits of the multiplier</a:t>
            </a:r>
          </a:p>
          <a:p>
            <a:pPr lvl="1"/>
            <a:r>
              <a:rPr lang="en-US" dirty="0"/>
              <a:t>each bit is examined along with the bit to its right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16</a:t>
            </a:fld>
            <a:endParaRPr lang="en-AU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96439"/>
              </p:ext>
            </p:extLst>
          </p:nvPr>
        </p:nvGraphicFramePr>
        <p:xfrm>
          <a:off x="539552" y="2636912"/>
          <a:ext cx="84044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0589046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140215337"/>
                    </a:ext>
                  </a:extLst>
                </a:gridCol>
                <a:gridCol w="6820246">
                  <a:extLst>
                    <a:ext uri="{9D8B030D-6E8A-4147-A177-3AD203B41FA5}">
                      <a16:colId xmlns:a16="http://schemas.microsoft.com/office/drawing/2014/main" val="4071144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Bits of the A,Q, and Q</a:t>
                      </a:r>
                      <a:r>
                        <a:rPr lang="en-US" baseline="-25000" dirty="0"/>
                        <a:t>-1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registers are shifted to the right 1 bit (</a:t>
                      </a:r>
                      <a:r>
                        <a:rPr lang="en-US" baseline="0" dirty="0"/>
                        <a:t> in order to preserve sign bit  </a:t>
                      </a:r>
                      <a:r>
                        <a:rPr lang="en-US" dirty="0"/>
                        <a:t>arithmetic shift right is performed. The leftmost bit of A, A</a:t>
                      </a:r>
                      <a:r>
                        <a:rPr lang="en-US" baseline="-25000" dirty="0"/>
                        <a:t>n-1</a:t>
                      </a:r>
                      <a:r>
                        <a:rPr lang="en-US" dirty="0"/>
                        <a:t> is not </a:t>
                      </a:r>
                      <a:r>
                        <a:rPr lang="en-US"/>
                        <a:t>only shifted </a:t>
                      </a:r>
                      <a:r>
                        <a:rPr lang="en-US" dirty="0"/>
                        <a:t>into A</a:t>
                      </a:r>
                      <a:r>
                        <a:rPr lang="en-US" baseline="-25000" dirty="0"/>
                        <a:t>n-2</a:t>
                      </a:r>
                      <a:r>
                        <a:rPr lang="en-US" dirty="0"/>
                        <a:t> but also remains in A</a:t>
                      </a:r>
                      <a:r>
                        <a:rPr lang="en-US" baseline="-25000" dirty="0"/>
                        <a:t>n-1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Bits of the A,Q, and Q</a:t>
                      </a:r>
                      <a:r>
                        <a:rPr lang="en-US" baseline="-25000" dirty="0"/>
                        <a:t>-1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registers are shifted to the right 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7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= A + M ; Bits of the A,Q, and Q</a:t>
                      </a:r>
                      <a:r>
                        <a:rPr lang="en-US" baseline="-25000" dirty="0"/>
                        <a:t>-1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registers are shifted to the right 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8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= A – M; Bits of the A,Q, and Q</a:t>
                      </a:r>
                      <a:r>
                        <a:rPr lang="en-US" baseline="-25000" dirty="0"/>
                        <a:t>-1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registers are shifted to the right 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8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3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en-US" sz="4000" dirty="0"/>
              <a:t>Booth Multiplication </a:t>
            </a:r>
            <a:r>
              <a:rPr lang="en-US" sz="4000" dirty="0" err="1"/>
              <a:t>algo</a:t>
            </a:r>
            <a:r>
              <a:rPr lang="en-US" sz="4000" dirty="0"/>
              <a:t> (1951)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089025"/>
            <a:ext cx="3820240" cy="51117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17</a:t>
            </a:fld>
            <a:endParaRPr lang="en-AU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696" y="1196752"/>
            <a:ext cx="452437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8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en-US" sz="4000" dirty="0"/>
              <a:t>Booth Multiplication </a:t>
            </a:r>
            <a:r>
              <a:rPr lang="en-US" sz="4000" dirty="0" err="1"/>
              <a:t>algo</a:t>
            </a:r>
            <a:r>
              <a:rPr lang="en-US" sz="4000" dirty="0"/>
              <a:t> (1951)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18</a:t>
            </a:fld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7" y="1209675"/>
            <a:ext cx="7632848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en-US" sz="4000" dirty="0"/>
              <a:t>Booth Multiplication </a:t>
            </a:r>
            <a:r>
              <a:rPr lang="en-US" sz="4000" dirty="0" err="1"/>
              <a:t>algo</a:t>
            </a:r>
            <a:r>
              <a:rPr lang="en-US" sz="4000" dirty="0"/>
              <a:t> (1951)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19</a:t>
            </a:fld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125166"/>
            <a:ext cx="8259762" cy="51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E9A87199-CB91-47E2-A501-A8D682D43674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8195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Signed Integer Addition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/>
              <a:t>Example: 7 + 6</a:t>
            </a:r>
            <a:endParaRPr lang="en-AU" altLang="en-US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Overflow if result out of range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Adding +ve and –ve operands, no overflow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Adding two +ve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/>
              <a:t>Overflow if result sign is 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Adding two –ve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/>
              <a:t>Overflow if result sign is 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en-US" sz="4000" dirty="0"/>
              <a:t>Booth Multiplication </a:t>
            </a:r>
            <a:r>
              <a:rPr lang="en-US" sz="4000" dirty="0" err="1"/>
              <a:t>algo</a:t>
            </a:r>
            <a:r>
              <a:rPr lang="en-US" sz="4000" dirty="0"/>
              <a:t> (1951)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Speeds up the multiplication process</a:t>
            </a:r>
          </a:p>
          <a:p>
            <a:r>
              <a:rPr lang="en-US" dirty="0"/>
              <a:t>Blocks of 1s or 0s are skipped over, with an average of only one addition or subtraction per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20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612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3E2DEFD-E51F-4D85-8BE9-A815E0CB977C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Two 32-bit registers for product</a:t>
            </a:r>
          </a:p>
          <a:p>
            <a:pPr lvl="1" eaLnBrk="1" hangingPunct="1"/>
            <a:r>
              <a:rPr lang="en-US" altLang="en-US" sz="2400" dirty="0"/>
              <a:t>HI: most-significant 32 bits</a:t>
            </a:r>
          </a:p>
          <a:p>
            <a:pPr lvl="1" eaLnBrk="1" hangingPunct="1"/>
            <a:r>
              <a:rPr lang="en-US" altLang="en-US" sz="2400" dirty="0"/>
              <a:t>LO: least-significant 32-bits</a:t>
            </a:r>
          </a:p>
          <a:p>
            <a:pPr eaLnBrk="1" hangingPunct="1"/>
            <a:r>
              <a:rPr lang="en-US" altLang="en-US" sz="2800" dirty="0"/>
              <a:t>Instructions</a:t>
            </a:r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mult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rt</a:t>
            </a:r>
            <a:r>
              <a:rPr lang="en-US" altLang="en-US" sz="2400" dirty="0">
                <a:latin typeface="Lucida Console" panose="020B0609040504020204" pitchFamily="49" charset="0"/>
              </a:rPr>
              <a:t>  /  </a:t>
            </a:r>
            <a:r>
              <a:rPr lang="en-US" altLang="en-US" sz="2400" dirty="0" err="1">
                <a:latin typeface="Lucida Console" panose="020B0609040504020204" pitchFamily="49" charset="0"/>
              </a:rPr>
              <a:t>multu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rt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2000" dirty="0"/>
              <a:t>64-bit product in HI/LO</a:t>
            </a:r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mfhi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r>
              <a:rPr lang="en-US" altLang="en-US" sz="2400" dirty="0">
                <a:latin typeface="Lucida Console" panose="020B0609040504020204" pitchFamily="49" charset="0"/>
              </a:rPr>
              <a:t>  /  </a:t>
            </a:r>
            <a:r>
              <a:rPr lang="en-US" altLang="en-US" sz="2400" dirty="0" err="1">
                <a:latin typeface="Lucida Console" panose="020B0609040504020204" pitchFamily="49" charset="0"/>
              </a:rPr>
              <a:t>mflo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2000" dirty="0"/>
              <a:t>Move from HI/LO to </a:t>
            </a:r>
            <a:r>
              <a:rPr lang="en-US" altLang="en-US" sz="2000" dirty="0" err="1"/>
              <a:t>rd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mul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r>
              <a:rPr lang="en-US" altLang="en-US" sz="2400" dirty="0">
                <a:latin typeface="Lucida Console" panose="020B0609040504020204" pitchFamily="49" charset="0"/>
              </a:rPr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rt</a:t>
            </a:r>
            <a:r>
              <a:rPr lang="en-US" altLang="en-US" sz="2400" dirty="0">
                <a:latin typeface="Lucida Console" panose="020B0609040504020204" pitchFamily="49" charset="0"/>
              </a:rPr>
              <a:t> (</a:t>
            </a:r>
            <a:r>
              <a:rPr lang="en-US" sz="2400" dirty="0" err="1"/>
              <a:t>pseudoinstruction</a:t>
            </a:r>
            <a:r>
              <a:rPr lang="en-US" sz="2400" dirty="0"/>
              <a:t>!)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2000" dirty="0"/>
              <a:t>Least-significant 32 bits of product –&gt; </a:t>
            </a:r>
            <a:r>
              <a:rPr lang="en-US" altLang="en-US" sz="2000" dirty="0" err="1"/>
              <a:t>rd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6CB7-B937-413A-A9C2-8F2C70FA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D11B-2551-4AFC-A873-B470F2BE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6D3B7-3A1D-4E52-BC0C-5AB42B56CE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3</a:t>
            </a:fld>
            <a:endParaRPr lang="en-AU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D315F3-C029-4C50-93EA-1F477AA6B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37846"/>
              </p:ext>
            </p:extLst>
          </p:nvPr>
        </p:nvGraphicFramePr>
        <p:xfrm>
          <a:off x="245266" y="838200"/>
          <a:ext cx="8593942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3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binary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 Magnitude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1's Comp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2's comp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to 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to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to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 to 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24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765" t="8182" r="10588" b="47273"/>
              <a:stretch>
                <a:fillRect/>
              </a:stretch>
            </p:blipFill>
          </mc:Choice>
          <mc:Fallback>
            <p:blipFill>
              <a:blip r:embed="rId4"/>
              <a:srcRect l="11765" t="8182" r="10588" b="47273"/>
              <a:stretch>
                <a:fillRect/>
              </a:stretch>
            </p:blipFill>
          </mc:Fallback>
        </mc:AlternateContent>
        <p:spPr>
          <a:xfrm>
            <a:off x="685800" y="1066800"/>
            <a:ext cx="8061437" cy="5985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457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Addition</a:t>
            </a:r>
          </a:p>
        </p:txBody>
      </p:sp>
      <p:sp>
        <p:nvSpPr>
          <p:cNvPr id="4" name="Plus 3"/>
          <p:cNvSpPr/>
          <p:nvPr/>
        </p:nvSpPr>
        <p:spPr>
          <a:xfrm>
            <a:off x="381000" y="228600"/>
            <a:ext cx="1447800" cy="14478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7884964" y="176412"/>
            <a:ext cx="1259036" cy="509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14084"/>
      </p:ext>
    </p:extLst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1524000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SUBTRACTION RULE: </a:t>
            </a:r>
          </a:p>
          <a:p>
            <a:endParaRPr lang="en-US" sz="3600" b="1" dirty="0">
              <a:latin typeface="+mn-lt"/>
            </a:endParaRPr>
          </a:p>
          <a:p>
            <a:r>
              <a:rPr lang="en-US" sz="3600" dirty="0">
                <a:latin typeface="+mn-lt"/>
              </a:rPr>
              <a:t>To subtract one number (subtrahend) from another (minuend), take the twos complement (negation) of the subtrahend and add it</a:t>
            </a:r>
          </a:p>
          <a:p>
            <a:r>
              <a:rPr lang="en-US" sz="3600" dirty="0">
                <a:latin typeface="+mn-lt"/>
              </a:rPr>
              <a:t>to the minuend.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569060"/>
            <a:ext cx="381000" cy="68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pPr eaLnBrk="1" hangingPunct="1"/>
            <a:r>
              <a:rPr lang="en-AU" altLang="en-US" sz="4000" dirty="0"/>
              <a:t>Signed Integer Subtraction</a:t>
            </a:r>
          </a:p>
        </p:txBody>
      </p:sp>
    </p:spTree>
    <p:extLst>
      <p:ext uri="{BB962C8B-B14F-4D97-AF65-F5344CB8AC3E}">
        <p14:creationId xmlns:p14="http://schemas.microsoft.com/office/powerpoint/2010/main" val="92457296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27FF2BED-9DB8-4BBE-972B-11937FD8C82D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Subtraction</a:t>
            </a:r>
            <a:endParaRPr lang="en-AU" altLang="en-US" dirty="0"/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Add negation of second operand</a:t>
            </a:r>
          </a:p>
          <a:p>
            <a:pPr eaLnBrk="1" hangingPunct="1"/>
            <a:r>
              <a:rPr lang="en-US" altLang="en-US" sz="2800" dirty="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Subtracting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or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Subtracting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  <a:p>
            <a:pPr lvl="1" eaLnBrk="1" hangingPunct="1"/>
            <a:r>
              <a:rPr lang="en-US" altLang="en-US" sz="2400" dirty="0"/>
              <a:t>Subtracting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412" t="7273" r="8235" b="30000"/>
              <a:stretch>
                <a:fillRect/>
              </a:stretch>
            </p:blipFill>
          </mc:Choice>
          <mc:Fallback>
            <p:blipFill>
              <a:blip r:embed="rId4"/>
              <a:srcRect l="9412" t="7273" r="8235" b="30000"/>
              <a:stretch>
                <a:fillRect/>
              </a:stretch>
            </p:blipFill>
          </mc:Fallback>
        </mc:AlternateContent>
        <p:spPr>
          <a:xfrm>
            <a:off x="1447800" y="762000"/>
            <a:ext cx="6367200" cy="63394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3048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Subtraction</a:t>
            </a:r>
          </a:p>
        </p:txBody>
      </p:sp>
      <p:sp>
        <p:nvSpPr>
          <p:cNvPr id="7" name="Minus 6"/>
          <p:cNvSpPr/>
          <p:nvPr/>
        </p:nvSpPr>
        <p:spPr>
          <a:xfrm>
            <a:off x="304800" y="0"/>
            <a:ext cx="1447800" cy="12192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TextBox 7"/>
          <p:cNvSpPr txBox="1"/>
          <p:nvPr/>
        </p:nvSpPr>
        <p:spPr>
          <a:xfrm>
            <a:off x="8079000" y="176412"/>
            <a:ext cx="836399" cy="509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7741"/>
      </p:ext>
    </p:extLst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D3A1ED29-47DF-4C58-B4DC-172D08D27698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Dealing with Overflow</a:t>
            </a:r>
            <a:endParaRPr lang="en-AU" altLang="en-US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Some languages (e.g., C) ignore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MIPS </a:t>
            </a:r>
            <a:r>
              <a:rPr lang="en-US" altLang="en-US" dirty="0" err="1">
                <a:latin typeface="Lucida Console" panose="020B0609040504020204" pitchFamily="49" charset="0"/>
              </a:rPr>
              <a:t>addu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addui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subu</a:t>
            </a:r>
            <a:r>
              <a:rPr lang="en-US" altLang="en-US" dirty="0"/>
              <a:t>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Other languages (e.g., Ada, Fortran) require raising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MIPS </a:t>
            </a:r>
            <a:r>
              <a:rPr lang="en-US" altLang="en-US" dirty="0"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, 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/>
              <a:t>,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On overflow, invoke exception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Save PC in exception program counter (EPC) register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Jump to predefined handler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latin typeface="Lucida Console" panose="020B0609040504020204" pitchFamily="49" charset="0"/>
              </a:rPr>
              <a:t>mfc0</a:t>
            </a:r>
            <a:r>
              <a:rPr lang="en-US" altLang="en-US" dirty="0"/>
              <a:t> (move from coprocessor 0 </a:t>
            </a:r>
            <a:r>
              <a:rPr lang="en-US" altLang="en-US" dirty="0" err="1"/>
              <a:t>reg</a:t>
            </a:r>
            <a:r>
              <a:rPr lang="en-US" altLang="en-US" dirty="0"/>
              <a:t>) instruction can retrieve EPC value, to return after corrective 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9" y="2262044"/>
            <a:ext cx="6886644" cy="3742439"/>
          </a:xfrm>
          <a:prstGeom prst="rect">
            <a:avLst/>
          </a:prstGeom>
        </p:spPr>
      </p:pic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2750" y="6526609"/>
            <a:ext cx="7272338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C393B87F-0DFF-4AAB-A66F-E62541172134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Unsigned Multiplication</a:t>
            </a:r>
            <a:endParaRPr lang="en-AU" alt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90943"/>
          </a:xfrm>
        </p:spPr>
        <p:txBody>
          <a:bodyPr/>
          <a:lstStyle/>
          <a:p>
            <a:pPr eaLnBrk="1" hangingPunct="1"/>
            <a:r>
              <a:rPr lang="en-AU" altLang="en-US" dirty="0"/>
              <a:t>Paper pencil way</a:t>
            </a: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2093831" y="6051061"/>
            <a:ext cx="507045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Length of product is the sum of operand lengths</a:t>
            </a:r>
            <a:endParaRPr lang="en-AU" altLang="en-US" dirty="0"/>
          </a:p>
        </p:txBody>
      </p:sp>
      <p:sp>
        <p:nvSpPr>
          <p:cNvPr id="12295" name="AutoShape 10"/>
          <p:cNvSpPr>
            <a:spLocks/>
          </p:cNvSpPr>
          <p:nvPr/>
        </p:nvSpPr>
        <p:spPr bwMode="auto">
          <a:xfrm>
            <a:off x="3491880" y="1703043"/>
            <a:ext cx="2104357" cy="535712"/>
          </a:xfrm>
          <a:prstGeom prst="borderCallout1">
            <a:avLst>
              <a:gd name="adj1" fmla="val 116828"/>
              <a:gd name="adj2" fmla="val 24933"/>
              <a:gd name="adj3" fmla="val 214440"/>
              <a:gd name="adj4" fmla="val 77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/>
              <a:t>multiplicand</a:t>
            </a:r>
            <a:endParaRPr lang="en-AU" altLang="en-US" sz="2800" dirty="0"/>
          </a:p>
        </p:txBody>
      </p:sp>
      <p:sp>
        <p:nvSpPr>
          <p:cNvPr id="12296" name="AutoShape 11"/>
          <p:cNvSpPr>
            <a:spLocks/>
          </p:cNvSpPr>
          <p:nvPr/>
        </p:nvSpPr>
        <p:spPr bwMode="auto">
          <a:xfrm>
            <a:off x="4427984" y="2677264"/>
            <a:ext cx="1643762" cy="535712"/>
          </a:xfrm>
          <a:prstGeom prst="borderCallout1">
            <a:avLst>
              <a:gd name="adj1" fmla="val 53327"/>
              <a:gd name="adj2" fmla="val 3117"/>
              <a:gd name="adj3" fmla="val 114137"/>
              <a:gd name="adj4" fmla="val -47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/>
              <a:t>multiplier</a:t>
            </a:r>
            <a:endParaRPr lang="en-AU" altLang="en-US" sz="2800" dirty="0"/>
          </a:p>
        </p:txBody>
      </p:sp>
      <p:sp>
        <p:nvSpPr>
          <p:cNvPr id="12297" name="AutoShape 12"/>
          <p:cNvSpPr>
            <a:spLocks/>
          </p:cNvSpPr>
          <p:nvPr/>
        </p:nvSpPr>
        <p:spPr bwMode="auto">
          <a:xfrm>
            <a:off x="-204884" y="6123924"/>
            <a:ext cx="1682093" cy="582072"/>
          </a:xfrm>
          <a:prstGeom prst="borderCallout1">
            <a:avLst>
              <a:gd name="adj1" fmla="val -3848"/>
              <a:gd name="adj2" fmla="val 77792"/>
              <a:gd name="adj3" fmla="val -86247"/>
              <a:gd name="adj4" fmla="val 123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/>
              <a:t>product</a:t>
            </a:r>
            <a:endParaRPr lang="en-AU" altLang="en-US" sz="2800" dirty="0"/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§3.3 Multiplication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13003</TotalTime>
  <Words>1534</Words>
  <Application>Microsoft Office PowerPoint</Application>
  <PresentationFormat>On-screen Show (4:3)</PresentationFormat>
  <Paragraphs>397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Corbel</vt:lpstr>
      <vt:lpstr>Courier New</vt:lpstr>
      <vt:lpstr>Lucida Console</vt:lpstr>
      <vt:lpstr>Tahoma</vt:lpstr>
      <vt:lpstr>Times New Roman</vt:lpstr>
      <vt:lpstr>Wingdings</vt:lpstr>
      <vt:lpstr>cod4e</vt:lpstr>
      <vt:lpstr>Arithmetic for Computers</vt:lpstr>
      <vt:lpstr>Signed Integer Addition</vt:lpstr>
      <vt:lpstr>PowerPoint Presentation</vt:lpstr>
      <vt:lpstr>PowerPoint Presentation</vt:lpstr>
      <vt:lpstr>Signed Integer Subtraction</vt:lpstr>
      <vt:lpstr>Integer Subtraction</vt:lpstr>
      <vt:lpstr>PowerPoint Presentation</vt:lpstr>
      <vt:lpstr>Dealing with Overflow</vt:lpstr>
      <vt:lpstr>Unsigned Multiplication</vt:lpstr>
      <vt:lpstr>Multiplication Observations:</vt:lpstr>
      <vt:lpstr>Computerizing Multiplication</vt:lpstr>
      <vt:lpstr>Multiplication Algorithm</vt:lpstr>
      <vt:lpstr>Unsigned Multiplication example</vt:lpstr>
      <vt:lpstr>Multiplication Hardware</vt:lpstr>
      <vt:lpstr>Booth’s Multiplication algorithm (1951)</vt:lpstr>
      <vt:lpstr>Booth’s algorithm Working</vt:lpstr>
      <vt:lpstr>Booth Multiplication algo (1951)</vt:lpstr>
      <vt:lpstr>Booth Multiplication algo (1951)</vt:lpstr>
      <vt:lpstr>Booth Multiplication algo (1951)</vt:lpstr>
      <vt:lpstr>Booth Multiplication algo (1951)</vt:lpstr>
      <vt:lpstr>MIPS Multiplication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periyasamy</cp:lastModifiedBy>
  <cp:revision>231</cp:revision>
  <dcterms:created xsi:type="dcterms:W3CDTF">2008-07-28T10:20:18Z</dcterms:created>
  <dcterms:modified xsi:type="dcterms:W3CDTF">2021-10-14T11:29:54Z</dcterms:modified>
</cp:coreProperties>
</file>