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0" r:id="rId2"/>
    <p:sldId id="257" r:id="rId3"/>
    <p:sldId id="263" r:id="rId4"/>
    <p:sldId id="325" r:id="rId5"/>
    <p:sldId id="304" r:id="rId6"/>
    <p:sldId id="305" r:id="rId7"/>
    <p:sldId id="306" r:id="rId8"/>
    <p:sldId id="308" r:id="rId9"/>
    <p:sldId id="326" r:id="rId10"/>
    <p:sldId id="309" r:id="rId11"/>
    <p:sldId id="327" r:id="rId12"/>
    <p:sldId id="328" r:id="rId13"/>
    <p:sldId id="341" r:id="rId14"/>
    <p:sldId id="311" r:id="rId15"/>
    <p:sldId id="313" r:id="rId16"/>
    <p:sldId id="322" r:id="rId17"/>
    <p:sldId id="329" r:id="rId18"/>
    <p:sldId id="340" r:id="rId19"/>
    <p:sldId id="331" r:id="rId20"/>
    <p:sldId id="332" r:id="rId21"/>
    <p:sldId id="334" r:id="rId22"/>
    <p:sldId id="333" r:id="rId23"/>
    <p:sldId id="335" r:id="rId24"/>
    <p:sldId id="336" r:id="rId25"/>
    <p:sldId id="337" r:id="rId26"/>
    <p:sldId id="338" r:id="rId27"/>
    <p:sldId id="339" r:id="rId28"/>
    <p:sldId id="303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48BB92-A87A-42FA-BE38-DE5CC4D58C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7D3DC-524F-476D-9B2A-AB8605865E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EB19121-0FDB-4B2B-83C1-43C0B84F6C88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96BB91-F9FD-48FC-9713-C6089DC55B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BE9776C-7768-46B4-9DB4-C6D0AF14D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99C2-C4BA-409A-87C8-43B86E9E9E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77E97-5F01-488A-B1F2-1061C84CB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6BC98D-C288-42DE-86EF-DC21361419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DE45F3-273A-4BF9-BDD9-B49A276538D2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876864-4290-43D9-8A47-2B7AE270ABDF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CCD51-EACB-42EE-A343-12F6245F8BB1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79BC8-A2A1-42A5-A9F6-1121F904A83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D65B7731-4806-48E6-9E43-B9C938F22F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69956-B215-480F-A0FF-75C7E719E963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D1EDA3-CE01-418A-969D-62139EDD7D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7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04952EAE-6917-4857-BD0E-59724BB7A8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C9536F-C828-4D3F-99BC-4D4DD1A5B9B8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A1ECCE1-8B65-46FC-A3C3-AD63BA14E8B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06024E-5F51-42D5-AD78-00D151739DD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8E1456C8-2DEE-4929-B781-0681DF65F8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71700" y="624522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9CBFF8-9A34-4926-A8C8-7171135527E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D2BA34-C460-46C7-810A-567BAF76021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0EC665-44F1-48B7-9C98-82A7D796DA2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D390A319-6D9B-4A74-BC15-45444FCD1D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4C99F2-15EB-46FB-A670-E03E88046A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722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7199F02A-AC14-4435-9C77-0F060E19B94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D1090-42A4-41E4-9B90-8D7C8B0A3CC1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18E4BFB0-E789-44F1-BBBF-B61A11BF11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BF158656-231A-4C6C-BADE-974D704EB4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242B7-2BF6-43B0-BB64-B01C5CE039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19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664EE9B3-86EA-4588-BD44-DCB7BF827FC8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35DA65-0F59-46A8-8D04-2F6996ECFE15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AB33E2-6B1D-446E-8FDE-9451FEC016AB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BFA8F4-0BFB-46AE-BBD8-F1D54DC21DFA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D59A527B-4D69-40D2-912F-6E1533E58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4F2A4-F779-4577-B4F9-D25C67B003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DBEF1582-3853-4947-A780-0B8C9E36E33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39B15-8BBA-43CE-BF69-1FE5E57BB974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1DEEC8DD-15D3-418B-83F0-A3A277E9A0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28A5942-9363-49A8-B733-A886286B92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3CE0C-4405-4252-84A6-A8B3BF4265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321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87DA03-B419-43F3-B8A7-130305C3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90FE7-B17D-4F94-9BA6-6108F2C1206F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86B88A-ADE8-494C-9683-71B94618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AAF5FE-231C-473D-8322-699C4F29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9C80A-147E-48F1-9A7C-3121EE0F2C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3854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§"/>
              <a:defRPr sz="1800"/>
            </a:lvl1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49B1-8AA0-46C3-B992-9EE4920C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79F70A14-C493-4F9D-8D91-4F0A7627EE9A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E305-F5F0-4B4B-B29F-7C965605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1C51-0E61-4DF1-8B61-E4F1C338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AF3572AC-D8DB-4C2E-9F70-C39DC3C5E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1F7EA-88EF-4353-B991-BAFA87A049BB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0CC65-0ADE-45EC-9875-FCC4369CB211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629FDF-F5AA-4A84-B436-B7EAF1859D1F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05FD0-EF43-4DA0-841D-933197D99B73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4D30F0BF-AA4E-4328-8F53-61BA1E76B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C111BF-BFE1-4260-82D7-94521BCAB30C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57739-F8D3-4840-8AB3-183513C589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2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5B8008B7-E25A-4447-A283-C1D17D734B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00DA0F-325C-4357-8DD5-75847A2E40CE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5834F65D-A02B-4992-988B-FD79E880FD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27E7FB-1E51-4DF7-8D5C-0E8B7FCDBE80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33E41-CD68-4B7B-83D9-71380CC59968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04DB6-5FD8-4174-8FC0-DF015C4A59E8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9B8FD-7C28-4679-9685-06B0C35DFD76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D6972-E581-480B-8ADF-347AAB4F24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5480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60051-9F79-42F0-BC12-AF9FBAE45F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8975" y="66484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570F7F69-CA2A-4158-932C-7C1BCCA25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5FDDAB52-2A69-4CA8-83F1-59A7677BEE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180138"/>
            <a:ext cx="7010400" cy="46037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CD74B5-ACBA-4B06-8D20-77425E79EF6F}"/>
                </a:ext>
              </a:extLst>
            </p:cNvPr>
            <p:cNvSpPr/>
            <p:nvPr/>
          </p:nvSpPr>
          <p:spPr>
            <a:xfrm>
              <a:off x="4267200" y="6553200"/>
              <a:ext cx="2328862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64F0C3-2FAC-4B69-8D11-9C74842229F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E96778-516E-4838-B48F-10DDD7E4916D}"/>
                </a:ext>
              </a:extLst>
            </p:cNvPr>
            <p:cNvSpPr/>
            <p:nvPr userDrawn="1"/>
          </p:nvSpPr>
          <p:spPr>
            <a:xfrm>
              <a:off x="6586537" y="6553200"/>
              <a:ext cx="232886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7F978D6F-83F0-4F24-A390-EC4F972A86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761432-A638-464A-B74E-4A5800149E1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67BBC1-69B6-4361-861F-C08D00E43F4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BD753-85D0-42D0-AE68-800B6D6748B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6654A50-5848-4056-8B86-712BF81BCD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5905D-7F46-4ECC-92AB-14DF65D5D8CA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5" name="Footer Placeholder 17">
            <a:extLst>
              <a:ext uri="{FF2B5EF4-FFF2-40B4-BE49-F238E27FC236}">
                <a16:creationId xmlns:a16="http://schemas.microsoft.com/office/drawing/2014/main" id="{BF352C77-FB78-4EC1-A363-5C04BCD258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61CC80E0-14F4-4B56-8FE8-14BE373035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678613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CFF36-18E2-4B53-B766-83C5126D41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3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E4F36DBF-158A-4323-8E1A-000FC0B90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37AABDFD-9DBB-48A9-BD03-AEFA123E61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ECEF58-527F-4D83-88D3-CF3110427DB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31967D-FC24-4987-A3A7-ABC69F99429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D51B2B-C694-4E7D-A015-E7E6A6309016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CBC0E84D-E444-424B-9AD5-857D945DC2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0" y="6219825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EDEC2A-8C79-461F-B8C3-8900CFE817E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9B9AC2-41F1-47B9-8BA5-C22F5458AE60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6583E03-DD43-456B-B5D6-7B1CA276409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1C466D3-3ADF-4FAE-930D-86E70B775F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75960934-78DD-4DAB-B74B-3D99079BF9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00986-4656-4166-94F5-BDBD14611878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F0BF1E81-6CEE-4741-A682-1259AC84AD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DB86E3F7-E020-49D3-BCDF-34AE81A171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61138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954A7-2DAC-46EC-9752-C5DB380D7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76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D1385584-69CB-402E-841A-30B0847CA7D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DC659F-1EE9-417A-AB05-996CD82EAAE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7D23AA2-1328-4EF3-8C22-4E7C1A1C502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5AD886-4A9D-4D63-8BD8-FF4C44EA6A9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2FB556F6-08AF-4073-830D-0C69D73C4AD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19825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EF21F0-A183-43BD-BD65-12F3CEBAB87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69B469-0DC5-4B61-8DAE-966896E9992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EAD6E1-15A9-4F31-A59A-AD56601BB33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0EA87D88-099C-4F74-9ED7-CFF143DB4A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9C8C1E6-5539-4844-A133-2255EB939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1670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FCE80AC-5A12-480F-82F9-21866CE75E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78C7B-1E31-4BA4-9AE1-51D3334B5C74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9" name="Footer Placeholder 17">
            <a:extLst>
              <a:ext uri="{FF2B5EF4-FFF2-40B4-BE49-F238E27FC236}">
                <a16:creationId xmlns:a16="http://schemas.microsoft.com/office/drawing/2014/main" id="{1C261968-B7F7-4F9F-AC48-819063AE4C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" name="Slide Number Placeholder 18">
            <a:extLst>
              <a:ext uri="{FF2B5EF4-FFF2-40B4-BE49-F238E27FC236}">
                <a16:creationId xmlns:a16="http://schemas.microsoft.com/office/drawing/2014/main" id="{B7538AE1-179F-4B88-BE3E-E4FD09CD72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230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FAC44-C5DF-424A-842A-CB17E9B55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55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A20FFA07-A014-4F6F-B9E3-2C1B451AEC6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B6E6B7-E7EC-4F84-9343-F376201B544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9C7A5C-65E4-42CB-BFD4-6C08D48028F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2E023A-6931-420E-8508-CC90B4D7F0C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4A6ED817-F5E3-4348-8FAC-BCBD96A5C0B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6427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B26593-FC9E-48E8-9434-5AD42FB6CCB9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043F45-9E87-4490-B620-06C52EC834B9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92A636-5800-43C8-A022-E9DF283BBD1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69EE45E4-9C0A-491A-8457-117832AD1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A62EBB-6B29-40FC-A581-4F022B7974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2475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D1E4F424-E838-4483-B05A-8123D3C793E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BAF68-3749-493A-9695-802390B8EED1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B7CEAB23-B641-4888-AE26-F489D205E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EBFC4290-627D-4F42-8D71-D9F92FDBEF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85CDF-96AE-4148-B4C1-5949679428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2EE3E557-991F-4984-91AC-72413DA15DF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B0B40E-BAD3-4F57-8CFA-DDDF5406E91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54AFA2-6E23-4799-82A3-3E0A1B25207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72E532-D75C-4A10-82BA-445F20CF0A53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DB9C6D5A-D97D-4BAE-A378-29081F6324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055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61D6B6-D63E-4CA4-85FB-FD0CA5C6E87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F42A27-CD95-491E-B7CB-DB5C0271397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19DDD5-59F1-4811-9E40-BB0008D10EA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DED8D653-BEF6-40D9-B0C5-5351E54EEB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67B0F8-8ABE-4F1A-A3D2-824775CB07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4051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B33C3267-B7E8-408F-B6F7-9D64AFCB13E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1655-7EF3-42DC-AF00-BAE0E65DB1A4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073807A0-A698-4859-8566-E8A9568CBD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90F5C1DB-FF27-4E35-90A2-BA5A68F4AC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10463-6751-4182-85B7-8A7FC93A18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462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D51EC59F-6145-4C06-B00E-0452FD5F0B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1BBA97-99A7-4988-83BC-AA2B684D630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32A24F-BD1B-4929-B099-2965C04373E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60A701-7FB6-480A-A255-94FAD584DDF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D4A6D68-B494-4EF1-98AF-DC4CCE64E8B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309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356BCD-715C-48D2-9CA7-F6681B1C37DE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B362CE-3DDE-441B-9F4E-AE57B327A40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0CDCE5-7977-4586-987E-DE082C2A0D1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860424A9-92F7-4B2D-98B8-F7C068834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858169-D609-448A-AE36-C1A834D990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65913"/>
            <a:ext cx="5867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3EB3EE1-01C2-435D-AC5F-791B77C18C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AD7DC-5C99-40DE-8099-A9E4A98C8DE1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F93AA02-4B0A-4D96-9A6A-FC86834D90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95E6764-8232-4451-9B7F-6A46C262E4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632EC-A52F-4DE7-B691-E0CFD88606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983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7E909-3FC7-4F3C-B1E2-CB033B0B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012192D-1AEA-4F3C-8B58-3520A7BAF6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5A1C-2B8D-45C8-BDD6-254C33A92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01AFE3-D3A6-4B83-88A8-A5052845BDE9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BCDD9-5B81-44CC-A6CB-4494747D3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3C232-6B0C-4A9B-AEBD-68B282B6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71C3339-0F92-4929-B20D-9C7B80C61A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  <p:sldLayoutId id="2147484377" r:id="rId12"/>
    <p:sldLayoutId id="214748438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HHmWmJG9Rw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4E64EB-6499-4826-AA3A-20562D7C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CS F415 Data Mining</a:t>
            </a:r>
            <a:br>
              <a:rPr lang="en-US" sz="3200" dirty="0"/>
            </a:br>
            <a:r>
              <a:rPr lang="en-US" sz="3200" dirty="0"/>
              <a:t>Topic: Introduction</a:t>
            </a:r>
          </a:p>
        </p:txBody>
      </p:sp>
      <p:sp>
        <p:nvSpPr>
          <p:cNvPr id="15363" name="Content Placeholder 5">
            <a:extLst>
              <a:ext uri="{FF2B5EF4-FFF2-40B4-BE49-F238E27FC236}">
                <a16:creationId xmlns:a16="http://schemas.microsoft.com/office/drawing/2014/main" id="{6A6272D8-9CA6-4605-9F1B-94B7811F08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 Angel Arul Jothi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BDF709-73FA-48A8-A080-BCA313A4AA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24579" name="Slide Number Placeholder 6">
            <a:extLst>
              <a:ext uri="{FF2B5EF4-FFF2-40B4-BE49-F238E27FC236}">
                <a16:creationId xmlns:a16="http://schemas.microsoft.com/office/drawing/2014/main" id="{8DB04EE1-ACFA-457A-83A3-806DABCFA2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17559C-C55F-41A2-AAC9-DA22C084076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D8B51527-CAF4-4295-8F13-EE3FC2411A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6629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KDD process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033ED-5C1F-40B6-865B-08A13E0A286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C98E415-99AE-45A3-B9C6-F74D2F69DB88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pic>
        <p:nvPicPr>
          <p:cNvPr id="24582" name="Content Placeholder 7">
            <a:extLst>
              <a:ext uri="{FF2B5EF4-FFF2-40B4-BE49-F238E27FC236}">
                <a16:creationId xmlns:a16="http://schemas.microsoft.com/office/drawing/2014/main" id="{13A98C37-EBA7-41BA-A9FD-1A21F1153FE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676400"/>
            <a:ext cx="7497763" cy="2719388"/>
          </a:xfrm>
        </p:spPr>
      </p:pic>
      <p:sp>
        <p:nvSpPr>
          <p:cNvPr id="24583" name="Rectangle 3">
            <a:extLst>
              <a:ext uri="{FF2B5EF4-FFF2-40B4-BE49-F238E27FC236}">
                <a16:creationId xmlns:a16="http://schemas.microsoft.com/office/drawing/2014/main" id="{DEBB1F93-F2F6-43D9-8E2A-E9017FED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4687888"/>
            <a:ext cx="7086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1800"/>
              <a:t>The input data can be stored in a variety of formats (flat files, spreadsheets, or relational tables) and may reside in a centralized data repository or be distributed across multiple sites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7">
            <a:extLst>
              <a:ext uri="{FF2B5EF4-FFF2-40B4-BE49-F238E27FC236}">
                <a16:creationId xmlns:a16="http://schemas.microsoft.com/office/drawing/2014/main" id="{9CAD9F7B-5C34-461F-A9B8-48272135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/>
              <a:t>Pre-processing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Converts the data into a form that is suitable for the data mining algorithms</a:t>
            </a:r>
          </a:p>
          <a:p>
            <a:pPr lvl="2"/>
            <a:r>
              <a:rPr lang="en-US" altLang="en-US"/>
              <a:t>Data fusion / Integration</a:t>
            </a:r>
          </a:p>
          <a:p>
            <a:pPr lvl="2"/>
            <a:r>
              <a:rPr lang="en-US" altLang="en-US"/>
              <a:t>Noise and redundant data elimination</a:t>
            </a:r>
          </a:p>
          <a:p>
            <a:pPr lvl="2"/>
            <a:r>
              <a:rPr lang="en-US" altLang="en-US"/>
              <a:t>Data selection (records/features)</a:t>
            </a:r>
          </a:p>
          <a:p>
            <a:pPr lvl="2"/>
            <a:r>
              <a:rPr lang="en-US" altLang="en-US"/>
              <a:t>Data transformation</a:t>
            </a:r>
          </a:p>
          <a:p>
            <a:pPr lvl="1"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276C7E-142D-40B5-999A-8B8DEA52EC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KDD process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5DF1-7CD8-4B37-BCE1-A004B77DD06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F4E99B0-370A-4B24-B64C-5CA89B885F49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D20-F6FD-4193-8389-83DDE8D654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5606" name="Slide Number Placeholder 6">
            <a:extLst>
              <a:ext uri="{FF2B5EF4-FFF2-40B4-BE49-F238E27FC236}">
                <a16:creationId xmlns:a16="http://schemas.microsoft.com/office/drawing/2014/main" id="{FA05BAE0-EAD6-47B6-8108-0DE8A649F4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D40A26-7F8A-46DD-8872-7A1D641CBB0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>
            <a:extLst>
              <a:ext uri="{FF2B5EF4-FFF2-40B4-BE49-F238E27FC236}">
                <a16:creationId xmlns:a16="http://schemas.microsoft.com/office/drawing/2014/main" id="{77A1C9C2-7B0A-448F-A597-D0B99B1C7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01775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Integrate data mining results into decision support systems – Closing the loop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Integration requires post processing </a:t>
            </a:r>
          </a:p>
          <a:p>
            <a:pPr fontAlgn="base">
              <a:spcAft>
                <a:spcPct val="0"/>
              </a:spcAft>
            </a:pPr>
            <a:r>
              <a:rPr lang="en-US" altLang="en-US" b="1" dirty="0"/>
              <a:t>Post-processing</a:t>
            </a:r>
            <a:endParaRPr lang="en-US" altLang="en-US" dirty="0"/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Ensures only useful and valid results of the Data mining process is integrated into decision support systems </a:t>
            </a:r>
          </a:p>
          <a:p>
            <a:pPr lvl="1" fontAlgn="base">
              <a:spcAft>
                <a:spcPct val="0"/>
              </a:spcAft>
            </a:pPr>
            <a:r>
              <a:rPr lang="en-GB" altLang="en-US" dirty="0"/>
              <a:t>Statistical measures or hypothesis testing methods can be used to r</a:t>
            </a:r>
            <a:r>
              <a:rPr lang="en-US" altLang="en-US" dirty="0" err="1"/>
              <a:t>emove</a:t>
            </a:r>
            <a:r>
              <a:rPr lang="en-US" altLang="en-US" dirty="0"/>
              <a:t> any spurious results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An example of post-processing technique is visualization 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8644-BA6F-4F17-A097-D5E4F148F1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KDD process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C6F3-2AD0-48D6-A4D7-9AE3EBC25B6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61D035F-9C31-46D7-B03A-42B0B8121B04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DB3B2-513C-4CCB-A1B3-823A12D256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6630" name="Slide Number Placeholder 5">
            <a:extLst>
              <a:ext uri="{FF2B5EF4-FFF2-40B4-BE49-F238E27FC236}">
                <a16:creationId xmlns:a16="http://schemas.microsoft.com/office/drawing/2014/main" id="{4AE2CC8C-F434-43D8-89EF-6225FC2F11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C8C1B6-DEC0-4014-9849-452C4596905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344C292F-12E8-4B41-901A-972D39EA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262438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Dataset: Collection of data objects and their attributes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An attribute is a property or characteristic of an object that vary from person to person or from time to time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Attribute is also known as variable, field, dimension, or feature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A collection of attributes describe an object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000"/>
              <a:t>Object is also known as record, point, case, sample, entity, or instance</a:t>
            </a:r>
          </a:p>
          <a:p>
            <a:pPr lvl="4"/>
            <a:endParaRPr lang="en-US" altLang="en-US" sz="2000"/>
          </a:p>
          <a:p>
            <a:pPr fontAlgn="base">
              <a:spcAft>
                <a:spcPct val="0"/>
              </a:spcAft>
            </a:pPr>
            <a:endParaRPr lang="en-US" altLang="en-US" sz="2000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40C6F24B-282A-4918-9248-FB781D4FB6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CAA82-87D2-4F37-A736-DE0446B417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87313"/>
            <a:ext cx="6096000" cy="108743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Data</a:t>
            </a:r>
            <a:endParaRPr lang="en-US" dirty="0"/>
          </a:p>
        </p:txBody>
      </p:sp>
      <p:grpSp>
        <p:nvGrpSpPr>
          <p:cNvPr id="27653" name="Group 16">
            <a:extLst>
              <a:ext uri="{FF2B5EF4-FFF2-40B4-BE49-F238E27FC236}">
                <a16:creationId xmlns:a16="http://schemas.microsoft.com/office/drawing/2014/main" id="{2423EB0D-383F-4F42-88B1-7EDA6900C607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981200"/>
            <a:ext cx="3652838" cy="3735388"/>
            <a:chOff x="3403" y="1104"/>
            <a:chExt cx="2213" cy="2645"/>
          </a:xfrm>
        </p:grpSpPr>
        <p:graphicFrame>
          <p:nvGraphicFramePr>
            <p:cNvPr id="27660" name="Object 10">
              <a:extLst>
                <a:ext uri="{FF2B5EF4-FFF2-40B4-BE49-F238E27FC236}">
                  <a16:creationId xmlns:a16="http://schemas.microsoft.com/office/drawing/2014/main" id="{38F6F88A-6B6A-411B-B703-6A0085B606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3" y="1383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4"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83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utoShape 12">
              <a:extLst>
                <a:ext uri="{FF2B5EF4-FFF2-40B4-BE49-F238E27FC236}">
                  <a16:creationId xmlns:a16="http://schemas.microsoft.com/office/drawing/2014/main" id="{0C3943F1-9B27-4E3A-80C7-E211F39836E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40" y="240"/>
              <a:ext cx="242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lang="en-US" altLang="en-US" sz="1050"/>
            </a:p>
          </p:txBody>
        </p:sp>
      </p:grpSp>
      <p:sp>
        <p:nvSpPr>
          <p:cNvPr id="27654" name="Text Box 14">
            <a:extLst>
              <a:ext uri="{FF2B5EF4-FFF2-40B4-BE49-F238E27FC236}">
                <a16:creationId xmlns:a16="http://schemas.microsoft.com/office/drawing/2014/main" id="{45538CEF-F8EF-4CE8-9C20-6B3B034B1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388" y="1471613"/>
            <a:ext cx="10858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8" name="AutoShape 15">
            <a:extLst>
              <a:ext uri="{FF2B5EF4-FFF2-40B4-BE49-F238E27FC236}">
                <a16:creationId xmlns:a16="http://schemas.microsoft.com/office/drawing/2014/main" id="{2C466FF0-7437-4288-8119-B1BEDDCD84D2}"/>
              </a:ext>
            </a:extLst>
          </p:cNvPr>
          <p:cNvSpPr>
            <a:spLocks/>
          </p:cNvSpPr>
          <p:nvPr/>
        </p:nvSpPr>
        <p:spPr bwMode="auto">
          <a:xfrm>
            <a:off x="5092700" y="3092450"/>
            <a:ext cx="285750" cy="234315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en-US" sz="1050"/>
          </a:p>
        </p:txBody>
      </p:sp>
      <p:sp>
        <p:nvSpPr>
          <p:cNvPr id="27656" name="Text Box 17">
            <a:extLst>
              <a:ext uri="{FF2B5EF4-FFF2-40B4-BE49-F238E27FC236}">
                <a16:creationId xmlns:a16="http://schemas.microsoft.com/office/drawing/2014/main" id="{2444F571-06B6-4D11-8305-EB6660E128A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490244" y="4172744"/>
            <a:ext cx="8572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50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137E9-154F-4B34-B567-4657CFA634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B10C-8374-48A6-AE8B-6F80B80C5D0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34101A3-052D-40C6-87DA-F8D31444857B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27659" name="Slide Number Placeholder 6">
            <a:extLst>
              <a:ext uri="{FF2B5EF4-FFF2-40B4-BE49-F238E27FC236}">
                <a16:creationId xmlns:a16="http://schemas.microsoft.com/office/drawing/2014/main" id="{965D143A-627A-43AB-84C0-B98231847E0C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D917FF-710C-4906-81AB-89A0CCFD5FA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7">
            <a:extLst>
              <a:ext uri="{FF2B5EF4-FFF2-40B4-BE49-F238E27FC236}">
                <a16:creationId xmlns:a16="http://schemas.microsoft.com/office/drawing/2014/main" id="{FF53FFFF-2EF3-4A86-BE26-3ED87B60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/>
              <a:t>Predictive Tasks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Objective: Predict unknown value of an attribute based on the values of other attributes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Target/Dependent variable – attribute to be predicted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Explanatory/Independent variables – attributes used to predict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/>
              <a:t>Descriptive Tasks</a:t>
            </a:r>
          </a:p>
          <a:p>
            <a:pPr lvl="1" algn="just" fontAlgn="base">
              <a:spcAft>
                <a:spcPct val="0"/>
              </a:spcAft>
            </a:pPr>
            <a:r>
              <a:rPr lang="en-US" altLang="en-US"/>
              <a:t>Objective: Find patterns that describe the data / summarize the underlying relationships in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4D4662-8288-42E7-BC3D-66C6FFE53A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Data Mining Tasks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B568-E6E9-409F-9F4D-14021A396AE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AD19421-2847-438F-B58E-825C2B864F34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56FBE-9D90-4BD6-A2A2-C3D8F80EB0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8678" name="Slide Number Placeholder 6">
            <a:extLst>
              <a:ext uri="{FF2B5EF4-FFF2-40B4-BE49-F238E27FC236}">
                <a16:creationId xmlns:a16="http://schemas.microsoft.com/office/drawing/2014/main" id="{1E025831-04D6-41E2-93C7-B3A427ADD2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5492C7-6292-4381-B5E7-DC3800B188E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AC579177-8B89-4250-971E-26653FDC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Labeled data – Data whose class labels are given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Unlabeled data – Data which does not have class labels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r>
              <a:rPr lang="en-US" altLang="en-US" dirty="0"/>
              <a:t>Supervised learning – Learning from labeled data, ex: classification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Unsupervised learning – Learning from unlabeled data, ex: clustering</a:t>
            </a:r>
          </a:p>
          <a:p>
            <a:pPr lvl="1" fontAlgn="base">
              <a:spcAft>
                <a:spcPct val="0"/>
              </a:spcAft>
            </a:pPr>
            <a:endParaRPr lang="en-US" altLang="en-US" dirty="0"/>
          </a:p>
          <a:p>
            <a:pPr lvl="1"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BB9B-BC98-4692-BF75-D7DB958946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Terminologies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829C-D073-40FA-B21E-F9A0DED13E4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61E1B4F-F9D7-42DE-B067-199069DD9B6B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DCA0-30A6-42E5-ABB0-60A29DBAFD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9702" name="Slide Number Placeholder 5">
            <a:extLst>
              <a:ext uri="{FF2B5EF4-FFF2-40B4-BE49-F238E27FC236}">
                <a16:creationId xmlns:a16="http://schemas.microsoft.com/office/drawing/2014/main" id="{F48CEC99-A085-4709-BA9C-3FB25E3368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9B717-91F2-427D-B18A-470659B464F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2B30EDA5-D624-4548-9912-3AC946622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Predictive task types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Classification: Used for discrete target variables </a:t>
            </a:r>
          </a:p>
          <a:p>
            <a:pPr lvl="2"/>
            <a:r>
              <a:rPr lang="en-US" altLang="en-US"/>
              <a:t>Predict if a Web user will make a purchase at an online bookstore 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Regression: Used for continuous target variables</a:t>
            </a:r>
          </a:p>
          <a:p>
            <a:pPr lvl="2"/>
            <a:r>
              <a:rPr lang="en-US" altLang="en-US"/>
              <a:t>Forecasting the future price of a stock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F4485-0271-4CDB-9775-C7330A885C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Data Mining Tasks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88F6-1402-406B-A8C0-9DBD5222FA9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609CEDB-A0CF-40E5-9010-1A99111EB43F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9315-52C8-4974-9C76-52FFD04AD5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30726" name="Slide Number Placeholder 5">
            <a:extLst>
              <a:ext uri="{FF2B5EF4-FFF2-40B4-BE49-F238E27FC236}">
                <a16:creationId xmlns:a16="http://schemas.microsoft.com/office/drawing/2014/main" id="{A8DA79EE-7B64-4054-8D5A-6EB014068B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29C79-E19C-45DB-9DB6-626BD6EB85D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4B0E-0AA1-40E2-9557-1AA72BD646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6324600" cy="10668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E6BE9-B4EE-4064-A509-EC5D3F69ED5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CFE4715-2F71-4AA4-8E8C-30D2FEDCEA9B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CD07-833E-4111-A59A-DC0DB50A63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31749" name="Slide Number Placeholder 5">
            <a:extLst>
              <a:ext uri="{FF2B5EF4-FFF2-40B4-BE49-F238E27FC236}">
                <a16:creationId xmlns:a16="http://schemas.microsoft.com/office/drawing/2014/main" id="{A7FD9D21-AEC1-4D79-B06C-B80ACF44B83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29223E-1520-409C-9F74-8B6EA5198BF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1750" name="Content Placeholder 2">
            <a:extLst>
              <a:ext uri="{FF2B5EF4-FFF2-40B4-BE49-F238E27FC236}">
                <a16:creationId xmlns:a16="http://schemas.microsoft.com/office/drawing/2014/main" id="{BE2209CD-36E1-4384-9D40-550F7D48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 dirty="0"/>
              <a:t>Predicting the Type of a Flower</a:t>
            </a:r>
          </a:p>
          <a:p>
            <a:pPr lvl="1" fontAlgn="base">
              <a:spcAft>
                <a:spcPct val="0"/>
              </a:spcAft>
            </a:pPr>
            <a:r>
              <a:rPr lang="en-US" altLang="en-US" b="1" dirty="0"/>
              <a:t>Goal:</a:t>
            </a:r>
            <a:r>
              <a:rPr lang="en-US" altLang="en-US" dirty="0"/>
              <a:t> Predict a species of flower based on the characteristics of the flower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Flower: Iris flower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Iris species: </a:t>
            </a:r>
            <a:r>
              <a:rPr lang="en-US" altLang="en-US" dirty="0" err="1"/>
              <a:t>Setosa</a:t>
            </a:r>
            <a:r>
              <a:rPr lang="en-US" altLang="en-US" dirty="0"/>
              <a:t>, </a:t>
            </a:r>
            <a:r>
              <a:rPr lang="en-US" altLang="en-US" dirty="0" err="1"/>
              <a:t>Versicolour</a:t>
            </a:r>
            <a:r>
              <a:rPr lang="en-US" altLang="en-US" dirty="0"/>
              <a:t>, or Virginica.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Attributes: sepal width, sepal length, petal length, and petal width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Data set: Iris data set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>
            <a:extLst>
              <a:ext uri="{FF2B5EF4-FFF2-40B4-BE49-F238E27FC236}">
                <a16:creationId xmlns:a16="http://schemas.microsoft.com/office/drawing/2014/main" id="{E0615717-961A-467C-9942-35B93C4DC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Descriptive tasks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Association Analysis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Cluster Analysis </a:t>
            </a:r>
          </a:p>
          <a:p>
            <a:pPr lvl="1" fontAlgn="base">
              <a:spcAft>
                <a:spcPct val="0"/>
              </a:spcAft>
            </a:pPr>
            <a:r>
              <a:rPr lang="en-US" altLang="en-US"/>
              <a:t>Deviation/Outlier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A8A9-C581-4815-90A2-56154A257A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Data Mining Tasks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4984-8106-48F6-A684-3B0A3C5E3A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5A80493-5966-4FDA-8A97-B6E50BD337A7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7790-9CF5-4B95-8DD7-D492127DB9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32774" name="Slide Number Placeholder 5">
            <a:extLst>
              <a:ext uri="{FF2B5EF4-FFF2-40B4-BE49-F238E27FC236}">
                <a16:creationId xmlns:a16="http://schemas.microsoft.com/office/drawing/2014/main" id="{B13A3E1C-10E1-4B62-A6B3-2601A4C868F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DAB7EE-563B-4840-94F1-A768BD6482C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3E7FCC52-C52E-46DF-84E3-89708C73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Identify patterns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Patterns describe strongly associated items in the data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Patterns are represented in the form of rules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Goal find interesting patterns in an efficient manner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Applications: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Finding groups of genes that have related functionality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Identifying web pages that are accessed together</a:t>
            </a:r>
          </a:p>
          <a:p>
            <a:pPr lvl="1" fontAlgn="base">
              <a:spcAft>
                <a:spcPct val="0"/>
              </a:spcAft>
            </a:pP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CA27-C31E-4CE4-A3D5-5A247478CC7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C08CFAB-3516-429C-9EFB-94CA6AF4EDC2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D72C9-5615-4040-A039-E2CC352C50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7235DA1B-5F11-4222-B206-66735520E3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9F0EDE-977D-41B0-B4F8-4E8B07CED8B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197A5-681F-4AC7-89A8-D02DD21CDC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Association Analysis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8FA5C1-E319-4FF8-8B50-4A738233EE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charset="0"/>
                <a:cs typeface="Arial" charset="0"/>
              </a:rPr>
              <a:t>Text Book Chapter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ADE3DDE4-791E-470D-AD12-1BED7EEB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970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b="1"/>
              <a:t>Market Basket Analysis</a:t>
            </a:r>
          </a:p>
          <a:p>
            <a:pPr marL="557213" lvl="1" indent="-214313" algn="just" fontAlgn="base">
              <a:spcAft>
                <a:spcPct val="0"/>
              </a:spcAft>
            </a:pPr>
            <a:r>
              <a:rPr lang="en-US" altLang="en-US" b="1"/>
              <a:t>Goal:</a:t>
            </a:r>
            <a:r>
              <a:rPr lang="en-US" altLang="en-US"/>
              <a:t> To identify items that are bought together by sufficiently many customers</a:t>
            </a:r>
          </a:p>
          <a:p>
            <a:pPr marL="557213" lvl="1" indent="-214313" algn="just" fontAlgn="base">
              <a:spcAft>
                <a:spcPct val="0"/>
              </a:spcAft>
            </a:pPr>
            <a:r>
              <a:rPr lang="en-US" altLang="en-US"/>
              <a:t>Approach: Process the data collected with barcode scanners to find dependencies among items</a:t>
            </a:r>
          </a:p>
          <a:p>
            <a:pPr marL="557213" lvl="1" indent="-214313" algn="just" fontAlgn="base">
              <a:spcAft>
                <a:spcPct val="0"/>
              </a:spcAft>
            </a:pPr>
            <a:r>
              <a:rPr lang="en-US" altLang="en-US"/>
              <a:t>A classic rule </a:t>
            </a:r>
          </a:p>
          <a:p>
            <a:pPr lvl="2" algn="just"/>
            <a:r>
              <a:rPr lang="en-US" altLang="en-US"/>
              <a:t>If a customer buys diaper and milk, then he is very likely to buy beer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B7D0-E674-4CF6-9EB3-275CAA5CDEA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3405BAB-BBA4-442F-A63F-7561BB69E51E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BC10-209A-477E-8B7E-CB58869AB6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4CA779C7-EBFA-4537-B11C-485E68F985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DC55FF-60D2-44F5-9374-9E1CBE5A13E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77C3-F2FE-46CA-AA12-992C96EAB5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34938"/>
            <a:ext cx="6373813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</a:t>
            </a:r>
            <a:endParaRPr lang="en-US" dirty="0"/>
          </a:p>
        </p:txBody>
      </p:sp>
      <p:graphicFrame>
        <p:nvGraphicFramePr>
          <p:cNvPr id="34823" name="Object 4">
            <a:extLst>
              <a:ext uri="{FF2B5EF4-FFF2-40B4-BE49-F238E27FC236}">
                <a16:creationId xmlns:a16="http://schemas.microsoft.com/office/drawing/2014/main" id="{B8C24FDE-B711-4D49-AB69-B122BC67A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703763"/>
          <a:ext cx="2938463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Document" r:id="rId3" imgW="3823716" imgH="1999488" progId="Word.Document.8">
                  <p:embed/>
                </p:oleObj>
              </mc:Choice>
              <mc:Fallback>
                <p:oleObj name="Document" r:id="rId3" imgW="3823716" imgH="19994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703763"/>
                        <a:ext cx="2938463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21696C9D-E509-46B9-B2A2-8E0584720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663" y="4940300"/>
            <a:ext cx="2659062" cy="76200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en-US" sz="1500" b="0" dirty="0">
                <a:latin typeface="Times New Roman" panose="02020603050405020304" pitchFamily="18" charset="0"/>
              </a:rPr>
              <a:t>Rules Discovered:</a:t>
            </a:r>
          </a:p>
          <a:p>
            <a:pPr>
              <a:defRPr/>
            </a:pPr>
            <a:r>
              <a:rPr lang="en-US" altLang="en-US" sz="1500" b="0" dirty="0">
                <a:latin typeface="Times New Roman" panose="02020603050405020304" pitchFamily="18" charset="0"/>
              </a:rPr>
              <a:t>    </a:t>
            </a:r>
            <a:r>
              <a:rPr lang="en-US" altLang="en-US" sz="1350" dirty="0">
                <a:solidFill>
                  <a:srgbClr val="CC0000"/>
                </a:solidFill>
                <a:latin typeface="Tahoma" panose="020B0604030504040204" pitchFamily="34" charset="0"/>
              </a:rPr>
              <a:t>{Milk} --&gt; {Coke}</a:t>
            </a:r>
          </a:p>
          <a:p>
            <a:pPr>
              <a:defRPr/>
            </a:pPr>
            <a:r>
              <a:rPr lang="en-US" altLang="en-US" sz="1350" dirty="0">
                <a:solidFill>
                  <a:srgbClr val="CC0000"/>
                </a:solidFill>
                <a:latin typeface="Tahoma" panose="020B0604030504040204" pitchFamily="34" charset="0"/>
              </a:rPr>
              <a:t>    {Diaper, Milk} --&gt; {Beer}</a:t>
            </a:r>
            <a:endParaRPr lang="en-US" altLang="en-US" sz="1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C357-64BB-48EB-88A8-C8E0888DF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Works on unlabeled data</a:t>
            </a:r>
          </a:p>
          <a:p>
            <a:pPr>
              <a:defRPr/>
            </a:pPr>
            <a:r>
              <a:rPr lang="en-US" altLang="en-US" dirty="0"/>
              <a:t>Goal: Given a set of data points (objects), each having a set of attributes, find clusters/groups such that</a:t>
            </a:r>
          </a:p>
          <a:p>
            <a:pPr marL="557213" lvl="1" indent="-214313">
              <a:defRPr/>
            </a:pPr>
            <a:r>
              <a:rPr lang="en-US" altLang="en-US" dirty="0"/>
              <a:t>Data points in a cluster are more similar to data points in the same cluster </a:t>
            </a:r>
          </a:p>
          <a:p>
            <a:pPr marL="557213" lvl="1" indent="-214313">
              <a:defRPr/>
            </a:pPr>
            <a:r>
              <a:rPr lang="en-US" altLang="en-US" dirty="0"/>
              <a:t>Data points in a cluster are less similar to data points in another cluster</a:t>
            </a:r>
          </a:p>
          <a:p>
            <a:pPr>
              <a:defRPr/>
            </a:pPr>
            <a:r>
              <a:rPr lang="en-US" altLang="en-US" dirty="0"/>
              <a:t>How groups/clusters are formed?</a:t>
            </a:r>
          </a:p>
          <a:p>
            <a:pPr lvl="1" indent="-257175">
              <a:defRPr/>
            </a:pPr>
            <a:r>
              <a:rPr lang="en-US" altLang="en-US"/>
              <a:t>Proximity </a:t>
            </a:r>
            <a:r>
              <a:rPr lang="en-US" altLang="en-US" dirty="0"/>
              <a:t>Measures </a:t>
            </a:r>
          </a:p>
          <a:p>
            <a:pPr lvl="1" indent="-257175">
              <a:defRPr/>
            </a:pPr>
            <a:r>
              <a:rPr lang="en-US" altLang="en-US" dirty="0"/>
              <a:t>Euclidean Distance if attributes are continuous </a:t>
            </a:r>
          </a:p>
          <a:p>
            <a:pPr lvl="1" indent="-257175">
              <a:defRPr/>
            </a:pPr>
            <a:endParaRPr lang="en-US" alt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33EC-6969-4DC1-87A4-7BCBABBC6E8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B420C89-44A7-41BC-B2EE-A0EF6E02887D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05F3-BF7B-4D89-843E-E9BEC7A62C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62B53997-37D0-474B-8F12-DA60B0AE17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49867F-A988-47B7-AAD3-5699CDCDF39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1CC01-6952-483B-BCDF-8A7BADAC5A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0850" y="182563"/>
            <a:ext cx="59499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Cluster Analysis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>
            <a:extLst>
              <a:ext uri="{FF2B5EF4-FFF2-40B4-BE49-F238E27FC236}">
                <a16:creationId xmlns:a16="http://schemas.microsoft.com/office/drawing/2014/main" id="{AF1D0B38-CE44-4BF6-9586-EC4BBB63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48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Uses of clustering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Can be used to generate class labels for the data</a:t>
            </a:r>
          </a:p>
          <a:p>
            <a:pPr lvl="2"/>
            <a:r>
              <a:rPr lang="en-US" altLang="en-US" dirty="0"/>
              <a:t>A cluster formed can be treated as a class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Compress data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Applications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Group sets of related customers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1E84-ECCE-4237-AB1F-88B3314DEA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Cluster Analysis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0909E-5479-442F-A633-57F8D64705E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FBB36AD-8923-4EFA-BD6A-570C0E1A9F93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8463-6AA1-4729-9CB3-EF659166B6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36870" name="Slide Number Placeholder 5">
            <a:extLst>
              <a:ext uri="{FF2B5EF4-FFF2-40B4-BE49-F238E27FC236}">
                <a16:creationId xmlns:a16="http://schemas.microsoft.com/office/drawing/2014/main" id="{82E1A47E-C00A-4631-BADF-2E97CD9866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554F9-2DE0-41BE-96BB-68F4A3E436A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D7839D82-5362-46B3-B070-29E0A62E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200" b="1"/>
              <a:t>Document Clustering:</a:t>
            </a:r>
          </a:p>
          <a:p>
            <a:pPr marL="557213" lvl="1" indent="-214313" fontAlgn="base">
              <a:spcAft>
                <a:spcPct val="0"/>
              </a:spcAft>
            </a:pPr>
            <a:r>
              <a:rPr lang="en-US" altLang="en-US" sz="2200" b="1"/>
              <a:t>Goal</a:t>
            </a:r>
            <a:r>
              <a:rPr lang="en-US" altLang="en-US" sz="2200"/>
              <a:t>: To find groups of documents that are similar to each other based on the important terms appearing in them</a:t>
            </a:r>
          </a:p>
          <a:p>
            <a:pPr marL="557213" lvl="1" indent="-214313" fontAlgn="base">
              <a:spcAft>
                <a:spcPct val="0"/>
              </a:spcAft>
            </a:pPr>
            <a:r>
              <a:rPr lang="en-US" altLang="en-US" sz="2200" b="1"/>
              <a:t>Approach</a:t>
            </a:r>
            <a:r>
              <a:rPr lang="en-US" altLang="en-US" sz="2200"/>
              <a:t>: </a:t>
            </a:r>
          </a:p>
          <a:p>
            <a:pPr marL="693738" lvl="2" indent="-214313"/>
            <a:r>
              <a:rPr lang="en-US" altLang="en-US" sz="2200"/>
              <a:t>Vectorize each document</a:t>
            </a:r>
          </a:p>
          <a:p>
            <a:pPr marL="830263" lvl="3" indent="-214313"/>
            <a:r>
              <a:rPr lang="en-US" altLang="en-US" sz="2200"/>
              <a:t>Identify terms and frequency of terms in each document</a:t>
            </a:r>
          </a:p>
          <a:p>
            <a:pPr marL="830263" lvl="3" indent="-214313"/>
            <a:r>
              <a:rPr lang="en-US" altLang="en-US" sz="2200"/>
              <a:t>Find clusters of similar documents using a similarity measure</a:t>
            </a:r>
          </a:p>
          <a:p>
            <a:pPr marL="557213" lvl="1" indent="-214313" fontAlgn="base">
              <a:spcAft>
                <a:spcPct val="0"/>
              </a:spcAft>
            </a:pPr>
            <a:r>
              <a:rPr lang="en-US" altLang="en-US" sz="2200"/>
              <a:t>Gain: Information Retrieval can utilize the clusters to relate a search term to clustered documents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BCB0-5BA0-470B-9700-36E4B54D41E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D9DC034-A0A5-4FB9-B2B4-348A409CAC47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D309-B0DF-42EF-812A-1A6F16F10D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37893" name="Slide Number Placeholder 5">
            <a:extLst>
              <a:ext uri="{FF2B5EF4-FFF2-40B4-BE49-F238E27FC236}">
                <a16:creationId xmlns:a16="http://schemas.microsoft.com/office/drawing/2014/main" id="{0EBB309B-302D-4087-8A4E-2A7D158612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438444-EA06-4A5D-A0DE-4BDD2CAB7EE5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D50E1-00CB-44C4-B0C5-775C0BF817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150" y="21272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Content Placeholder 6">
            <a:extLst>
              <a:ext uri="{FF2B5EF4-FFF2-40B4-BE49-F238E27FC236}">
                <a16:creationId xmlns:a16="http://schemas.microsoft.com/office/drawing/2014/main" id="{98EA015F-C991-43A3-8D43-32C7D486C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150" y="1447800"/>
            <a:ext cx="8609013" cy="32004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292F-8E32-4F1D-84FD-C15295740A4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88255707-C2F8-4546-B912-FD13DA589A99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06FE-B5FF-46E2-A6B3-7DCC79F8D0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38917" name="Slide Number Placeholder 5">
            <a:extLst>
              <a:ext uri="{FF2B5EF4-FFF2-40B4-BE49-F238E27FC236}">
                <a16:creationId xmlns:a16="http://schemas.microsoft.com/office/drawing/2014/main" id="{DC19D784-319D-41B9-8265-C5378F134B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519D9C-46E8-47EC-A98D-A765ECAB7E38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3182E-1F41-4069-A87C-981D9D81A2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150" y="152400"/>
            <a:ext cx="64436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6033-F26C-41A4-8753-8655F26F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3363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/>
              <a:t>Detect objects that are significantly different from other objects</a:t>
            </a:r>
          </a:p>
          <a:p>
            <a:pPr lvl="1">
              <a:defRPr/>
            </a:pPr>
            <a:r>
              <a:rPr lang="en-US" altLang="en-US" sz="2200" dirty="0"/>
              <a:t>Such objects are called Outliers / Anomalies</a:t>
            </a:r>
          </a:p>
          <a:p>
            <a:pPr>
              <a:defRPr/>
            </a:pPr>
            <a:r>
              <a:rPr lang="en-US" altLang="en-US" dirty="0"/>
              <a:t>Goal of an anomaly detection algorithm is to discover the real anomalies and avoid falsely labeling normal objects as anomalous</a:t>
            </a:r>
          </a:p>
          <a:p>
            <a:pPr>
              <a:defRPr/>
            </a:pPr>
            <a:r>
              <a:rPr lang="en-US" altLang="en-US" dirty="0"/>
              <a:t>Applications:</a:t>
            </a:r>
          </a:p>
          <a:p>
            <a:pPr lvl="1">
              <a:defRPr/>
            </a:pPr>
            <a:r>
              <a:rPr lang="en-US" altLang="en-US" sz="1800" dirty="0"/>
              <a:t>Credit Card Fraud Detection</a:t>
            </a:r>
          </a:p>
          <a:p>
            <a:pPr lvl="1">
              <a:defRPr/>
            </a:pPr>
            <a:r>
              <a:rPr lang="en-US" altLang="en-US" sz="1800" dirty="0"/>
              <a:t>Network Intrusion Detection</a:t>
            </a:r>
          </a:p>
          <a:p>
            <a:pPr lvl="1">
              <a:defRPr/>
            </a:pPr>
            <a:r>
              <a:rPr lang="en-US" altLang="en-US" sz="1800" dirty="0"/>
              <a:t>Identify anomalous behavior from surveillance camera videos</a:t>
            </a:r>
          </a:p>
          <a:p>
            <a:pPr lvl="2">
              <a:defRPr/>
            </a:pPr>
            <a:r>
              <a:rPr lang="en-US" dirty="0">
                <a:hlinkClick r:id="rId2"/>
              </a:rPr>
              <a:t>https://www.youtube.com/watch?v=hHHmWmJG9Rw</a:t>
            </a:r>
            <a:endParaRPr lang="en-US" altLang="en-US" dirty="0"/>
          </a:p>
          <a:p>
            <a:pPr lvl="1">
              <a:defRPr/>
            </a:pPr>
            <a:endParaRPr lang="en-US" altLang="en-US" sz="1800" dirty="0"/>
          </a:p>
          <a:p>
            <a:pPr lvl="1">
              <a:defRPr/>
            </a:pPr>
            <a:endParaRPr lang="en-US" altLang="en-US" sz="1800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7303-3512-4F80-A560-8CC7230D776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493C6AA-5EEA-4E4B-A4BD-943810337630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6C67-204D-4F35-BF51-BBC05DA886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64BF2C2E-36D1-47CC-8F57-AA51C8F960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5B05CB-E423-48DD-862F-6AE03DE4966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E78DD-43FC-462C-8497-B7DC9B4993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212725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Deviation / Anomaly / Change Detection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FB758F64-1A7E-4003-8826-F1493EF6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200" b="1"/>
              <a:t>Goal:</a:t>
            </a:r>
            <a:r>
              <a:rPr lang="en-US" altLang="en-US" sz="2200"/>
              <a:t> Identify if a credit card transaction is ‘fraud’ or ‘legitimate’</a:t>
            </a:r>
          </a:p>
          <a:p>
            <a:pPr fontAlgn="base">
              <a:spcAft>
                <a:spcPct val="0"/>
              </a:spcAft>
            </a:pPr>
            <a:r>
              <a:rPr lang="en-US" altLang="en-US" sz="2200"/>
              <a:t>Build a profile of legitimate transactions for the users</a:t>
            </a:r>
          </a:p>
          <a:p>
            <a:pPr fontAlgn="base">
              <a:spcAft>
                <a:spcPct val="0"/>
              </a:spcAft>
            </a:pPr>
            <a:r>
              <a:rPr lang="en-US" altLang="en-US" sz="2200"/>
              <a:t>Use the information of credit card holder and transactions as attributes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2200"/>
              <a:t>When does a customer buy, what does he buy, amount of purchase, where does he buy, does he pays on time, etc.</a:t>
            </a:r>
          </a:p>
          <a:p>
            <a:pPr fontAlgn="base">
              <a:spcAft>
                <a:spcPct val="0"/>
              </a:spcAft>
            </a:pPr>
            <a:r>
              <a:rPr lang="en-US" altLang="en-US" sz="2200"/>
              <a:t>When a new transaction arrives, it is compared against the profile of the user</a:t>
            </a:r>
          </a:p>
          <a:p>
            <a:pPr fontAlgn="base">
              <a:spcAft>
                <a:spcPct val="0"/>
              </a:spcAft>
            </a:pPr>
            <a:r>
              <a:rPr lang="en-US" altLang="en-US" sz="2200"/>
              <a:t>If the characteristics of the transaction is very different from the previously created profile, then the transaction is flagged as potentially fraudulent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D7E6-6EDD-40E1-88EA-0CAFFDE5594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CABE5BC-B8C3-4A0D-9E2D-F1AEB8183AEC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C331-78A5-445C-9682-FE864553A2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E52ED8FD-99BB-4648-A45C-EA1F0912D9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984716-195F-40B8-8798-5DCA6891FF26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5D356-8195-4B02-B81E-1563642BD3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4650" y="182563"/>
            <a:ext cx="617855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0E6F2641-353F-46C5-8684-C13EBBD14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Scalability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High Dimensionality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Complex and Heterogeneous Data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Data </a:t>
            </a:r>
            <a:r>
              <a:rPr lang="en-US" altLang="en-US" dirty="0"/>
              <a:t>Ownership and Distribution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BA23-EBCE-4813-BA8A-ED785A8E912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F9FD163-58F5-426A-9BF3-ABA5A12C8D91}" type="datetime1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BC6A1-489D-42D5-83C7-391D80769B6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450B0FB3-4E1C-44F9-B962-F065AD099D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7BD07F-6E54-49D9-AB74-5457862A2C4C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6F777-16B7-41B8-9596-4FA4C84B08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9088" y="142875"/>
            <a:ext cx="6359525" cy="11430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Motivations - Data </a:t>
            </a:r>
            <a:r>
              <a:rPr lang="en-US" altLang="en-US" dirty="0"/>
              <a:t>Mining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7">
            <a:extLst>
              <a:ext uri="{FF2B5EF4-FFF2-40B4-BE49-F238E27FC236}">
                <a16:creationId xmlns:a16="http://schemas.microsoft.com/office/drawing/2014/main" id="{E4B12412-B37D-43C5-BBF0-08D64078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6600"/>
          </a:p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6600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1AB75C-D078-4050-B819-58CA74EB2E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410B-EF2F-42AC-A68D-6F3263B158C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268A58E-0DA2-4C88-B0C3-CEFBB0A647D6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291B-51B4-4CFB-B0F3-E815701754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43014" name="Slide Number Placeholder 5">
            <a:extLst>
              <a:ext uri="{FF2B5EF4-FFF2-40B4-BE49-F238E27FC236}">
                <a16:creationId xmlns:a16="http://schemas.microsoft.com/office/drawing/2014/main" id="{37DC6344-021A-4879-8A9E-019467844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C8E26E-7377-49BA-BA23-49AB294B898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>
            <a:extLst>
              <a:ext uri="{FF2B5EF4-FFF2-40B4-BE49-F238E27FC236}">
                <a16:creationId xmlns:a16="http://schemas.microsoft.com/office/drawing/2014/main" id="{D1005BF8-E62A-4911-B55D-B7E3CC45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Text Book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Tan P. N., Steinbach M &amp; Kumar V. “</a:t>
            </a:r>
            <a:r>
              <a:rPr lang="en-US" altLang="en-US" b="1" i="1" dirty="0"/>
              <a:t>Introduction to Data Mining”</a:t>
            </a:r>
            <a:endParaRPr lang="en-US" altLang="en-US" dirty="0"/>
          </a:p>
          <a:p>
            <a:pPr fontAlgn="base">
              <a:spcAft>
                <a:spcPct val="0"/>
              </a:spcAft>
            </a:pPr>
            <a:endParaRPr lang="en-US" altLang="en-US" dirty="0"/>
          </a:p>
          <a:p>
            <a:pPr lvl="1" fontAlgn="base">
              <a:spcAft>
                <a:spcPct val="0"/>
              </a:spcAft>
            </a:pPr>
            <a:endParaRPr lang="en-US" altLang="en-US" dirty="0"/>
          </a:p>
          <a:p>
            <a:pPr lvl="1"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AB0B-22FE-4516-87FC-F084E7850B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525B8-857E-46FD-980E-463192CFD53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D444850-B1B7-4D31-82A6-711BEAE88787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CE48-D648-4AEA-9A68-CEFC4AFC61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414" name="Slide Number Placeholder 5">
            <a:extLst>
              <a:ext uri="{FF2B5EF4-FFF2-40B4-BE49-F238E27FC236}">
                <a16:creationId xmlns:a16="http://schemas.microsoft.com/office/drawing/2014/main" id="{F920E6F4-2334-4505-A93C-047E87983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E18A2A-8CA8-4F6F-B817-9EB9EE9D3AB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>
            <a:extLst>
              <a:ext uri="{FF2B5EF4-FFF2-40B4-BE49-F238E27FC236}">
                <a16:creationId xmlns:a16="http://schemas.microsoft.com/office/drawing/2014/main" id="{EEA754EB-22B8-49F1-BB36-21FF46C57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/>
              <a:t>Data – Information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Mining – mine/discover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Outcome: knowledge/ patterns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Growth in technology	</a:t>
            </a:r>
          </a:p>
          <a:p>
            <a:pPr lvl="2"/>
            <a:r>
              <a:rPr lang="en-US" altLang="en-US" dirty="0"/>
              <a:t>Collect and store large volumes of data  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Data is all around us </a:t>
            </a:r>
          </a:p>
          <a:p>
            <a:pPr lvl="2"/>
            <a:r>
              <a:rPr lang="en-US" altLang="en-US" dirty="0"/>
              <a:t>Devices </a:t>
            </a:r>
          </a:p>
          <a:p>
            <a:pPr lvl="2"/>
            <a:r>
              <a:rPr lang="en-US" altLang="en-US" dirty="0"/>
              <a:t>Types of data – Traditional / non-traditional 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4990-77A5-4E5C-B2DB-1297038B54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F69B-9D9F-4F6A-8AF8-45618B89086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C778788-5AA3-42F6-AE98-7934316A641D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6B3A-448B-456E-94B5-54810A34AC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438" name="Slide Number Placeholder 5">
            <a:extLst>
              <a:ext uri="{FF2B5EF4-FFF2-40B4-BE49-F238E27FC236}">
                <a16:creationId xmlns:a16="http://schemas.microsoft.com/office/drawing/2014/main" id="{A4F4B138-E2C8-4EFD-869E-1C4310E6F5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7BF272-0802-4196-B903-F4AD4D828FB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>
            <a:extLst>
              <a:ext uri="{FF2B5EF4-FFF2-40B4-BE49-F238E27FC236}">
                <a16:creationId xmlns:a16="http://schemas.microsoft.com/office/drawing/2014/main" id="{88D0953B-0F29-4FC6-A635-297D0A12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Lots of data is being collected and warehoused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Purchases at department/grocery stores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Web data (logs) from e-commerce websites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Customer Service Records</a:t>
            </a:r>
          </a:p>
          <a:p>
            <a:pPr fontAlgn="base">
              <a:spcBef>
                <a:spcPct val="40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/>
              <a:t>Use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Customer profiling, provide better, customized services for customers (targeted marketing)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Better decisions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Store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034B-556A-4416-B2B4-87F0F30B9A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Applications - Business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E595-C047-4F20-8490-B0A3F743AAA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F769650-3F4D-418D-8520-094A3B990574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564B-8F93-41F9-8FA4-E71D9A9D96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4350A3B3-1F10-4457-BED9-9CBD6FE904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7A6F6-3412-4BBB-851F-6C252BD5A01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9AFBF3-A878-48A1-AA8A-2D5D8D91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 Automated Systems to assist doctors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Traditional / Image data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Satellites orbiting around the earth</a:t>
            </a:r>
          </a:p>
          <a:p>
            <a:pPr marL="701802" indent="-285750">
              <a:spcBef>
                <a:spcPct val="40000"/>
              </a:spcBef>
              <a:defRPr/>
            </a:pPr>
            <a:r>
              <a:rPr lang="en-US" altLang="en-US" dirty="0"/>
              <a:t>Generate data about land, oceans, atmosphere</a:t>
            </a:r>
          </a:p>
          <a:p>
            <a:pPr marL="347472" indent="-347472">
              <a:spcBef>
                <a:spcPct val="40000"/>
              </a:spcBef>
              <a:defRPr/>
            </a:pPr>
            <a:r>
              <a:rPr lang="en-US" altLang="en-US" dirty="0"/>
              <a:t>Bio informatics</a:t>
            </a:r>
          </a:p>
          <a:p>
            <a:pPr marL="747522" lvl="1" indent="-347472">
              <a:spcBef>
                <a:spcPct val="40000"/>
              </a:spcBef>
              <a:defRPr/>
            </a:pPr>
            <a:r>
              <a:rPr lang="en-US" altLang="en-US" dirty="0"/>
              <a:t>Disease prediction using genes</a:t>
            </a:r>
          </a:p>
          <a:p>
            <a:pPr marL="347472" indent="-347472">
              <a:spcBef>
                <a:spcPct val="40000"/>
              </a:spcBef>
              <a:defRPr/>
            </a:pPr>
            <a:r>
              <a:rPr lang="en-US" altLang="en-US" dirty="0"/>
              <a:t>Simulation studies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Font typeface="Arial" pitchFamily="34" charset="0"/>
              <a:buNone/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CFB4-D7AA-4065-B85E-BA65BBA8BE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Applications – Medicine, Scientific &amp; Engineering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5654-5FE1-4337-9313-A1B804516B7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DF12E14-F0B9-4BFD-B087-70F89EA09F84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1FD5A-3BDF-4A9C-9E67-61B9A60888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486" name="Slide Number Placeholder 5">
            <a:extLst>
              <a:ext uri="{FF2B5EF4-FFF2-40B4-BE49-F238E27FC236}">
                <a16:creationId xmlns:a16="http://schemas.microsoft.com/office/drawing/2014/main" id="{BB48F916-97B9-479C-AC7E-EAD2215DAA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FBE9F7-4369-4761-B9A8-FD7B0A57E04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>
            <a:extLst>
              <a:ext uri="{FF2B5EF4-FFF2-40B4-BE49-F238E27FC236}">
                <a16:creationId xmlns:a16="http://schemas.microsoft.com/office/drawing/2014/main" id="{F2ED1FDF-EE58-4009-977E-8E411438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Bef>
                <a:spcPct val="40000"/>
              </a:spcBef>
              <a:spcAft>
                <a:spcPct val="0"/>
              </a:spcAft>
            </a:pPr>
            <a:r>
              <a:rPr lang="en-US" altLang="en-US" dirty="0"/>
              <a:t>Traditional techniques infeasible for raw data</a:t>
            </a:r>
          </a:p>
          <a:p>
            <a:pPr lvl="1" fontAlgn="base">
              <a:spcBef>
                <a:spcPct val="40000"/>
              </a:spcBef>
              <a:spcAft>
                <a:spcPct val="0"/>
              </a:spcAft>
            </a:pPr>
            <a:r>
              <a:rPr lang="en-US" altLang="en-US" dirty="0"/>
              <a:t>Size</a:t>
            </a:r>
          </a:p>
          <a:p>
            <a:pPr lvl="1" fontAlgn="base">
              <a:spcBef>
                <a:spcPct val="40000"/>
              </a:spcBef>
              <a:spcAft>
                <a:spcPct val="0"/>
              </a:spcAft>
            </a:pPr>
            <a:r>
              <a:rPr lang="en-US" altLang="en-US" dirty="0"/>
              <a:t>Non-Traditional data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/>
              <a:t> Data mining may help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/>
              <a:t>Combine traditional data analyzing techniques with sophisticated algorithms to discover knowledge from the traditional and non-traditional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A211-EBCC-4DC0-A28B-8EFBB8A77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Traditional methods vs DM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17536-A657-477C-BC9D-1E946BF1E05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1A47AD9-65E5-4498-B2F7-F34A257058DB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6ABD-16F5-437D-9A43-45CC767465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1510" name="Slide Number Placeholder 5">
            <a:extLst>
              <a:ext uri="{FF2B5EF4-FFF2-40B4-BE49-F238E27FC236}">
                <a16:creationId xmlns:a16="http://schemas.microsoft.com/office/drawing/2014/main" id="{4A7E6F6D-B182-4F0D-8ACB-97EF112818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73BEF3-2848-454B-9480-A611464F12E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EF93EE9-C226-4D97-BF5F-4F8B4905B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35113"/>
            <a:ext cx="8001000" cy="4525962"/>
          </a:xfrm>
        </p:spPr>
        <p:txBody>
          <a:bodyPr/>
          <a:lstStyle/>
          <a:p>
            <a:pPr fontAlgn="base">
              <a:lnSpc>
                <a:spcPct val="95000"/>
              </a:lnSpc>
              <a:spcAft>
                <a:spcPct val="0"/>
              </a:spcAft>
            </a:pPr>
            <a:r>
              <a:rPr lang="en-US" altLang="en-US" sz="2400"/>
              <a:t>Non-trivial extraction of implicit, previously unknown and potentially useful information from data</a:t>
            </a:r>
          </a:p>
          <a:p>
            <a:pPr fontAlgn="base">
              <a:lnSpc>
                <a:spcPct val="95000"/>
              </a:lnSpc>
              <a:spcAft>
                <a:spcPct val="0"/>
              </a:spcAft>
            </a:pPr>
            <a:r>
              <a:rPr lang="en-US" altLang="en-US" sz="2400"/>
              <a:t>Automatic or semi-automatic means, of discovering meaningful patterns from large quantities of data</a:t>
            </a:r>
          </a:p>
          <a:p>
            <a:pPr lvl="1" algn="just" fontAlgn="base">
              <a:lnSpc>
                <a:spcPct val="90000"/>
              </a:lnSpc>
              <a:spcAft>
                <a:spcPct val="0"/>
              </a:spcAft>
            </a:pPr>
            <a:endParaRPr lang="en-US" altLang="en-US"/>
          </a:p>
          <a:p>
            <a:pPr lvl="1" algn="just" fontAlgn="base">
              <a:lnSpc>
                <a:spcPct val="90000"/>
              </a:lnSpc>
              <a:spcAft>
                <a:spcPct val="0"/>
              </a:spcAft>
            </a:pPr>
            <a:endParaRPr lang="en-U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4D447D2-3F6A-4479-8C8A-209DFF656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Data Mining </a:t>
            </a:r>
          </a:p>
        </p:txBody>
      </p:sp>
      <p:sp>
        <p:nvSpPr>
          <p:cNvPr id="22532" name="Slide Number Placeholder 6">
            <a:extLst>
              <a:ext uri="{FF2B5EF4-FFF2-40B4-BE49-F238E27FC236}">
                <a16:creationId xmlns:a16="http://schemas.microsoft.com/office/drawing/2014/main" id="{C8618928-381E-45A1-AFFD-466CE2C6A7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A5A866-2EC2-43A5-9C5A-DE506934D3B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76351504-5CC0-434B-AEAD-926E9519B5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44475"/>
            <a:ext cx="6629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Data Mining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67534-48DB-4F21-8D59-447219269BB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AF7C935-7DDD-46EF-83A7-D112DBFB9A1A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7">
            <a:extLst>
              <a:ext uri="{FF2B5EF4-FFF2-40B4-BE49-F238E27FC236}">
                <a16:creationId xmlns:a16="http://schemas.microsoft.com/office/drawing/2014/main" id="{9B555808-DF77-41A1-9A4F-0BD6A098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/>
              <a:t>Knowledge discovery in databases (KDD)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KDD: Converting raw data into useful information </a:t>
            </a:r>
          </a:p>
          <a:p>
            <a:pPr fontAlgn="base">
              <a:spcAft>
                <a:spcPct val="0"/>
              </a:spcAft>
            </a:pPr>
            <a:r>
              <a:rPr lang="en-US" altLang="en-US"/>
              <a:t>Data mining is an integral part of KDD</a:t>
            </a:r>
          </a:p>
          <a:p>
            <a:pPr fontAlgn="base">
              <a:spcAft>
                <a:spcPct val="0"/>
              </a:spcAft>
            </a:pPr>
            <a:endParaRPr lang="en-US" altLang="en-US"/>
          </a:p>
          <a:p>
            <a:pPr fontAlgn="base">
              <a:spcAft>
                <a:spcPct val="0"/>
              </a:spcAft>
            </a:pPr>
            <a:endParaRPr lang="en-US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FFB7E3-2333-44D6-90B9-AD5241A626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Mining &amp; KDD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84B35-2110-4B29-AA1D-974B28E215E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30BE52F7-7A16-46F2-982B-382544F71F0F}" type="datetime1">
              <a:rPr lang="en-US"/>
              <a:pPr>
                <a:defRPr/>
              </a:pPr>
              <a:t>8/29/2023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20E5-959E-403B-B1AB-CA17C4D2AB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3558" name="Slide Number Placeholder 6">
            <a:extLst>
              <a:ext uri="{FF2B5EF4-FFF2-40B4-BE49-F238E27FC236}">
                <a16:creationId xmlns:a16="http://schemas.microsoft.com/office/drawing/2014/main" id="{33AA8A3B-846E-4DD3-A5B7-52CD1FDBF5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FC79A-1411-499D-B1EA-C4C988DA285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7157</TotalTime>
  <Words>1244</Words>
  <Application>Microsoft Office PowerPoint</Application>
  <PresentationFormat>On-screen Show (4:3)</PresentationFormat>
  <Paragraphs>246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Tahoma</vt:lpstr>
      <vt:lpstr>Times New Roman</vt:lpstr>
      <vt:lpstr>Wingdings</vt:lpstr>
      <vt:lpstr>Office Theme</vt:lpstr>
      <vt:lpstr>Document</vt:lpstr>
      <vt:lpstr>CS F415 Data Mining Topic: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Mining</vt:lpstr>
      <vt:lpstr>PowerPoint Presentation</vt:lpstr>
      <vt:lpstr>KDD process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Association Analysis </vt:lpstr>
      <vt:lpstr>Example</vt:lpstr>
      <vt:lpstr>Cluster Analysis </vt:lpstr>
      <vt:lpstr>PowerPoint Presentation</vt:lpstr>
      <vt:lpstr>Example</vt:lpstr>
      <vt:lpstr>Example</vt:lpstr>
      <vt:lpstr>Deviation / Anomaly / Change Detection</vt:lpstr>
      <vt:lpstr>Example</vt:lpstr>
      <vt:lpstr>Motivations - Data Mining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Angel Jothi</cp:lastModifiedBy>
  <cp:revision>480</cp:revision>
  <dcterms:created xsi:type="dcterms:W3CDTF">2011-09-14T09:42:05Z</dcterms:created>
  <dcterms:modified xsi:type="dcterms:W3CDTF">2023-08-29T06:23:06Z</dcterms:modified>
</cp:coreProperties>
</file>