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60" r:id="rId2"/>
    <p:sldId id="257" r:id="rId3"/>
    <p:sldId id="304" r:id="rId4"/>
    <p:sldId id="259" r:id="rId5"/>
    <p:sldId id="305" r:id="rId6"/>
    <p:sldId id="290" r:id="rId7"/>
    <p:sldId id="291" r:id="rId8"/>
    <p:sldId id="292" r:id="rId9"/>
    <p:sldId id="289" r:id="rId10"/>
    <p:sldId id="287" r:id="rId11"/>
    <p:sldId id="316" r:id="rId12"/>
    <p:sldId id="300" r:id="rId13"/>
    <p:sldId id="288" r:id="rId14"/>
    <p:sldId id="261" r:id="rId15"/>
    <p:sldId id="317" r:id="rId16"/>
    <p:sldId id="286" r:id="rId17"/>
    <p:sldId id="264" r:id="rId18"/>
    <p:sldId id="301" r:id="rId19"/>
    <p:sldId id="318" r:id="rId20"/>
    <p:sldId id="293" r:id="rId21"/>
    <p:sldId id="299" r:id="rId22"/>
    <p:sldId id="319" r:id="rId23"/>
    <p:sldId id="294" r:id="rId24"/>
    <p:sldId id="296" r:id="rId25"/>
    <p:sldId id="320" r:id="rId26"/>
    <p:sldId id="297" r:id="rId27"/>
    <p:sldId id="321" r:id="rId28"/>
    <p:sldId id="262" r:id="rId29"/>
    <p:sldId id="298" r:id="rId30"/>
    <p:sldId id="302" r:id="rId31"/>
    <p:sldId id="265" r:id="rId32"/>
    <p:sldId id="266" r:id="rId33"/>
    <p:sldId id="270" r:id="rId34"/>
    <p:sldId id="312" r:id="rId35"/>
    <p:sldId id="272" r:id="rId36"/>
    <p:sldId id="308" r:id="rId37"/>
    <p:sldId id="274" r:id="rId38"/>
    <p:sldId id="307" r:id="rId39"/>
    <p:sldId id="314" r:id="rId40"/>
    <p:sldId id="309" r:id="rId41"/>
    <p:sldId id="310" r:id="rId42"/>
    <p:sldId id="313" r:id="rId43"/>
    <p:sldId id="315" r:id="rId44"/>
    <p:sldId id="303" r:id="rId4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62" autoAdjust="0"/>
    <p:restoredTop sz="94660"/>
  </p:normalViewPr>
  <p:slideViewPr>
    <p:cSldViewPr>
      <p:cViewPr varScale="1">
        <p:scale>
          <a:sx n="68" d="100"/>
          <a:sy n="68" d="100"/>
        </p:scale>
        <p:origin x="144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3271728-5BAD-4A91-80CD-2F636A4EEB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671A4C99-3BB9-4C22-9598-3077C25BA78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64E97502-2307-4AA2-B36C-897D88A0AC7E}" type="datetimeFigureOut">
              <a:rPr lang="en-US"/>
              <a:pPr>
                <a:defRPr/>
              </a:pPr>
              <a:t>9/7/2023</a:t>
            </a:fld>
            <a:endParaRPr lang="en-US"/>
          </a:p>
        </p:txBody>
      </p:sp>
      <p:sp>
        <p:nvSpPr>
          <p:cNvPr id="4" name="Slide Image Placeholder 3">
            <a:extLst>
              <a:ext uri="{FF2B5EF4-FFF2-40B4-BE49-F238E27FC236}">
                <a16:creationId xmlns:a16="http://schemas.microsoft.com/office/drawing/2014/main" id="{7E15D486-5E36-441A-8D3D-FD8262CF0AFA}"/>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72EC332D-B1F7-47C2-958D-07C5CB4BAD8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3C40DE7-1CB9-4504-AB56-05E19E8A8832}"/>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9C579F5A-8B73-4BCE-9EC8-34324AE71B2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95BB38BE-C28B-4ED7-AA80-4E98553DD86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AF2FE4-A30E-4FEC-A977-185B30D906B3}"/>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D8C9CB2E-D648-4DDE-8BA6-D2B6C66E0A34}"/>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D85D4B75-D01A-4788-9ABA-B28C4AFB54D2}"/>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E7199F59-1799-46D0-8E84-643D346B98D7}"/>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Picture 10" descr="BITS_university_logo_whitevert.png">
            <a:extLst>
              <a:ext uri="{FF2B5EF4-FFF2-40B4-BE49-F238E27FC236}">
                <a16:creationId xmlns:a16="http://schemas.microsoft.com/office/drawing/2014/main" id="{9D2D6148-A1F0-4963-914E-DFED1186D616}"/>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9E21530E-EA89-4230-B706-784F2A156BCC}"/>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a:extLst>
              <a:ext uri="{FF2B5EF4-FFF2-40B4-BE49-F238E27FC236}">
                <a16:creationId xmlns:a16="http://schemas.microsoft.com/office/drawing/2014/main" id="{5B346284-49ED-4539-80D9-6D065E6C1DEA}"/>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156316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a:extLst>
              <a:ext uri="{FF2B5EF4-FFF2-40B4-BE49-F238E27FC236}">
                <a16:creationId xmlns:a16="http://schemas.microsoft.com/office/drawing/2014/main" id="{5C15ACDB-BAE3-4768-9301-DBCD62BA67D6}"/>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6DD1A6A6-9024-4AFD-BD34-B84F7649FF2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4EA6A25A-199A-4945-9D95-9B18443F9DB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F2CF116E-14AC-43CC-82B5-3281CC5C520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24">
            <a:extLst>
              <a:ext uri="{FF2B5EF4-FFF2-40B4-BE49-F238E27FC236}">
                <a16:creationId xmlns:a16="http://schemas.microsoft.com/office/drawing/2014/main" id="{584FCDBB-4D45-44AF-82E2-1426BF7F40D8}"/>
              </a:ext>
            </a:extLst>
          </p:cNvPr>
          <p:cNvGrpSpPr>
            <a:grpSpLocks/>
          </p:cNvGrpSpPr>
          <p:nvPr userDrawn="1"/>
        </p:nvGrpSpPr>
        <p:grpSpPr bwMode="auto">
          <a:xfrm>
            <a:off x="2171700" y="6245225"/>
            <a:ext cx="7010400" cy="46038"/>
            <a:chOff x="1905000" y="6553200"/>
            <a:chExt cx="7010400" cy="45719"/>
          </a:xfrm>
        </p:grpSpPr>
        <p:sp>
          <p:nvSpPr>
            <p:cNvPr id="9" name="Rectangle 8">
              <a:extLst>
                <a:ext uri="{FF2B5EF4-FFF2-40B4-BE49-F238E27FC236}">
                  <a16:creationId xmlns:a16="http://schemas.microsoft.com/office/drawing/2014/main" id="{53BFB579-3C07-4B02-8DC8-69DB1897879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0EE162B3-F6B3-421D-8F88-EB8A7402FB7A}"/>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3096D91F-B0A7-40AE-BBDD-464FA120B2A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7F2FD4EB-CE1A-40BF-8560-99388337812E}"/>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3976BC88-7C42-4CDF-A001-594957B26A6A}"/>
              </a:ext>
            </a:extLst>
          </p:cNvPr>
          <p:cNvSpPr txBox="1">
            <a:spLocks noChangeArrowheads="1"/>
          </p:cNvSpPr>
          <p:nvPr userDrawn="1"/>
        </p:nvSpPr>
        <p:spPr bwMode="auto">
          <a:xfrm>
            <a:off x="3276600" y="66722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4" name="Date Placeholder 1">
            <a:extLst>
              <a:ext uri="{FF2B5EF4-FFF2-40B4-BE49-F238E27FC236}">
                <a16:creationId xmlns:a16="http://schemas.microsoft.com/office/drawing/2014/main" id="{DD979518-9012-4329-A823-FDA52FA03F98}"/>
              </a:ext>
            </a:extLst>
          </p:cNvPr>
          <p:cNvSpPr>
            <a:spLocks noGrp="1"/>
          </p:cNvSpPr>
          <p:nvPr>
            <p:ph type="dt" sz="half" idx="11"/>
          </p:nvPr>
        </p:nvSpPr>
        <p:spPr/>
        <p:txBody>
          <a:bodyPr/>
          <a:lstStyle>
            <a:lvl1pPr>
              <a:defRPr/>
            </a:lvl1pPr>
          </a:lstStyle>
          <a:p>
            <a:pPr>
              <a:defRPr/>
            </a:pPr>
            <a:fld id="{7FA884A3-71FC-4C8E-9288-DBBED6D77446}" type="datetime1">
              <a:rPr lang="en-US"/>
              <a:pPr>
                <a:defRPr/>
              </a:pPr>
              <a:t>9/7/2023</a:t>
            </a:fld>
            <a:endParaRPr lang="en-US" dirty="0"/>
          </a:p>
        </p:txBody>
      </p:sp>
      <p:sp>
        <p:nvSpPr>
          <p:cNvPr id="15" name="Footer Placeholder 13">
            <a:extLst>
              <a:ext uri="{FF2B5EF4-FFF2-40B4-BE49-F238E27FC236}">
                <a16:creationId xmlns:a16="http://schemas.microsoft.com/office/drawing/2014/main" id="{41AA667F-9F35-4026-BCB9-8BC9EF128474}"/>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16" name="Slide Number Placeholder 14">
            <a:extLst>
              <a:ext uri="{FF2B5EF4-FFF2-40B4-BE49-F238E27FC236}">
                <a16:creationId xmlns:a16="http://schemas.microsoft.com/office/drawing/2014/main" id="{FBDB68E2-C0BB-48EE-B0C8-3F98F79C54D1}"/>
              </a:ext>
            </a:extLst>
          </p:cNvPr>
          <p:cNvSpPr>
            <a:spLocks noGrp="1"/>
          </p:cNvSpPr>
          <p:nvPr>
            <p:ph type="sldNum" sz="quarter" idx="13"/>
          </p:nvPr>
        </p:nvSpPr>
        <p:spPr/>
        <p:txBody>
          <a:bodyPr/>
          <a:lstStyle>
            <a:lvl1pPr>
              <a:defRPr/>
            </a:lvl1pPr>
          </a:lstStyle>
          <a:p>
            <a:pPr>
              <a:defRPr/>
            </a:pPr>
            <a:fld id="{F38ABA42-D80E-4666-861E-ECA599652D23}" type="slidenum">
              <a:rPr lang="en-US" altLang="en-US"/>
              <a:pPr>
                <a:defRPr/>
              </a:pPr>
              <a:t>‹#›</a:t>
            </a:fld>
            <a:endParaRPr lang="en-US" altLang="en-US" dirty="0"/>
          </a:p>
        </p:txBody>
      </p:sp>
    </p:spTree>
    <p:extLst>
      <p:ext uri="{BB962C8B-B14F-4D97-AF65-F5344CB8AC3E}">
        <p14:creationId xmlns:p14="http://schemas.microsoft.com/office/powerpoint/2010/main" val="544555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080895BA-906D-422E-BCFD-64D1DF231F74}"/>
              </a:ext>
            </a:extLst>
          </p:cNvPr>
          <p:cNvGrpSpPr>
            <a:grpSpLocks/>
          </p:cNvGrpSpPr>
          <p:nvPr userDrawn="1"/>
        </p:nvGrpSpPr>
        <p:grpSpPr bwMode="auto">
          <a:xfrm rot="5400000">
            <a:off x="5006182" y="2567781"/>
            <a:ext cx="5181600" cy="46037"/>
            <a:chOff x="1905000" y="6553200"/>
            <a:chExt cx="7010400" cy="45719"/>
          </a:xfrm>
        </p:grpSpPr>
        <p:sp>
          <p:nvSpPr>
            <p:cNvPr id="5" name="Rectangle 4">
              <a:extLst>
                <a:ext uri="{FF2B5EF4-FFF2-40B4-BE49-F238E27FC236}">
                  <a16:creationId xmlns:a16="http://schemas.microsoft.com/office/drawing/2014/main" id="{42305076-C949-47FB-93D7-66CE9CB6E9DB}"/>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0868CB98-0D7A-41C0-AFBB-AC70124E5CD6}"/>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0038BF4F-AA09-4BF5-9B18-A2F54DBDBD46}"/>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0" descr="Picture 7.png">
            <a:extLst>
              <a:ext uri="{FF2B5EF4-FFF2-40B4-BE49-F238E27FC236}">
                <a16:creationId xmlns:a16="http://schemas.microsoft.com/office/drawing/2014/main" id="{1B2A6F5C-C0EB-4C5B-AC53-E979685F4166}"/>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EAEDF42F-9600-42EB-9C83-1ADE82C4FE6E}"/>
              </a:ext>
            </a:extLst>
          </p:cNvPr>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900" b="1">
                <a:solidFill>
                  <a:srgbClr val="101141"/>
                </a:solidFill>
              </a:rPr>
              <a:t>BITS </a:t>
            </a:r>
            <a:r>
              <a:rPr lang="en-US" altLang="en-US" sz="900">
                <a:solidFill>
                  <a:srgbClr val="101141"/>
                </a:solidFill>
              </a:rPr>
              <a:t>Pilani, Dubai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1" name="Date Placeholder 1">
            <a:extLst>
              <a:ext uri="{FF2B5EF4-FFF2-40B4-BE49-F238E27FC236}">
                <a16:creationId xmlns:a16="http://schemas.microsoft.com/office/drawing/2014/main" id="{5A57A080-5F42-45B1-847D-C72656440198}"/>
              </a:ext>
            </a:extLst>
          </p:cNvPr>
          <p:cNvSpPr>
            <a:spLocks noGrp="1"/>
          </p:cNvSpPr>
          <p:nvPr>
            <p:ph type="dt" sz="half" idx="11"/>
          </p:nvPr>
        </p:nvSpPr>
        <p:spPr/>
        <p:txBody>
          <a:bodyPr/>
          <a:lstStyle>
            <a:lvl1pPr>
              <a:defRPr/>
            </a:lvl1pPr>
          </a:lstStyle>
          <a:p>
            <a:pPr>
              <a:defRPr/>
            </a:pPr>
            <a:fld id="{68C8F56B-7CE3-441F-B02B-74A91975B303}" type="datetime1">
              <a:rPr lang="en-US"/>
              <a:pPr>
                <a:defRPr/>
              </a:pPr>
              <a:t>9/7/2023</a:t>
            </a:fld>
            <a:endParaRPr lang="en-US" dirty="0"/>
          </a:p>
        </p:txBody>
      </p:sp>
      <p:sp>
        <p:nvSpPr>
          <p:cNvPr id="12" name="Footer Placeholder 10">
            <a:extLst>
              <a:ext uri="{FF2B5EF4-FFF2-40B4-BE49-F238E27FC236}">
                <a16:creationId xmlns:a16="http://schemas.microsoft.com/office/drawing/2014/main" id="{27F41454-9E3E-4AA4-857A-80715A2C4988}"/>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13" name="Slide Number Placeholder 11">
            <a:extLst>
              <a:ext uri="{FF2B5EF4-FFF2-40B4-BE49-F238E27FC236}">
                <a16:creationId xmlns:a16="http://schemas.microsoft.com/office/drawing/2014/main" id="{50B4D53B-DCCA-48C2-9AA8-24D3E25921B6}"/>
              </a:ext>
            </a:extLst>
          </p:cNvPr>
          <p:cNvSpPr>
            <a:spLocks noGrp="1"/>
          </p:cNvSpPr>
          <p:nvPr>
            <p:ph type="sldNum" sz="quarter" idx="13"/>
          </p:nvPr>
        </p:nvSpPr>
        <p:spPr/>
        <p:txBody>
          <a:bodyPr/>
          <a:lstStyle>
            <a:lvl1pPr>
              <a:defRPr/>
            </a:lvl1pPr>
          </a:lstStyle>
          <a:p>
            <a:pPr>
              <a:defRPr/>
            </a:pPr>
            <a:fld id="{1D416E1B-C070-43A7-B95A-B04ECFFAC007}" type="slidenum">
              <a:rPr lang="en-US" altLang="en-US"/>
              <a:pPr>
                <a:defRPr/>
              </a:pPr>
              <a:t>‹#›</a:t>
            </a:fld>
            <a:endParaRPr lang="en-US" altLang="en-US" dirty="0"/>
          </a:p>
        </p:txBody>
      </p:sp>
    </p:spTree>
    <p:extLst>
      <p:ext uri="{BB962C8B-B14F-4D97-AF65-F5344CB8AC3E}">
        <p14:creationId xmlns:p14="http://schemas.microsoft.com/office/powerpoint/2010/main" val="3945208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460B3790-3F51-4B8D-BD04-FDA56E5E040F}"/>
              </a:ext>
            </a:extLst>
          </p:cNvPr>
          <p:cNvSpPr>
            <a:spLocks noGrp="1"/>
          </p:cNvSpPr>
          <p:nvPr>
            <p:ph type="dt" sz="half" idx="10"/>
          </p:nvPr>
        </p:nvSpPr>
        <p:spPr/>
        <p:txBody>
          <a:bodyPr/>
          <a:lstStyle>
            <a:lvl1pPr>
              <a:defRPr/>
            </a:lvl1pPr>
          </a:lstStyle>
          <a:p>
            <a:pPr>
              <a:defRPr/>
            </a:pPr>
            <a:fld id="{3E60D809-2257-44D9-8FB8-2535A0042DC6}" type="datetime1">
              <a:rPr lang="en-US"/>
              <a:pPr>
                <a:defRPr/>
              </a:pPr>
              <a:t>9/7/2023</a:t>
            </a:fld>
            <a:endParaRPr lang="en-US" dirty="0"/>
          </a:p>
        </p:txBody>
      </p:sp>
      <p:sp>
        <p:nvSpPr>
          <p:cNvPr id="6" name="Footer Placeholder 4">
            <a:extLst>
              <a:ext uri="{FF2B5EF4-FFF2-40B4-BE49-F238E27FC236}">
                <a16:creationId xmlns:a16="http://schemas.microsoft.com/office/drawing/2014/main" id="{06B8636F-4B9D-4717-9161-A3C2A67E364F}"/>
              </a:ext>
            </a:extLst>
          </p:cNvPr>
          <p:cNvSpPr>
            <a:spLocks noGrp="1"/>
          </p:cNvSpPr>
          <p:nvPr>
            <p:ph type="ftr" sz="quarter" idx="11"/>
          </p:nvPr>
        </p:nvSpPr>
        <p:spPr/>
        <p:txBody>
          <a:bodyPr/>
          <a:lstStyle>
            <a:lvl1pPr>
              <a:defRPr/>
            </a:lvl1pPr>
          </a:lstStyle>
          <a:p>
            <a:pPr>
              <a:defRPr/>
            </a:pPr>
            <a:r>
              <a:rPr lang="en-US"/>
              <a:t>Data Mining </a:t>
            </a:r>
            <a:endParaRPr lang="en-US" dirty="0"/>
          </a:p>
        </p:txBody>
      </p:sp>
      <p:sp>
        <p:nvSpPr>
          <p:cNvPr id="7" name="Slide Number Placeholder 5">
            <a:extLst>
              <a:ext uri="{FF2B5EF4-FFF2-40B4-BE49-F238E27FC236}">
                <a16:creationId xmlns:a16="http://schemas.microsoft.com/office/drawing/2014/main" id="{19FAB36F-F278-41C8-98DB-8D87010A97C0}"/>
              </a:ext>
            </a:extLst>
          </p:cNvPr>
          <p:cNvSpPr>
            <a:spLocks noGrp="1"/>
          </p:cNvSpPr>
          <p:nvPr>
            <p:ph type="sldNum" sz="quarter" idx="12"/>
          </p:nvPr>
        </p:nvSpPr>
        <p:spPr/>
        <p:txBody>
          <a:bodyPr/>
          <a:lstStyle>
            <a:lvl1pPr>
              <a:defRPr/>
            </a:lvl1pPr>
          </a:lstStyle>
          <a:p>
            <a:pPr>
              <a:defRPr/>
            </a:pPr>
            <a:fld id="{CD0705C4-1291-4781-8697-C5EAD3564DF8}" type="slidenum">
              <a:rPr lang="en-US" altLang="en-US"/>
              <a:pPr>
                <a:defRPr/>
              </a:pPr>
              <a:t>‹#›</a:t>
            </a:fld>
            <a:endParaRPr lang="en-US" altLang="en-US" dirty="0"/>
          </a:p>
        </p:txBody>
      </p:sp>
    </p:spTree>
    <p:extLst>
      <p:ext uri="{BB962C8B-B14F-4D97-AF65-F5344CB8AC3E}">
        <p14:creationId xmlns:p14="http://schemas.microsoft.com/office/powerpoint/2010/main" val="796920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257175" indent="-257175">
              <a:buFont typeface="Wingdings" panose="05000000000000000000" pitchFamily="2" charset="2"/>
              <a:buChar char="§"/>
              <a:defRPr sz="1800"/>
            </a:lvl1pPr>
            <a:lvl3pPr>
              <a:defRPr sz="1800"/>
            </a:lvl3pPr>
            <a:lvl4pPr>
              <a:defRPr sz="1500"/>
            </a:lvl4pPr>
            <a:lvl5pPr>
              <a:defRPr sz="1500"/>
            </a:lvl5pPr>
            <a:lvl6pPr>
              <a:defRPr sz="1500"/>
            </a:lvl6pPr>
          </a:lstStyle>
          <a:p>
            <a:pPr lvl="0"/>
            <a:r>
              <a:rPr lang="en-US" dirty="0"/>
              <a:t>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4" name="Date Placeholder 3">
            <a:extLst>
              <a:ext uri="{FF2B5EF4-FFF2-40B4-BE49-F238E27FC236}">
                <a16:creationId xmlns:a16="http://schemas.microsoft.com/office/drawing/2014/main" id="{EE4DA042-B359-45C1-8F6A-06024DD2646E}"/>
              </a:ext>
            </a:extLst>
          </p:cNvPr>
          <p:cNvSpPr>
            <a:spLocks noGrp="1"/>
          </p:cNvSpPr>
          <p:nvPr>
            <p:ph type="dt" sz="half" idx="10"/>
          </p:nvPr>
        </p:nvSpPr>
        <p:spPr/>
        <p:txBody>
          <a:bodyPr/>
          <a:lstStyle>
            <a:lvl1pPr>
              <a:defRPr sz="900"/>
            </a:lvl1pPr>
          </a:lstStyle>
          <a:p>
            <a:pPr>
              <a:defRPr/>
            </a:pPr>
            <a:fld id="{9DA9E157-692E-4FDF-86EA-F8B149593C69}" type="datetime1">
              <a:rPr lang="en-US"/>
              <a:pPr>
                <a:defRPr/>
              </a:pPr>
              <a:t>9/7/2023</a:t>
            </a:fld>
            <a:endParaRPr lang="en-US"/>
          </a:p>
        </p:txBody>
      </p:sp>
      <p:sp>
        <p:nvSpPr>
          <p:cNvPr id="5" name="Footer Placeholder 4">
            <a:extLst>
              <a:ext uri="{FF2B5EF4-FFF2-40B4-BE49-F238E27FC236}">
                <a16:creationId xmlns:a16="http://schemas.microsoft.com/office/drawing/2014/main" id="{CF1E1C10-323A-4EA1-9CA1-332DF584C580}"/>
              </a:ext>
            </a:extLst>
          </p:cNvPr>
          <p:cNvSpPr>
            <a:spLocks noGrp="1"/>
          </p:cNvSpPr>
          <p:nvPr>
            <p:ph type="ftr" sz="quarter" idx="11"/>
          </p:nvPr>
        </p:nvSpPr>
        <p:spPr/>
        <p:txBody>
          <a:bodyPr/>
          <a:lstStyle>
            <a:lvl1pPr>
              <a:defRPr sz="900"/>
            </a:lvl1pPr>
          </a:lstStyle>
          <a:p>
            <a:pPr>
              <a:defRPr/>
            </a:pPr>
            <a:r>
              <a:rPr lang="en-US"/>
              <a:t>Data Mining </a:t>
            </a:r>
          </a:p>
        </p:txBody>
      </p:sp>
      <p:sp>
        <p:nvSpPr>
          <p:cNvPr id="6" name="Slide Number Placeholder 5">
            <a:extLst>
              <a:ext uri="{FF2B5EF4-FFF2-40B4-BE49-F238E27FC236}">
                <a16:creationId xmlns:a16="http://schemas.microsoft.com/office/drawing/2014/main" id="{F53C01C1-6F6C-44BE-B5D2-B6159236EC26}"/>
              </a:ext>
            </a:extLst>
          </p:cNvPr>
          <p:cNvSpPr>
            <a:spLocks noGrp="1"/>
          </p:cNvSpPr>
          <p:nvPr>
            <p:ph type="sldNum" sz="quarter" idx="12"/>
          </p:nvPr>
        </p:nvSpPr>
        <p:spPr/>
        <p:txBody>
          <a:bodyPr/>
          <a:lstStyle>
            <a:lvl1pPr>
              <a:defRPr sz="900"/>
            </a:lvl1pPr>
          </a:lstStyle>
          <a:p>
            <a:pPr>
              <a:defRPr/>
            </a:pPr>
            <a:fld id="{499F83BD-0C39-4F03-AE2D-F81ED246A63C}" type="slidenum">
              <a:rPr lang="en-US"/>
              <a:pPr>
                <a:defRPr/>
              </a:pPr>
              <a:t>‹#›</a:t>
            </a:fld>
            <a:endParaRPr lang="en-US"/>
          </a:p>
        </p:txBody>
      </p:sp>
    </p:spTree>
    <p:extLst>
      <p:ext uri="{BB962C8B-B14F-4D97-AF65-F5344CB8AC3E}">
        <p14:creationId xmlns:p14="http://schemas.microsoft.com/office/powerpoint/2010/main" val="1408711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4"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2845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41818EF-E915-48FD-A39D-D65535A778AD}"/>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5" name="Rectangle 4">
            <a:extLst>
              <a:ext uri="{FF2B5EF4-FFF2-40B4-BE49-F238E27FC236}">
                <a16:creationId xmlns:a16="http://schemas.microsoft.com/office/drawing/2014/main" id="{7114FD1F-E5E1-4D24-80D0-E04915A02BAC}"/>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0BE5A696-F205-44AB-8D73-68023A43B528}"/>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A03E36BD-20D7-41BB-9F55-86D6BCB21F3A}"/>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10" descr="BITS_university_logo_whitevert.png">
            <a:extLst>
              <a:ext uri="{FF2B5EF4-FFF2-40B4-BE49-F238E27FC236}">
                <a16:creationId xmlns:a16="http://schemas.microsoft.com/office/drawing/2014/main" id="{23F2115F-152C-49E5-AFCB-2B89AA0FA631}"/>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BB62FB62-FB94-4E68-8EE8-622E5071B75B}"/>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a:extLst>
              <a:ext uri="{FF2B5EF4-FFF2-40B4-BE49-F238E27FC236}">
                <a16:creationId xmlns:a16="http://schemas.microsoft.com/office/drawing/2014/main" id="{B75DB1D4-F55B-40D8-B63F-CEE194E5D194}"/>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Dubai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900096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a:extLst>
              <a:ext uri="{FF2B5EF4-FFF2-40B4-BE49-F238E27FC236}">
                <a16:creationId xmlns:a16="http://schemas.microsoft.com/office/drawing/2014/main" id="{B022F9BA-9B75-49A9-9EFD-E21FD0B8F7D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B36329D8-59B3-424D-B1EE-E30D0953DAEC}"/>
              </a:ext>
            </a:extLst>
          </p:cNvPr>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Picture 8" descr="Picture 7.png">
            <a:extLst>
              <a:ext uri="{FF2B5EF4-FFF2-40B4-BE49-F238E27FC236}">
                <a16:creationId xmlns:a16="http://schemas.microsoft.com/office/drawing/2014/main" id="{54BAFBE1-CC52-4213-B3F2-4A70D90D4119}"/>
              </a:ext>
            </a:extLst>
          </p:cNvPr>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7DA6A079-4C52-405E-85D0-4ECE5A0B849E}"/>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CB70E273-B5AB-42E7-BF14-A02BE5C086ED}"/>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9A0DE086-0732-420D-B58A-C0DA3A34BC1B}"/>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extBox 8">
            <a:extLst>
              <a:ext uri="{FF2B5EF4-FFF2-40B4-BE49-F238E27FC236}">
                <a16:creationId xmlns:a16="http://schemas.microsoft.com/office/drawing/2014/main" id="{2CA718E7-A3DA-46FA-AC71-05661677C231}"/>
              </a:ext>
            </a:extLst>
          </p:cNvPr>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A8584D48-EA11-48A5-A96A-868163D8B83B}"/>
              </a:ext>
            </a:extLst>
          </p:cNvPr>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Dubai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851898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478DD-92B0-465C-8585-1F979C150702}"/>
              </a:ext>
            </a:extLst>
          </p:cNvPr>
          <p:cNvSpPr txBox="1">
            <a:spLocks noChangeArrowheads="1"/>
          </p:cNvSpPr>
          <p:nvPr userDrawn="1"/>
        </p:nvSpPr>
        <p:spPr bwMode="auto">
          <a:xfrm>
            <a:off x="3228975" y="6648450"/>
            <a:ext cx="5867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pic>
        <p:nvPicPr>
          <p:cNvPr id="5" name="Picture 11" descr="Picture 7.png">
            <a:extLst>
              <a:ext uri="{FF2B5EF4-FFF2-40B4-BE49-F238E27FC236}">
                <a16:creationId xmlns:a16="http://schemas.microsoft.com/office/drawing/2014/main" id="{C4C438C0-A093-46A5-85AB-2724D2AADCED}"/>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8">
            <a:extLst>
              <a:ext uri="{FF2B5EF4-FFF2-40B4-BE49-F238E27FC236}">
                <a16:creationId xmlns:a16="http://schemas.microsoft.com/office/drawing/2014/main" id="{5421A64F-867F-4137-85CB-BD29AACCD035}"/>
              </a:ext>
            </a:extLst>
          </p:cNvPr>
          <p:cNvGrpSpPr>
            <a:grpSpLocks/>
          </p:cNvGrpSpPr>
          <p:nvPr userDrawn="1"/>
        </p:nvGrpSpPr>
        <p:grpSpPr bwMode="auto">
          <a:xfrm>
            <a:off x="2084388" y="6180138"/>
            <a:ext cx="7010400" cy="46037"/>
            <a:chOff x="1905000" y="6553200"/>
            <a:chExt cx="7010400" cy="45719"/>
          </a:xfrm>
        </p:grpSpPr>
        <p:sp>
          <p:nvSpPr>
            <p:cNvPr id="7" name="Rectangle 6">
              <a:extLst>
                <a:ext uri="{FF2B5EF4-FFF2-40B4-BE49-F238E27FC236}">
                  <a16:creationId xmlns:a16="http://schemas.microsoft.com/office/drawing/2014/main" id="{A8BAFAD0-48AF-46F2-A62A-5853B82D579F}"/>
                </a:ext>
              </a:extLst>
            </p:cNvPr>
            <p:cNvSpPr/>
            <p:nvPr/>
          </p:nvSpPr>
          <p:spPr>
            <a:xfrm>
              <a:off x="4267200" y="6553200"/>
              <a:ext cx="2328862"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B43B03F4-CF55-4C48-A52F-208C8C820F7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15A3F405-7EEC-4947-82BC-D8072171AC72}"/>
                </a:ext>
              </a:extLst>
            </p:cNvPr>
            <p:cNvSpPr/>
            <p:nvPr userDrawn="1"/>
          </p:nvSpPr>
          <p:spPr>
            <a:xfrm>
              <a:off x="6586537" y="6553200"/>
              <a:ext cx="2328863"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22">
            <a:extLst>
              <a:ext uri="{FF2B5EF4-FFF2-40B4-BE49-F238E27FC236}">
                <a16:creationId xmlns:a16="http://schemas.microsoft.com/office/drawing/2014/main" id="{366767FB-F68E-4273-B9BF-CA1A6ED93FF6}"/>
              </a:ext>
            </a:extLst>
          </p:cNvPr>
          <p:cNvGrpSpPr>
            <a:grpSpLocks/>
          </p:cNvGrpSpPr>
          <p:nvPr userDrawn="1"/>
        </p:nvGrpSpPr>
        <p:grpSpPr bwMode="auto">
          <a:xfrm>
            <a:off x="0" y="1295400"/>
            <a:ext cx="7010400" cy="46038"/>
            <a:chOff x="1905000" y="6553200"/>
            <a:chExt cx="7010400" cy="45719"/>
          </a:xfrm>
        </p:grpSpPr>
        <p:sp>
          <p:nvSpPr>
            <p:cNvPr id="11" name="Rectangle 10">
              <a:extLst>
                <a:ext uri="{FF2B5EF4-FFF2-40B4-BE49-F238E27FC236}">
                  <a16:creationId xmlns:a16="http://schemas.microsoft.com/office/drawing/2014/main" id="{3A105973-D90A-4B6A-BDD0-882720929FC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72E6C21F-BFAA-44E2-9D89-C1C00D87F6A8}"/>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5AB84031-2FB4-4D34-B5E0-F5A97CB0194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latin typeface="Arial" pitchFamily="34" charset="0"/>
                <a:cs typeface="Arial" pitchFamily="34" charset="0"/>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4" name="Date Placeholder 1">
            <a:extLst>
              <a:ext uri="{FF2B5EF4-FFF2-40B4-BE49-F238E27FC236}">
                <a16:creationId xmlns:a16="http://schemas.microsoft.com/office/drawing/2014/main" id="{4C2DD0A9-E435-420D-A323-BE9E9205C4AE}"/>
              </a:ext>
            </a:extLst>
          </p:cNvPr>
          <p:cNvSpPr>
            <a:spLocks noGrp="1"/>
          </p:cNvSpPr>
          <p:nvPr>
            <p:ph type="dt" sz="half" idx="11"/>
          </p:nvPr>
        </p:nvSpPr>
        <p:spPr/>
        <p:txBody>
          <a:bodyPr/>
          <a:lstStyle>
            <a:lvl1pPr>
              <a:defRPr/>
            </a:lvl1pPr>
          </a:lstStyle>
          <a:p>
            <a:pPr>
              <a:defRPr/>
            </a:pPr>
            <a:fld id="{BD9E68DA-0B25-46FF-87AF-3B0534A51669}" type="datetime1">
              <a:rPr lang="en-US"/>
              <a:pPr>
                <a:defRPr/>
              </a:pPr>
              <a:t>9/7/2023</a:t>
            </a:fld>
            <a:endParaRPr lang="en-US" dirty="0"/>
          </a:p>
        </p:txBody>
      </p:sp>
      <p:sp>
        <p:nvSpPr>
          <p:cNvPr id="15" name="Footer Placeholder 17">
            <a:extLst>
              <a:ext uri="{FF2B5EF4-FFF2-40B4-BE49-F238E27FC236}">
                <a16:creationId xmlns:a16="http://schemas.microsoft.com/office/drawing/2014/main" id="{63D911BC-D02B-48CC-A521-75F2DFFEFB15}"/>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16" name="Slide Number Placeholder 18">
            <a:extLst>
              <a:ext uri="{FF2B5EF4-FFF2-40B4-BE49-F238E27FC236}">
                <a16:creationId xmlns:a16="http://schemas.microsoft.com/office/drawing/2014/main" id="{4D745BE8-2E53-40A8-AE9F-01DDEC316D58}"/>
              </a:ext>
            </a:extLst>
          </p:cNvPr>
          <p:cNvSpPr>
            <a:spLocks noGrp="1"/>
          </p:cNvSpPr>
          <p:nvPr>
            <p:ph type="sldNum" sz="quarter" idx="13"/>
          </p:nvPr>
        </p:nvSpPr>
        <p:spPr>
          <a:xfrm>
            <a:off x="6678613" y="6294438"/>
            <a:ext cx="2133600" cy="365125"/>
          </a:xfrm>
        </p:spPr>
        <p:txBody>
          <a:bodyPr/>
          <a:lstStyle>
            <a:lvl1pPr>
              <a:defRPr/>
            </a:lvl1pPr>
          </a:lstStyle>
          <a:p>
            <a:pPr>
              <a:defRPr/>
            </a:pPr>
            <a:fld id="{C6E285D0-FE75-463F-BC99-5333BF220293}" type="slidenum">
              <a:rPr lang="en-US" altLang="en-US"/>
              <a:pPr>
                <a:defRPr/>
              </a:pPr>
              <a:t>‹#›</a:t>
            </a:fld>
            <a:endParaRPr lang="en-US" altLang="en-US"/>
          </a:p>
        </p:txBody>
      </p:sp>
    </p:spTree>
    <p:extLst>
      <p:ext uri="{BB962C8B-B14F-4D97-AF65-F5344CB8AC3E}">
        <p14:creationId xmlns:p14="http://schemas.microsoft.com/office/powerpoint/2010/main" val="394839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a:extLst>
              <a:ext uri="{FF2B5EF4-FFF2-40B4-BE49-F238E27FC236}">
                <a16:creationId xmlns:a16="http://schemas.microsoft.com/office/drawing/2014/main" id="{F2684354-F48E-4E86-A6D7-2BABC9818B3D}"/>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a:extLst>
              <a:ext uri="{FF2B5EF4-FFF2-40B4-BE49-F238E27FC236}">
                <a16:creationId xmlns:a16="http://schemas.microsoft.com/office/drawing/2014/main" id="{667C2111-FBE1-41EA-98F6-9C64DA1F8D3A}"/>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6AF493BD-2121-4F9D-A189-6A7437F99CC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AAFE4E95-9733-4859-9D26-0A0DC7DE3DA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962F89E6-0F44-4B5D-9A71-0EA27D77EF84}"/>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28">
            <a:extLst>
              <a:ext uri="{FF2B5EF4-FFF2-40B4-BE49-F238E27FC236}">
                <a16:creationId xmlns:a16="http://schemas.microsoft.com/office/drawing/2014/main" id="{12ED4F36-F3BD-4C3F-B490-37E4EA122016}"/>
              </a:ext>
            </a:extLst>
          </p:cNvPr>
          <p:cNvGrpSpPr>
            <a:grpSpLocks/>
          </p:cNvGrpSpPr>
          <p:nvPr userDrawn="1"/>
        </p:nvGrpSpPr>
        <p:grpSpPr bwMode="auto">
          <a:xfrm>
            <a:off x="2159000" y="6219825"/>
            <a:ext cx="7010400" cy="46038"/>
            <a:chOff x="1905000" y="6553200"/>
            <a:chExt cx="7010400" cy="45719"/>
          </a:xfrm>
        </p:grpSpPr>
        <p:sp>
          <p:nvSpPr>
            <p:cNvPr id="11" name="Rectangle 10">
              <a:extLst>
                <a:ext uri="{FF2B5EF4-FFF2-40B4-BE49-F238E27FC236}">
                  <a16:creationId xmlns:a16="http://schemas.microsoft.com/office/drawing/2014/main" id="{C958117D-11C2-4D53-BBE5-B52C923FDB3E}"/>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D57E942F-0254-42FD-A967-824EA3D3439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881D1318-90F8-46E0-A7A7-45AF49DC103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4" name="TextBox 13">
            <a:extLst>
              <a:ext uri="{FF2B5EF4-FFF2-40B4-BE49-F238E27FC236}">
                <a16:creationId xmlns:a16="http://schemas.microsoft.com/office/drawing/2014/main" id="{059C0281-36B6-4CE1-B02D-5C25344C54F9}"/>
              </a:ext>
            </a:extLst>
          </p:cNvPr>
          <p:cNvSpPr txBox="1">
            <a:spLocks noChangeArrowheads="1"/>
          </p:cNvSpPr>
          <p:nvPr userDrawn="1"/>
        </p:nvSpPr>
        <p:spPr bwMode="auto">
          <a:xfrm>
            <a:off x="3276600" y="6635750"/>
            <a:ext cx="5867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sp>
        <p:nvSpPr>
          <p:cNvPr id="3" name="Content Placeholder 2"/>
          <p:cNvSpPr>
            <a:spLocks noGrp="1"/>
          </p:cNvSpPr>
          <p:nvPr>
            <p:ph sz="half" idx="1"/>
          </p:nvPr>
        </p:nvSpPr>
        <p:spPr>
          <a:xfrm>
            <a:off x="457200" y="1600200"/>
            <a:ext cx="4038600" cy="4525963"/>
          </a:xfrm>
        </p:spPr>
        <p:txBody>
          <a:bodyPr/>
          <a:lstStyle>
            <a:lvl1pPr marL="457200" marR="0" indent="-4572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457200" marR="0" indent="-4572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5" name="Date Placeholder 1">
            <a:extLst>
              <a:ext uri="{FF2B5EF4-FFF2-40B4-BE49-F238E27FC236}">
                <a16:creationId xmlns:a16="http://schemas.microsoft.com/office/drawing/2014/main" id="{469AF11E-00EA-4F6B-94F6-9C3C7911B21D}"/>
              </a:ext>
            </a:extLst>
          </p:cNvPr>
          <p:cNvSpPr>
            <a:spLocks noGrp="1"/>
          </p:cNvSpPr>
          <p:nvPr>
            <p:ph type="dt" sz="half" idx="11"/>
          </p:nvPr>
        </p:nvSpPr>
        <p:spPr/>
        <p:txBody>
          <a:bodyPr/>
          <a:lstStyle>
            <a:lvl1pPr>
              <a:defRPr/>
            </a:lvl1pPr>
          </a:lstStyle>
          <a:p>
            <a:pPr>
              <a:defRPr/>
            </a:pPr>
            <a:fld id="{E8A43D27-50E0-45BC-969A-D808A84798B1}" type="datetime1">
              <a:rPr lang="en-US"/>
              <a:pPr>
                <a:defRPr/>
              </a:pPr>
              <a:t>9/7/2023</a:t>
            </a:fld>
            <a:endParaRPr lang="en-US" dirty="0"/>
          </a:p>
        </p:txBody>
      </p:sp>
      <p:sp>
        <p:nvSpPr>
          <p:cNvPr id="16" name="Footer Placeholder 14">
            <a:extLst>
              <a:ext uri="{FF2B5EF4-FFF2-40B4-BE49-F238E27FC236}">
                <a16:creationId xmlns:a16="http://schemas.microsoft.com/office/drawing/2014/main" id="{24B915AE-8449-4CED-BB49-5670923A2DEE}"/>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17" name="Slide Number Placeholder 15">
            <a:extLst>
              <a:ext uri="{FF2B5EF4-FFF2-40B4-BE49-F238E27FC236}">
                <a16:creationId xmlns:a16="http://schemas.microsoft.com/office/drawing/2014/main" id="{00C6373C-B0EF-47E9-851A-3B5C6EFE08E8}"/>
              </a:ext>
            </a:extLst>
          </p:cNvPr>
          <p:cNvSpPr>
            <a:spLocks noGrp="1"/>
          </p:cNvSpPr>
          <p:nvPr>
            <p:ph type="sldNum" sz="quarter" idx="13"/>
          </p:nvPr>
        </p:nvSpPr>
        <p:spPr>
          <a:xfrm>
            <a:off x="6561138" y="6294438"/>
            <a:ext cx="2133600" cy="365125"/>
          </a:xfrm>
        </p:spPr>
        <p:txBody>
          <a:bodyPr/>
          <a:lstStyle>
            <a:lvl1pPr>
              <a:defRPr/>
            </a:lvl1pPr>
          </a:lstStyle>
          <a:p>
            <a:pPr>
              <a:defRPr/>
            </a:pPr>
            <a:fld id="{648A3490-8BA4-4EA2-A716-62369018D244}" type="slidenum">
              <a:rPr lang="en-US" altLang="en-US"/>
              <a:pPr>
                <a:defRPr/>
              </a:pPr>
              <a:t>‹#›</a:t>
            </a:fld>
            <a:endParaRPr lang="en-US" altLang="en-US"/>
          </a:p>
        </p:txBody>
      </p:sp>
    </p:spTree>
    <p:extLst>
      <p:ext uri="{BB962C8B-B14F-4D97-AF65-F5344CB8AC3E}">
        <p14:creationId xmlns:p14="http://schemas.microsoft.com/office/powerpoint/2010/main" val="2189369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a:extLst>
              <a:ext uri="{FF2B5EF4-FFF2-40B4-BE49-F238E27FC236}">
                <a16:creationId xmlns:a16="http://schemas.microsoft.com/office/drawing/2014/main" id="{5F27C0BB-6633-4DEB-B0D9-8CC5836B3213}"/>
              </a:ext>
            </a:extLst>
          </p:cNvPr>
          <p:cNvGrpSpPr>
            <a:grpSpLocks/>
          </p:cNvGrpSpPr>
          <p:nvPr userDrawn="1"/>
        </p:nvGrpSpPr>
        <p:grpSpPr bwMode="auto">
          <a:xfrm>
            <a:off x="0" y="1295400"/>
            <a:ext cx="7010400" cy="46038"/>
            <a:chOff x="1905000" y="6553200"/>
            <a:chExt cx="7010400" cy="45719"/>
          </a:xfrm>
        </p:grpSpPr>
        <p:sp>
          <p:nvSpPr>
            <p:cNvPr id="8" name="Rectangle 7">
              <a:extLst>
                <a:ext uri="{FF2B5EF4-FFF2-40B4-BE49-F238E27FC236}">
                  <a16:creationId xmlns:a16="http://schemas.microsoft.com/office/drawing/2014/main" id="{94C8B649-93A3-4C29-AC15-47A004CB73B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C43CBC00-1A30-4875-9138-EB89DCC3644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4218CD74-534F-491F-A5E2-121E7F29AA44}"/>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2" name="Group 15">
            <a:extLst>
              <a:ext uri="{FF2B5EF4-FFF2-40B4-BE49-F238E27FC236}">
                <a16:creationId xmlns:a16="http://schemas.microsoft.com/office/drawing/2014/main" id="{404F5561-BFA9-4DFA-9955-E5687246B54F}"/>
              </a:ext>
            </a:extLst>
          </p:cNvPr>
          <p:cNvGrpSpPr>
            <a:grpSpLocks/>
          </p:cNvGrpSpPr>
          <p:nvPr userDrawn="1"/>
        </p:nvGrpSpPr>
        <p:grpSpPr bwMode="auto">
          <a:xfrm>
            <a:off x="2133600" y="6219825"/>
            <a:ext cx="7010400" cy="46038"/>
            <a:chOff x="1905000" y="6553200"/>
            <a:chExt cx="7010400" cy="45719"/>
          </a:xfrm>
        </p:grpSpPr>
        <p:sp>
          <p:nvSpPr>
            <p:cNvPr id="13" name="Rectangle 12">
              <a:extLst>
                <a:ext uri="{FF2B5EF4-FFF2-40B4-BE49-F238E27FC236}">
                  <a16:creationId xmlns:a16="http://schemas.microsoft.com/office/drawing/2014/main" id="{6B6C8856-06B1-4557-AFEA-858FC2DA707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951EF719-1C38-464D-A3DB-87FC04396C9B}"/>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DD909D78-1A5B-4B9E-BB85-AF48CFD3531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6" name="Picture 14" descr="Picture 7.png">
            <a:extLst>
              <a:ext uri="{FF2B5EF4-FFF2-40B4-BE49-F238E27FC236}">
                <a16:creationId xmlns:a16="http://schemas.microsoft.com/office/drawing/2014/main" id="{79C0055A-C358-4CB6-B499-376EC7C94FEC}"/>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5E0FAC34-536C-43C1-A7F6-E07D1879C82C}"/>
              </a:ext>
            </a:extLst>
          </p:cNvPr>
          <p:cNvSpPr txBox="1">
            <a:spLocks noChangeArrowheads="1"/>
          </p:cNvSpPr>
          <p:nvPr userDrawn="1"/>
        </p:nvSpPr>
        <p:spPr bwMode="auto">
          <a:xfrm>
            <a:off x="3276600" y="6616700"/>
            <a:ext cx="5867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8" name="Date Placeholder 1">
            <a:extLst>
              <a:ext uri="{FF2B5EF4-FFF2-40B4-BE49-F238E27FC236}">
                <a16:creationId xmlns:a16="http://schemas.microsoft.com/office/drawing/2014/main" id="{82D944C2-4549-4839-A705-2FD24E7376FC}"/>
              </a:ext>
            </a:extLst>
          </p:cNvPr>
          <p:cNvSpPr>
            <a:spLocks noGrp="1"/>
          </p:cNvSpPr>
          <p:nvPr>
            <p:ph type="dt" sz="half" idx="11"/>
          </p:nvPr>
        </p:nvSpPr>
        <p:spPr/>
        <p:txBody>
          <a:bodyPr/>
          <a:lstStyle>
            <a:lvl1pPr>
              <a:defRPr/>
            </a:lvl1pPr>
          </a:lstStyle>
          <a:p>
            <a:pPr>
              <a:defRPr/>
            </a:pPr>
            <a:fld id="{D81A2F9B-C4B6-4A4F-81A9-9FEAD7EB3E36}" type="datetime1">
              <a:rPr lang="en-US"/>
              <a:pPr>
                <a:defRPr/>
              </a:pPr>
              <a:t>9/7/2023</a:t>
            </a:fld>
            <a:endParaRPr lang="en-US" dirty="0"/>
          </a:p>
        </p:txBody>
      </p:sp>
      <p:sp>
        <p:nvSpPr>
          <p:cNvPr id="19" name="Footer Placeholder 17">
            <a:extLst>
              <a:ext uri="{FF2B5EF4-FFF2-40B4-BE49-F238E27FC236}">
                <a16:creationId xmlns:a16="http://schemas.microsoft.com/office/drawing/2014/main" id="{09BC2814-855A-4489-B1B3-A680D16DBB69}"/>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20" name="Slide Number Placeholder 18">
            <a:extLst>
              <a:ext uri="{FF2B5EF4-FFF2-40B4-BE49-F238E27FC236}">
                <a16:creationId xmlns:a16="http://schemas.microsoft.com/office/drawing/2014/main" id="{B6564D9D-F5E2-4981-9FB5-981FDB42199C}"/>
              </a:ext>
            </a:extLst>
          </p:cNvPr>
          <p:cNvSpPr>
            <a:spLocks noGrp="1"/>
          </p:cNvSpPr>
          <p:nvPr>
            <p:ph type="sldNum" sz="quarter" idx="13"/>
          </p:nvPr>
        </p:nvSpPr>
        <p:spPr>
          <a:xfrm>
            <a:off x="6553200" y="6323013"/>
            <a:ext cx="2133600" cy="365125"/>
          </a:xfrm>
        </p:spPr>
        <p:txBody>
          <a:bodyPr/>
          <a:lstStyle>
            <a:lvl1pPr>
              <a:defRPr/>
            </a:lvl1pPr>
          </a:lstStyle>
          <a:p>
            <a:pPr>
              <a:defRPr/>
            </a:pPr>
            <a:fld id="{8D376042-FFE7-41E1-A5ED-BA76862B9E9B}" type="slidenum">
              <a:rPr lang="en-US" altLang="en-US"/>
              <a:pPr>
                <a:defRPr/>
              </a:pPr>
              <a:t>‹#›</a:t>
            </a:fld>
            <a:endParaRPr lang="en-US" altLang="en-US"/>
          </a:p>
        </p:txBody>
      </p:sp>
    </p:spTree>
    <p:extLst>
      <p:ext uri="{BB962C8B-B14F-4D97-AF65-F5344CB8AC3E}">
        <p14:creationId xmlns:p14="http://schemas.microsoft.com/office/powerpoint/2010/main" val="1844173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a:extLst>
              <a:ext uri="{FF2B5EF4-FFF2-40B4-BE49-F238E27FC236}">
                <a16:creationId xmlns:a16="http://schemas.microsoft.com/office/drawing/2014/main" id="{FDE89337-5147-4EDF-887B-527462969092}"/>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27D05F88-6BB4-4B55-9757-B137E764483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6E8056A7-5F45-4039-9B99-392EB85B40B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8FF23329-4FA8-4181-AE49-1731500F4E4C}"/>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10">
            <a:extLst>
              <a:ext uri="{FF2B5EF4-FFF2-40B4-BE49-F238E27FC236}">
                <a16:creationId xmlns:a16="http://schemas.microsoft.com/office/drawing/2014/main" id="{8A59CCF8-FF3A-44FF-8178-8F705E8B9184}"/>
              </a:ext>
            </a:extLst>
          </p:cNvPr>
          <p:cNvGrpSpPr>
            <a:grpSpLocks/>
          </p:cNvGrpSpPr>
          <p:nvPr userDrawn="1"/>
        </p:nvGrpSpPr>
        <p:grpSpPr bwMode="auto">
          <a:xfrm>
            <a:off x="2133600" y="6264275"/>
            <a:ext cx="7010400" cy="46038"/>
            <a:chOff x="1905000" y="6553200"/>
            <a:chExt cx="7010400" cy="45719"/>
          </a:xfrm>
        </p:grpSpPr>
        <p:sp>
          <p:nvSpPr>
            <p:cNvPr id="9" name="Rectangle 8">
              <a:extLst>
                <a:ext uri="{FF2B5EF4-FFF2-40B4-BE49-F238E27FC236}">
                  <a16:creationId xmlns:a16="http://schemas.microsoft.com/office/drawing/2014/main" id="{121C3B5D-3BF4-4FC9-AAAF-DA6EAAA1D52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4232BDB7-421E-435C-B831-2948D50A26BB}"/>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EC5C2054-CAB2-46B2-9E5B-B777668F5838}"/>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4AC7F39D-D95C-4F31-AA43-0CE900B1B05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589AD8D4-D4C3-4BF8-99DA-7576D4D0E110}"/>
              </a:ext>
            </a:extLst>
          </p:cNvPr>
          <p:cNvSpPr txBox="1">
            <a:spLocks noChangeArrowheads="1"/>
          </p:cNvSpPr>
          <p:nvPr userDrawn="1"/>
        </p:nvSpPr>
        <p:spPr bwMode="auto">
          <a:xfrm>
            <a:off x="3292475" y="6635750"/>
            <a:ext cx="5867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4" name="Date Placeholder 1">
            <a:extLst>
              <a:ext uri="{FF2B5EF4-FFF2-40B4-BE49-F238E27FC236}">
                <a16:creationId xmlns:a16="http://schemas.microsoft.com/office/drawing/2014/main" id="{7E8EA724-F42D-4798-9CF8-C13693DD7566}"/>
              </a:ext>
            </a:extLst>
          </p:cNvPr>
          <p:cNvSpPr>
            <a:spLocks noGrp="1"/>
          </p:cNvSpPr>
          <p:nvPr>
            <p:ph type="dt" sz="half" idx="11"/>
          </p:nvPr>
        </p:nvSpPr>
        <p:spPr/>
        <p:txBody>
          <a:bodyPr/>
          <a:lstStyle>
            <a:lvl1pPr>
              <a:defRPr/>
            </a:lvl1pPr>
          </a:lstStyle>
          <a:p>
            <a:pPr>
              <a:defRPr/>
            </a:pPr>
            <a:fld id="{9249F075-105B-44AD-AD21-A6545C98A271}" type="datetime1">
              <a:rPr lang="en-US"/>
              <a:pPr>
                <a:defRPr/>
              </a:pPr>
              <a:t>9/7/2023</a:t>
            </a:fld>
            <a:endParaRPr lang="en-US" dirty="0"/>
          </a:p>
        </p:txBody>
      </p:sp>
      <p:sp>
        <p:nvSpPr>
          <p:cNvPr id="15" name="Footer Placeholder 13">
            <a:extLst>
              <a:ext uri="{FF2B5EF4-FFF2-40B4-BE49-F238E27FC236}">
                <a16:creationId xmlns:a16="http://schemas.microsoft.com/office/drawing/2014/main" id="{CDA4228A-3AFD-4C6A-B00F-EB5292F88727}"/>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16" name="Slide Number Placeholder 14">
            <a:extLst>
              <a:ext uri="{FF2B5EF4-FFF2-40B4-BE49-F238E27FC236}">
                <a16:creationId xmlns:a16="http://schemas.microsoft.com/office/drawing/2014/main" id="{794C4740-D5E3-4AEC-9CB8-BCD4820C72E5}"/>
              </a:ext>
            </a:extLst>
          </p:cNvPr>
          <p:cNvSpPr>
            <a:spLocks noGrp="1"/>
          </p:cNvSpPr>
          <p:nvPr>
            <p:ph type="sldNum" sz="quarter" idx="13"/>
          </p:nvPr>
        </p:nvSpPr>
        <p:spPr/>
        <p:txBody>
          <a:bodyPr/>
          <a:lstStyle>
            <a:lvl1pPr>
              <a:defRPr/>
            </a:lvl1pPr>
          </a:lstStyle>
          <a:p>
            <a:pPr>
              <a:defRPr/>
            </a:pPr>
            <a:fld id="{168C08F8-6A73-401E-B3FE-C0731FDA13DE}" type="slidenum">
              <a:rPr lang="en-US" altLang="en-US"/>
              <a:pPr>
                <a:defRPr/>
              </a:pPr>
              <a:t>‹#›</a:t>
            </a:fld>
            <a:endParaRPr lang="en-US" altLang="en-US"/>
          </a:p>
        </p:txBody>
      </p:sp>
    </p:spTree>
    <p:extLst>
      <p:ext uri="{BB962C8B-B14F-4D97-AF65-F5344CB8AC3E}">
        <p14:creationId xmlns:p14="http://schemas.microsoft.com/office/powerpoint/2010/main" val="890255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a:extLst>
              <a:ext uri="{FF2B5EF4-FFF2-40B4-BE49-F238E27FC236}">
                <a16:creationId xmlns:a16="http://schemas.microsoft.com/office/drawing/2014/main" id="{1486B327-B80A-43D0-B156-873F94CE1246}"/>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E085D067-D0EB-4355-B137-20D158942C4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9DBE4111-90AE-47D0-93F7-148B41FD328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EED51B3D-DCEC-447B-93B2-0A4DAB298DB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3">
            <a:extLst>
              <a:ext uri="{FF2B5EF4-FFF2-40B4-BE49-F238E27FC236}">
                <a16:creationId xmlns:a16="http://schemas.microsoft.com/office/drawing/2014/main" id="{26F2D3C7-806A-470A-AE48-3F565EADF448}"/>
              </a:ext>
            </a:extLst>
          </p:cNvPr>
          <p:cNvGrpSpPr>
            <a:grpSpLocks/>
          </p:cNvGrpSpPr>
          <p:nvPr userDrawn="1"/>
        </p:nvGrpSpPr>
        <p:grpSpPr bwMode="auto">
          <a:xfrm>
            <a:off x="2133600" y="6205538"/>
            <a:ext cx="7010400" cy="46037"/>
            <a:chOff x="1905000" y="6553200"/>
            <a:chExt cx="7010400" cy="45719"/>
          </a:xfrm>
        </p:grpSpPr>
        <p:sp>
          <p:nvSpPr>
            <p:cNvPr id="11" name="Rectangle 10">
              <a:extLst>
                <a:ext uri="{FF2B5EF4-FFF2-40B4-BE49-F238E27FC236}">
                  <a16:creationId xmlns:a16="http://schemas.microsoft.com/office/drawing/2014/main" id="{9630FEC3-D3DC-4F59-BCBC-6BF4713EDD0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C518C226-12A5-49B4-94FB-6AEF98C71AC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DBB996F5-E8F8-4245-8E20-7D21F9E1B58E}"/>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C1DEE271-91BF-4D3D-B349-0A23B048FDBE}"/>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02761C24-E8C7-4306-ADE1-8B6658C56778}"/>
              </a:ext>
            </a:extLst>
          </p:cNvPr>
          <p:cNvSpPr txBox="1">
            <a:spLocks noChangeArrowheads="1"/>
          </p:cNvSpPr>
          <p:nvPr userDrawn="1"/>
        </p:nvSpPr>
        <p:spPr bwMode="auto">
          <a:xfrm>
            <a:off x="3276600" y="664051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6" name="Date Placeholder 1">
            <a:extLst>
              <a:ext uri="{FF2B5EF4-FFF2-40B4-BE49-F238E27FC236}">
                <a16:creationId xmlns:a16="http://schemas.microsoft.com/office/drawing/2014/main" id="{A2F78AA9-A5A7-4835-8605-98F9E7464CDB}"/>
              </a:ext>
            </a:extLst>
          </p:cNvPr>
          <p:cNvSpPr>
            <a:spLocks noGrp="1"/>
          </p:cNvSpPr>
          <p:nvPr>
            <p:ph type="dt" sz="half" idx="14"/>
          </p:nvPr>
        </p:nvSpPr>
        <p:spPr/>
        <p:txBody>
          <a:bodyPr/>
          <a:lstStyle>
            <a:lvl1pPr>
              <a:defRPr/>
            </a:lvl1pPr>
          </a:lstStyle>
          <a:p>
            <a:pPr>
              <a:defRPr/>
            </a:pPr>
            <a:fld id="{081018AF-F084-466F-8F44-778EA390053F}" type="datetime1">
              <a:rPr lang="en-US"/>
              <a:pPr>
                <a:defRPr/>
              </a:pPr>
              <a:t>9/7/2023</a:t>
            </a:fld>
            <a:endParaRPr lang="en-US" dirty="0"/>
          </a:p>
        </p:txBody>
      </p:sp>
      <p:sp>
        <p:nvSpPr>
          <p:cNvPr id="17" name="Footer Placeholder 15">
            <a:extLst>
              <a:ext uri="{FF2B5EF4-FFF2-40B4-BE49-F238E27FC236}">
                <a16:creationId xmlns:a16="http://schemas.microsoft.com/office/drawing/2014/main" id="{1FA6BCBD-FB2F-4DF4-B897-3F2E33A2C17B}"/>
              </a:ext>
            </a:extLst>
          </p:cNvPr>
          <p:cNvSpPr>
            <a:spLocks noGrp="1"/>
          </p:cNvSpPr>
          <p:nvPr>
            <p:ph type="ftr" sz="quarter" idx="15"/>
          </p:nvPr>
        </p:nvSpPr>
        <p:spPr/>
        <p:txBody>
          <a:bodyPr/>
          <a:lstStyle>
            <a:lvl1pPr>
              <a:defRPr/>
            </a:lvl1pPr>
          </a:lstStyle>
          <a:p>
            <a:pPr>
              <a:defRPr/>
            </a:pPr>
            <a:r>
              <a:rPr lang="en-US"/>
              <a:t>Data Mining </a:t>
            </a:r>
            <a:endParaRPr lang="en-US" dirty="0"/>
          </a:p>
        </p:txBody>
      </p:sp>
      <p:sp>
        <p:nvSpPr>
          <p:cNvPr id="18" name="Slide Number Placeholder 16">
            <a:extLst>
              <a:ext uri="{FF2B5EF4-FFF2-40B4-BE49-F238E27FC236}">
                <a16:creationId xmlns:a16="http://schemas.microsoft.com/office/drawing/2014/main" id="{4031B924-9993-4136-9DA1-1AB1A172A782}"/>
              </a:ext>
            </a:extLst>
          </p:cNvPr>
          <p:cNvSpPr>
            <a:spLocks noGrp="1"/>
          </p:cNvSpPr>
          <p:nvPr>
            <p:ph type="sldNum" sz="quarter" idx="16"/>
          </p:nvPr>
        </p:nvSpPr>
        <p:spPr/>
        <p:txBody>
          <a:bodyPr/>
          <a:lstStyle>
            <a:lvl1pPr>
              <a:defRPr/>
            </a:lvl1pPr>
          </a:lstStyle>
          <a:p>
            <a:pPr>
              <a:defRPr/>
            </a:pPr>
            <a:fld id="{9C3B233D-D6C8-4E1A-A242-26BFAAC5C127}" type="slidenum">
              <a:rPr lang="en-US" altLang="en-US"/>
              <a:pPr>
                <a:defRPr/>
              </a:pPr>
              <a:t>‹#›</a:t>
            </a:fld>
            <a:endParaRPr lang="en-US" altLang="en-US" dirty="0"/>
          </a:p>
        </p:txBody>
      </p:sp>
    </p:spTree>
    <p:extLst>
      <p:ext uri="{BB962C8B-B14F-4D97-AF65-F5344CB8AC3E}">
        <p14:creationId xmlns:p14="http://schemas.microsoft.com/office/powerpoint/2010/main" val="1235535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F157A7AA-0492-4FC5-A891-76684281AAC4}"/>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D22781C9-78D1-4A98-8B71-6F0EF7F6599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0273011A-4424-47E8-AB5E-C1978203CD2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366056C3-C2EE-4A15-9455-FAD31177A14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a:extLst>
              <a:ext uri="{FF2B5EF4-FFF2-40B4-BE49-F238E27FC236}">
                <a16:creationId xmlns:a16="http://schemas.microsoft.com/office/drawing/2014/main" id="{1932B9AC-2022-4019-8552-98A94A9279B4}"/>
              </a:ext>
            </a:extLst>
          </p:cNvPr>
          <p:cNvGrpSpPr>
            <a:grpSpLocks/>
          </p:cNvGrpSpPr>
          <p:nvPr userDrawn="1"/>
        </p:nvGrpSpPr>
        <p:grpSpPr bwMode="auto">
          <a:xfrm>
            <a:off x="2133600" y="6230938"/>
            <a:ext cx="7010400" cy="46037"/>
            <a:chOff x="1905000" y="6553200"/>
            <a:chExt cx="7010400" cy="45719"/>
          </a:xfrm>
        </p:grpSpPr>
        <p:sp>
          <p:nvSpPr>
            <p:cNvPr id="11" name="Rectangle 10">
              <a:extLst>
                <a:ext uri="{FF2B5EF4-FFF2-40B4-BE49-F238E27FC236}">
                  <a16:creationId xmlns:a16="http://schemas.microsoft.com/office/drawing/2014/main" id="{5565A714-458F-4668-8201-7A8EBB4323A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32703571-7ABA-4E22-BCE5-6E6F7E53DC3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0DBA3D5A-6009-407C-B199-497528B9C354}"/>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820068D1-A220-4E9E-B601-8A98AE399A7F}"/>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25015997-9D79-4465-88E8-232EDAB075D3}"/>
              </a:ext>
            </a:extLst>
          </p:cNvPr>
          <p:cNvSpPr txBox="1">
            <a:spLocks noChangeArrowheads="1"/>
          </p:cNvSpPr>
          <p:nvPr userDrawn="1"/>
        </p:nvSpPr>
        <p:spPr bwMode="auto">
          <a:xfrm>
            <a:off x="3276600" y="6665913"/>
            <a:ext cx="58674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6" name="Date Placeholder 15">
            <a:extLst>
              <a:ext uri="{FF2B5EF4-FFF2-40B4-BE49-F238E27FC236}">
                <a16:creationId xmlns:a16="http://schemas.microsoft.com/office/drawing/2014/main" id="{AD119CC3-F3E5-426A-84B1-714E6967115A}"/>
              </a:ext>
            </a:extLst>
          </p:cNvPr>
          <p:cNvSpPr>
            <a:spLocks noGrp="1"/>
          </p:cNvSpPr>
          <p:nvPr>
            <p:ph type="dt" sz="half" idx="11"/>
          </p:nvPr>
        </p:nvSpPr>
        <p:spPr/>
        <p:txBody>
          <a:bodyPr/>
          <a:lstStyle>
            <a:lvl1pPr>
              <a:defRPr/>
            </a:lvl1pPr>
          </a:lstStyle>
          <a:p>
            <a:pPr>
              <a:defRPr/>
            </a:pPr>
            <a:fld id="{8ED36238-3F19-4524-B9A8-575BF23A1163}" type="datetime1">
              <a:rPr lang="en-US"/>
              <a:pPr>
                <a:defRPr/>
              </a:pPr>
              <a:t>9/7/2023</a:t>
            </a:fld>
            <a:endParaRPr lang="en-US" dirty="0"/>
          </a:p>
        </p:txBody>
      </p:sp>
      <p:sp>
        <p:nvSpPr>
          <p:cNvPr id="17" name="Footer Placeholder 16">
            <a:extLst>
              <a:ext uri="{FF2B5EF4-FFF2-40B4-BE49-F238E27FC236}">
                <a16:creationId xmlns:a16="http://schemas.microsoft.com/office/drawing/2014/main" id="{55917D62-E175-4EF7-971E-BDA788FE15A8}"/>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18" name="Slide Number Placeholder 17">
            <a:extLst>
              <a:ext uri="{FF2B5EF4-FFF2-40B4-BE49-F238E27FC236}">
                <a16:creationId xmlns:a16="http://schemas.microsoft.com/office/drawing/2014/main" id="{7A4D0BBA-C6B3-413D-95DD-D0954ED84ECF}"/>
              </a:ext>
            </a:extLst>
          </p:cNvPr>
          <p:cNvSpPr>
            <a:spLocks noGrp="1"/>
          </p:cNvSpPr>
          <p:nvPr>
            <p:ph type="sldNum" sz="quarter" idx="13"/>
          </p:nvPr>
        </p:nvSpPr>
        <p:spPr/>
        <p:txBody>
          <a:bodyPr/>
          <a:lstStyle>
            <a:lvl1pPr>
              <a:defRPr/>
            </a:lvl1pPr>
          </a:lstStyle>
          <a:p>
            <a:pPr>
              <a:defRPr/>
            </a:pPr>
            <a:fld id="{20066B83-BB18-4257-9B0D-3A07F16ECDEB}" type="slidenum">
              <a:rPr lang="en-US" altLang="en-US"/>
              <a:pPr>
                <a:defRPr/>
              </a:pPr>
              <a:t>‹#›</a:t>
            </a:fld>
            <a:endParaRPr lang="en-US" altLang="en-US" dirty="0"/>
          </a:p>
        </p:txBody>
      </p:sp>
    </p:spTree>
    <p:extLst>
      <p:ext uri="{BB962C8B-B14F-4D97-AF65-F5344CB8AC3E}">
        <p14:creationId xmlns:p14="http://schemas.microsoft.com/office/powerpoint/2010/main" val="1207693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69520B-92FD-40EC-886B-66A3EA41727A}"/>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a:extLst>
              <a:ext uri="{FF2B5EF4-FFF2-40B4-BE49-F238E27FC236}">
                <a16:creationId xmlns:a16="http://schemas.microsoft.com/office/drawing/2014/main" id="{4AFF2221-A4EE-4DBC-B2DC-FB8597B713C3}"/>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0434AE53-889F-4D72-B686-1A3681DE27D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6CBFEA73-F05A-4827-8C97-5ED1D6152F41}" type="datetime1">
              <a:rPr lang="en-US"/>
              <a:pPr>
                <a:defRPr/>
              </a:pPr>
              <a:t>9/7/2023</a:t>
            </a:fld>
            <a:endParaRPr lang="en-US" dirty="0"/>
          </a:p>
        </p:txBody>
      </p:sp>
      <p:sp>
        <p:nvSpPr>
          <p:cNvPr id="5" name="Footer Placeholder 4">
            <a:extLst>
              <a:ext uri="{FF2B5EF4-FFF2-40B4-BE49-F238E27FC236}">
                <a16:creationId xmlns:a16="http://schemas.microsoft.com/office/drawing/2014/main" id="{6B53743E-0D6F-4A2C-BE9F-94EF3CB650D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t>Data Mining </a:t>
            </a:r>
            <a:endParaRPr lang="en-US" dirty="0"/>
          </a:p>
        </p:txBody>
      </p:sp>
      <p:sp>
        <p:nvSpPr>
          <p:cNvPr id="6" name="Slide Number Placeholder 5">
            <a:extLst>
              <a:ext uri="{FF2B5EF4-FFF2-40B4-BE49-F238E27FC236}">
                <a16:creationId xmlns:a16="http://schemas.microsoft.com/office/drawing/2014/main" id="{85FAE256-FCF3-406F-97DC-D093CDEF5C8F}"/>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79992D95-5F3A-424A-8553-83D8751C8669}"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4762" r:id="rId1"/>
    <p:sldLayoutId id="2147484763" r:id="rId2"/>
    <p:sldLayoutId id="2147484764" r:id="rId3"/>
    <p:sldLayoutId id="2147484765" r:id="rId4"/>
    <p:sldLayoutId id="2147484766" r:id="rId5"/>
    <p:sldLayoutId id="2147484767" r:id="rId6"/>
    <p:sldLayoutId id="2147484768" r:id="rId7"/>
    <p:sldLayoutId id="2147484769" r:id="rId8"/>
    <p:sldLayoutId id="2147484770" r:id="rId9"/>
    <p:sldLayoutId id="2147484771" r:id="rId10"/>
    <p:sldLayoutId id="2147484772" r:id="rId11"/>
    <p:sldLayoutId id="2147484761" r:id="rId12"/>
    <p:sldLayoutId id="2147484773" r:id="rId13"/>
    <p:sldLayoutId id="2147484774" r:id="rId14"/>
  </p:sldLayoutIdLst>
  <p:hf hdr="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www.ics.uci.edu/~mlearn/MLRepository.html" TargetMode="Externa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A2E876-88DF-4130-9776-BA59B3FB4312}"/>
              </a:ext>
            </a:extLst>
          </p:cNvPr>
          <p:cNvSpPr>
            <a:spLocks noGrp="1"/>
          </p:cNvSpPr>
          <p:nvPr>
            <p:ph type="title"/>
          </p:nvPr>
        </p:nvSpPr>
        <p:spPr/>
        <p:txBody>
          <a:bodyPr/>
          <a:lstStyle/>
          <a:p>
            <a:pPr eaLnBrk="1" fontAlgn="auto" hangingPunct="1">
              <a:spcAft>
                <a:spcPts val="0"/>
              </a:spcAft>
              <a:defRPr/>
            </a:pPr>
            <a:r>
              <a:rPr lang="en-US" sz="3200" dirty="0"/>
              <a:t>Data Mining</a:t>
            </a:r>
            <a:br>
              <a:rPr lang="en-US" sz="3200" dirty="0"/>
            </a:br>
            <a:r>
              <a:rPr lang="en-US" sz="3200" dirty="0"/>
              <a:t>Topic: Data Exploration</a:t>
            </a:r>
          </a:p>
        </p:txBody>
      </p:sp>
      <p:sp>
        <p:nvSpPr>
          <p:cNvPr id="16387" name="Content Placeholder 5">
            <a:extLst>
              <a:ext uri="{FF2B5EF4-FFF2-40B4-BE49-F238E27FC236}">
                <a16:creationId xmlns:a16="http://schemas.microsoft.com/office/drawing/2014/main" id="{45E2F85E-92A3-49C4-B837-BD99CF2AB10A}"/>
              </a:ext>
            </a:extLst>
          </p:cNvPr>
          <p:cNvSpPr>
            <a:spLocks noGrp="1"/>
          </p:cNvSpPr>
          <p:nvPr>
            <p:ph sz="quarter" idx="13"/>
          </p:nvPr>
        </p:nvSpPr>
        <p:spPr/>
        <p:txBody>
          <a:bodyPr/>
          <a:lstStyle/>
          <a:p>
            <a:pPr eaLnBrk="1" hangingPunct="1">
              <a:spcBef>
                <a:spcPct val="0"/>
              </a:spcBef>
            </a:pPr>
            <a:r>
              <a:rPr lang="en-US" altLang="en-US"/>
              <a:t>Dr. J Angel Arul Jothi</a:t>
            </a:r>
          </a:p>
          <a:p>
            <a:pPr eaLnBrk="1" hangingPunct="1">
              <a:spcBef>
                <a:spcPct val="0"/>
              </a:spcBef>
            </a:pPr>
            <a:r>
              <a:rPr lang="en-US" altLang="en-US"/>
              <a:t>Department of Computer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6">
            <a:extLst>
              <a:ext uri="{FF2B5EF4-FFF2-40B4-BE49-F238E27FC236}">
                <a16:creationId xmlns:a16="http://schemas.microsoft.com/office/drawing/2014/main" id="{01575BB8-066D-4599-81DD-748C017C7415}"/>
              </a:ext>
            </a:extLst>
          </p:cNvPr>
          <p:cNvSpPr>
            <a:spLocks noGrp="1"/>
          </p:cNvSpPr>
          <p:nvPr>
            <p:ph idx="1"/>
          </p:nvPr>
        </p:nvSpPr>
        <p:spPr>
          <a:xfrm>
            <a:off x="304800" y="1493838"/>
            <a:ext cx="8229600" cy="4525962"/>
          </a:xfrm>
        </p:spPr>
        <p:txBody>
          <a:bodyPr/>
          <a:lstStyle/>
          <a:p>
            <a:pPr fontAlgn="base">
              <a:spcAft>
                <a:spcPct val="0"/>
              </a:spcAft>
            </a:pPr>
            <a:endParaRPr lang="en-GB" altLang="en-US"/>
          </a:p>
          <a:p>
            <a:pPr fontAlgn="base">
              <a:spcAft>
                <a:spcPct val="0"/>
              </a:spcAft>
            </a:pPr>
            <a:endParaRPr lang="en-GB" altLang="en-US"/>
          </a:p>
          <a:p>
            <a:pPr fontAlgn="base">
              <a:spcAft>
                <a:spcPct val="0"/>
              </a:spcAft>
            </a:pPr>
            <a:endParaRPr lang="en-GB" altLang="en-US"/>
          </a:p>
          <a:p>
            <a:pPr fontAlgn="base">
              <a:spcAft>
                <a:spcPct val="0"/>
              </a:spcAft>
            </a:pPr>
            <a:r>
              <a:rPr lang="en-GB" altLang="en-US"/>
              <a:t>Compute 10% and 20% trimmed mean</a:t>
            </a:r>
            <a:endParaRPr lang="en-AE" altLang="en-US"/>
          </a:p>
        </p:txBody>
      </p:sp>
      <p:sp>
        <p:nvSpPr>
          <p:cNvPr id="3" name="Date Placeholder 2">
            <a:extLst>
              <a:ext uri="{FF2B5EF4-FFF2-40B4-BE49-F238E27FC236}">
                <a16:creationId xmlns:a16="http://schemas.microsoft.com/office/drawing/2014/main" id="{95DE3FB1-145F-4206-B7B3-218DF93314A6}"/>
              </a:ext>
            </a:extLst>
          </p:cNvPr>
          <p:cNvSpPr>
            <a:spLocks noGrp="1"/>
          </p:cNvSpPr>
          <p:nvPr>
            <p:ph type="dt" sz="quarter" idx="11"/>
          </p:nvPr>
        </p:nvSpPr>
        <p:spPr/>
        <p:txBody>
          <a:bodyPr/>
          <a:lstStyle/>
          <a:p>
            <a:pPr>
              <a:defRPr/>
            </a:pPr>
            <a:fld id="{8B453CB1-B7DE-449C-BBF3-1D5953F44DB0}" type="datetime1">
              <a:rPr lang="en-US"/>
              <a:pPr>
                <a:defRPr/>
              </a:pPr>
              <a:t>9/7/2023</a:t>
            </a:fld>
            <a:endParaRPr lang="en-US" dirty="0"/>
          </a:p>
        </p:txBody>
      </p:sp>
      <p:sp>
        <p:nvSpPr>
          <p:cNvPr id="4" name="Footer Placeholder 3">
            <a:extLst>
              <a:ext uri="{FF2B5EF4-FFF2-40B4-BE49-F238E27FC236}">
                <a16:creationId xmlns:a16="http://schemas.microsoft.com/office/drawing/2014/main" id="{DF6AD08C-7610-4E0D-B6D6-BA85D2EBAB22}"/>
              </a:ext>
            </a:extLst>
          </p:cNvPr>
          <p:cNvSpPr>
            <a:spLocks noGrp="1"/>
          </p:cNvSpPr>
          <p:nvPr>
            <p:ph type="ftr" sz="quarter" idx="12"/>
          </p:nvPr>
        </p:nvSpPr>
        <p:spPr/>
        <p:txBody>
          <a:bodyPr/>
          <a:lstStyle/>
          <a:p>
            <a:pPr>
              <a:defRPr/>
            </a:pPr>
            <a:r>
              <a:rPr lang="en-US"/>
              <a:t>Data Mining </a:t>
            </a:r>
            <a:endParaRPr lang="en-US" dirty="0"/>
          </a:p>
        </p:txBody>
      </p:sp>
      <p:sp>
        <p:nvSpPr>
          <p:cNvPr id="25605" name="Slide Number Placeholder 4">
            <a:extLst>
              <a:ext uri="{FF2B5EF4-FFF2-40B4-BE49-F238E27FC236}">
                <a16:creationId xmlns:a16="http://schemas.microsoft.com/office/drawing/2014/main" id="{315C695D-C3CF-421C-9C0D-582724B56AD8}"/>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BED6D72-D0E0-4C35-9FDE-2DDF70FF5793}" type="slidenum">
              <a:rPr lang="en-US" altLang="en-US" sz="1200" smtClean="0">
                <a:solidFill>
                  <a:srgbClr val="898989"/>
                </a:solidFill>
              </a:rPr>
              <a:pPr>
                <a:spcBef>
                  <a:spcPct val="0"/>
                </a:spcBef>
                <a:buFontTx/>
                <a:buNone/>
              </a:pPr>
              <a:t>10</a:t>
            </a:fld>
            <a:endParaRPr lang="en-US" altLang="en-US" sz="1200">
              <a:solidFill>
                <a:srgbClr val="898989"/>
              </a:solidFill>
            </a:endParaRPr>
          </a:p>
        </p:txBody>
      </p:sp>
      <p:sp>
        <p:nvSpPr>
          <p:cNvPr id="2" name="Title 1">
            <a:extLst>
              <a:ext uri="{FF2B5EF4-FFF2-40B4-BE49-F238E27FC236}">
                <a16:creationId xmlns:a16="http://schemas.microsoft.com/office/drawing/2014/main" id="{071A7899-51CB-4F16-8277-681F6CDBE6C4}"/>
              </a:ext>
            </a:extLst>
          </p:cNvPr>
          <p:cNvSpPr>
            <a:spLocks noGrp="1"/>
          </p:cNvSpPr>
          <p:nvPr>
            <p:ph type="title" idx="4294967295"/>
          </p:nvPr>
        </p:nvSpPr>
        <p:spPr>
          <a:xfrm>
            <a:off x="0" y="76200"/>
            <a:ext cx="8229600" cy="1143000"/>
          </a:xfrm>
        </p:spPr>
        <p:txBody>
          <a:bodyPr/>
          <a:lstStyle/>
          <a:p>
            <a:pPr>
              <a:defRPr/>
            </a:pPr>
            <a:r>
              <a:rPr lang="en-US" dirty="0"/>
              <a:t>Trimmed </a:t>
            </a:r>
            <a:r>
              <a:rPr lang="en-US" dirty="0" err="1"/>
              <a:t>mean:Example</a:t>
            </a:r>
            <a:endParaRPr lang="en-US" dirty="0"/>
          </a:p>
        </p:txBody>
      </p:sp>
      <p:pic>
        <p:nvPicPr>
          <p:cNvPr id="25607" name="Picture 3">
            <a:extLst>
              <a:ext uri="{FF2B5EF4-FFF2-40B4-BE49-F238E27FC236}">
                <a16:creationId xmlns:a16="http://schemas.microsoft.com/office/drawing/2014/main" id="{2E5522B9-F216-41BE-A36C-F90CAB87AE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73927"/>
          <a:stretch>
            <a:fillRect/>
          </a:stretch>
        </p:blipFill>
        <p:spPr bwMode="auto">
          <a:xfrm>
            <a:off x="457200" y="1522413"/>
            <a:ext cx="7691438"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Content Placeholder 4">
            <a:extLst>
              <a:ext uri="{FF2B5EF4-FFF2-40B4-BE49-F238E27FC236}">
                <a16:creationId xmlns:a16="http://schemas.microsoft.com/office/drawing/2014/main" id="{A7278E25-05C6-4057-AB9A-A9B8EB87FD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87363" y="4462463"/>
            <a:ext cx="8324850" cy="1403350"/>
          </a:xfrm>
        </p:spPr>
      </p:pic>
      <p:sp>
        <p:nvSpPr>
          <p:cNvPr id="2" name="Title 1">
            <a:extLst>
              <a:ext uri="{FF2B5EF4-FFF2-40B4-BE49-F238E27FC236}">
                <a16:creationId xmlns:a16="http://schemas.microsoft.com/office/drawing/2014/main" id="{071A7899-51CB-4F16-8277-681F6CDBE6C4}"/>
              </a:ext>
            </a:extLst>
          </p:cNvPr>
          <p:cNvSpPr>
            <a:spLocks noGrp="1"/>
          </p:cNvSpPr>
          <p:nvPr>
            <p:ph type="title" idx="4294967295"/>
          </p:nvPr>
        </p:nvSpPr>
        <p:spPr>
          <a:xfrm>
            <a:off x="457200" y="76200"/>
            <a:ext cx="8229600" cy="1143000"/>
          </a:xfrm>
        </p:spPr>
        <p:txBody>
          <a:bodyPr/>
          <a:lstStyle/>
          <a:p>
            <a:pPr>
              <a:defRPr/>
            </a:pPr>
            <a:r>
              <a:rPr lang="en-US" dirty="0"/>
              <a:t>Trimmed </a:t>
            </a:r>
            <a:r>
              <a:rPr lang="en-US" dirty="0" err="1"/>
              <a:t>mean:Example</a:t>
            </a:r>
            <a:endParaRPr lang="en-US" dirty="0"/>
          </a:p>
        </p:txBody>
      </p:sp>
      <p:pic>
        <p:nvPicPr>
          <p:cNvPr id="26628" name="Picture 3">
            <a:extLst>
              <a:ext uri="{FF2B5EF4-FFF2-40B4-BE49-F238E27FC236}">
                <a16:creationId xmlns:a16="http://schemas.microsoft.com/office/drawing/2014/main" id="{8115340F-00D9-43EF-BD92-7199151226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8825"/>
          <a:stretch>
            <a:fillRect/>
          </a:stretch>
        </p:blipFill>
        <p:spPr bwMode="auto">
          <a:xfrm>
            <a:off x="452438" y="2940050"/>
            <a:ext cx="7691437"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95DE3FB1-145F-4206-B7B3-218DF93314A6}"/>
              </a:ext>
            </a:extLst>
          </p:cNvPr>
          <p:cNvSpPr>
            <a:spLocks noGrp="1"/>
          </p:cNvSpPr>
          <p:nvPr>
            <p:ph type="dt" sz="quarter" idx="11"/>
          </p:nvPr>
        </p:nvSpPr>
        <p:spPr/>
        <p:txBody>
          <a:bodyPr/>
          <a:lstStyle/>
          <a:p>
            <a:pPr>
              <a:defRPr/>
            </a:pPr>
            <a:fld id="{8B453CB1-B7DE-449C-BBF3-1D5953F44DB0}" type="datetime1">
              <a:rPr lang="en-US"/>
              <a:pPr>
                <a:defRPr/>
              </a:pPr>
              <a:t>9/7/2023</a:t>
            </a:fld>
            <a:endParaRPr lang="en-US" dirty="0"/>
          </a:p>
        </p:txBody>
      </p:sp>
      <p:sp>
        <p:nvSpPr>
          <p:cNvPr id="4" name="Footer Placeholder 3">
            <a:extLst>
              <a:ext uri="{FF2B5EF4-FFF2-40B4-BE49-F238E27FC236}">
                <a16:creationId xmlns:a16="http://schemas.microsoft.com/office/drawing/2014/main" id="{DF6AD08C-7610-4E0D-B6D6-BA85D2EBAB22}"/>
              </a:ext>
            </a:extLst>
          </p:cNvPr>
          <p:cNvSpPr>
            <a:spLocks noGrp="1"/>
          </p:cNvSpPr>
          <p:nvPr>
            <p:ph type="ftr" sz="quarter" idx="12"/>
          </p:nvPr>
        </p:nvSpPr>
        <p:spPr/>
        <p:txBody>
          <a:bodyPr/>
          <a:lstStyle/>
          <a:p>
            <a:pPr>
              <a:defRPr/>
            </a:pPr>
            <a:r>
              <a:rPr lang="en-US"/>
              <a:t>Data Mining </a:t>
            </a:r>
            <a:endParaRPr lang="en-US" dirty="0"/>
          </a:p>
        </p:txBody>
      </p:sp>
      <p:sp>
        <p:nvSpPr>
          <p:cNvPr id="26631" name="Slide Number Placeholder 4">
            <a:extLst>
              <a:ext uri="{FF2B5EF4-FFF2-40B4-BE49-F238E27FC236}">
                <a16:creationId xmlns:a16="http://schemas.microsoft.com/office/drawing/2014/main" id="{D63E1533-B034-4A19-B747-5C4CD22B21EE}"/>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894EBF4-CB32-4406-8FA0-9DFF36E93ED6}" type="slidenum">
              <a:rPr lang="en-US" altLang="en-US" sz="1200" smtClean="0">
                <a:solidFill>
                  <a:srgbClr val="898989"/>
                </a:solidFill>
              </a:rPr>
              <a:pPr>
                <a:spcBef>
                  <a:spcPct val="0"/>
                </a:spcBef>
                <a:buFontTx/>
                <a:buNone/>
              </a:pPr>
              <a:t>11</a:t>
            </a:fld>
            <a:endParaRPr lang="en-US" altLang="en-US" sz="1200">
              <a:solidFill>
                <a:srgbClr val="898989"/>
              </a:solidFill>
            </a:endParaRPr>
          </a:p>
        </p:txBody>
      </p:sp>
      <p:sp>
        <p:nvSpPr>
          <p:cNvPr id="26632" name="TextBox 4">
            <a:extLst>
              <a:ext uri="{FF2B5EF4-FFF2-40B4-BE49-F238E27FC236}">
                <a16:creationId xmlns:a16="http://schemas.microsoft.com/office/drawing/2014/main" id="{DD126C98-10A3-4A5D-8E3D-F9C0D39416F6}"/>
              </a:ext>
            </a:extLst>
          </p:cNvPr>
          <p:cNvSpPr txBox="1">
            <a:spLocks noChangeArrowheads="1"/>
          </p:cNvSpPr>
          <p:nvPr/>
        </p:nvSpPr>
        <p:spPr bwMode="auto">
          <a:xfrm>
            <a:off x="914400" y="1752600"/>
            <a:ext cx="1504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1800"/>
              <a:t>Sort the data</a:t>
            </a:r>
            <a:endParaRPr lang="en-AE" altLang="en-US" sz="1800"/>
          </a:p>
        </p:txBody>
      </p:sp>
      <p:pic>
        <p:nvPicPr>
          <p:cNvPr id="26633" name="Picture 3">
            <a:extLst>
              <a:ext uri="{FF2B5EF4-FFF2-40B4-BE49-F238E27FC236}">
                <a16:creationId xmlns:a16="http://schemas.microsoft.com/office/drawing/2014/main" id="{99813B46-6392-450E-BE12-47C3EF1C97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7753" b="49661"/>
          <a:stretch>
            <a:fillRect/>
          </a:stretch>
        </p:blipFill>
        <p:spPr bwMode="auto">
          <a:xfrm>
            <a:off x="512763" y="2222500"/>
            <a:ext cx="7691437"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a:extLst>
              <a:ext uri="{FF2B5EF4-FFF2-40B4-BE49-F238E27FC236}">
                <a16:creationId xmlns:a16="http://schemas.microsoft.com/office/drawing/2014/main" id="{58AB0359-EAF2-47AE-AC12-E30805472A6D}"/>
              </a:ext>
            </a:extLst>
          </p:cNvPr>
          <p:cNvSpPr>
            <a:spLocks noGrp="1"/>
          </p:cNvSpPr>
          <p:nvPr>
            <p:ph idx="1"/>
          </p:nvPr>
        </p:nvSpPr>
        <p:spPr>
          <a:xfrm>
            <a:off x="304800" y="1493838"/>
            <a:ext cx="8229600" cy="4525962"/>
          </a:xfrm>
        </p:spPr>
        <p:txBody>
          <a:bodyPr/>
          <a:lstStyle/>
          <a:p>
            <a:pPr fontAlgn="base">
              <a:spcAft>
                <a:spcPct val="0"/>
              </a:spcAft>
            </a:pPr>
            <a:r>
              <a:rPr lang="en-US" altLang="en-US"/>
              <a:t>Observations:</a:t>
            </a:r>
          </a:p>
          <a:p>
            <a:pPr lvl="1" fontAlgn="base">
              <a:spcAft>
                <a:spcPct val="0"/>
              </a:spcAft>
            </a:pPr>
            <a:r>
              <a:rPr lang="en-US" altLang="en-US" sz="2000"/>
              <a:t>Single most useful quantity for describing a data set </a:t>
            </a:r>
          </a:p>
          <a:p>
            <a:pPr lvl="1" fontAlgn="base">
              <a:spcAft>
                <a:spcPct val="0"/>
              </a:spcAft>
            </a:pPr>
            <a:r>
              <a:rPr lang="en-US" altLang="en-US" sz="2000"/>
              <a:t>Provides the middle of a set of values when data is symmetric </a:t>
            </a:r>
          </a:p>
          <a:p>
            <a:pPr lvl="1" fontAlgn="base">
              <a:spcAft>
                <a:spcPct val="0"/>
              </a:spcAft>
            </a:pPr>
            <a:r>
              <a:rPr lang="en-US" altLang="en-US" sz="2000"/>
              <a:t>It is not the best way of measuring the center of skewed or asymmetric data </a:t>
            </a:r>
          </a:p>
        </p:txBody>
      </p:sp>
      <p:sp>
        <p:nvSpPr>
          <p:cNvPr id="2" name="Title 1">
            <a:extLst>
              <a:ext uri="{FF2B5EF4-FFF2-40B4-BE49-F238E27FC236}">
                <a16:creationId xmlns:a16="http://schemas.microsoft.com/office/drawing/2014/main" id="{A6B74923-5B5E-43E6-AAC3-A97CDD048338}"/>
              </a:ext>
            </a:extLst>
          </p:cNvPr>
          <p:cNvSpPr>
            <a:spLocks noGrp="1"/>
          </p:cNvSpPr>
          <p:nvPr>
            <p:ph type="title" idx="4294967295"/>
          </p:nvPr>
        </p:nvSpPr>
        <p:spPr>
          <a:xfrm>
            <a:off x="304800" y="58738"/>
            <a:ext cx="6096000" cy="1143000"/>
          </a:xfrm>
        </p:spPr>
        <p:txBody>
          <a:bodyPr/>
          <a:lstStyle/>
          <a:p>
            <a:pPr>
              <a:defRPr/>
            </a:pPr>
            <a:r>
              <a:rPr lang="en-US" dirty="0"/>
              <a:t>Mean </a:t>
            </a:r>
          </a:p>
        </p:txBody>
      </p:sp>
      <p:sp>
        <p:nvSpPr>
          <p:cNvPr id="3" name="Date Placeholder 2">
            <a:extLst>
              <a:ext uri="{FF2B5EF4-FFF2-40B4-BE49-F238E27FC236}">
                <a16:creationId xmlns:a16="http://schemas.microsoft.com/office/drawing/2014/main" id="{15D10B5F-05F0-47AA-B76B-21338A53DE90}"/>
              </a:ext>
            </a:extLst>
          </p:cNvPr>
          <p:cNvSpPr>
            <a:spLocks noGrp="1"/>
          </p:cNvSpPr>
          <p:nvPr>
            <p:ph type="dt" sz="quarter" idx="11"/>
          </p:nvPr>
        </p:nvSpPr>
        <p:spPr/>
        <p:txBody>
          <a:bodyPr/>
          <a:lstStyle/>
          <a:p>
            <a:pPr>
              <a:defRPr/>
            </a:pPr>
            <a:fld id="{651AAB29-1986-4F02-BF8B-3855448C9AFB}" type="datetime1">
              <a:rPr lang="en-US"/>
              <a:pPr>
                <a:defRPr/>
              </a:pPr>
              <a:t>9/7/2023</a:t>
            </a:fld>
            <a:endParaRPr lang="en-US" dirty="0"/>
          </a:p>
        </p:txBody>
      </p:sp>
      <p:sp>
        <p:nvSpPr>
          <p:cNvPr id="4" name="Footer Placeholder 3">
            <a:extLst>
              <a:ext uri="{FF2B5EF4-FFF2-40B4-BE49-F238E27FC236}">
                <a16:creationId xmlns:a16="http://schemas.microsoft.com/office/drawing/2014/main" id="{9B71191F-E599-40AB-96CA-437A0C09AB8E}"/>
              </a:ext>
            </a:extLst>
          </p:cNvPr>
          <p:cNvSpPr>
            <a:spLocks noGrp="1"/>
          </p:cNvSpPr>
          <p:nvPr>
            <p:ph type="ftr" sz="quarter" idx="12"/>
          </p:nvPr>
        </p:nvSpPr>
        <p:spPr/>
        <p:txBody>
          <a:bodyPr/>
          <a:lstStyle/>
          <a:p>
            <a:pPr>
              <a:defRPr/>
            </a:pPr>
            <a:r>
              <a:rPr lang="en-US"/>
              <a:t>Data Mining </a:t>
            </a:r>
            <a:endParaRPr lang="en-US" dirty="0"/>
          </a:p>
        </p:txBody>
      </p:sp>
      <p:sp>
        <p:nvSpPr>
          <p:cNvPr id="27654" name="Slide Number Placeholder 4">
            <a:extLst>
              <a:ext uri="{FF2B5EF4-FFF2-40B4-BE49-F238E27FC236}">
                <a16:creationId xmlns:a16="http://schemas.microsoft.com/office/drawing/2014/main" id="{F939DE07-21B7-4B4E-9BFE-0669D6A6FC3F}"/>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1F3E37F-F5C0-44D8-A8D1-305CBAE2D5F9}" type="slidenum">
              <a:rPr lang="en-US" altLang="en-US" sz="1200" smtClean="0">
                <a:solidFill>
                  <a:srgbClr val="898989"/>
                </a:solidFill>
              </a:rPr>
              <a:pPr>
                <a:spcBef>
                  <a:spcPct val="0"/>
                </a:spcBef>
                <a:buFontTx/>
                <a:buNone/>
              </a:pPr>
              <a:t>12</a:t>
            </a:fld>
            <a:endParaRPr lang="en-US" altLang="en-US" sz="1200">
              <a:solidFill>
                <a:srgbClr val="89898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id="{A903F2FE-DD4A-4717-A412-11A71705DFC3}"/>
              </a:ext>
            </a:extLst>
          </p:cNvPr>
          <p:cNvSpPr>
            <a:spLocks noGrp="1"/>
          </p:cNvSpPr>
          <p:nvPr>
            <p:ph idx="1"/>
          </p:nvPr>
        </p:nvSpPr>
        <p:spPr>
          <a:xfrm>
            <a:off x="304800" y="1493838"/>
            <a:ext cx="8229600" cy="4525962"/>
          </a:xfrm>
        </p:spPr>
        <p:txBody>
          <a:bodyPr/>
          <a:lstStyle/>
          <a:p>
            <a:pPr fontAlgn="base">
              <a:spcAft>
                <a:spcPct val="0"/>
              </a:spcAft>
            </a:pPr>
            <a:r>
              <a:rPr lang="en-US" altLang="en-US"/>
              <a:t>Provides the middle of a set of values for skewed or asymmetric numeric data </a:t>
            </a:r>
          </a:p>
          <a:p>
            <a:pPr fontAlgn="base">
              <a:spcAft>
                <a:spcPct val="0"/>
              </a:spcAft>
            </a:pPr>
            <a:r>
              <a:rPr lang="en-US" altLang="en-US"/>
              <a:t>For a given set of </a:t>
            </a:r>
            <a:r>
              <a:rPr lang="en-US" altLang="en-US" b="1">
                <a:solidFill>
                  <a:srgbClr val="FF0000"/>
                </a:solidFill>
              </a:rPr>
              <a:t>ordered attribute values </a:t>
            </a:r>
            <a:r>
              <a:rPr lang="en-US" altLang="en-US"/>
              <a:t>the median is the </a:t>
            </a:r>
          </a:p>
          <a:p>
            <a:pPr lvl="1" fontAlgn="base">
              <a:spcAft>
                <a:spcPct val="0"/>
              </a:spcAft>
              <a:buFont typeface="Wingdings" panose="05000000000000000000" pitchFamily="2" charset="2"/>
              <a:buChar char="§"/>
            </a:pPr>
            <a:r>
              <a:rPr lang="en-US" altLang="en-US" sz="2000"/>
              <a:t>Middle value, if there are an odd number of values</a:t>
            </a:r>
          </a:p>
          <a:p>
            <a:pPr lvl="1" fontAlgn="base">
              <a:spcAft>
                <a:spcPct val="0"/>
              </a:spcAft>
              <a:buFont typeface="Wingdings" panose="05000000000000000000" pitchFamily="2" charset="2"/>
              <a:buChar char="§"/>
            </a:pPr>
            <a:r>
              <a:rPr lang="en-US" altLang="en-US" sz="2000"/>
              <a:t>Average of the two middle values if the number of values is even</a:t>
            </a:r>
          </a:p>
          <a:p>
            <a:pPr fontAlgn="base">
              <a:spcAft>
                <a:spcPct val="0"/>
              </a:spcAft>
            </a:pPr>
            <a:r>
              <a:rPr lang="en-US" altLang="en-US"/>
              <a:t>The median provides a more robust estimate of the middle of a set of values when compared to mean</a:t>
            </a:r>
          </a:p>
          <a:p>
            <a:pPr fontAlgn="base">
              <a:spcAft>
                <a:spcPct val="0"/>
              </a:spcAft>
            </a:pPr>
            <a:r>
              <a:rPr lang="en-US" altLang="en-US"/>
              <a:t>Example: Consider the set of values {1</a:t>
            </a:r>
            <a:r>
              <a:rPr lang="en-US" altLang="en-US" i="1"/>
              <a:t>, </a:t>
            </a:r>
            <a:r>
              <a:rPr lang="en-US" altLang="en-US"/>
              <a:t>2</a:t>
            </a:r>
            <a:r>
              <a:rPr lang="en-US" altLang="en-US" i="1"/>
              <a:t>, </a:t>
            </a:r>
            <a:r>
              <a:rPr lang="en-US" altLang="en-US"/>
              <a:t>3</a:t>
            </a:r>
            <a:r>
              <a:rPr lang="en-US" altLang="en-US" i="1"/>
              <a:t>, </a:t>
            </a:r>
            <a:r>
              <a:rPr lang="en-US" altLang="en-US"/>
              <a:t>4</a:t>
            </a:r>
            <a:r>
              <a:rPr lang="en-US" altLang="en-US" i="1"/>
              <a:t>, </a:t>
            </a:r>
            <a:r>
              <a:rPr lang="en-US" altLang="en-US"/>
              <a:t>5</a:t>
            </a:r>
            <a:r>
              <a:rPr lang="en-US" altLang="en-US" i="1"/>
              <a:t>, </a:t>
            </a:r>
            <a:r>
              <a:rPr lang="en-US" altLang="en-US"/>
              <a:t>90}</a:t>
            </a:r>
          </a:p>
          <a:p>
            <a:pPr fontAlgn="base">
              <a:spcAft>
                <a:spcPct val="0"/>
              </a:spcAft>
            </a:pPr>
            <a:r>
              <a:rPr lang="en-US" altLang="en-US"/>
              <a:t>The mean of these values is 17.5, while the median is 3.5</a:t>
            </a:r>
          </a:p>
        </p:txBody>
      </p:sp>
      <p:sp>
        <p:nvSpPr>
          <p:cNvPr id="2" name="Title 1">
            <a:extLst>
              <a:ext uri="{FF2B5EF4-FFF2-40B4-BE49-F238E27FC236}">
                <a16:creationId xmlns:a16="http://schemas.microsoft.com/office/drawing/2014/main" id="{CBD718EE-F082-4809-9169-D9FB6F11C784}"/>
              </a:ext>
            </a:extLst>
          </p:cNvPr>
          <p:cNvSpPr>
            <a:spLocks noGrp="1"/>
          </p:cNvSpPr>
          <p:nvPr>
            <p:ph type="title" idx="4294967295"/>
          </p:nvPr>
        </p:nvSpPr>
        <p:spPr>
          <a:xfrm>
            <a:off x="457200" y="73025"/>
            <a:ext cx="6019800" cy="1143000"/>
          </a:xfrm>
        </p:spPr>
        <p:txBody>
          <a:bodyPr/>
          <a:lstStyle/>
          <a:p>
            <a:pPr>
              <a:defRPr/>
            </a:pPr>
            <a:r>
              <a:rPr lang="en-US" altLang="en-US" dirty="0"/>
              <a:t>Median</a:t>
            </a:r>
            <a:endParaRPr lang="en-US" dirty="0"/>
          </a:p>
        </p:txBody>
      </p:sp>
      <p:sp>
        <p:nvSpPr>
          <p:cNvPr id="3" name="Date Placeholder 2">
            <a:extLst>
              <a:ext uri="{FF2B5EF4-FFF2-40B4-BE49-F238E27FC236}">
                <a16:creationId xmlns:a16="http://schemas.microsoft.com/office/drawing/2014/main" id="{AF2A62C2-43B7-4A97-933C-E241BE26865C}"/>
              </a:ext>
            </a:extLst>
          </p:cNvPr>
          <p:cNvSpPr>
            <a:spLocks noGrp="1"/>
          </p:cNvSpPr>
          <p:nvPr>
            <p:ph type="dt" sz="quarter" idx="11"/>
          </p:nvPr>
        </p:nvSpPr>
        <p:spPr/>
        <p:txBody>
          <a:bodyPr/>
          <a:lstStyle/>
          <a:p>
            <a:pPr>
              <a:defRPr/>
            </a:pPr>
            <a:fld id="{0C2E006E-7BA5-4587-BB0B-41AEB02A34BA}" type="datetime1">
              <a:rPr lang="en-US"/>
              <a:pPr>
                <a:defRPr/>
              </a:pPr>
              <a:t>9/7/2023</a:t>
            </a:fld>
            <a:endParaRPr lang="en-US" dirty="0"/>
          </a:p>
        </p:txBody>
      </p:sp>
      <p:sp>
        <p:nvSpPr>
          <p:cNvPr id="4" name="Footer Placeholder 3">
            <a:extLst>
              <a:ext uri="{FF2B5EF4-FFF2-40B4-BE49-F238E27FC236}">
                <a16:creationId xmlns:a16="http://schemas.microsoft.com/office/drawing/2014/main" id="{6116CC0F-506E-40B5-A42A-8716E7E13141}"/>
              </a:ext>
            </a:extLst>
          </p:cNvPr>
          <p:cNvSpPr>
            <a:spLocks noGrp="1"/>
          </p:cNvSpPr>
          <p:nvPr>
            <p:ph type="ftr" sz="quarter" idx="12"/>
          </p:nvPr>
        </p:nvSpPr>
        <p:spPr/>
        <p:txBody>
          <a:bodyPr/>
          <a:lstStyle/>
          <a:p>
            <a:pPr>
              <a:defRPr/>
            </a:pPr>
            <a:r>
              <a:rPr lang="en-US"/>
              <a:t>Data Mining </a:t>
            </a:r>
            <a:endParaRPr lang="en-US" dirty="0"/>
          </a:p>
        </p:txBody>
      </p:sp>
      <p:sp>
        <p:nvSpPr>
          <p:cNvPr id="28678" name="Slide Number Placeholder 4">
            <a:extLst>
              <a:ext uri="{FF2B5EF4-FFF2-40B4-BE49-F238E27FC236}">
                <a16:creationId xmlns:a16="http://schemas.microsoft.com/office/drawing/2014/main" id="{DDAB7F3D-1673-438D-A1D8-AC556A81E914}"/>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5E69CD5-A7AC-46B8-8CC7-288EED361083}" type="slidenum">
              <a:rPr lang="en-US" altLang="en-US" sz="1200" smtClean="0">
                <a:solidFill>
                  <a:srgbClr val="898989"/>
                </a:solidFill>
              </a:rPr>
              <a:pPr>
                <a:spcBef>
                  <a:spcPct val="0"/>
                </a:spcBef>
                <a:buFontTx/>
                <a:buNone/>
              </a:pPr>
              <a:t>13</a:t>
            </a:fld>
            <a:endParaRPr lang="en-US" altLang="en-US" sz="1200">
              <a:solidFill>
                <a:srgbClr val="89898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a:extLst>
              <a:ext uri="{FF2B5EF4-FFF2-40B4-BE49-F238E27FC236}">
                <a16:creationId xmlns:a16="http://schemas.microsoft.com/office/drawing/2014/main" id="{5F1F17BB-5F89-4A2B-8102-4E26FBCC0F55}"/>
              </a:ext>
            </a:extLst>
          </p:cNvPr>
          <p:cNvSpPr>
            <a:spLocks noGrp="1"/>
          </p:cNvSpPr>
          <p:nvPr>
            <p:ph idx="1"/>
          </p:nvPr>
        </p:nvSpPr>
        <p:spPr>
          <a:xfrm>
            <a:off x="457200" y="1524000"/>
            <a:ext cx="8229600" cy="4525963"/>
          </a:xfrm>
        </p:spPr>
        <p:txBody>
          <a:bodyPr/>
          <a:lstStyle/>
          <a:p>
            <a:pPr algn="just" fontAlgn="base">
              <a:spcAft>
                <a:spcPct val="0"/>
              </a:spcAft>
            </a:pPr>
            <a:r>
              <a:rPr lang="en-US" altLang="en-US"/>
              <a:t>Given an attribute x, which can take values {v</a:t>
            </a:r>
            <a:r>
              <a:rPr lang="en-US" altLang="en-US" baseline="-25000"/>
              <a:t>1</a:t>
            </a:r>
            <a:r>
              <a:rPr lang="en-US" altLang="en-US"/>
              <a:t>, . . . v</a:t>
            </a:r>
            <a:r>
              <a:rPr lang="en-US" altLang="en-US" baseline="-25000"/>
              <a:t>k</a:t>
            </a:r>
            <a:r>
              <a:rPr lang="en-US" altLang="en-US"/>
              <a:t>}, the frequency of a value v</a:t>
            </a:r>
            <a:r>
              <a:rPr lang="en-US" altLang="en-US" baseline="-25000"/>
              <a:t>i</a:t>
            </a:r>
            <a:r>
              <a:rPr lang="en-US" altLang="en-US"/>
              <a:t> is defined as the number of times a value v</a:t>
            </a:r>
            <a:r>
              <a:rPr lang="en-US" altLang="en-US" baseline="-25000"/>
              <a:t>i</a:t>
            </a:r>
            <a:r>
              <a:rPr lang="en-US" altLang="en-US"/>
              <a:t> occurs in the set of objects</a:t>
            </a:r>
          </a:p>
          <a:p>
            <a:pPr algn="just" fontAlgn="base">
              <a:spcAft>
                <a:spcPct val="0"/>
              </a:spcAft>
            </a:pPr>
            <a:r>
              <a:rPr lang="en-US" altLang="en-US"/>
              <a:t>The mode of an attribute is the most frequently occurring attribute value   </a:t>
            </a:r>
          </a:p>
          <a:p>
            <a:pPr algn="just" fontAlgn="base">
              <a:spcAft>
                <a:spcPct val="0"/>
              </a:spcAft>
            </a:pPr>
            <a:r>
              <a:rPr lang="en-US" altLang="en-US"/>
              <a:t>Frequency and Mode are used with categorical data</a:t>
            </a:r>
          </a:p>
          <a:p>
            <a:pPr algn="just" fontAlgn="base">
              <a:spcAft>
                <a:spcPct val="0"/>
              </a:spcAft>
            </a:pPr>
            <a:r>
              <a:rPr lang="en-US" altLang="en-US"/>
              <a:t>It is possible for the greatest frequency to correspond to several different values, which results in more than one mode </a:t>
            </a:r>
            <a:r>
              <a:rPr lang="en-US" altLang="en-US" b="1"/>
              <a:t>(multimodal)</a:t>
            </a:r>
          </a:p>
          <a:p>
            <a:pPr algn="just" fontAlgn="base">
              <a:spcAft>
                <a:spcPct val="0"/>
              </a:spcAft>
            </a:pPr>
            <a:r>
              <a:rPr lang="en-US" altLang="en-US"/>
              <a:t>One, two, or three modes are respectively called unimodal, bimodal, and trimodal</a:t>
            </a:r>
          </a:p>
        </p:txBody>
      </p:sp>
      <p:sp>
        <p:nvSpPr>
          <p:cNvPr id="2" name="Title 1">
            <a:extLst>
              <a:ext uri="{FF2B5EF4-FFF2-40B4-BE49-F238E27FC236}">
                <a16:creationId xmlns:a16="http://schemas.microsoft.com/office/drawing/2014/main" id="{10B796D4-893F-44F1-8D2A-3AC33C6C2BCE}"/>
              </a:ext>
            </a:extLst>
          </p:cNvPr>
          <p:cNvSpPr>
            <a:spLocks noGrp="1"/>
          </p:cNvSpPr>
          <p:nvPr>
            <p:ph type="title" idx="4294967295"/>
          </p:nvPr>
        </p:nvSpPr>
        <p:spPr>
          <a:xfrm>
            <a:off x="457200" y="87313"/>
            <a:ext cx="6096000" cy="1143000"/>
          </a:xfrm>
        </p:spPr>
        <p:txBody>
          <a:bodyPr/>
          <a:lstStyle/>
          <a:p>
            <a:pPr>
              <a:defRPr/>
            </a:pPr>
            <a:r>
              <a:rPr lang="en-US" altLang="en-US" dirty="0"/>
              <a:t>Frequency and Mode</a:t>
            </a:r>
            <a:endParaRPr lang="en-US" dirty="0"/>
          </a:p>
        </p:txBody>
      </p:sp>
      <p:sp>
        <p:nvSpPr>
          <p:cNvPr id="3" name="Date Placeholder 2">
            <a:extLst>
              <a:ext uri="{FF2B5EF4-FFF2-40B4-BE49-F238E27FC236}">
                <a16:creationId xmlns:a16="http://schemas.microsoft.com/office/drawing/2014/main" id="{3C3D0125-395D-4696-A197-83C9581E20A5}"/>
              </a:ext>
            </a:extLst>
          </p:cNvPr>
          <p:cNvSpPr>
            <a:spLocks noGrp="1"/>
          </p:cNvSpPr>
          <p:nvPr>
            <p:ph type="dt" sz="quarter" idx="11"/>
          </p:nvPr>
        </p:nvSpPr>
        <p:spPr/>
        <p:txBody>
          <a:bodyPr/>
          <a:lstStyle/>
          <a:p>
            <a:pPr>
              <a:defRPr/>
            </a:pPr>
            <a:fld id="{497BE1F7-0B4A-4906-B23E-F0EDEF62E140}" type="datetime1">
              <a:rPr lang="en-US"/>
              <a:pPr>
                <a:defRPr/>
              </a:pPr>
              <a:t>9/7/2023</a:t>
            </a:fld>
            <a:endParaRPr lang="en-US" dirty="0"/>
          </a:p>
        </p:txBody>
      </p:sp>
      <p:sp>
        <p:nvSpPr>
          <p:cNvPr id="4" name="Footer Placeholder 3">
            <a:extLst>
              <a:ext uri="{FF2B5EF4-FFF2-40B4-BE49-F238E27FC236}">
                <a16:creationId xmlns:a16="http://schemas.microsoft.com/office/drawing/2014/main" id="{033323FC-FF9B-4C50-BFD5-0888A6BD88C3}"/>
              </a:ext>
            </a:extLst>
          </p:cNvPr>
          <p:cNvSpPr>
            <a:spLocks noGrp="1"/>
          </p:cNvSpPr>
          <p:nvPr>
            <p:ph type="ftr" sz="quarter" idx="12"/>
          </p:nvPr>
        </p:nvSpPr>
        <p:spPr/>
        <p:txBody>
          <a:bodyPr/>
          <a:lstStyle/>
          <a:p>
            <a:pPr>
              <a:defRPr/>
            </a:pPr>
            <a:r>
              <a:rPr lang="en-US"/>
              <a:t>Data Mining </a:t>
            </a:r>
            <a:endParaRPr lang="en-US" dirty="0"/>
          </a:p>
        </p:txBody>
      </p:sp>
      <p:sp>
        <p:nvSpPr>
          <p:cNvPr id="29702" name="Slide Number Placeholder 4">
            <a:extLst>
              <a:ext uri="{FF2B5EF4-FFF2-40B4-BE49-F238E27FC236}">
                <a16:creationId xmlns:a16="http://schemas.microsoft.com/office/drawing/2014/main" id="{BB92A8D1-51FB-44CD-9BAF-46EA64CAC8B4}"/>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28FAA35-710F-44B6-8D96-72852A34056C}" type="slidenum">
              <a:rPr lang="en-US" altLang="en-US" sz="1200" smtClean="0">
                <a:solidFill>
                  <a:srgbClr val="898989"/>
                </a:solidFill>
              </a:rPr>
              <a:pPr>
                <a:spcBef>
                  <a:spcPct val="0"/>
                </a:spcBef>
                <a:buFontTx/>
                <a:buNone/>
              </a:pPr>
              <a:t>14</a:t>
            </a:fld>
            <a:endParaRPr lang="en-US" altLang="en-US" sz="1200">
              <a:solidFill>
                <a:srgbClr val="89898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a:extLst>
              <a:ext uri="{FF2B5EF4-FFF2-40B4-BE49-F238E27FC236}">
                <a16:creationId xmlns:a16="http://schemas.microsoft.com/office/drawing/2014/main" id="{912FBD75-668B-4833-8C20-3FCE17180E5B}"/>
              </a:ext>
            </a:extLst>
          </p:cNvPr>
          <p:cNvSpPr>
            <a:spLocks noGrp="1"/>
          </p:cNvSpPr>
          <p:nvPr>
            <p:ph idx="1"/>
          </p:nvPr>
        </p:nvSpPr>
        <p:spPr>
          <a:xfrm>
            <a:off x="457200" y="1524000"/>
            <a:ext cx="8229600" cy="4525963"/>
          </a:xfrm>
        </p:spPr>
        <p:txBody>
          <a:bodyPr/>
          <a:lstStyle/>
          <a:p>
            <a:pPr fontAlgn="base">
              <a:spcAft>
                <a:spcPct val="0"/>
              </a:spcAft>
            </a:pPr>
            <a:r>
              <a:rPr lang="en-US" altLang="en-US"/>
              <a:t>Suppose we have the following values for salary (in thousands of dollars), shown in increasing order: 30, 36, 47, 50, 52, 52, 56, 60, 63, 70, 70, 110. Compute the frequency and the mode.</a:t>
            </a:r>
          </a:p>
          <a:p>
            <a:pPr fontAlgn="base">
              <a:spcAft>
                <a:spcPct val="0"/>
              </a:spcAft>
            </a:pPr>
            <a:endParaRPr lang="en-US" altLang="en-US"/>
          </a:p>
          <a:p>
            <a:pPr fontAlgn="base">
              <a:spcAft>
                <a:spcPct val="0"/>
              </a:spcAft>
            </a:pPr>
            <a:endParaRPr lang="en-US" altLang="en-US"/>
          </a:p>
          <a:p>
            <a:pPr fontAlgn="base">
              <a:spcAft>
                <a:spcPct val="0"/>
              </a:spcAft>
            </a:pPr>
            <a:endParaRPr lang="en-US" altLang="en-US"/>
          </a:p>
          <a:p>
            <a:pPr fontAlgn="base">
              <a:spcAft>
                <a:spcPct val="0"/>
              </a:spcAft>
            </a:pPr>
            <a:endParaRPr lang="en-US" altLang="en-US"/>
          </a:p>
          <a:p>
            <a:pPr fontAlgn="base">
              <a:spcAft>
                <a:spcPct val="0"/>
              </a:spcAft>
            </a:pPr>
            <a:endParaRPr lang="en-US" altLang="en-US"/>
          </a:p>
          <a:p>
            <a:pPr fontAlgn="base">
              <a:spcAft>
                <a:spcPct val="0"/>
              </a:spcAft>
            </a:pPr>
            <a:endParaRPr lang="en-US" altLang="en-US"/>
          </a:p>
          <a:p>
            <a:pPr fontAlgn="base">
              <a:spcAft>
                <a:spcPct val="0"/>
              </a:spcAft>
            </a:pPr>
            <a:endParaRPr lang="en-US" altLang="en-US"/>
          </a:p>
        </p:txBody>
      </p:sp>
      <p:sp>
        <p:nvSpPr>
          <p:cNvPr id="2" name="Title 1">
            <a:extLst>
              <a:ext uri="{FF2B5EF4-FFF2-40B4-BE49-F238E27FC236}">
                <a16:creationId xmlns:a16="http://schemas.microsoft.com/office/drawing/2014/main" id="{73AD4FB6-DF00-4FCC-BCDB-D853CA692EE4}"/>
              </a:ext>
            </a:extLst>
          </p:cNvPr>
          <p:cNvSpPr>
            <a:spLocks noGrp="1"/>
          </p:cNvSpPr>
          <p:nvPr>
            <p:ph type="title" idx="4294967295"/>
          </p:nvPr>
        </p:nvSpPr>
        <p:spPr>
          <a:xfrm>
            <a:off x="457200" y="58738"/>
            <a:ext cx="6096000" cy="1143000"/>
          </a:xfrm>
        </p:spPr>
        <p:txBody>
          <a:bodyPr>
            <a:normAutofit fontScale="90000"/>
          </a:bodyPr>
          <a:lstStyle/>
          <a:p>
            <a:pPr>
              <a:defRPr/>
            </a:pPr>
            <a:r>
              <a:rPr lang="en-US" altLang="en-US" dirty="0"/>
              <a:t>Frequency &amp; Mode: Example</a:t>
            </a:r>
            <a:endParaRPr lang="en-US" dirty="0"/>
          </a:p>
        </p:txBody>
      </p:sp>
      <p:sp>
        <p:nvSpPr>
          <p:cNvPr id="3" name="Date Placeholder 2">
            <a:extLst>
              <a:ext uri="{FF2B5EF4-FFF2-40B4-BE49-F238E27FC236}">
                <a16:creationId xmlns:a16="http://schemas.microsoft.com/office/drawing/2014/main" id="{76384694-4A99-4903-92A9-872156A7E0CC}"/>
              </a:ext>
            </a:extLst>
          </p:cNvPr>
          <p:cNvSpPr>
            <a:spLocks noGrp="1"/>
          </p:cNvSpPr>
          <p:nvPr>
            <p:ph type="dt" sz="quarter" idx="11"/>
          </p:nvPr>
        </p:nvSpPr>
        <p:spPr/>
        <p:txBody>
          <a:bodyPr/>
          <a:lstStyle/>
          <a:p>
            <a:pPr>
              <a:defRPr/>
            </a:pPr>
            <a:fld id="{D1DA49E8-DA7B-418D-8E98-3B1FBEC3B7E8}" type="datetime1">
              <a:rPr lang="en-US"/>
              <a:pPr>
                <a:defRPr/>
              </a:pPr>
              <a:t>9/7/2023</a:t>
            </a:fld>
            <a:endParaRPr lang="en-US" dirty="0"/>
          </a:p>
        </p:txBody>
      </p:sp>
      <p:sp>
        <p:nvSpPr>
          <p:cNvPr id="4" name="Footer Placeholder 3">
            <a:extLst>
              <a:ext uri="{FF2B5EF4-FFF2-40B4-BE49-F238E27FC236}">
                <a16:creationId xmlns:a16="http://schemas.microsoft.com/office/drawing/2014/main" id="{16CA21AE-A7C5-4B6E-8342-A9BA432FDACD}"/>
              </a:ext>
            </a:extLst>
          </p:cNvPr>
          <p:cNvSpPr>
            <a:spLocks noGrp="1"/>
          </p:cNvSpPr>
          <p:nvPr>
            <p:ph type="ftr" sz="quarter" idx="12"/>
          </p:nvPr>
        </p:nvSpPr>
        <p:spPr/>
        <p:txBody>
          <a:bodyPr/>
          <a:lstStyle/>
          <a:p>
            <a:pPr>
              <a:defRPr/>
            </a:pPr>
            <a:r>
              <a:rPr lang="en-US"/>
              <a:t>Data Mining </a:t>
            </a:r>
            <a:endParaRPr lang="en-US" dirty="0"/>
          </a:p>
        </p:txBody>
      </p:sp>
      <p:sp>
        <p:nvSpPr>
          <p:cNvPr id="30726" name="Slide Number Placeholder 4">
            <a:extLst>
              <a:ext uri="{FF2B5EF4-FFF2-40B4-BE49-F238E27FC236}">
                <a16:creationId xmlns:a16="http://schemas.microsoft.com/office/drawing/2014/main" id="{8759CAA6-CE58-46FE-9FA9-A112C6DD010E}"/>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EA097F0-8E7A-40D3-B41A-F8AE26076EE9}" type="slidenum">
              <a:rPr lang="en-US" altLang="en-US" sz="1200" smtClean="0">
                <a:solidFill>
                  <a:srgbClr val="898989"/>
                </a:solidFill>
              </a:rPr>
              <a:pPr>
                <a:spcBef>
                  <a:spcPct val="0"/>
                </a:spcBef>
                <a:buFontTx/>
                <a:buNone/>
              </a:pPr>
              <a:t>15</a:t>
            </a:fld>
            <a:endParaRPr lang="en-US" altLang="en-US" sz="1200">
              <a:solidFill>
                <a:srgbClr val="89898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a:extLst>
              <a:ext uri="{FF2B5EF4-FFF2-40B4-BE49-F238E27FC236}">
                <a16:creationId xmlns:a16="http://schemas.microsoft.com/office/drawing/2014/main" id="{C071C4F2-6F14-40EF-95FC-EB71B1D30C86}"/>
              </a:ext>
            </a:extLst>
          </p:cNvPr>
          <p:cNvSpPr>
            <a:spLocks noGrp="1"/>
          </p:cNvSpPr>
          <p:nvPr>
            <p:ph idx="1"/>
          </p:nvPr>
        </p:nvSpPr>
        <p:spPr>
          <a:xfrm>
            <a:off x="457200" y="1524000"/>
            <a:ext cx="8229600" cy="4525963"/>
          </a:xfrm>
        </p:spPr>
        <p:txBody>
          <a:bodyPr/>
          <a:lstStyle/>
          <a:p>
            <a:pPr fontAlgn="base">
              <a:spcAft>
                <a:spcPct val="0"/>
              </a:spcAft>
            </a:pPr>
            <a:r>
              <a:rPr lang="en-US" altLang="en-US" dirty="0"/>
              <a:t>Suppose we have the following values for salary (in thousands of dollars), shown in increasing order: 30, 36, 47, 50, 52, 52, 56, 60, 63, 70, 70, 110. Compute the frequency and the mode.</a:t>
            </a:r>
          </a:p>
          <a:p>
            <a:pPr fontAlgn="base">
              <a:spcAft>
                <a:spcPct val="0"/>
              </a:spcAft>
            </a:pPr>
            <a:r>
              <a:rPr lang="en-US" altLang="en-US" dirty="0"/>
              <a:t>Frequency of values 30, 36, 47, 50, 56, 60, 63, 110 is 1</a:t>
            </a:r>
          </a:p>
          <a:p>
            <a:pPr fontAlgn="base">
              <a:spcAft>
                <a:spcPct val="0"/>
              </a:spcAft>
            </a:pPr>
            <a:r>
              <a:rPr lang="en-US" altLang="en-US" dirty="0"/>
              <a:t>Frequency of values 52 and 70 is 2</a:t>
            </a:r>
          </a:p>
          <a:p>
            <a:pPr fontAlgn="base">
              <a:spcAft>
                <a:spcPct val="0"/>
              </a:spcAft>
            </a:pPr>
            <a:r>
              <a:rPr lang="en-US" altLang="en-US" dirty="0"/>
              <a:t>Hence there are two modes: $52,000 and $70,000</a:t>
            </a:r>
          </a:p>
          <a:p>
            <a:pPr fontAlgn="base">
              <a:spcAft>
                <a:spcPct val="0"/>
              </a:spcAft>
            </a:pPr>
            <a:r>
              <a:rPr lang="en-US" altLang="en-US" dirty="0"/>
              <a:t>The data is bimodal</a:t>
            </a:r>
          </a:p>
          <a:p>
            <a:pPr fontAlgn="base">
              <a:spcAft>
                <a:spcPct val="0"/>
              </a:spcAft>
            </a:pPr>
            <a:endParaRPr lang="en-US" altLang="en-US" dirty="0"/>
          </a:p>
          <a:p>
            <a:pPr fontAlgn="base">
              <a:spcAft>
                <a:spcPct val="0"/>
              </a:spcAft>
            </a:pPr>
            <a:endParaRPr lang="en-US" altLang="en-US" dirty="0"/>
          </a:p>
          <a:p>
            <a:pPr fontAlgn="base">
              <a:spcAft>
                <a:spcPct val="0"/>
              </a:spcAft>
            </a:pPr>
            <a:endParaRPr lang="en-US" altLang="en-US" dirty="0"/>
          </a:p>
          <a:p>
            <a:pPr fontAlgn="base">
              <a:spcAft>
                <a:spcPct val="0"/>
              </a:spcAft>
            </a:pPr>
            <a:endParaRPr lang="en-US" altLang="en-US" dirty="0"/>
          </a:p>
          <a:p>
            <a:pPr fontAlgn="base">
              <a:spcAft>
                <a:spcPct val="0"/>
              </a:spcAft>
            </a:pPr>
            <a:endParaRPr lang="en-US" altLang="en-US" dirty="0"/>
          </a:p>
          <a:p>
            <a:pPr fontAlgn="base">
              <a:spcAft>
                <a:spcPct val="0"/>
              </a:spcAft>
            </a:pPr>
            <a:endParaRPr lang="en-US" altLang="en-US" dirty="0"/>
          </a:p>
          <a:p>
            <a:pPr fontAlgn="base">
              <a:spcAft>
                <a:spcPct val="0"/>
              </a:spcAft>
            </a:pPr>
            <a:endParaRPr lang="en-US" altLang="en-US" dirty="0"/>
          </a:p>
        </p:txBody>
      </p:sp>
      <p:sp>
        <p:nvSpPr>
          <p:cNvPr id="2" name="Title 1">
            <a:extLst>
              <a:ext uri="{FF2B5EF4-FFF2-40B4-BE49-F238E27FC236}">
                <a16:creationId xmlns:a16="http://schemas.microsoft.com/office/drawing/2014/main" id="{73AD4FB6-DF00-4FCC-BCDB-D853CA692EE4}"/>
              </a:ext>
            </a:extLst>
          </p:cNvPr>
          <p:cNvSpPr>
            <a:spLocks noGrp="1"/>
          </p:cNvSpPr>
          <p:nvPr>
            <p:ph type="title" idx="4294967295"/>
          </p:nvPr>
        </p:nvSpPr>
        <p:spPr>
          <a:xfrm>
            <a:off x="457200" y="58738"/>
            <a:ext cx="6096000" cy="1143000"/>
          </a:xfrm>
        </p:spPr>
        <p:txBody>
          <a:bodyPr>
            <a:normAutofit fontScale="90000"/>
          </a:bodyPr>
          <a:lstStyle/>
          <a:p>
            <a:pPr>
              <a:defRPr/>
            </a:pPr>
            <a:r>
              <a:rPr lang="en-US" altLang="en-US" dirty="0"/>
              <a:t>Frequency &amp; Mode: Example</a:t>
            </a:r>
            <a:endParaRPr lang="en-US" dirty="0"/>
          </a:p>
        </p:txBody>
      </p:sp>
      <p:sp>
        <p:nvSpPr>
          <p:cNvPr id="3" name="Date Placeholder 2">
            <a:extLst>
              <a:ext uri="{FF2B5EF4-FFF2-40B4-BE49-F238E27FC236}">
                <a16:creationId xmlns:a16="http://schemas.microsoft.com/office/drawing/2014/main" id="{76384694-4A99-4903-92A9-872156A7E0CC}"/>
              </a:ext>
            </a:extLst>
          </p:cNvPr>
          <p:cNvSpPr>
            <a:spLocks noGrp="1"/>
          </p:cNvSpPr>
          <p:nvPr>
            <p:ph type="dt" sz="quarter" idx="11"/>
          </p:nvPr>
        </p:nvSpPr>
        <p:spPr/>
        <p:txBody>
          <a:bodyPr/>
          <a:lstStyle/>
          <a:p>
            <a:pPr>
              <a:defRPr/>
            </a:pPr>
            <a:fld id="{D1DA49E8-DA7B-418D-8E98-3B1FBEC3B7E8}" type="datetime1">
              <a:rPr lang="en-US"/>
              <a:pPr>
                <a:defRPr/>
              </a:pPr>
              <a:t>9/7/2023</a:t>
            </a:fld>
            <a:endParaRPr lang="en-US" dirty="0"/>
          </a:p>
        </p:txBody>
      </p:sp>
      <p:sp>
        <p:nvSpPr>
          <p:cNvPr id="4" name="Footer Placeholder 3">
            <a:extLst>
              <a:ext uri="{FF2B5EF4-FFF2-40B4-BE49-F238E27FC236}">
                <a16:creationId xmlns:a16="http://schemas.microsoft.com/office/drawing/2014/main" id="{16CA21AE-A7C5-4B6E-8342-A9BA432FDACD}"/>
              </a:ext>
            </a:extLst>
          </p:cNvPr>
          <p:cNvSpPr>
            <a:spLocks noGrp="1"/>
          </p:cNvSpPr>
          <p:nvPr>
            <p:ph type="ftr" sz="quarter" idx="12"/>
          </p:nvPr>
        </p:nvSpPr>
        <p:spPr/>
        <p:txBody>
          <a:bodyPr/>
          <a:lstStyle/>
          <a:p>
            <a:pPr>
              <a:defRPr/>
            </a:pPr>
            <a:r>
              <a:rPr lang="en-US"/>
              <a:t>Data Mining </a:t>
            </a:r>
            <a:endParaRPr lang="en-US" dirty="0"/>
          </a:p>
        </p:txBody>
      </p:sp>
      <p:sp>
        <p:nvSpPr>
          <p:cNvPr id="31750" name="Slide Number Placeholder 4">
            <a:extLst>
              <a:ext uri="{FF2B5EF4-FFF2-40B4-BE49-F238E27FC236}">
                <a16:creationId xmlns:a16="http://schemas.microsoft.com/office/drawing/2014/main" id="{02A7B56A-BCBD-4CC4-99F0-16310F282CF3}"/>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CA1285E-8229-47FA-91C1-7322771C372F}" type="slidenum">
              <a:rPr lang="en-US" altLang="en-US" sz="1200" smtClean="0">
                <a:solidFill>
                  <a:srgbClr val="898989"/>
                </a:solidFill>
              </a:rPr>
              <a:pPr>
                <a:spcBef>
                  <a:spcPct val="0"/>
                </a:spcBef>
                <a:buFontTx/>
                <a:buNone/>
              </a:pPr>
              <a:t>16</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a:extLst>
              <a:ext uri="{FF2B5EF4-FFF2-40B4-BE49-F238E27FC236}">
                <a16:creationId xmlns:a16="http://schemas.microsoft.com/office/drawing/2014/main" id="{022522AF-FE73-49C5-A274-9F0E56EE1AB5}"/>
              </a:ext>
            </a:extLst>
          </p:cNvPr>
          <p:cNvSpPr>
            <a:spLocks noGrp="1"/>
          </p:cNvSpPr>
          <p:nvPr>
            <p:ph idx="1"/>
          </p:nvPr>
        </p:nvSpPr>
        <p:spPr>
          <a:xfrm>
            <a:off x="457200" y="1447800"/>
            <a:ext cx="8229600" cy="4525963"/>
          </a:xfrm>
        </p:spPr>
        <p:txBody>
          <a:bodyPr/>
          <a:lstStyle/>
          <a:p>
            <a:pPr fontAlgn="base">
              <a:spcAft>
                <a:spcPct val="0"/>
              </a:spcAft>
            </a:pPr>
            <a:r>
              <a:rPr lang="en-US" altLang="en-US"/>
              <a:t>Spread is also called as data dispersion</a:t>
            </a:r>
          </a:p>
          <a:p>
            <a:pPr fontAlgn="base">
              <a:spcAft>
                <a:spcPct val="0"/>
              </a:spcAft>
            </a:pPr>
            <a:r>
              <a:rPr lang="en-US" altLang="en-US"/>
              <a:t>Statistics for continuous data </a:t>
            </a:r>
          </a:p>
          <a:p>
            <a:pPr fontAlgn="base">
              <a:spcAft>
                <a:spcPct val="0"/>
              </a:spcAft>
            </a:pPr>
            <a:r>
              <a:rPr lang="en-US" altLang="en-US"/>
              <a:t>Tells how well the data is distributed</a:t>
            </a:r>
          </a:p>
          <a:p>
            <a:pPr lvl="1" fontAlgn="base">
              <a:spcAft>
                <a:spcPct val="0"/>
              </a:spcAft>
              <a:buFont typeface="Arial" pitchFamily="34" charset="0"/>
              <a:buChar char="•"/>
            </a:pPr>
            <a:r>
              <a:rPr lang="en-US" altLang="en-US"/>
              <a:t>Indicate if the attribute values are widely spread out or if they are relatively concentrated around a single point such as the mean</a:t>
            </a:r>
          </a:p>
          <a:p>
            <a:pPr fontAlgn="base">
              <a:spcAft>
                <a:spcPct val="0"/>
              </a:spcAft>
            </a:pPr>
            <a:endParaRPr lang="en-US" altLang="en-US"/>
          </a:p>
        </p:txBody>
      </p:sp>
      <p:sp>
        <p:nvSpPr>
          <p:cNvPr id="2" name="Title 1">
            <a:extLst>
              <a:ext uri="{FF2B5EF4-FFF2-40B4-BE49-F238E27FC236}">
                <a16:creationId xmlns:a16="http://schemas.microsoft.com/office/drawing/2014/main" id="{418F7808-5141-4FB6-AEA8-273F0F8E1270}"/>
              </a:ext>
            </a:extLst>
          </p:cNvPr>
          <p:cNvSpPr>
            <a:spLocks noGrp="1"/>
          </p:cNvSpPr>
          <p:nvPr>
            <p:ph type="title" idx="4294967295"/>
          </p:nvPr>
        </p:nvSpPr>
        <p:spPr>
          <a:xfrm>
            <a:off x="304800" y="73025"/>
            <a:ext cx="4876800" cy="1143000"/>
          </a:xfrm>
        </p:spPr>
        <p:txBody>
          <a:bodyPr/>
          <a:lstStyle/>
          <a:p>
            <a:pPr>
              <a:defRPr/>
            </a:pPr>
            <a:r>
              <a:rPr lang="en-US" altLang="en-US" dirty="0"/>
              <a:t>Measures of Spread</a:t>
            </a:r>
            <a:endParaRPr lang="en-US" dirty="0"/>
          </a:p>
        </p:txBody>
      </p:sp>
      <p:sp>
        <p:nvSpPr>
          <p:cNvPr id="3" name="Date Placeholder 2">
            <a:extLst>
              <a:ext uri="{FF2B5EF4-FFF2-40B4-BE49-F238E27FC236}">
                <a16:creationId xmlns:a16="http://schemas.microsoft.com/office/drawing/2014/main" id="{2D898E4B-B283-4C30-A41E-EB4C9AEC642B}"/>
              </a:ext>
            </a:extLst>
          </p:cNvPr>
          <p:cNvSpPr>
            <a:spLocks noGrp="1"/>
          </p:cNvSpPr>
          <p:nvPr>
            <p:ph type="dt" sz="quarter" idx="11"/>
          </p:nvPr>
        </p:nvSpPr>
        <p:spPr/>
        <p:txBody>
          <a:bodyPr/>
          <a:lstStyle/>
          <a:p>
            <a:pPr>
              <a:defRPr/>
            </a:pPr>
            <a:fld id="{E8786C0C-04BF-4E6A-B34D-72D0E12B9F54}" type="datetime1">
              <a:rPr lang="en-US"/>
              <a:pPr>
                <a:defRPr/>
              </a:pPr>
              <a:t>9/7/2023</a:t>
            </a:fld>
            <a:endParaRPr lang="en-US" dirty="0"/>
          </a:p>
        </p:txBody>
      </p:sp>
      <p:sp>
        <p:nvSpPr>
          <p:cNvPr id="4" name="Footer Placeholder 3">
            <a:extLst>
              <a:ext uri="{FF2B5EF4-FFF2-40B4-BE49-F238E27FC236}">
                <a16:creationId xmlns:a16="http://schemas.microsoft.com/office/drawing/2014/main" id="{FDAE455F-EE44-424F-84DA-4730B9DD40C6}"/>
              </a:ext>
            </a:extLst>
          </p:cNvPr>
          <p:cNvSpPr>
            <a:spLocks noGrp="1"/>
          </p:cNvSpPr>
          <p:nvPr>
            <p:ph type="ftr" sz="quarter" idx="12"/>
          </p:nvPr>
        </p:nvSpPr>
        <p:spPr/>
        <p:txBody>
          <a:bodyPr/>
          <a:lstStyle/>
          <a:p>
            <a:pPr>
              <a:defRPr/>
            </a:pPr>
            <a:r>
              <a:rPr lang="en-US"/>
              <a:t>Data Mining </a:t>
            </a:r>
            <a:endParaRPr lang="en-US" dirty="0"/>
          </a:p>
        </p:txBody>
      </p:sp>
      <p:sp>
        <p:nvSpPr>
          <p:cNvPr id="32774" name="Slide Number Placeholder 4">
            <a:extLst>
              <a:ext uri="{FF2B5EF4-FFF2-40B4-BE49-F238E27FC236}">
                <a16:creationId xmlns:a16="http://schemas.microsoft.com/office/drawing/2014/main" id="{8BDCABCC-0767-493E-AD56-DD446A535F6E}"/>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3849C8D-67AF-47F7-9B0B-55C1D2BE054F}" type="slidenum">
              <a:rPr lang="en-US" altLang="en-US" sz="1200" smtClean="0">
                <a:solidFill>
                  <a:srgbClr val="898989"/>
                </a:solidFill>
              </a:rPr>
              <a:pPr>
                <a:spcBef>
                  <a:spcPct val="0"/>
                </a:spcBef>
                <a:buFontTx/>
                <a:buNone/>
              </a:pPr>
              <a:t>17</a:t>
            </a:fld>
            <a:endParaRPr lang="en-US" altLang="en-US" sz="1200">
              <a:solidFill>
                <a:srgbClr val="89898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a:extLst>
              <a:ext uri="{FF2B5EF4-FFF2-40B4-BE49-F238E27FC236}">
                <a16:creationId xmlns:a16="http://schemas.microsoft.com/office/drawing/2014/main" id="{579A155C-B1BC-4620-BAB3-90DEF36160DB}"/>
              </a:ext>
            </a:extLst>
          </p:cNvPr>
          <p:cNvSpPr>
            <a:spLocks noGrp="1"/>
          </p:cNvSpPr>
          <p:nvPr>
            <p:ph idx="1"/>
          </p:nvPr>
        </p:nvSpPr>
        <p:spPr>
          <a:xfrm>
            <a:off x="457200" y="1447800"/>
            <a:ext cx="8229600" cy="4525963"/>
          </a:xfrm>
        </p:spPr>
        <p:txBody>
          <a:bodyPr/>
          <a:lstStyle/>
          <a:p>
            <a:pPr fontAlgn="base">
              <a:spcAft>
                <a:spcPct val="0"/>
              </a:spcAft>
            </a:pPr>
            <a:r>
              <a:rPr lang="en-US" altLang="en-US"/>
              <a:t>Range is the difference between the maximum and minimum values of an attribute</a:t>
            </a:r>
          </a:p>
          <a:p>
            <a:pPr fontAlgn="base">
              <a:spcAft>
                <a:spcPct val="0"/>
              </a:spcAft>
            </a:pPr>
            <a:r>
              <a:rPr lang="en-US" altLang="en-US"/>
              <a:t> Given an attribute x with a set of m values {x</a:t>
            </a:r>
            <a:r>
              <a:rPr lang="en-US" altLang="en-US" baseline="-25000"/>
              <a:t>1</a:t>
            </a:r>
            <a:r>
              <a:rPr lang="en-US" altLang="en-US"/>
              <a:t>, . . . , x</a:t>
            </a:r>
            <a:r>
              <a:rPr lang="en-US" altLang="en-US" baseline="-25000"/>
              <a:t>m</a:t>
            </a:r>
            <a:r>
              <a:rPr lang="en-US" altLang="en-US"/>
              <a:t>}, range is defined as</a:t>
            </a:r>
          </a:p>
          <a:p>
            <a:pPr fontAlgn="base">
              <a:spcAft>
                <a:spcPct val="0"/>
              </a:spcAft>
            </a:pPr>
            <a:endParaRPr lang="en-US" altLang="en-US"/>
          </a:p>
          <a:p>
            <a:pPr fontAlgn="base">
              <a:spcAft>
                <a:spcPct val="0"/>
              </a:spcAft>
            </a:pPr>
            <a:r>
              <a:rPr lang="en-US" altLang="en-US"/>
              <a:t>Can be misleading if most of the values are concentrated in a narrow band of values, but there are also a relatively small number of more extreme values</a:t>
            </a:r>
          </a:p>
          <a:p>
            <a:pPr fontAlgn="base">
              <a:spcAft>
                <a:spcPct val="0"/>
              </a:spcAft>
            </a:pPr>
            <a:endParaRPr lang="en-US" altLang="en-US"/>
          </a:p>
        </p:txBody>
      </p:sp>
      <p:sp>
        <p:nvSpPr>
          <p:cNvPr id="2" name="Title 1">
            <a:extLst>
              <a:ext uri="{FF2B5EF4-FFF2-40B4-BE49-F238E27FC236}">
                <a16:creationId xmlns:a16="http://schemas.microsoft.com/office/drawing/2014/main" id="{87273A88-31D8-427B-87F3-9F543C3CA10C}"/>
              </a:ext>
            </a:extLst>
          </p:cNvPr>
          <p:cNvSpPr>
            <a:spLocks noGrp="1"/>
          </p:cNvSpPr>
          <p:nvPr>
            <p:ph type="title" idx="4294967295"/>
          </p:nvPr>
        </p:nvSpPr>
        <p:spPr>
          <a:xfrm>
            <a:off x="457200" y="98425"/>
            <a:ext cx="6172200" cy="1143000"/>
          </a:xfrm>
        </p:spPr>
        <p:txBody>
          <a:bodyPr>
            <a:normAutofit fontScale="90000"/>
          </a:bodyPr>
          <a:lstStyle/>
          <a:p>
            <a:pPr>
              <a:defRPr/>
            </a:pPr>
            <a:r>
              <a:rPr lang="en-US" altLang="en-US" dirty="0"/>
              <a:t>Measures of Spread: Range</a:t>
            </a:r>
            <a:endParaRPr lang="en-US" dirty="0"/>
          </a:p>
        </p:txBody>
      </p:sp>
      <p:pic>
        <p:nvPicPr>
          <p:cNvPr id="33796" name="Picture 5">
            <a:extLst>
              <a:ext uri="{FF2B5EF4-FFF2-40B4-BE49-F238E27FC236}">
                <a16:creationId xmlns:a16="http://schemas.microsoft.com/office/drawing/2014/main" id="{A74435F5-937A-472F-B6D1-9C6B677155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938463"/>
            <a:ext cx="4557713"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a:extLst>
              <a:ext uri="{FF2B5EF4-FFF2-40B4-BE49-F238E27FC236}">
                <a16:creationId xmlns:a16="http://schemas.microsoft.com/office/drawing/2014/main" id="{A796A8D7-30F3-441D-9533-E43A7A5C673A}"/>
              </a:ext>
            </a:extLst>
          </p:cNvPr>
          <p:cNvSpPr>
            <a:spLocks noGrp="1"/>
          </p:cNvSpPr>
          <p:nvPr>
            <p:ph type="dt" sz="quarter" idx="11"/>
          </p:nvPr>
        </p:nvSpPr>
        <p:spPr/>
        <p:txBody>
          <a:bodyPr/>
          <a:lstStyle/>
          <a:p>
            <a:pPr>
              <a:defRPr/>
            </a:pPr>
            <a:fld id="{FD9A179D-747A-4CB4-B32B-E0F7CA11FBE1}" type="datetime1">
              <a:rPr lang="en-US"/>
              <a:pPr>
                <a:defRPr/>
              </a:pPr>
              <a:t>9/7/2023</a:t>
            </a:fld>
            <a:endParaRPr lang="en-US" dirty="0"/>
          </a:p>
        </p:txBody>
      </p:sp>
      <p:sp>
        <p:nvSpPr>
          <p:cNvPr id="5" name="Footer Placeholder 4">
            <a:extLst>
              <a:ext uri="{FF2B5EF4-FFF2-40B4-BE49-F238E27FC236}">
                <a16:creationId xmlns:a16="http://schemas.microsoft.com/office/drawing/2014/main" id="{D8416616-9919-4FD6-BC92-CA6657FEBB56}"/>
              </a:ext>
            </a:extLst>
          </p:cNvPr>
          <p:cNvSpPr>
            <a:spLocks noGrp="1"/>
          </p:cNvSpPr>
          <p:nvPr>
            <p:ph type="ftr" sz="quarter" idx="12"/>
          </p:nvPr>
        </p:nvSpPr>
        <p:spPr/>
        <p:txBody>
          <a:bodyPr/>
          <a:lstStyle/>
          <a:p>
            <a:pPr>
              <a:defRPr/>
            </a:pPr>
            <a:r>
              <a:rPr lang="en-US"/>
              <a:t>Data Mining </a:t>
            </a:r>
            <a:endParaRPr lang="en-US" dirty="0"/>
          </a:p>
        </p:txBody>
      </p:sp>
      <p:sp>
        <p:nvSpPr>
          <p:cNvPr id="33799" name="Slide Number Placeholder 5">
            <a:extLst>
              <a:ext uri="{FF2B5EF4-FFF2-40B4-BE49-F238E27FC236}">
                <a16:creationId xmlns:a16="http://schemas.microsoft.com/office/drawing/2014/main" id="{D2B07409-0434-4B5F-B166-11BC3DAAB350}"/>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034771C-3B3A-44D5-A9BF-645942198502}" type="slidenum">
              <a:rPr lang="en-US" altLang="en-US" sz="1200" smtClean="0">
                <a:solidFill>
                  <a:srgbClr val="898989"/>
                </a:solidFill>
              </a:rPr>
              <a:pPr>
                <a:spcBef>
                  <a:spcPct val="0"/>
                </a:spcBef>
                <a:buFontTx/>
                <a:buNone/>
              </a:pPr>
              <a:t>18</a:t>
            </a:fld>
            <a:endParaRPr lang="en-US" altLang="en-US" sz="1200">
              <a:solidFill>
                <a:srgbClr val="89898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1A5EAE-6A7A-4DF4-8029-03CD96D754A2}"/>
              </a:ext>
            </a:extLst>
          </p:cNvPr>
          <p:cNvSpPr>
            <a:spLocks noGrp="1"/>
          </p:cNvSpPr>
          <p:nvPr>
            <p:ph idx="1"/>
          </p:nvPr>
        </p:nvSpPr>
        <p:spPr>
          <a:xfrm>
            <a:off x="457200" y="1447800"/>
            <a:ext cx="8229600" cy="4525963"/>
          </a:xfrm>
        </p:spPr>
        <p:txBody>
          <a:bodyPr/>
          <a:lstStyle/>
          <a:p>
            <a:pPr fontAlgn="base">
              <a:spcAft>
                <a:spcPct val="0"/>
              </a:spcAft>
            </a:pPr>
            <a:r>
              <a:rPr lang="en-US" altLang="en-US"/>
              <a:t>Example:</a:t>
            </a:r>
          </a:p>
          <a:p>
            <a:pPr fontAlgn="base">
              <a:spcAft>
                <a:spcPct val="0"/>
              </a:spcAft>
            </a:pPr>
            <a:r>
              <a:rPr lang="en-US" altLang="en-US"/>
              <a:t>Data (in thousands of dollars): 30, 36, 47, 50, 52, 52, 56, 60, 63, 70, 70, 110</a:t>
            </a:r>
          </a:p>
          <a:p>
            <a:pPr fontAlgn="base">
              <a:spcAft>
                <a:spcPct val="0"/>
              </a:spcAft>
            </a:pPr>
            <a:r>
              <a:rPr lang="en-US" altLang="en-US"/>
              <a:t>Range = ?</a:t>
            </a:r>
          </a:p>
          <a:p>
            <a:pPr fontAlgn="base">
              <a:spcAft>
                <a:spcPct val="0"/>
              </a:spcAft>
            </a:pPr>
            <a:r>
              <a:rPr lang="en-US" altLang="en-US"/>
              <a:t>Range = 110 -30 = $80,000</a:t>
            </a:r>
          </a:p>
          <a:p>
            <a:pPr fontAlgn="base">
              <a:spcAft>
                <a:spcPct val="0"/>
              </a:spcAft>
            </a:pPr>
            <a:endParaRPr lang="en-US" altLang="en-US"/>
          </a:p>
        </p:txBody>
      </p:sp>
      <p:sp>
        <p:nvSpPr>
          <p:cNvPr id="2" name="Title 1">
            <a:extLst>
              <a:ext uri="{FF2B5EF4-FFF2-40B4-BE49-F238E27FC236}">
                <a16:creationId xmlns:a16="http://schemas.microsoft.com/office/drawing/2014/main" id="{87273A88-31D8-427B-87F3-9F543C3CA10C}"/>
              </a:ext>
            </a:extLst>
          </p:cNvPr>
          <p:cNvSpPr>
            <a:spLocks noGrp="1"/>
          </p:cNvSpPr>
          <p:nvPr>
            <p:ph type="title" idx="4294967295"/>
          </p:nvPr>
        </p:nvSpPr>
        <p:spPr>
          <a:xfrm>
            <a:off x="457200" y="98425"/>
            <a:ext cx="6172200" cy="1143000"/>
          </a:xfrm>
        </p:spPr>
        <p:txBody>
          <a:bodyPr>
            <a:normAutofit fontScale="90000"/>
          </a:bodyPr>
          <a:lstStyle/>
          <a:p>
            <a:pPr>
              <a:defRPr/>
            </a:pPr>
            <a:r>
              <a:rPr lang="en-US" altLang="en-US" dirty="0"/>
              <a:t>Measures of Spread: Range</a:t>
            </a:r>
            <a:endParaRPr lang="en-US" dirty="0"/>
          </a:p>
        </p:txBody>
      </p:sp>
      <p:sp>
        <p:nvSpPr>
          <p:cNvPr id="4" name="Date Placeholder 3">
            <a:extLst>
              <a:ext uri="{FF2B5EF4-FFF2-40B4-BE49-F238E27FC236}">
                <a16:creationId xmlns:a16="http://schemas.microsoft.com/office/drawing/2014/main" id="{A796A8D7-30F3-441D-9533-E43A7A5C673A}"/>
              </a:ext>
            </a:extLst>
          </p:cNvPr>
          <p:cNvSpPr>
            <a:spLocks noGrp="1"/>
          </p:cNvSpPr>
          <p:nvPr>
            <p:ph type="dt" sz="quarter" idx="11"/>
          </p:nvPr>
        </p:nvSpPr>
        <p:spPr/>
        <p:txBody>
          <a:bodyPr/>
          <a:lstStyle/>
          <a:p>
            <a:pPr>
              <a:defRPr/>
            </a:pPr>
            <a:fld id="{FD9A179D-747A-4CB4-B32B-E0F7CA11FBE1}" type="datetime1">
              <a:rPr lang="en-US"/>
              <a:pPr>
                <a:defRPr/>
              </a:pPr>
              <a:t>9/7/2023</a:t>
            </a:fld>
            <a:endParaRPr lang="en-US" dirty="0"/>
          </a:p>
        </p:txBody>
      </p:sp>
      <p:sp>
        <p:nvSpPr>
          <p:cNvPr id="5" name="Footer Placeholder 4">
            <a:extLst>
              <a:ext uri="{FF2B5EF4-FFF2-40B4-BE49-F238E27FC236}">
                <a16:creationId xmlns:a16="http://schemas.microsoft.com/office/drawing/2014/main" id="{D8416616-9919-4FD6-BC92-CA6657FEBB56}"/>
              </a:ext>
            </a:extLst>
          </p:cNvPr>
          <p:cNvSpPr>
            <a:spLocks noGrp="1"/>
          </p:cNvSpPr>
          <p:nvPr>
            <p:ph type="ftr" sz="quarter" idx="12"/>
          </p:nvPr>
        </p:nvSpPr>
        <p:spPr/>
        <p:txBody>
          <a:bodyPr/>
          <a:lstStyle/>
          <a:p>
            <a:pPr>
              <a:defRPr/>
            </a:pPr>
            <a:r>
              <a:rPr lang="en-US"/>
              <a:t>Data Mining </a:t>
            </a:r>
            <a:endParaRPr lang="en-US" dirty="0"/>
          </a:p>
        </p:txBody>
      </p:sp>
      <p:sp>
        <p:nvSpPr>
          <p:cNvPr id="34822" name="Slide Number Placeholder 5">
            <a:extLst>
              <a:ext uri="{FF2B5EF4-FFF2-40B4-BE49-F238E27FC236}">
                <a16:creationId xmlns:a16="http://schemas.microsoft.com/office/drawing/2014/main" id="{3A219AF7-35DE-487E-A3C3-2CA77CDA5266}"/>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206C8F4-2E12-4F30-ACAD-8775AD06F5E8}" type="slidenum">
              <a:rPr lang="en-US" altLang="en-US" sz="1200" smtClean="0">
                <a:solidFill>
                  <a:srgbClr val="898989"/>
                </a:solidFill>
              </a:rPr>
              <a:pPr>
                <a:spcBef>
                  <a:spcPct val="0"/>
                </a:spcBef>
                <a:buFontTx/>
                <a:buNone/>
              </a:pPr>
              <a:t>19</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5BCBBF-83C7-4359-9D8B-A5B4A031CE75}"/>
              </a:ext>
            </a:extLst>
          </p:cNvPr>
          <p:cNvSpPr>
            <a:spLocks noGrp="1"/>
          </p:cNvSpPr>
          <p:nvPr>
            <p:ph sz="quarter" idx="10"/>
          </p:nvPr>
        </p:nvSpPr>
        <p:spPr/>
        <p:txBody>
          <a:bodyPr/>
          <a:lstStyle/>
          <a:p>
            <a:pPr eaLnBrk="1" hangingPunct="1">
              <a:spcBef>
                <a:spcPct val="0"/>
              </a:spcBef>
              <a:defRPr/>
            </a:pPr>
            <a:r>
              <a:rPr lang="en-US" sz="2400" dirty="0">
                <a:latin typeface="Arial" charset="0"/>
                <a:cs typeface="Arial" charset="0"/>
              </a:rPr>
              <a:t>Text Book Chapter 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5CB34756-41B8-47D0-94D4-5F885411BA30}"/>
              </a:ext>
            </a:extLst>
          </p:cNvPr>
          <p:cNvSpPr>
            <a:spLocks noGrp="1"/>
          </p:cNvSpPr>
          <p:nvPr>
            <p:ph idx="1"/>
          </p:nvPr>
        </p:nvSpPr>
        <p:spPr>
          <a:xfrm>
            <a:off x="495300" y="1385888"/>
            <a:ext cx="8229600" cy="4525962"/>
          </a:xfrm>
        </p:spPr>
        <p:txBody>
          <a:bodyPr/>
          <a:lstStyle/>
          <a:p>
            <a:pPr fontAlgn="base">
              <a:spcAft>
                <a:spcPct val="0"/>
              </a:spcAft>
            </a:pPr>
            <a:r>
              <a:rPr lang="en-US" altLang="en-US"/>
              <a:t>The variance and standard deviation are the most common measure of the spread of a set of points</a:t>
            </a:r>
          </a:p>
          <a:p>
            <a:pPr fontAlgn="base">
              <a:spcAft>
                <a:spcPct val="0"/>
              </a:spcAft>
            </a:pPr>
            <a:endParaRPr lang="en-US" altLang="en-US"/>
          </a:p>
          <a:p>
            <a:pPr fontAlgn="base">
              <a:spcAft>
                <a:spcPct val="0"/>
              </a:spcAft>
            </a:pPr>
            <a:endParaRPr lang="en-US" altLang="en-US"/>
          </a:p>
          <a:p>
            <a:pPr fontAlgn="base">
              <a:spcAft>
                <a:spcPct val="0"/>
              </a:spcAft>
            </a:pPr>
            <a:r>
              <a:rPr lang="en-US" altLang="en-US"/>
              <a:t>Standard deviation S</a:t>
            </a:r>
            <a:r>
              <a:rPr lang="en-US" altLang="en-US" baseline="-25000"/>
              <a:t>x </a:t>
            </a:r>
            <a:r>
              <a:rPr lang="en-US" altLang="en-US"/>
              <a:t>is the square root of variance </a:t>
            </a:r>
          </a:p>
          <a:p>
            <a:pPr fontAlgn="base">
              <a:spcAft>
                <a:spcPct val="0"/>
              </a:spcAft>
            </a:pPr>
            <a:r>
              <a:rPr lang="en-US" altLang="en-US"/>
              <a:t>A low standard deviation means that the data observations tend to be very close to the mean, while a high standard deviation indicates that the data are spread out over a large range of values</a:t>
            </a:r>
          </a:p>
          <a:p>
            <a:pPr fontAlgn="base">
              <a:spcAft>
                <a:spcPct val="0"/>
              </a:spcAft>
            </a:pPr>
            <a:r>
              <a:rPr lang="en-US" altLang="en-US"/>
              <a:t>However, this is also sensitive to outliers, as it is dependent on mean</a:t>
            </a:r>
          </a:p>
          <a:p>
            <a:pPr fontAlgn="base">
              <a:spcAft>
                <a:spcPct val="0"/>
              </a:spcAft>
            </a:pPr>
            <a:endParaRPr lang="en-US" altLang="en-US"/>
          </a:p>
        </p:txBody>
      </p:sp>
      <p:sp>
        <p:nvSpPr>
          <p:cNvPr id="2" name="Title 1">
            <a:extLst>
              <a:ext uri="{FF2B5EF4-FFF2-40B4-BE49-F238E27FC236}">
                <a16:creationId xmlns:a16="http://schemas.microsoft.com/office/drawing/2014/main" id="{6B24AABE-4421-4137-9DF8-0383056EECEC}"/>
              </a:ext>
            </a:extLst>
          </p:cNvPr>
          <p:cNvSpPr>
            <a:spLocks noGrp="1"/>
          </p:cNvSpPr>
          <p:nvPr>
            <p:ph type="title" idx="4294967295"/>
          </p:nvPr>
        </p:nvSpPr>
        <p:spPr>
          <a:xfrm>
            <a:off x="457200" y="152400"/>
            <a:ext cx="6172200" cy="1143000"/>
          </a:xfrm>
        </p:spPr>
        <p:txBody>
          <a:bodyPr>
            <a:normAutofit fontScale="90000"/>
          </a:bodyPr>
          <a:lstStyle/>
          <a:p>
            <a:pPr>
              <a:defRPr/>
            </a:pPr>
            <a:r>
              <a:rPr lang="en-US" altLang="en-US" dirty="0"/>
              <a:t>Measures of Spread: Variance</a:t>
            </a:r>
            <a:endParaRPr lang="en-US" dirty="0"/>
          </a:p>
        </p:txBody>
      </p:sp>
      <p:graphicFrame>
        <p:nvGraphicFramePr>
          <p:cNvPr id="35844" name="Object 5">
            <a:extLst>
              <a:ext uri="{FF2B5EF4-FFF2-40B4-BE49-F238E27FC236}">
                <a16:creationId xmlns:a16="http://schemas.microsoft.com/office/drawing/2014/main" id="{AA2DADE6-65FF-43FF-B79E-6B8BD36D0E52}"/>
              </a:ext>
            </a:extLst>
          </p:cNvPr>
          <p:cNvGraphicFramePr>
            <a:graphicFrameLocks noChangeAspect="1"/>
          </p:cNvGraphicFramePr>
          <p:nvPr/>
        </p:nvGraphicFramePr>
        <p:xfrm>
          <a:off x="1752600" y="2209800"/>
          <a:ext cx="5029200" cy="825500"/>
        </p:xfrm>
        <a:graphic>
          <a:graphicData uri="http://schemas.openxmlformats.org/presentationml/2006/ole">
            <mc:AlternateContent xmlns:mc="http://schemas.openxmlformats.org/markup-compatibility/2006">
              <mc:Choice xmlns:v="urn:schemas-microsoft-com:vml" Requires="v">
                <p:oleObj spid="_x0000_s35858" name="Document" r:id="rId3" imgW="5485433" imgH="1101915" progId="Word.Document.8">
                  <p:embed/>
                </p:oleObj>
              </mc:Choice>
              <mc:Fallback>
                <p:oleObj name="Document" r:id="rId3" imgW="5485433" imgH="1101915"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209800"/>
                        <a:ext cx="50292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Date Placeholder 2">
            <a:extLst>
              <a:ext uri="{FF2B5EF4-FFF2-40B4-BE49-F238E27FC236}">
                <a16:creationId xmlns:a16="http://schemas.microsoft.com/office/drawing/2014/main" id="{61EE7C4C-6A23-4690-B47E-4BF421C6D544}"/>
              </a:ext>
            </a:extLst>
          </p:cNvPr>
          <p:cNvSpPr>
            <a:spLocks noGrp="1"/>
          </p:cNvSpPr>
          <p:nvPr>
            <p:ph type="dt" sz="quarter" idx="11"/>
          </p:nvPr>
        </p:nvSpPr>
        <p:spPr/>
        <p:txBody>
          <a:bodyPr/>
          <a:lstStyle/>
          <a:p>
            <a:pPr>
              <a:defRPr/>
            </a:pPr>
            <a:fld id="{8A5B7948-2394-4880-B63D-25642F4D299B}" type="datetime1">
              <a:rPr lang="en-US"/>
              <a:pPr>
                <a:defRPr/>
              </a:pPr>
              <a:t>9/7/2023</a:t>
            </a:fld>
            <a:endParaRPr lang="en-US" dirty="0"/>
          </a:p>
        </p:txBody>
      </p:sp>
      <p:sp>
        <p:nvSpPr>
          <p:cNvPr id="4" name="Footer Placeholder 3">
            <a:extLst>
              <a:ext uri="{FF2B5EF4-FFF2-40B4-BE49-F238E27FC236}">
                <a16:creationId xmlns:a16="http://schemas.microsoft.com/office/drawing/2014/main" id="{9E999A0D-9D7B-4A87-97F6-9E237E8D3F55}"/>
              </a:ext>
            </a:extLst>
          </p:cNvPr>
          <p:cNvSpPr>
            <a:spLocks noGrp="1"/>
          </p:cNvSpPr>
          <p:nvPr>
            <p:ph type="ftr" sz="quarter" idx="12"/>
          </p:nvPr>
        </p:nvSpPr>
        <p:spPr/>
        <p:txBody>
          <a:bodyPr/>
          <a:lstStyle/>
          <a:p>
            <a:pPr>
              <a:defRPr/>
            </a:pPr>
            <a:r>
              <a:rPr lang="en-US"/>
              <a:t>Data Mining </a:t>
            </a:r>
            <a:endParaRPr lang="en-US" dirty="0"/>
          </a:p>
        </p:txBody>
      </p:sp>
      <p:sp>
        <p:nvSpPr>
          <p:cNvPr id="35847" name="Slide Number Placeholder 4">
            <a:extLst>
              <a:ext uri="{FF2B5EF4-FFF2-40B4-BE49-F238E27FC236}">
                <a16:creationId xmlns:a16="http://schemas.microsoft.com/office/drawing/2014/main" id="{568F8A78-AA25-4BC2-B638-E4C61818DF19}"/>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6AEF746-E2C1-4EB9-AE6E-A03A9B235A08}" type="slidenum">
              <a:rPr lang="en-US" altLang="en-US" sz="1200" smtClean="0">
                <a:solidFill>
                  <a:srgbClr val="898989"/>
                </a:solidFill>
              </a:rPr>
              <a:pPr>
                <a:spcBef>
                  <a:spcPct val="0"/>
                </a:spcBef>
                <a:buFontTx/>
                <a:buNone/>
              </a:pPr>
              <a:t>20</a:t>
            </a:fld>
            <a:endParaRPr lang="en-US" altLang="en-US" sz="1200">
              <a:solidFill>
                <a:srgbClr val="89898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a:extLst>
              <a:ext uri="{FF2B5EF4-FFF2-40B4-BE49-F238E27FC236}">
                <a16:creationId xmlns:a16="http://schemas.microsoft.com/office/drawing/2014/main" id="{051E1EA0-9688-44A6-9887-0E56CAB81766}"/>
              </a:ext>
            </a:extLst>
          </p:cNvPr>
          <p:cNvSpPr>
            <a:spLocks noGrp="1"/>
          </p:cNvSpPr>
          <p:nvPr>
            <p:ph sz="half" idx="1"/>
          </p:nvPr>
        </p:nvSpPr>
        <p:spPr>
          <a:xfrm>
            <a:off x="457200" y="1600200"/>
            <a:ext cx="8237538" cy="4525963"/>
          </a:xfrm>
        </p:spPr>
        <p:txBody>
          <a:bodyPr/>
          <a:lstStyle/>
          <a:p>
            <a:pPr fontAlgn="base">
              <a:spcAft>
                <a:spcPct val="0"/>
              </a:spcAft>
            </a:pPr>
            <a:r>
              <a:rPr lang="en-US" altLang="en-US"/>
              <a:t>Consider the data (in thousands of dollars): </a:t>
            </a:r>
          </a:p>
          <a:p>
            <a:pPr fontAlgn="base">
              <a:spcAft>
                <a:spcPct val="0"/>
              </a:spcAft>
            </a:pPr>
            <a:r>
              <a:rPr lang="en-US" altLang="en-US"/>
              <a:t>30, 36, 47, 50, 52, 52, 56, 60, 63, 70, 70, 110</a:t>
            </a:r>
          </a:p>
          <a:p>
            <a:pPr fontAlgn="base">
              <a:spcAft>
                <a:spcPct val="0"/>
              </a:spcAft>
            </a:pPr>
            <a:r>
              <a:rPr lang="en-US" altLang="en-US"/>
              <a:t>Compute the variance and standard deviation </a:t>
            </a:r>
          </a:p>
          <a:p>
            <a:pPr fontAlgn="base">
              <a:spcAft>
                <a:spcPct val="0"/>
              </a:spcAft>
            </a:pPr>
            <a:endParaRPr lang="en-US" altLang="en-US"/>
          </a:p>
        </p:txBody>
      </p:sp>
      <p:sp>
        <p:nvSpPr>
          <p:cNvPr id="2" name="Title 1">
            <a:extLst>
              <a:ext uri="{FF2B5EF4-FFF2-40B4-BE49-F238E27FC236}">
                <a16:creationId xmlns:a16="http://schemas.microsoft.com/office/drawing/2014/main" id="{F2CD77DD-09B6-4C04-AF85-886BB28291B6}"/>
              </a:ext>
            </a:extLst>
          </p:cNvPr>
          <p:cNvSpPr>
            <a:spLocks noGrp="1"/>
          </p:cNvSpPr>
          <p:nvPr>
            <p:ph type="title" idx="4294967295"/>
          </p:nvPr>
        </p:nvSpPr>
        <p:spPr>
          <a:xfrm>
            <a:off x="609600" y="160338"/>
            <a:ext cx="4973638" cy="1143000"/>
          </a:xfrm>
        </p:spPr>
        <p:txBody>
          <a:bodyPr/>
          <a:lstStyle/>
          <a:p>
            <a:pPr>
              <a:defRPr/>
            </a:pPr>
            <a:r>
              <a:rPr lang="en-US" altLang="en-US" dirty="0" err="1"/>
              <a:t>Variance:</a:t>
            </a:r>
            <a:r>
              <a:rPr lang="en-US" dirty="0" err="1"/>
              <a:t>Example</a:t>
            </a:r>
            <a:endParaRPr lang="en-US" dirty="0"/>
          </a:p>
        </p:txBody>
      </p:sp>
      <p:sp>
        <p:nvSpPr>
          <p:cNvPr id="5" name="Date Placeholder 4">
            <a:extLst>
              <a:ext uri="{FF2B5EF4-FFF2-40B4-BE49-F238E27FC236}">
                <a16:creationId xmlns:a16="http://schemas.microsoft.com/office/drawing/2014/main" id="{B654C893-2361-4706-8400-70D7BC10F3CC}"/>
              </a:ext>
            </a:extLst>
          </p:cNvPr>
          <p:cNvSpPr>
            <a:spLocks noGrp="1"/>
          </p:cNvSpPr>
          <p:nvPr>
            <p:ph type="dt" sz="quarter" idx="11"/>
          </p:nvPr>
        </p:nvSpPr>
        <p:spPr/>
        <p:txBody>
          <a:bodyPr/>
          <a:lstStyle/>
          <a:p>
            <a:pPr>
              <a:defRPr/>
            </a:pPr>
            <a:fld id="{5B6E4830-A28B-4A38-B28E-BBB2D302CD59}" type="datetime1">
              <a:rPr lang="en-US"/>
              <a:pPr>
                <a:defRPr/>
              </a:pPr>
              <a:t>9/7/2023</a:t>
            </a:fld>
            <a:endParaRPr lang="en-US" dirty="0"/>
          </a:p>
        </p:txBody>
      </p:sp>
      <p:sp>
        <p:nvSpPr>
          <p:cNvPr id="6" name="Footer Placeholder 5">
            <a:extLst>
              <a:ext uri="{FF2B5EF4-FFF2-40B4-BE49-F238E27FC236}">
                <a16:creationId xmlns:a16="http://schemas.microsoft.com/office/drawing/2014/main" id="{CFD2C3EE-C6B3-4145-AD3C-4BD53FF721BD}"/>
              </a:ext>
            </a:extLst>
          </p:cNvPr>
          <p:cNvSpPr>
            <a:spLocks noGrp="1"/>
          </p:cNvSpPr>
          <p:nvPr>
            <p:ph type="ftr" sz="quarter" idx="12"/>
          </p:nvPr>
        </p:nvSpPr>
        <p:spPr/>
        <p:txBody>
          <a:bodyPr/>
          <a:lstStyle/>
          <a:p>
            <a:pPr>
              <a:defRPr/>
            </a:pPr>
            <a:r>
              <a:rPr lang="en-US"/>
              <a:t>Data Mining </a:t>
            </a:r>
            <a:endParaRPr lang="en-US" dirty="0"/>
          </a:p>
        </p:txBody>
      </p:sp>
      <p:sp>
        <p:nvSpPr>
          <p:cNvPr id="36870" name="Slide Number Placeholder 6">
            <a:extLst>
              <a:ext uri="{FF2B5EF4-FFF2-40B4-BE49-F238E27FC236}">
                <a16:creationId xmlns:a16="http://schemas.microsoft.com/office/drawing/2014/main" id="{2D581CA2-59EA-4F10-9AAE-DD6F8D9BDD40}"/>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ECB03CC-8063-433B-AB43-8E6F27F04622}" type="slidenum">
              <a:rPr lang="en-US" altLang="en-US" sz="1200" smtClean="0">
                <a:solidFill>
                  <a:srgbClr val="898989"/>
                </a:solidFill>
              </a:rPr>
              <a:pPr>
                <a:spcBef>
                  <a:spcPct val="0"/>
                </a:spcBef>
                <a:buFontTx/>
                <a:buNone/>
              </a:pPr>
              <a:t>21</a:t>
            </a:fld>
            <a:endParaRPr lang="en-US" altLang="en-US" sz="1200">
              <a:solidFill>
                <a:srgbClr val="89898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F3C14D-B8B8-41D8-9904-07CBAC7D9D14}"/>
              </a:ext>
            </a:extLst>
          </p:cNvPr>
          <p:cNvSpPr>
            <a:spLocks noGrp="1"/>
          </p:cNvSpPr>
          <p:nvPr>
            <p:ph sz="half" idx="1"/>
          </p:nvPr>
        </p:nvSpPr>
        <p:spPr/>
        <p:txBody>
          <a:bodyPr>
            <a:normAutofit fontScale="92500"/>
          </a:bodyPr>
          <a:lstStyle/>
          <a:p>
            <a:pPr>
              <a:defRPr/>
            </a:pPr>
            <a:r>
              <a:rPr lang="en-US" dirty="0"/>
              <a:t>Data (in thousands of dollars): </a:t>
            </a:r>
          </a:p>
          <a:p>
            <a:pPr>
              <a:defRPr/>
            </a:pPr>
            <a:r>
              <a:rPr lang="en-US" dirty="0"/>
              <a:t>30, 36, 47, 50, 52, 52, 56, 60, 63, 70, 70, 110</a:t>
            </a:r>
          </a:p>
          <a:p>
            <a:pPr>
              <a:defRPr/>
            </a:pPr>
            <a:r>
              <a:rPr lang="en-US" dirty="0"/>
              <a:t>Mean = 58</a:t>
            </a:r>
          </a:p>
          <a:p>
            <a:pPr>
              <a:defRPr/>
            </a:pPr>
            <a:r>
              <a:rPr lang="en-US" dirty="0"/>
              <a:t>Sum (x</a:t>
            </a:r>
            <a:r>
              <a:rPr lang="en-US" baseline="-25000" dirty="0"/>
              <a:t>i</a:t>
            </a:r>
            <a:r>
              <a:rPr lang="en-US" dirty="0"/>
              <a:t>-x*)</a:t>
            </a:r>
            <a:r>
              <a:rPr lang="en-US" baseline="30000" dirty="0"/>
              <a:t>2</a:t>
            </a:r>
            <a:r>
              <a:rPr lang="en-US" dirty="0"/>
              <a:t>= 4550</a:t>
            </a:r>
          </a:p>
          <a:p>
            <a:pPr>
              <a:defRPr/>
            </a:pPr>
            <a:r>
              <a:rPr lang="en-US" dirty="0"/>
              <a:t>Variance = 4500/11 = 413.63</a:t>
            </a:r>
          </a:p>
          <a:p>
            <a:pPr>
              <a:defRPr/>
            </a:pPr>
            <a:r>
              <a:rPr lang="en-US" dirty="0"/>
              <a:t>Standard deviation =20.3</a:t>
            </a:r>
          </a:p>
          <a:p>
            <a:pPr>
              <a:defRPr/>
            </a:pPr>
            <a:endParaRPr lang="en-US" dirty="0"/>
          </a:p>
        </p:txBody>
      </p:sp>
      <p:sp>
        <p:nvSpPr>
          <p:cNvPr id="2" name="Title 1">
            <a:extLst>
              <a:ext uri="{FF2B5EF4-FFF2-40B4-BE49-F238E27FC236}">
                <a16:creationId xmlns:a16="http://schemas.microsoft.com/office/drawing/2014/main" id="{F2CD77DD-09B6-4C04-AF85-886BB28291B6}"/>
              </a:ext>
            </a:extLst>
          </p:cNvPr>
          <p:cNvSpPr>
            <a:spLocks noGrp="1"/>
          </p:cNvSpPr>
          <p:nvPr>
            <p:ph type="title" idx="4294967295"/>
          </p:nvPr>
        </p:nvSpPr>
        <p:spPr>
          <a:xfrm>
            <a:off x="609600" y="160338"/>
            <a:ext cx="4973638" cy="1143000"/>
          </a:xfrm>
        </p:spPr>
        <p:txBody>
          <a:bodyPr/>
          <a:lstStyle/>
          <a:p>
            <a:pPr>
              <a:defRPr/>
            </a:pPr>
            <a:r>
              <a:rPr lang="en-US" altLang="en-US" dirty="0" err="1"/>
              <a:t>Variance:</a:t>
            </a:r>
            <a:r>
              <a:rPr lang="en-US" dirty="0" err="1"/>
              <a:t>Example</a:t>
            </a:r>
            <a:endParaRPr lang="en-US" dirty="0"/>
          </a:p>
        </p:txBody>
      </p:sp>
      <p:graphicFrame>
        <p:nvGraphicFramePr>
          <p:cNvPr id="4" name="Table 3">
            <a:extLst>
              <a:ext uri="{FF2B5EF4-FFF2-40B4-BE49-F238E27FC236}">
                <a16:creationId xmlns:a16="http://schemas.microsoft.com/office/drawing/2014/main" id="{E0505EFE-D13E-441A-85C1-F80CA6D2CD32}"/>
              </a:ext>
            </a:extLst>
          </p:cNvPr>
          <p:cNvGraphicFramePr>
            <a:graphicFrameLocks noGrp="1"/>
          </p:cNvGraphicFramePr>
          <p:nvPr/>
        </p:nvGraphicFramePr>
        <p:xfrm>
          <a:off x="4648200" y="914400"/>
          <a:ext cx="4440238" cy="5646732"/>
        </p:xfrm>
        <a:graphic>
          <a:graphicData uri="http://schemas.openxmlformats.org/drawingml/2006/table">
            <a:tbl>
              <a:tblPr firstRow="1" bandRow="1">
                <a:tableStyleId>{5940675A-B579-460E-94D1-54222C63F5DA}</a:tableStyleId>
              </a:tblPr>
              <a:tblGrid>
                <a:gridCol w="1309790">
                  <a:extLst>
                    <a:ext uri="{9D8B030D-6E8A-4147-A177-3AD203B41FA5}">
                      <a16:colId xmlns:a16="http://schemas.microsoft.com/office/drawing/2014/main" val="168478752"/>
                    </a:ext>
                  </a:extLst>
                </a:gridCol>
                <a:gridCol w="1978953">
                  <a:extLst>
                    <a:ext uri="{9D8B030D-6E8A-4147-A177-3AD203B41FA5}">
                      <a16:colId xmlns:a16="http://schemas.microsoft.com/office/drawing/2014/main" val="3902387527"/>
                    </a:ext>
                  </a:extLst>
                </a:gridCol>
                <a:gridCol w="1151495">
                  <a:extLst>
                    <a:ext uri="{9D8B030D-6E8A-4147-A177-3AD203B41FA5}">
                      <a16:colId xmlns:a16="http://schemas.microsoft.com/office/drawing/2014/main" val="2266533191"/>
                    </a:ext>
                  </a:extLst>
                </a:gridCol>
              </a:tblGrid>
              <a:tr h="434364">
                <a:tc>
                  <a:txBody>
                    <a:bodyPr/>
                    <a:lstStyle/>
                    <a:p>
                      <a:r>
                        <a:rPr lang="en-US" sz="2400" dirty="0"/>
                        <a:t>x</a:t>
                      </a:r>
                    </a:p>
                  </a:txBody>
                  <a:tcPr marL="68573" marR="68573" marT="34292" marB="34292"/>
                </a:tc>
                <a:tc>
                  <a:txBody>
                    <a:bodyPr/>
                    <a:lstStyle/>
                    <a:p>
                      <a:r>
                        <a:rPr lang="en-US" sz="2400" dirty="0"/>
                        <a:t>x</a:t>
                      </a:r>
                      <a:r>
                        <a:rPr lang="en-US" sz="2400" baseline="-25000" dirty="0"/>
                        <a:t>i</a:t>
                      </a:r>
                      <a:r>
                        <a:rPr lang="en-US" sz="2400" dirty="0"/>
                        <a:t>-x*</a:t>
                      </a:r>
                    </a:p>
                  </a:txBody>
                  <a:tcPr marL="68573" marR="68573" marT="34292" marB="3429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(x</a:t>
                      </a:r>
                      <a:r>
                        <a:rPr lang="en-US" sz="2400" baseline="-25000" dirty="0"/>
                        <a:t>i</a:t>
                      </a:r>
                      <a:r>
                        <a:rPr lang="en-US" sz="2400" dirty="0"/>
                        <a:t>-x*)</a:t>
                      </a:r>
                      <a:r>
                        <a:rPr lang="en-US" sz="2400" baseline="30000" dirty="0"/>
                        <a:t>2</a:t>
                      </a:r>
                    </a:p>
                  </a:txBody>
                  <a:tcPr marL="68573" marR="68573" marT="34292" marB="34292"/>
                </a:tc>
                <a:extLst>
                  <a:ext uri="{0D108BD9-81ED-4DB2-BD59-A6C34878D82A}">
                    <a16:rowId xmlns:a16="http://schemas.microsoft.com/office/drawing/2014/main" val="1238584840"/>
                  </a:ext>
                </a:extLst>
              </a:tr>
              <a:tr h="434364">
                <a:tc>
                  <a:txBody>
                    <a:bodyPr/>
                    <a:lstStyle/>
                    <a:p>
                      <a:r>
                        <a:rPr lang="en-US" sz="2400" dirty="0"/>
                        <a:t>30</a:t>
                      </a:r>
                    </a:p>
                  </a:txBody>
                  <a:tcPr marL="68573" marR="68573" marT="34292" marB="34292"/>
                </a:tc>
                <a:tc>
                  <a:txBody>
                    <a:bodyPr/>
                    <a:lstStyle/>
                    <a:p>
                      <a:r>
                        <a:rPr lang="en-US" sz="2400" dirty="0"/>
                        <a:t>30- 58 = -28</a:t>
                      </a:r>
                    </a:p>
                  </a:txBody>
                  <a:tcPr marL="68573" marR="68573" marT="34292" marB="34292"/>
                </a:tc>
                <a:tc>
                  <a:txBody>
                    <a:bodyPr/>
                    <a:lstStyle/>
                    <a:p>
                      <a:r>
                        <a:rPr lang="en-US" sz="2400" dirty="0"/>
                        <a:t>784</a:t>
                      </a:r>
                    </a:p>
                  </a:txBody>
                  <a:tcPr marL="68573" marR="68573" marT="34292" marB="34292"/>
                </a:tc>
                <a:extLst>
                  <a:ext uri="{0D108BD9-81ED-4DB2-BD59-A6C34878D82A}">
                    <a16:rowId xmlns:a16="http://schemas.microsoft.com/office/drawing/2014/main" val="2352902452"/>
                  </a:ext>
                </a:extLst>
              </a:tr>
              <a:tr h="434364">
                <a:tc>
                  <a:txBody>
                    <a:bodyPr/>
                    <a:lstStyle/>
                    <a:p>
                      <a:r>
                        <a:rPr lang="en-US" sz="2400" dirty="0"/>
                        <a:t>36</a:t>
                      </a:r>
                    </a:p>
                  </a:txBody>
                  <a:tcPr marL="68573" marR="68573" marT="34292" marB="34292"/>
                </a:tc>
                <a:tc>
                  <a:txBody>
                    <a:bodyPr/>
                    <a:lstStyle/>
                    <a:p>
                      <a:r>
                        <a:rPr lang="en-US" sz="2400" dirty="0"/>
                        <a:t>36 – 58 = -22</a:t>
                      </a:r>
                    </a:p>
                  </a:txBody>
                  <a:tcPr marL="68573" marR="68573" marT="34292" marB="34292"/>
                </a:tc>
                <a:tc>
                  <a:txBody>
                    <a:bodyPr/>
                    <a:lstStyle/>
                    <a:p>
                      <a:r>
                        <a:rPr lang="en-US" sz="2400" dirty="0"/>
                        <a:t>484</a:t>
                      </a:r>
                    </a:p>
                  </a:txBody>
                  <a:tcPr marL="68573" marR="68573" marT="34292" marB="34292"/>
                </a:tc>
                <a:extLst>
                  <a:ext uri="{0D108BD9-81ED-4DB2-BD59-A6C34878D82A}">
                    <a16:rowId xmlns:a16="http://schemas.microsoft.com/office/drawing/2014/main" val="639227239"/>
                  </a:ext>
                </a:extLst>
              </a:tr>
              <a:tr h="434364">
                <a:tc>
                  <a:txBody>
                    <a:bodyPr/>
                    <a:lstStyle/>
                    <a:p>
                      <a:r>
                        <a:rPr lang="en-US" sz="2400" dirty="0"/>
                        <a:t>47</a:t>
                      </a:r>
                    </a:p>
                  </a:txBody>
                  <a:tcPr marL="68573" marR="68573" marT="34292" marB="34292"/>
                </a:tc>
                <a:tc>
                  <a:txBody>
                    <a:bodyPr/>
                    <a:lstStyle/>
                    <a:p>
                      <a:r>
                        <a:rPr lang="en-US" sz="2400" dirty="0"/>
                        <a:t>47-58 = -11</a:t>
                      </a:r>
                    </a:p>
                  </a:txBody>
                  <a:tcPr marL="68573" marR="68573" marT="34292" marB="34292"/>
                </a:tc>
                <a:tc>
                  <a:txBody>
                    <a:bodyPr/>
                    <a:lstStyle/>
                    <a:p>
                      <a:r>
                        <a:rPr lang="en-US" sz="2400" dirty="0"/>
                        <a:t>121</a:t>
                      </a:r>
                    </a:p>
                  </a:txBody>
                  <a:tcPr marL="68573" marR="68573" marT="34292" marB="34292"/>
                </a:tc>
                <a:extLst>
                  <a:ext uri="{0D108BD9-81ED-4DB2-BD59-A6C34878D82A}">
                    <a16:rowId xmlns:a16="http://schemas.microsoft.com/office/drawing/2014/main" val="2818533896"/>
                  </a:ext>
                </a:extLst>
              </a:tr>
              <a:tr h="434364">
                <a:tc>
                  <a:txBody>
                    <a:bodyPr/>
                    <a:lstStyle/>
                    <a:p>
                      <a:r>
                        <a:rPr lang="en-US" sz="2400" dirty="0"/>
                        <a:t>50</a:t>
                      </a:r>
                    </a:p>
                  </a:txBody>
                  <a:tcPr marL="68573" marR="68573" marT="34292" marB="34292"/>
                </a:tc>
                <a:tc>
                  <a:txBody>
                    <a:bodyPr/>
                    <a:lstStyle/>
                    <a:p>
                      <a:r>
                        <a:rPr lang="en-US" sz="2400" dirty="0"/>
                        <a:t>50-58 = -8</a:t>
                      </a:r>
                    </a:p>
                  </a:txBody>
                  <a:tcPr marL="68573" marR="68573" marT="34292" marB="34292"/>
                </a:tc>
                <a:tc>
                  <a:txBody>
                    <a:bodyPr/>
                    <a:lstStyle/>
                    <a:p>
                      <a:r>
                        <a:rPr lang="en-US" sz="2400" dirty="0"/>
                        <a:t>64</a:t>
                      </a:r>
                    </a:p>
                  </a:txBody>
                  <a:tcPr marL="68573" marR="68573" marT="34292" marB="34292"/>
                </a:tc>
                <a:extLst>
                  <a:ext uri="{0D108BD9-81ED-4DB2-BD59-A6C34878D82A}">
                    <a16:rowId xmlns:a16="http://schemas.microsoft.com/office/drawing/2014/main" val="2091080045"/>
                  </a:ext>
                </a:extLst>
              </a:tr>
              <a:tr h="434364">
                <a:tc>
                  <a:txBody>
                    <a:bodyPr/>
                    <a:lstStyle/>
                    <a:p>
                      <a:r>
                        <a:rPr lang="en-US" sz="2400" dirty="0"/>
                        <a:t>52</a:t>
                      </a:r>
                    </a:p>
                  </a:txBody>
                  <a:tcPr marL="68573" marR="68573" marT="34292" marB="34292"/>
                </a:tc>
                <a:tc>
                  <a:txBody>
                    <a:bodyPr/>
                    <a:lstStyle/>
                    <a:p>
                      <a:r>
                        <a:rPr lang="en-US" sz="2400" dirty="0"/>
                        <a:t>52-58 = -6</a:t>
                      </a:r>
                    </a:p>
                  </a:txBody>
                  <a:tcPr marL="68573" marR="68573" marT="34292" marB="34292"/>
                </a:tc>
                <a:tc>
                  <a:txBody>
                    <a:bodyPr/>
                    <a:lstStyle/>
                    <a:p>
                      <a:r>
                        <a:rPr lang="en-US" sz="2400" dirty="0"/>
                        <a:t>36</a:t>
                      </a:r>
                    </a:p>
                  </a:txBody>
                  <a:tcPr marL="68573" marR="68573" marT="34292" marB="34292"/>
                </a:tc>
                <a:extLst>
                  <a:ext uri="{0D108BD9-81ED-4DB2-BD59-A6C34878D82A}">
                    <a16:rowId xmlns:a16="http://schemas.microsoft.com/office/drawing/2014/main" val="892077619"/>
                  </a:ext>
                </a:extLst>
              </a:tr>
              <a:tr h="434364">
                <a:tc>
                  <a:txBody>
                    <a:bodyPr/>
                    <a:lstStyle/>
                    <a:p>
                      <a:r>
                        <a:rPr lang="en-US" sz="2400" dirty="0"/>
                        <a:t>52</a:t>
                      </a:r>
                    </a:p>
                  </a:txBody>
                  <a:tcPr marL="68573" marR="68573" marT="34292" marB="34292"/>
                </a:tc>
                <a:tc>
                  <a:txBody>
                    <a:bodyPr/>
                    <a:lstStyle/>
                    <a:p>
                      <a:r>
                        <a:rPr lang="en-US" sz="2400" dirty="0"/>
                        <a:t>52-58 = -6</a:t>
                      </a:r>
                    </a:p>
                  </a:txBody>
                  <a:tcPr marL="68573" marR="68573" marT="34292" marB="34292"/>
                </a:tc>
                <a:tc>
                  <a:txBody>
                    <a:bodyPr/>
                    <a:lstStyle/>
                    <a:p>
                      <a:r>
                        <a:rPr lang="en-US" sz="2400" dirty="0"/>
                        <a:t>36</a:t>
                      </a:r>
                    </a:p>
                  </a:txBody>
                  <a:tcPr marL="68573" marR="68573" marT="34292" marB="34292"/>
                </a:tc>
                <a:extLst>
                  <a:ext uri="{0D108BD9-81ED-4DB2-BD59-A6C34878D82A}">
                    <a16:rowId xmlns:a16="http://schemas.microsoft.com/office/drawing/2014/main" val="3701427158"/>
                  </a:ext>
                </a:extLst>
              </a:tr>
              <a:tr h="434364">
                <a:tc>
                  <a:txBody>
                    <a:bodyPr/>
                    <a:lstStyle/>
                    <a:p>
                      <a:r>
                        <a:rPr lang="en-US" sz="2400" dirty="0"/>
                        <a:t>56</a:t>
                      </a:r>
                    </a:p>
                  </a:txBody>
                  <a:tcPr marL="68573" marR="68573" marT="34292" marB="34292"/>
                </a:tc>
                <a:tc>
                  <a:txBody>
                    <a:bodyPr/>
                    <a:lstStyle/>
                    <a:p>
                      <a:r>
                        <a:rPr lang="en-US" sz="2400" dirty="0"/>
                        <a:t>56-58 = -2</a:t>
                      </a:r>
                    </a:p>
                  </a:txBody>
                  <a:tcPr marL="68573" marR="68573" marT="34292" marB="34292"/>
                </a:tc>
                <a:tc>
                  <a:txBody>
                    <a:bodyPr/>
                    <a:lstStyle/>
                    <a:p>
                      <a:r>
                        <a:rPr lang="en-US" sz="2400" dirty="0"/>
                        <a:t>4</a:t>
                      </a:r>
                    </a:p>
                  </a:txBody>
                  <a:tcPr marL="68573" marR="68573" marT="34292" marB="34292"/>
                </a:tc>
                <a:extLst>
                  <a:ext uri="{0D108BD9-81ED-4DB2-BD59-A6C34878D82A}">
                    <a16:rowId xmlns:a16="http://schemas.microsoft.com/office/drawing/2014/main" val="1336135673"/>
                  </a:ext>
                </a:extLst>
              </a:tr>
              <a:tr h="434364">
                <a:tc>
                  <a:txBody>
                    <a:bodyPr/>
                    <a:lstStyle/>
                    <a:p>
                      <a:r>
                        <a:rPr lang="en-US" sz="2400" dirty="0"/>
                        <a:t>60</a:t>
                      </a:r>
                    </a:p>
                  </a:txBody>
                  <a:tcPr marL="68573" marR="68573" marT="34292" marB="34292"/>
                </a:tc>
                <a:tc>
                  <a:txBody>
                    <a:bodyPr/>
                    <a:lstStyle/>
                    <a:p>
                      <a:r>
                        <a:rPr lang="en-US" sz="2400" dirty="0"/>
                        <a:t>60-58 = 2</a:t>
                      </a:r>
                    </a:p>
                  </a:txBody>
                  <a:tcPr marL="68573" marR="68573" marT="34292" marB="34292"/>
                </a:tc>
                <a:tc>
                  <a:txBody>
                    <a:bodyPr/>
                    <a:lstStyle/>
                    <a:p>
                      <a:r>
                        <a:rPr lang="en-US" sz="2400" dirty="0"/>
                        <a:t>4</a:t>
                      </a:r>
                    </a:p>
                  </a:txBody>
                  <a:tcPr marL="68573" marR="68573" marT="34292" marB="34292"/>
                </a:tc>
                <a:extLst>
                  <a:ext uri="{0D108BD9-81ED-4DB2-BD59-A6C34878D82A}">
                    <a16:rowId xmlns:a16="http://schemas.microsoft.com/office/drawing/2014/main" val="1074829827"/>
                  </a:ext>
                </a:extLst>
              </a:tr>
              <a:tr h="434364">
                <a:tc>
                  <a:txBody>
                    <a:bodyPr/>
                    <a:lstStyle/>
                    <a:p>
                      <a:r>
                        <a:rPr lang="en-US" sz="2400" dirty="0"/>
                        <a:t>63</a:t>
                      </a:r>
                    </a:p>
                  </a:txBody>
                  <a:tcPr marL="68573" marR="68573" marT="34292" marB="34292"/>
                </a:tc>
                <a:tc>
                  <a:txBody>
                    <a:bodyPr/>
                    <a:lstStyle/>
                    <a:p>
                      <a:r>
                        <a:rPr lang="en-US" sz="2400" dirty="0"/>
                        <a:t>63-58 = 5</a:t>
                      </a:r>
                    </a:p>
                  </a:txBody>
                  <a:tcPr marL="68573" marR="68573" marT="34292" marB="34292"/>
                </a:tc>
                <a:tc>
                  <a:txBody>
                    <a:bodyPr/>
                    <a:lstStyle/>
                    <a:p>
                      <a:r>
                        <a:rPr lang="en-US" sz="2400" dirty="0"/>
                        <a:t>25</a:t>
                      </a:r>
                    </a:p>
                  </a:txBody>
                  <a:tcPr marL="68573" marR="68573" marT="34292" marB="34292"/>
                </a:tc>
                <a:extLst>
                  <a:ext uri="{0D108BD9-81ED-4DB2-BD59-A6C34878D82A}">
                    <a16:rowId xmlns:a16="http://schemas.microsoft.com/office/drawing/2014/main" val="3756716413"/>
                  </a:ext>
                </a:extLst>
              </a:tr>
              <a:tr h="434364">
                <a:tc>
                  <a:txBody>
                    <a:bodyPr/>
                    <a:lstStyle/>
                    <a:p>
                      <a:r>
                        <a:rPr lang="en-US" sz="2400" dirty="0"/>
                        <a:t>70</a:t>
                      </a:r>
                    </a:p>
                  </a:txBody>
                  <a:tcPr marL="68573" marR="68573" marT="34292" marB="34292"/>
                </a:tc>
                <a:tc>
                  <a:txBody>
                    <a:bodyPr/>
                    <a:lstStyle/>
                    <a:p>
                      <a:r>
                        <a:rPr lang="en-US" sz="2400" dirty="0"/>
                        <a:t>70-58 = 12</a:t>
                      </a:r>
                    </a:p>
                  </a:txBody>
                  <a:tcPr marL="68573" marR="68573" marT="34292" marB="34292"/>
                </a:tc>
                <a:tc>
                  <a:txBody>
                    <a:bodyPr/>
                    <a:lstStyle/>
                    <a:p>
                      <a:r>
                        <a:rPr lang="en-US" sz="2400" dirty="0"/>
                        <a:t>144</a:t>
                      </a:r>
                    </a:p>
                  </a:txBody>
                  <a:tcPr marL="68573" marR="68573" marT="34292" marB="34292"/>
                </a:tc>
                <a:extLst>
                  <a:ext uri="{0D108BD9-81ED-4DB2-BD59-A6C34878D82A}">
                    <a16:rowId xmlns:a16="http://schemas.microsoft.com/office/drawing/2014/main" val="1389032636"/>
                  </a:ext>
                </a:extLst>
              </a:tr>
              <a:tr h="434364">
                <a:tc>
                  <a:txBody>
                    <a:bodyPr/>
                    <a:lstStyle/>
                    <a:p>
                      <a:r>
                        <a:rPr lang="en-US" sz="2400" dirty="0"/>
                        <a:t>70</a:t>
                      </a:r>
                    </a:p>
                  </a:txBody>
                  <a:tcPr marL="68573" marR="68573" marT="34292" marB="34292"/>
                </a:tc>
                <a:tc>
                  <a:txBody>
                    <a:bodyPr/>
                    <a:lstStyle/>
                    <a:p>
                      <a:r>
                        <a:rPr lang="en-US" sz="2400" dirty="0"/>
                        <a:t>70-58 = 12</a:t>
                      </a:r>
                    </a:p>
                  </a:txBody>
                  <a:tcPr marL="68573" marR="68573" marT="34292" marB="34292"/>
                </a:tc>
                <a:tc>
                  <a:txBody>
                    <a:bodyPr/>
                    <a:lstStyle/>
                    <a:p>
                      <a:r>
                        <a:rPr lang="en-US" sz="2400" dirty="0"/>
                        <a:t>144</a:t>
                      </a:r>
                    </a:p>
                  </a:txBody>
                  <a:tcPr marL="68573" marR="68573" marT="34292" marB="34292"/>
                </a:tc>
                <a:extLst>
                  <a:ext uri="{0D108BD9-81ED-4DB2-BD59-A6C34878D82A}">
                    <a16:rowId xmlns:a16="http://schemas.microsoft.com/office/drawing/2014/main" val="2203202764"/>
                  </a:ext>
                </a:extLst>
              </a:tr>
              <a:tr h="434364">
                <a:tc>
                  <a:txBody>
                    <a:bodyPr/>
                    <a:lstStyle/>
                    <a:p>
                      <a:r>
                        <a:rPr lang="en-US" sz="2400" dirty="0"/>
                        <a:t>110</a:t>
                      </a:r>
                    </a:p>
                  </a:txBody>
                  <a:tcPr marL="68573" marR="68573" marT="34292" marB="34292"/>
                </a:tc>
                <a:tc>
                  <a:txBody>
                    <a:bodyPr/>
                    <a:lstStyle/>
                    <a:p>
                      <a:r>
                        <a:rPr lang="en-US" sz="2400" dirty="0"/>
                        <a:t>110-58 = 52</a:t>
                      </a:r>
                    </a:p>
                  </a:txBody>
                  <a:tcPr marL="68573" marR="68573" marT="34292" marB="34292"/>
                </a:tc>
                <a:tc>
                  <a:txBody>
                    <a:bodyPr/>
                    <a:lstStyle/>
                    <a:p>
                      <a:r>
                        <a:rPr lang="en-US" sz="2400" dirty="0"/>
                        <a:t>2704</a:t>
                      </a:r>
                    </a:p>
                  </a:txBody>
                  <a:tcPr marL="68573" marR="68573" marT="34292" marB="34292"/>
                </a:tc>
                <a:extLst>
                  <a:ext uri="{0D108BD9-81ED-4DB2-BD59-A6C34878D82A}">
                    <a16:rowId xmlns:a16="http://schemas.microsoft.com/office/drawing/2014/main" val="1899146685"/>
                  </a:ext>
                </a:extLst>
              </a:tr>
            </a:tbl>
          </a:graphicData>
        </a:graphic>
      </p:graphicFrame>
      <p:sp>
        <p:nvSpPr>
          <p:cNvPr id="5" name="Date Placeholder 4">
            <a:extLst>
              <a:ext uri="{FF2B5EF4-FFF2-40B4-BE49-F238E27FC236}">
                <a16:creationId xmlns:a16="http://schemas.microsoft.com/office/drawing/2014/main" id="{B654C893-2361-4706-8400-70D7BC10F3CC}"/>
              </a:ext>
            </a:extLst>
          </p:cNvPr>
          <p:cNvSpPr>
            <a:spLocks noGrp="1"/>
          </p:cNvSpPr>
          <p:nvPr>
            <p:ph type="dt" sz="quarter" idx="11"/>
          </p:nvPr>
        </p:nvSpPr>
        <p:spPr/>
        <p:txBody>
          <a:bodyPr/>
          <a:lstStyle/>
          <a:p>
            <a:pPr>
              <a:defRPr/>
            </a:pPr>
            <a:fld id="{5B6E4830-A28B-4A38-B28E-BBB2D302CD59}" type="datetime1">
              <a:rPr lang="en-US"/>
              <a:pPr>
                <a:defRPr/>
              </a:pPr>
              <a:t>9/7/2023</a:t>
            </a:fld>
            <a:endParaRPr lang="en-US" dirty="0"/>
          </a:p>
        </p:txBody>
      </p:sp>
      <p:sp>
        <p:nvSpPr>
          <p:cNvPr id="6" name="Footer Placeholder 5">
            <a:extLst>
              <a:ext uri="{FF2B5EF4-FFF2-40B4-BE49-F238E27FC236}">
                <a16:creationId xmlns:a16="http://schemas.microsoft.com/office/drawing/2014/main" id="{CFD2C3EE-C6B3-4145-AD3C-4BD53FF721BD}"/>
              </a:ext>
            </a:extLst>
          </p:cNvPr>
          <p:cNvSpPr>
            <a:spLocks noGrp="1"/>
          </p:cNvSpPr>
          <p:nvPr>
            <p:ph type="ftr" sz="quarter" idx="12"/>
          </p:nvPr>
        </p:nvSpPr>
        <p:spPr/>
        <p:txBody>
          <a:bodyPr/>
          <a:lstStyle/>
          <a:p>
            <a:pPr>
              <a:defRPr/>
            </a:pPr>
            <a:r>
              <a:rPr lang="en-US"/>
              <a:t>Data Mining </a:t>
            </a:r>
            <a:endParaRPr lang="en-US" dirty="0"/>
          </a:p>
        </p:txBody>
      </p:sp>
      <p:sp>
        <p:nvSpPr>
          <p:cNvPr id="37952" name="Slide Number Placeholder 6">
            <a:extLst>
              <a:ext uri="{FF2B5EF4-FFF2-40B4-BE49-F238E27FC236}">
                <a16:creationId xmlns:a16="http://schemas.microsoft.com/office/drawing/2014/main" id="{7B9BA9F7-98EA-44DE-B0C6-A52312D4D0D2}"/>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03CB266-D76D-485A-8069-A518F81AB01A}" type="slidenum">
              <a:rPr lang="en-US" altLang="en-US" sz="1200" smtClean="0">
                <a:solidFill>
                  <a:srgbClr val="898989"/>
                </a:solidFill>
              </a:rPr>
              <a:pPr>
                <a:spcBef>
                  <a:spcPct val="0"/>
                </a:spcBef>
                <a:buFontTx/>
                <a:buNone/>
              </a:pPr>
              <a:t>22</a:t>
            </a:fld>
            <a:endParaRPr lang="en-US" altLang="en-US" sz="1200">
              <a:solidFill>
                <a:srgbClr val="89898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a:extLst>
              <a:ext uri="{FF2B5EF4-FFF2-40B4-BE49-F238E27FC236}">
                <a16:creationId xmlns:a16="http://schemas.microsoft.com/office/drawing/2014/main" id="{1C5FA523-ED32-4A32-9E9A-CB710F285FDD}"/>
              </a:ext>
            </a:extLst>
          </p:cNvPr>
          <p:cNvSpPr>
            <a:spLocks noGrp="1"/>
          </p:cNvSpPr>
          <p:nvPr>
            <p:ph idx="1"/>
          </p:nvPr>
        </p:nvSpPr>
        <p:spPr>
          <a:xfrm>
            <a:off x="457200" y="1447800"/>
            <a:ext cx="8229600" cy="4525963"/>
          </a:xfrm>
        </p:spPr>
        <p:txBody>
          <a:bodyPr/>
          <a:lstStyle/>
          <a:p>
            <a:pPr fontAlgn="base">
              <a:spcAft>
                <a:spcPct val="0"/>
              </a:spcAft>
            </a:pPr>
            <a:r>
              <a:rPr lang="en-US" altLang="en-US"/>
              <a:t>More robust measures of spread are</a:t>
            </a:r>
          </a:p>
          <a:p>
            <a:pPr lvl="1" fontAlgn="base">
              <a:spcAft>
                <a:spcPct val="0"/>
              </a:spcAft>
            </a:pPr>
            <a:r>
              <a:rPr lang="en-US" altLang="en-US" sz="2000"/>
              <a:t>Absolute average deviation (AAD) also called as mean absolute deviation </a:t>
            </a:r>
          </a:p>
          <a:p>
            <a:pPr lvl="1" fontAlgn="base">
              <a:spcAft>
                <a:spcPct val="0"/>
              </a:spcAft>
            </a:pPr>
            <a:r>
              <a:rPr lang="en-US" altLang="en-US" sz="2000"/>
              <a:t>Median absolute deviation (MAD)</a:t>
            </a:r>
          </a:p>
          <a:p>
            <a:pPr lvl="1" fontAlgn="base">
              <a:spcAft>
                <a:spcPct val="0"/>
              </a:spcAft>
            </a:pPr>
            <a:r>
              <a:rPr lang="en-US" altLang="en-US" sz="2000"/>
              <a:t>Interquartile range(IQR)</a:t>
            </a:r>
          </a:p>
        </p:txBody>
      </p:sp>
      <p:sp>
        <p:nvSpPr>
          <p:cNvPr id="2" name="Title 1">
            <a:extLst>
              <a:ext uri="{FF2B5EF4-FFF2-40B4-BE49-F238E27FC236}">
                <a16:creationId xmlns:a16="http://schemas.microsoft.com/office/drawing/2014/main" id="{59408BD0-1B2C-45CB-8243-03A4CC34F6C4}"/>
              </a:ext>
            </a:extLst>
          </p:cNvPr>
          <p:cNvSpPr>
            <a:spLocks noGrp="1"/>
          </p:cNvSpPr>
          <p:nvPr>
            <p:ph type="title" idx="4294967295"/>
          </p:nvPr>
        </p:nvSpPr>
        <p:spPr>
          <a:xfrm>
            <a:off x="325438" y="87313"/>
            <a:ext cx="8229600" cy="1143000"/>
          </a:xfrm>
        </p:spPr>
        <p:txBody>
          <a:bodyPr/>
          <a:lstStyle/>
          <a:p>
            <a:pPr>
              <a:defRPr/>
            </a:pPr>
            <a:r>
              <a:rPr lang="en-US" altLang="en-US" dirty="0"/>
              <a:t>Other Measures of Spread</a:t>
            </a:r>
            <a:endParaRPr lang="en-US" dirty="0"/>
          </a:p>
        </p:txBody>
      </p:sp>
      <p:pic>
        <p:nvPicPr>
          <p:cNvPr id="38916" name="Picture 6">
            <a:extLst>
              <a:ext uri="{FF2B5EF4-FFF2-40B4-BE49-F238E27FC236}">
                <a16:creationId xmlns:a16="http://schemas.microsoft.com/office/drawing/2014/main" id="{1AF8F361-9F76-4F74-8AA3-7A325B5451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250" y="3508375"/>
            <a:ext cx="5994400" cy="205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a:extLst>
              <a:ext uri="{FF2B5EF4-FFF2-40B4-BE49-F238E27FC236}">
                <a16:creationId xmlns:a16="http://schemas.microsoft.com/office/drawing/2014/main" id="{620BB3B0-7E87-4FE8-B0B2-862DFA971DD2}"/>
              </a:ext>
            </a:extLst>
          </p:cNvPr>
          <p:cNvSpPr>
            <a:spLocks noGrp="1"/>
          </p:cNvSpPr>
          <p:nvPr>
            <p:ph type="dt" sz="quarter" idx="11"/>
          </p:nvPr>
        </p:nvSpPr>
        <p:spPr/>
        <p:txBody>
          <a:bodyPr/>
          <a:lstStyle/>
          <a:p>
            <a:pPr>
              <a:defRPr/>
            </a:pPr>
            <a:fld id="{0E36135F-0C40-4839-B3C7-C63AEBB4A530}" type="datetime1">
              <a:rPr lang="en-US"/>
              <a:pPr>
                <a:defRPr/>
              </a:pPr>
              <a:t>9/7/2023</a:t>
            </a:fld>
            <a:endParaRPr lang="en-US" dirty="0"/>
          </a:p>
        </p:txBody>
      </p:sp>
      <p:sp>
        <p:nvSpPr>
          <p:cNvPr id="4" name="Footer Placeholder 3">
            <a:extLst>
              <a:ext uri="{FF2B5EF4-FFF2-40B4-BE49-F238E27FC236}">
                <a16:creationId xmlns:a16="http://schemas.microsoft.com/office/drawing/2014/main" id="{85C1032A-9E43-44E2-8A96-98F447C53D46}"/>
              </a:ext>
            </a:extLst>
          </p:cNvPr>
          <p:cNvSpPr>
            <a:spLocks noGrp="1"/>
          </p:cNvSpPr>
          <p:nvPr>
            <p:ph type="ftr" sz="quarter" idx="12"/>
          </p:nvPr>
        </p:nvSpPr>
        <p:spPr/>
        <p:txBody>
          <a:bodyPr/>
          <a:lstStyle/>
          <a:p>
            <a:pPr>
              <a:defRPr/>
            </a:pPr>
            <a:r>
              <a:rPr lang="en-US"/>
              <a:t>Data Mining </a:t>
            </a:r>
            <a:endParaRPr lang="en-US" dirty="0"/>
          </a:p>
        </p:txBody>
      </p:sp>
      <p:sp>
        <p:nvSpPr>
          <p:cNvPr id="38919" name="Slide Number Placeholder 4">
            <a:extLst>
              <a:ext uri="{FF2B5EF4-FFF2-40B4-BE49-F238E27FC236}">
                <a16:creationId xmlns:a16="http://schemas.microsoft.com/office/drawing/2014/main" id="{1C85EDC0-501E-46E5-9C92-471B01881BAC}"/>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BFC07E1-C57A-4E8B-BE2B-1CDF9B7B27EA}" type="slidenum">
              <a:rPr lang="en-US" altLang="en-US" sz="1200" smtClean="0">
                <a:solidFill>
                  <a:srgbClr val="898989"/>
                </a:solidFill>
              </a:rPr>
              <a:pPr>
                <a:spcBef>
                  <a:spcPct val="0"/>
                </a:spcBef>
                <a:buFontTx/>
                <a:buNone/>
              </a:pPr>
              <a:t>23</a:t>
            </a:fld>
            <a:endParaRPr lang="en-US" altLang="en-US" sz="1200">
              <a:solidFill>
                <a:srgbClr val="89898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a:extLst>
              <a:ext uri="{FF2B5EF4-FFF2-40B4-BE49-F238E27FC236}">
                <a16:creationId xmlns:a16="http://schemas.microsoft.com/office/drawing/2014/main" id="{F4A9EE5F-E823-48CC-9149-6B2DDF6DE1E3}"/>
              </a:ext>
            </a:extLst>
          </p:cNvPr>
          <p:cNvSpPr>
            <a:spLocks noGrp="1"/>
          </p:cNvSpPr>
          <p:nvPr>
            <p:ph sz="half" idx="1"/>
          </p:nvPr>
        </p:nvSpPr>
        <p:spPr>
          <a:xfrm>
            <a:off x="500063" y="1504950"/>
            <a:ext cx="7696200" cy="4525963"/>
          </a:xfrm>
        </p:spPr>
        <p:txBody>
          <a:bodyPr/>
          <a:lstStyle/>
          <a:p>
            <a:pPr marL="0" indent="0" fontAlgn="base">
              <a:spcAft>
                <a:spcPct val="0"/>
              </a:spcAft>
              <a:buFont typeface="Arial" panose="020B0604020202020204" pitchFamily="34" charset="0"/>
              <a:buNone/>
            </a:pPr>
            <a:r>
              <a:rPr lang="en-US" altLang="en-US" sz="2200"/>
              <a:t>Data (in thousands of dollars): </a:t>
            </a:r>
          </a:p>
          <a:p>
            <a:pPr marL="0" indent="0" fontAlgn="base">
              <a:spcAft>
                <a:spcPct val="0"/>
              </a:spcAft>
              <a:buFont typeface="Arial" panose="020B0604020202020204" pitchFamily="34" charset="0"/>
              <a:buNone/>
            </a:pPr>
            <a:r>
              <a:rPr lang="en-US" altLang="en-US" sz="2200"/>
              <a:t>30, 36, 47, 50, 52, 52, 56, 60, 63, 70, 70, 110</a:t>
            </a:r>
          </a:p>
          <a:p>
            <a:pPr marL="68263" lvl="1" indent="-68263" fontAlgn="base">
              <a:spcBef>
                <a:spcPts val="900"/>
              </a:spcBef>
              <a:spcAft>
                <a:spcPts val="150"/>
              </a:spcAft>
              <a:buFont typeface="Calibri" panose="020F0502020204030204" pitchFamily="34" charset="0"/>
              <a:buChar char=" "/>
            </a:pPr>
            <a:r>
              <a:rPr lang="en-US" altLang="en-US" sz="2200"/>
              <a:t>Find absolute average deviation (AAD)</a:t>
            </a:r>
          </a:p>
        </p:txBody>
      </p:sp>
      <p:sp>
        <p:nvSpPr>
          <p:cNvPr id="2" name="Title 1">
            <a:extLst>
              <a:ext uri="{FF2B5EF4-FFF2-40B4-BE49-F238E27FC236}">
                <a16:creationId xmlns:a16="http://schemas.microsoft.com/office/drawing/2014/main" id="{33FBAB1F-A4E5-4BD0-BD05-9AE2E0A3F25C}"/>
              </a:ext>
            </a:extLst>
          </p:cNvPr>
          <p:cNvSpPr>
            <a:spLocks noGrp="1"/>
          </p:cNvSpPr>
          <p:nvPr>
            <p:ph type="title" idx="4294967295"/>
          </p:nvPr>
        </p:nvSpPr>
        <p:spPr>
          <a:xfrm>
            <a:off x="457200" y="160338"/>
            <a:ext cx="4951413" cy="1143000"/>
          </a:xfrm>
        </p:spPr>
        <p:txBody>
          <a:bodyPr/>
          <a:lstStyle/>
          <a:p>
            <a:pPr>
              <a:defRPr/>
            </a:pPr>
            <a:r>
              <a:rPr lang="en-US" dirty="0" err="1"/>
              <a:t>AAD:Example</a:t>
            </a:r>
            <a:endParaRPr lang="en-US" dirty="0"/>
          </a:p>
        </p:txBody>
      </p:sp>
      <p:pic>
        <p:nvPicPr>
          <p:cNvPr id="39940" name="Picture 4">
            <a:extLst>
              <a:ext uri="{FF2B5EF4-FFF2-40B4-BE49-F238E27FC236}">
                <a16:creationId xmlns:a16="http://schemas.microsoft.com/office/drawing/2014/main" id="{698487C8-A9ED-4932-86DA-64E3CF28E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971800"/>
            <a:ext cx="30734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id="{C24EFDA4-5885-4E57-9FF8-74A96C1A1205}"/>
              </a:ext>
            </a:extLst>
          </p:cNvPr>
          <p:cNvSpPr>
            <a:spLocks noGrp="1"/>
          </p:cNvSpPr>
          <p:nvPr>
            <p:ph type="dt" sz="quarter" idx="11"/>
          </p:nvPr>
        </p:nvSpPr>
        <p:spPr/>
        <p:txBody>
          <a:bodyPr/>
          <a:lstStyle/>
          <a:p>
            <a:pPr>
              <a:defRPr/>
            </a:pPr>
            <a:fld id="{E4118F2D-F749-475E-AD01-7CB686493ADF}" type="datetime1">
              <a:rPr lang="en-US"/>
              <a:pPr>
                <a:defRPr/>
              </a:pPr>
              <a:t>9/7/2023</a:t>
            </a:fld>
            <a:endParaRPr lang="en-US" dirty="0"/>
          </a:p>
        </p:txBody>
      </p:sp>
      <p:sp>
        <p:nvSpPr>
          <p:cNvPr id="6" name="Footer Placeholder 5">
            <a:extLst>
              <a:ext uri="{FF2B5EF4-FFF2-40B4-BE49-F238E27FC236}">
                <a16:creationId xmlns:a16="http://schemas.microsoft.com/office/drawing/2014/main" id="{B69EDCB5-9EC0-4279-8505-480F6F89C064}"/>
              </a:ext>
            </a:extLst>
          </p:cNvPr>
          <p:cNvSpPr>
            <a:spLocks noGrp="1"/>
          </p:cNvSpPr>
          <p:nvPr>
            <p:ph type="ftr" sz="quarter" idx="12"/>
          </p:nvPr>
        </p:nvSpPr>
        <p:spPr/>
        <p:txBody>
          <a:bodyPr/>
          <a:lstStyle/>
          <a:p>
            <a:pPr>
              <a:defRPr/>
            </a:pPr>
            <a:r>
              <a:rPr lang="en-US"/>
              <a:t>Data Mining </a:t>
            </a:r>
            <a:endParaRPr lang="en-US" dirty="0"/>
          </a:p>
        </p:txBody>
      </p:sp>
      <p:sp>
        <p:nvSpPr>
          <p:cNvPr id="39943" name="Slide Number Placeholder 6">
            <a:extLst>
              <a:ext uri="{FF2B5EF4-FFF2-40B4-BE49-F238E27FC236}">
                <a16:creationId xmlns:a16="http://schemas.microsoft.com/office/drawing/2014/main" id="{A6BA6760-315D-4238-96D9-1C3C2466E6D3}"/>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CEED589-E30B-4AE0-A550-C534039BE436}" type="slidenum">
              <a:rPr lang="en-US" altLang="en-US" sz="1200" smtClean="0">
                <a:solidFill>
                  <a:srgbClr val="898989"/>
                </a:solidFill>
              </a:rPr>
              <a:pPr>
                <a:spcBef>
                  <a:spcPct val="0"/>
                </a:spcBef>
                <a:buFontTx/>
                <a:buNone/>
              </a:pPr>
              <a:t>24</a:t>
            </a:fld>
            <a:endParaRPr lang="en-US" altLang="en-US" sz="1200">
              <a:solidFill>
                <a:srgbClr val="89898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0F42D1-28F3-4F5F-8D5E-CB3D091CF92A}"/>
              </a:ext>
            </a:extLst>
          </p:cNvPr>
          <p:cNvSpPr>
            <a:spLocks noGrp="1"/>
          </p:cNvSpPr>
          <p:nvPr>
            <p:ph sz="half" idx="1"/>
          </p:nvPr>
        </p:nvSpPr>
        <p:spPr>
          <a:xfrm>
            <a:off x="152400" y="1600200"/>
            <a:ext cx="4572000" cy="4525963"/>
          </a:xfrm>
        </p:spPr>
        <p:txBody>
          <a:bodyPr>
            <a:normAutofit/>
          </a:bodyPr>
          <a:lstStyle/>
          <a:p>
            <a:pPr marL="0" indent="0">
              <a:buFont typeface="Arial" panose="020B0604020202020204" pitchFamily="34" charset="0"/>
              <a:buNone/>
              <a:defRPr/>
            </a:pPr>
            <a:r>
              <a:rPr lang="en-US" sz="2200" dirty="0"/>
              <a:t>Data (in thousands of dollars): </a:t>
            </a:r>
          </a:p>
          <a:p>
            <a:pPr marL="0" indent="0">
              <a:buFont typeface="Arial" panose="020B0604020202020204" pitchFamily="34" charset="0"/>
              <a:buNone/>
              <a:defRPr/>
            </a:pPr>
            <a:r>
              <a:rPr lang="en-US" sz="2200" dirty="0"/>
              <a:t>30, 36, 47, 50, 52, 52, 56, 60, 63, 70, 70, 110</a:t>
            </a:r>
          </a:p>
          <a:p>
            <a:pPr marL="68580" lvl="1" indent="-68580">
              <a:spcBef>
                <a:spcPts val="900"/>
              </a:spcBef>
              <a:spcAft>
                <a:spcPts val="150"/>
              </a:spcAft>
              <a:buSzPct val="100000"/>
              <a:buFont typeface="Calibri" panose="020F0502020204030204" pitchFamily="34" charset="0"/>
              <a:buChar char=" "/>
              <a:defRPr/>
            </a:pPr>
            <a:r>
              <a:rPr lang="en-US" sz="2200" dirty="0"/>
              <a:t>Find absolute average deviation (AAD)</a:t>
            </a:r>
          </a:p>
          <a:p>
            <a:pPr marL="68580" lvl="1" indent="-68580">
              <a:spcBef>
                <a:spcPts val="900"/>
              </a:spcBef>
              <a:spcAft>
                <a:spcPts val="150"/>
              </a:spcAft>
              <a:buSzPct val="100000"/>
              <a:buFont typeface="Calibri" panose="020F0502020204030204" pitchFamily="34" charset="0"/>
              <a:buChar char=" "/>
              <a:defRPr/>
            </a:pPr>
            <a:endParaRPr lang="en-US" sz="1650" dirty="0"/>
          </a:p>
          <a:p>
            <a:pPr>
              <a:defRPr/>
            </a:pPr>
            <a:endParaRPr lang="en-US" dirty="0"/>
          </a:p>
          <a:p>
            <a:pPr marL="0" indent="0">
              <a:buFont typeface="Arial" panose="020B0604020202020204" pitchFamily="34" charset="0"/>
              <a:buNone/>
              <a:defRPr/>
            </a:pPr>
            <a:r>
              <a:rPr lang="en-US" sz="2200" dirty="0"/>
              <a:t>AAD =(28+22+11+8+6+6+2+2+5+12+12+52)/12</a:t>
            </a:r>
          </a:p>
          <a:p>
            <a:pPr marL="0" indent="0">
              <a:buFont typeface="Arial" panose="020B0604020202020204" pitchFamily="34" charset="0"/>
              <a:buNone/>
              <a:defRPr/>
            </a:pPr>
            <a:r>
              <a:rPr lang="en-US" sz="2200" dirty="0"/>
              <a:t>=$13,833</a:t>
            </a:r>
          </a:p>
        </p:txBody>
      </p:sp>
      <p:sp>
        <p:nvSpPr>
          <p:cNvPr id="2" name="Title 1">
            <a:extLst>
              <a:ext uri="{FF2B5EF4-FFF2-40B4-BE49-F238E27FC236}">
                <a16:creationId xmlns:a16="http://schemas.microsoft.com/office/drawing/2014/main" id="{33FBAB1F-A4E5-4BD0-BD05-9AE2E0A3F25C}"/>
              </a:ext>
            </a:extLst>
          </p:cNvPr>
          <p:cNvSpPr>
            <a:spLocks noGrp="1"/>
          </p:cNvSpPr>
          <p:nvPr>
            <p:ph type="title" idx="4294967295"/>
          </p:nvPr>
        </p:nvSpPr>
        <p:spPr>
          <a:xfrm>
            <a:off x="457200" y="160338"/>
            <a:ext cx="4951413" cy="1143000"/>
          </a:xfrm>
        </p:spPr>
        <p:txBody>
          <a:bodyPr/>
          <a:lstStyle/>
          <a:p>
            <a:pPr>
              <a:defRPr/>
            </a:pPr>
            <a:r>
              <a:rPr lang="en-US" dirty="0" err="1"/>
              <a:t>AAD:Example</a:t>
            </a:r>
            <a:endParaRPr lang="en-US" dirty="0"/>
          </a:p>
        </p:txBody>
      </p:sp>
      <p:graphicFrame>
        <p:nvGraphicFramePr>
          <p:cNvPr id="4" name="Table 3">
            <a:extLst>
              <a:ext uri="{FF2B5EF4-FFF2-40B4-BE49-F238E27FC236}">
                <a16:creationId xmlns:a16="http://schemas.microsoft.com/office/drawing/2014/main" id="{FB8334B2-BAB2-474E-A490-65A0D3A95D9A}"/>
              </a:ext>
            </a:extLst>
          </p:cNvPr>
          <p:cNvGraphicFramePr>
            <a:graphicFrameLocks noGrp="1"/>
          </p:cNvGraphicFramePr>
          <p:nvPr/>
        </p:nvGraphicFramePr>
        <p:xfrm>
          <a:off x="4953000" y="1003300"/>
          <a:ext cx="4038600" cy="5646732"/>
        </p:xfrm>
        <a:graphic>
          <a:graphicData uri="http://schemas.openxmlformats.org/drawingml/2006/table">
            <a:tbl>
              <a:tblPr firstRow="1" bandRow="1">
                <a:tableStyleId>{5940675A-B579-460E-94D1-54222C63F5DA}</a:tableStyleId>
              </a:tblPr>
              <a:tblGrid>
                <a:gridCol w="1485637">
                  <a:extLst>
                    <a:ext uri="{9D8B030D-6E8A-4147-A177-3AD203B41FA5}">
                      <a16:colId xmlns:a16="http://schemas.microsoft.com/office/drawing/2014/main" val="168478752"/>
                    </a:ext>
                  </a:extLst>
                </a:gridCol>
                <a:gridCol w="2552963">
                  <a:extLst>
                    <a:ext uri="{9D8B030D-6E8A-4147-A177-3AD203B41FA5}">
                      <a16:colId xmlns:a16="http://schemas.microsoft.com/office/drawing/2014/main" val="3902387527"/>
                    </a:ext>
                  </a:extLst>
                </a:gridCol>
              </a:tblGrid>
              <a:tr h="434364">
                <a:tc>
                  <a:txBody>
                    <a:bodyPr/>
                    <a:lstStyle/>
                    <a:p>
                      <a:r>
                        <a:rPr lang="en-US" sz="2400" dirty="0"/>
                        <a:t>x</a:t>
                      </a:r>
                    </a:p>
                  </a:txBody>
                  <a:tcPr marL="68580" marR="68580" marT="34292" marB="34292"/>
                </a:tc>
                <a:tc>
                  <a:txBody>
                    <a:bodyPr/>
                    <a:lstStyle/>
                    <a:p>
                      <a:r>
                        <a:rPr lang="en-US" sz="2400" dirty="0"/>
                        <a:t>|xi-x*|</a:t>
                      </a:r>
                    </a:p>
                  </a:txBody>
                  <a:tcPr marL="68580" marR="68580" marT="34292" marB="34292"/>
                </a:tc>
                <a:extLst>
                  <a:ext uri="{0D108BD9-81ED-4DB2-BD59-A6C34878D82A}">
                    <a16:rowId xmlns:a16="http://schemas.microsoft.com/office/drawing/2014/main" val="1238584840"/>
                  </a:ext>
                </a:extLst>
              </a:tr>
              <a:tr h="434364">
                <a:tc>
                  <a:txBody>
                    <a:bodyPr/>
                    <a:lstStyle/>
                    <a:p>
                      <a:r>
                        <a:rPr lang="en-US" sz="2400" dirty="0"/>
                        <a:t>30</a:t>
                      </a:r>
                    </a:p>
                  </a:txBody>
                  <a:tcPr marL="68580" marR="68580" marT="34292" marB="34292"/>
                </a:tc>
                <a:tc>
                  <a:txBody>
                    <a:bodyPr/>
                    <a:lstStyle/>
                    <a:p>
                      <a:r>
                        <a:rPr lang="en-US" sz="2400" dirty="0"/>
                        <a:t>30- 58 = 28</a:t>
                      </a:r>
                    </a:p>
                  </a:txBody>
                  <a:tcPr marL="68580" marR="68580" marT="34292" marB="34292"/>
                </a:tc>
                <a:extLst>
                  <a:ext uri="{0D108BD9-81ED-4DB2-BD59-A6C34878D82A}">
                    <a16:rowId xmlns:a16="http://schemas.microsoft.com/office/drawing/2014/main" val="2352902452"/>
                  </a:ext>
                </a:extLst>
              </a:tr>
              <a:tr h="434364">
                <a:tc>
                  <a:txBody>
                    <a:bodyPr/>
                    <a:lstStyle/>
                    <a:p>
                      <a:r>
                        <a:rPr lang="en-US" sz="2400" dirty="0"/>
                        <a:t>36</a:t>
                      </a:r>
                    </a:p>
                  </a:txBody>
                  <a:tcPr marL="68580" marR="68580" marT="34292" marB="34292"/>
                </a:tc>
                <a:tc>
                  <a:txBody>
                    <a:bodyPr/>
                    <a:lstStyle/>
                    <a:p>
                      <a:r>
                        <a:rPr lang="en-US" sz="2400" dirty="0"/>
                        <a:t>36 – 58 = 22</a:t>
                      </a:r>
                    </a:p>
                  </a:txBody>
                  <a:tcPr marL="68580" marR="68580" marT="34292" marB="34292"/>
                </a:tc>
                <a:extLst>
                  <a:ext uri="{0D108BD9-81ED-4DB2-BD59-A6C34878D82A}">
                    <a16:rowId xmlns:a16="http://schemas.microsoft.com/office/drawing/2014/main" val="639227239"/>
                  </a:ext>
                </a:extLst>
              </a:tr>
              <a:tr h="434364">
                <a:tc>
                  <a:txBody>
                    <a:bodyPr/>
                    <a:lstStyle/>
                    <a:p>
                      <a:r>
                        <a:rPr lang="en-US" sz="2400" dirty="0"/>
                        <a:t>47</a:t>
                      </a:r>
                    </a:p>
                  </a:txBody>
                  <a:tcPr marL="68580" marR="68580" marT="34292" marB="34292"/>
                </a:tc>
                <a:tc>
                  <a:txBody>
                    <a:bodyPr/>
                    <a:lstStyle/>
                    <a:p>
                      <a:r>
                        <a:rPr lang="en-US" sz="2400" dirty="0"/>
                        <a:t>47-58 = 11</a:t>
                      </a:r>
                    </a:p>
                  </a:txBody>
                  <a:tcPr marL="68580" marR="68580" marT="34292" marB="34292"/>
                </a:tc>
                <a:extLst>
                  <a:ext uri="{0D108BD9-81ED-4DB2-BD59-A6C34878D82A}">
                    <a16:rowId xmlns:a16="http://schemas.microsoft.com/office/drawing/2014/main" val="2818533896"/>
                  </a:ext>
                </a:extLst>
              </a:tr>
              <a:tr h="434364">
                <a:tc>
                  <a:txBody>
                    <a:bodyPr/>
                    <a:lstStyle/>
                    <a:p>
                      <a:r>
                        <a:rPr lang="en-US" sz="2400" dirty="0"/>
                        <a:t>50</a:t>
                      </a:r>
                    </a:p>
                  </a:txBody>
                  <a:tcPr marL="68580" marR="68580" marT="34292" marB="34292"/>
                </a:tc>
                <a:tc>
                  <a:txBody>
                    <a:bodyPr/>
                    <a:lstStyle/>
                    <a:p>
                      <a:r>
                        <a:rPr lang="en-US" sz="2400" dirty="0"/>
                        <a:t>50-58 = 8</a:t>
                      </a:r>
                    </a:p>
                  </a:txBody>
                  <a:tcPr marL="68580" marR="68580" marT="34292" marB="34292"/>
                </a:tc>
                <a:extLst>
                  <a:ext uri="{0D108BD9-81ED-4DB2-BD59-A6C34878D82A}">
                    <a16:rowId xmlns:a16="http://schemas.microsoft.com/office/drawing/2014/main" val="2091080045"/>
                  </a:ext>
                </a:extLst>
              </a:tr>
              <a:tr h="434364">
                <a:tc>
                  <a:txBody>
                    <a:bodyPr/>
                    <a:lstStyle/>
                    <a:p>
                      <a:r>
                        <a:rPr lang="en-US" sz="2400" dirty="0"/>
                        <a:t>52</a:t>
                      </a:r>
                    </a:p>
                  </a:txBody>
                  <a:tcPr marL="68580" marR="68580" marT="34292" marB="34292"/>
                </a:tc>
                <a:tc>
                  <a:txBody>
                    <a:bodyPr/>
                    <a:lstStyle/>
                    <a:p>
                      <a:r>
                        <a:rPr lang="en-US" sz="2400" dirty="0"/>
                        <a:t>52-58 = 6</a:t>
                      </a:r>
                    </a:p>
                  </a:txBody>
                  <a:tcPr marL="68580" marR="68580" marT="34292" marB="34292"/>
                </a:tc>
                <a:extLst>
                  <a:ext uri="{0D108BD9-81ED-4DB2-BD59-A6C34878D82A}">
                    <a16:rowId xmlns:a16="http://schemas.microsoft.com/office/drawing/2014/main" val="892077619"/>
                  </a:ext>
                </a:extLst>
              </a:tr>
              <a:tr h="434364">
                <a:tc>
                  <a:txBody>
                    <a:bodyPr/>
                    <a:lstStyle/>
                    <a:p>
                      <a:r>
                        <a:rPr lang="en-US" sz="2400" dirty="0"/>
                        <a:t>52</a:t>
                      </a:r>
                    </a:p>
                  </a:txBody>
                  <a:tcPr marL="68580" marR="68580" marT="34292" marB="34292"/>
                </a:tc>
                <a:tc>
                  <a:txBody>
                    <a:bodyPr/>
                    <a:lstStyle/>
                    <a:p>
                      <a:r>
                        <a:rPr lang="en-US" sz="2400" dirty="0"/>
                        <a:t>52-58 = 6</a:t>
                      </a:r>
                    </a:p>
                  </a:txBody>
                  <a:tcPr marL="68580" marR="68580" marT="34292" marB="34292"/>
                </a:tc>
                <a:extLst>
                  <a:ext uri="{0D108BD9-81ED-4DB2-BD59-A6C34878D82A}">
                    <a16:rowId xmlns:a16="http://schemas.microsoft.com/office/drawing/2014/main" val="3701427158"/>
                  </a:ext>
                </a:extLst>
              </a:tr>
              <a:tr h="434364">
                <a:tc>
                  <a:txBody>
                    <a:bodyPr/>
                    <a:lstStyle/>
                    <a:p>
                      <a:r>
                        <a:rPr lang="en-US" sz="2400" dirty="0"/>
                        <a:t>56</a:t>
                      </a:r>
                    </a:p>
                  </a:txBody>
                  <a:tcPr marL="68580" marR="68580" marT="34292" marB="34292"/>
                </a:tc>
                <a:tc>
                  <a:txBody>
                    <a:bodyPr/>
                    <a:lstStyle/>
                    <a:p>
                      <a:r>
                        <a:rPr lang="en-US" sz="2400" dirty="0"/>
                        <a:t>56-58 = 2</a:t>
                      </a:r>
                    </a:p>
                  </a:txBody>
                  <a:tcPr marL="68580" marR="68580" marT="34292" marB="34292"/>
                </a:tc>
                <a:extLst>
                  <a:ext uri="{0D108BD9-81ED-4DB2-BD59-A6C34878D82A}">
                    <a16:rowId xmlns:a16="http://schemas.microsoft.com/office/drawing/2014/main" val="1336135673"/>
                  </a:ext>
                </a:extLst>
              </a:tr>
              <a:tr h="434364">
                <a:tc>
                  <a:txBody>
                    <a:bodyPr/>
                    <a:lstStyle/>
                    <a:p>
                      <a:r>
                        <a:rPr lang="en-US" sz="2400" dirty="0"/>
                        <a:t>60</a:t>
                      </a:r>
                    </a:p>
                  </a:txBody>
                  <a:tcPr marL="68580" marR="68580" marT="34292" marB="34292"/>
                </a:tc>
                <a:tc>
                  <a:txBody>
                    <a:bodyPr/>
                    <a:lstStyle/>
                    <a:p>
                      <a:r>
                        <a:rPr lang="en-US" sz="2400" dirty="0"/>
                        <a:t>60-58 = 2</a:t>
                      </a:r>
                    </a:p>
                  </a:txBody>
                  <a:tcPr marL="68580" marR="68580" marT="34292" marB="34292"/>
                </a:tc>
                <a:extLst>
                  <a:ext uri="{0D108BD9-81ED-4DB2-BD59-A6C34878D82A}">
                    <a16:rowId xmlns:a16="http://schemas.microsoft.com/office/drawing/2014/main" val="1074829827"/>
                  </a:ext>
                </a:extLst>
              </a:tr>
              <a:tr h="434364">
                <a:tc>
                  <a:txBody>
                    <a:bodyPr/>
                    <a:lstStyle/>
                    <a:p>
                      <a:r>
                        <a:rPr lang="en-US" sz="2400" dirty="0"/>
                        <a:t>63</a:t>
                      </a:r>
                    </a:p>
                  </a:txBody>
                  <a:tcPr marL="68580" marR="68580" marT="34292" marB="34292"/>
                </a:tc>
                <a:tc>
                  <a:txBody>
                    <a:bodyPr/>
                    <a:lstStyle/>
                    <a:p>
                      <a:r>
                        <a:rPr lang="en-US" sz="2400" dirty="0"/>
                        <a:t>63-58 = 5</a:t>
                      </a:r>
                    </a:p>
                  </a:txBody>
                  <a:tcPr marL="68580" marR="68580" marT="34292" marB="34292"/>
                </a:tc>
                <a:extLst>
                  <a:ext uri="{0D108BD9-81ED-4DB2-BD59-A6C34878D82A}">
                    <a16:rowId xmlns:a16="http://schemas.microsoft.com/office/drawing/2014/main" val="3756716413"/>
                  </a:ext>
                </a:extLst>
              </a:tr>
              <a:tr h="434364">
                <a:tc>
                  <a:txBody>
                    <a:bodyPr/>
                    <a:lstStyle/>
                    <a:p>
                      <a:r>
                        <a:rPr lang="en-US" sz="2400" dirty="0"/>
                        <a:t>70</a:t>
                      </a:r>
                    </a:p>
                  </a:txBody>
                  <a:tcPr marL="68580" marR="68580" marT="34292" marB="34292"/>
                </a:tc>
                <a:tc>
                  <a:txBody>
                    <a:bodyPr/>
                    <a:lstStyle/>
                    <a:p>
                      <a:r>
                        <a:rPr lang="en-US" sz="2400" dirty="0"/>
                        <a:t>70-58 = 12</a:t>
                      </a:r>
                    </a:p>
                  </a:txBody>
                  <a:tcPr marL="68580" marR="68580" marT="34292" marB="34292"/>
                </a:tc>
                <a:extLst>
                  <a:ext uri="{0D108BD9-81ED-4DB2-BD59-A6C34878D82A}">
                    <a16:rowId xmlns:a16="http://schemas.microsoft.com/office/drawing/2014/main" val="1389032636"/>
                  </a:ext>
                </a:extLst>
              </a:tr>
              <a:tr h="434364">
                <a:tc>
                  <a:txBody>
                    <a:bodyPr/>
                    <a:lstStyle/>
                    <a:p>
                      <a:r>
                        <a:rPr lang="en-US" sz="2400" dirty="0"/>
                        <a:t>70</a:t>
                      </a:r>
                    </a:p>
                  </a:txBody>
                  <a:tcPr marL="68580" marR="68580" marT="34292" marB="34292"/>
                </a:tc>
                <a:tc>
                  <a:txBody>
                    <a:bodyPr/>
                    <a:lstStyle/>
                    <a:p>
                      <a:r>
                        <a:rPr lang="en-US" sz="2400" dirty="0"/>
                        <a:t>70-58 = 12</a:t>
                      </a:r>
                    </a:p>
                  </a:txBody>
                  <a:tcPr marL="68580" marR="68580" marT="34292" marB="34292"/>
                </a:tc>
                <a:extLst>
                  <a:ext uri="{0D108BD9-81ED-4DB2-BD59-A6C34878D82A}">
                    <a16:rowId xmlns:a16="http://schemas.microsoft.com/office/drawing/2014/main" val="2203202764"/>
                  </a:ext>
                </a:extLst>
              </a:tr>
              <a:tr h="434364">
                <a:tc>
                  <a:txBody>
                    <a:bodyPr/>
                    <a:lstStyle/>
                    <a:p>
                      <a:r>
                        <a:rPr lang="en-US" sz="2400" dirty="0"/>
                        <a:t>110</a:t>
                      </a:r>
                    </a:p>
                  </a:txBody>
                  <a:tcPr marL="68580" marR="68580" marT="34292" marB="34292"/>
                </a:tc>
                <a:tc>
                  <a:txBody>
                    <a:bodyPr/>
                    <a:lstStyle/>
                    <a:p>
                      <a:r>
                        <a:rPr lang="en-US" sz="2400" dirty="0"/>
                        <a:t>110-58 = 52</a:t>
                      </a:r>
                    </a:p>
                  </a:txBody>
                  <a:tcPr marL="68580" marR="68580" marT="34292" marB="34292"/>
                </a:tc>
                <a:extLst>
                  <a:ext uri="{0D108BD9-81ED-4DB2-BD59-A6C34878D82A}">
                    <a16:rowId xmlns:a16="http://schemas.microsoft.com/office/drawing/2014/main" val="1899146685"/>
                  </a:ext>
                </a:extLst>
              </a:tr>
            </a:tbl>
          </a:graphicData>
        </a:graphic>
      </p:graphicFrame>
      <p:pic>
        <p:nvPicPr>
          <p:cNvPr id="41008" name="Picture 4">
            <a:extLst>
              <a:ext uri="{FF2B5EF4-FFF2-40B4-BE49-F238E27FC236}">
                <a16:creationId xmlns:a16="http://schemas.microsoft.com/office/drawing/2014/main" id="{4630D2CF-B46E-40ED-89FF-91634B7676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00" y="3429000"/>
            <a:ext cx="30734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id="{C24EFDA4-5885-4E57-9FF8-74A96C1A1205}"/>
              </a:ext>
            </a:extLst>
          </p:cNvPr>
          <p:cNvSpPr>
            <a:spLocks noGrp="1"/>
          </p:cNvSpPr>
          <p:nvPr>
            <p:ph type="dt" sz="quarter" idx="11"/>
          </p:nvPr>
        </p:nvSpPr>
        <p:spPr/>
        <p:txBody>
          <a:bodyPr/>
          <a:lstStyle/>
          <a:p>
            <a:pPr>
              <a:defRPr/>
            </a:pPr>
            <a:fld id="{E4118F2D-F749-475E-AD01-7CB686493ADF}" type="datetime1">
              <a:rPr lang="en-US"/>
              <a:pPr>
                <a:defRPr/>
              </a:pPr>
              <a:t>9/7/2023</a:t>
            </a:fld>
            <a:endParaRPr lang="en-US" dirty="0"/>
          </a:p>
        </p:txBody>
      </p:sp>
      <p:sp>
        <p:nvSpPr>
          <p:cNvPr id="6" name="Footer Placeholder 5">
            <a:extLst>
              <a:ext uri="{FF2B5EF4-FFF2-40B4-BE49-F238E27FC236}">
                <a16:creationId xmlns:a16="http://schemas.microsoft.com/office/drawing/2014/main" id="{B69EDCB5-9EC0-4279-8505-480F6F89C064}"/>
              </a:ext>
            </a:extLst>
          </p:cNvPr>
          <p:cNvSpPr>
            <a:spLocks noGrp="1"/>
          </p:cNvSpPr>
          <p:nvPr>
            <p:ph type="ftr" sz="quarter" idx="12"/>
          </p:nvPr>
        </p:nvSpPr>
        <p:spPr/>
        <p:txBody>
          <a:bodyPr/>
          <a:lstStyle/>
          <a:p>
            <a:pPr>
              <a:defRPr/>
            </a:pPr>
            <a:r>
              <a:rPr lang="en-US"/>
              <a:t>Data Mining </a:t>
            </a:r>
            <a:endParaRPr lang="en-US" dirty="0"/>
          </a:p>
        </p:txBody>
      </p:sp>
      <p:sp>
        <p:nvSpPr>
          <p:cNvPr id="41011" name="Slide Number Placeholder 6">
            <a:extLst>
              <a:ext uri="{FF2B5EF4-FFF2-40B4-BE49-F238E27FC236}">
                <a16:creationId xmlns:a16="http://schemas.microsoft.com/office/drawing/2014/main" id="{E9CFFB58-026D-4433-8ABE-54C1513F5EA7}"/>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E055A83-00C6-4694-9209-A5167B0D485D}" type="slidenum">
              <a:rPr lang="en-US" altLang="en-US" sz="1200" smtClean="0">
                <a:solidFill>
                  <a:srgbClr val="898989"/>
                </a:solidFill>
              </a:rPr>
              <a:pPr>
                <a:spcBef>
                  <a:spcPct val="0"/>
                </a:spcBef>
                <a:buFontTx/>
                <a:buNone/>
              </a:pPr>
              <a:t>25</a:t>
            </a:fld>
            <a:endParaRPr lang="en-US" altLang="en-US" sz="1200">
              <a:solidFill>
                <a:srgbClr val="89898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D43B60-6AE2-4719-8F8D-8F85F0A94FD2}"/>
              </a:ext>
            </a:extLst>
          </p:cNvPr>
          <p:cNvSpPr>
            <a:spLocks noGrp="1"/>
          </p:cNvSpPr>
          <p:nvPr>
            <p:ph sz="half" idx="1"/>
          </p:nvPr>
        </p:nvSpPr>
        <p:spPr>
          <a:xfrm>
            <a:off x="325438" y="1443038"/>
            <a:ext cx="8229600" cy="4525962"/>
          </a:xfrm>
        </p:spPr>
        <p:txBody>
          <a:bodyPr>
            <a:noAutofit/>
          </a:bodyPr>
          <a:lstStyle/>
          <a:p>
            <a:pPr marL="0" indent="0">
              <a:buFont typeface="Arial" panose="020B0604020202020204" pitchFamily="34" charset="0"/>
              <a:buNone/>
              <a:defRPr/>
            </a:pPr>
            <a:r>
              <a:rPr lang="en-US" sz="2000" dirty="0"/>
              <a:t>Data (in thousands of dollars): </a:t>
            </a:r>
          </a:p>
          <a:p>
            <a:pPr marL="0" indent="0">
              <a:buFont typeface="Arial" panose="020B0604020202020204" pitchFamily="34" charset="0"/>
              <a:buNone/>
              <a:defRPr/>
            </a:pPr>
            <a:r>
              <a:rPr lang="en-US" sz="2000" dirty="0"/>
              <a:t>30, 36, 47, 50, 52, 52, 56, 60, 63, 70, 70, 110</a:t>
            </a:r>
          </a:p>
          <a:p>
            <a:pPr marL="0" indent="0">
              <a:buFont typeface="Arial" panose="020B0604020202020204" pitchFamily="34" charset="0"/>
              <a:buNone/>
              <a:defRPr/>
            </a:pPr>
            <a:r>
              <a:rPr lang="en-US" sz="2000" dirty="0"/>
              <a:t>Find Median absolute deviation (MAD)</a:t>
            </a:r>
          </a:p>
          <a:p>
            <a:pPr>
              <a:defRPr/>
            </a:pPr>
            <a:endParaRPr lang="en-US" sz="2000" dirty="0"/>
          </a:p>
          <a:p>
            <a:pPr marL="0" indent="0">
              <a:buFont typeface="Arial" panose="020B0604020202020204" pitchFamily="34" charset="0"/>
              <a:buNone/>
              <a:defRPr/>
            </a:pPr>
            <a:endParaRPr lang="en-US" sz="2000" dirty="0"/>
          </a:p>
          <a:p>
            <a:pPr marL="0" indent="0">
              <a:buFont typeface="Arial" panose="020B0604020202020204" pitchFamily="34" charset="0"/>
              <a:buNone/>
              <a:defRPr/>
            </a:pPr>
            <a:endParaRPr lang="en-US" sz="2000" dirty="0"/>
          </a:p>
        </p:txBody>
      </p:sp>
      <p:sp>
        <p:nvSpPr>
          <p:cNvPr id="2" name="Title 1">
            <a:extLst>
              <a:ext uri="{FF2B5EF4-FFF2-40B4-BE49-F238E27FC236}">
                <a16:creationId xmlns:a16="http://schemas.microsoft.com/office/drawing/2014/main" id="{6B0BD0EF-9B6C-4682-8E74-AB4287D6F900}"/>
              </a:ext>
            </a:extLst>
          </p:cNvPr>
          <p:cNvSpPr>
            <a:spLocks noGrp="1"/>
          </p:cNvSpPr>
          <p:nvPr>
            <p:ph type="title" idx="4294967295"/>
          </p:nvPr>
        </p:nvSpPr>
        <p:spPr>
          <a:xfrm>
            <a:off x="457200" y="160338"/>
            <a:ext cx="8229600" cy="1143000"/>
          </a:xfrm>
        </p:spPr>
        <p:txBody>
          <a:bodyPr/>
          <a:lstStyle/>
          <a:p>
            <a:pPr>
              <a:defRPr/>
            </a:pPr>
            <a:r>
              <a:rPr lang="en-US" dirty="0" err="1"/>
              <a:t>MAD:Example</a:t>
            </a:r>
            <a:endParaRPr lang="en-US" dirty="0"/>
          </a:p>
        </p:txBody>
      </p:sp>
      <p:pic>
        <p:nvPicPr>
          <p:cNvPr id="41988" name="Picture 4">
            <a:extLst>
              <a:ext uri="{FF2B5EF4-FFF2-40B4-BE49-F238E27FC236}">
                <a16:creationId xmlns:a16="http://schemas.microsoft.com/office/drawing/2014/main" id="{E43AD101-FDFF-420C-9063-8226BE6A3D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7957" b="16908"/>
          <a:stretch>
            <a:fillRect/>
          </a:stretch>
        </p:blipFill>
        <p:spPr bwMode="auto">
          <a:xfrm>
            <a:off x="1143000" y="2667000"/>
            <a:ext cx="43545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id="{3FCF218A-30F8-46BC-AE3E-34DCFBCB46AB}"/>
              </a:ext>
            </a:extLst>
          </p:cNvPr>
          <p:cNvSpPr>
            <a:spLocks noGrp="1"/>
          </p:cNvSpPr>
          <p:nvPr>
            <p:ph type="dt" sz="quarter" idx="11"/>
          </p:nvPr>
        </p:nvSpPr>
        <p:spPr/>
        <p:txBody>
          <a:bodyPr/>
          <a:lstStyle/>
          <a:p>
            <a:pPr>
              <a:defRPr/>
            </a:pPr>
            <a:fld id="{69CC8DF2-AC72-4778-8069-CD67A15D1B8C}" type="datetime1">
              <a:rPr lang="en-US"/>
              <a:pPr>
                <a:defRPr/>
              </a:pPr>
              <a:t>9/7/2023</a:t>
            </a:fld>
            <a:endParaRPr lang="en-US" dirty="0"/>
          </a:p>
        </p:txBody>
      </p:sp>
      <p:sp>
        <p:nvSpPr>
          <p:cNvPr id="6" name="Footer Placeholder 5">
            <a:extLst>
              <a:ext uri="{FF2B5EF4-FFF2-40B4-BE49-F238E27FC236}">
                <a16:creationId xmlns:a16="http://schemas.microsoft.com/office/drawing/2014/main" id="{3825D6D3-3429-4591-82D8-06891CB1C9B8}"/>
              </a:ext>
            </a:extLst>
          </p:cNvPr>
          <p:cNvSpPr>
            <a:spLocks noGrp="1"/>
          </p:cNvSpPr>
          <p:nvPr>
            <p:ph type="ftr" sz="quarter" idx="12"/>
          </p:nvPr>
        </p:nvSpPr>
        <p:spPr/>
        <p:txBody>
          <a:bodyPr/>
          <a:lstStyle/>
          <a:p>
            <a:pPr>
              <a:defRPr/>
            </a:pPr>
            <a:r>
              <a:rPr lang="en-US"/>
              <a:t>Data Mining </a:t>
            </a:r>
            <a:endParaRPr lang="en-US" dirty="0"/>
          </a:p>
        </p:txBody>
      </p:sp>
      <p:sp>
        <p:nvSpPr>
          <p:cNvPr id="41991" name="Slide Number Placeholder 6">
            <a:extLst>
              <a:ext uri="{FF2B5EF4-FFF2-40B4-BE49-F238E27FC236}">
                <a16:creationId xmlns:a16="http://schemas.microsoft.com/office/drawing/2014/main" id="{D808F088-5733-41A6-9A8C-326A4B9EA4ED}"/>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8197BB7-42DD-490A-83C1-1BDBB6C3C818}" type="slidenum">
              <a:rPr lang="en-US" altLang="en-US" sz="1200" smtClean="0">
                <a:solidFill>
                  <a:srgbClr val="898989"/>
                </a:solidFill>
              </a:rPr>
              <a:pPr>
                <a:spcBef>
                  <a:spcPct val="0"/>
                </a:spcBef>
                <a:buFontTx/>
                <a:buNone/>
              </a:pPr>
              <a:t>26</a:t>
            </a:fld>
            <a:endParaRPr lang="en-US" altLang="en-US" sz="1200">
              <a:solidFill>
                <a:srgbClr val="89898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D43B60-6AE2-4719-8F8D-8F85F0A94FD2}"/>
              </a:ext>
            </a:extLst>
          </p:cNvPr>
          <p:cNvSpPr>
            <a:spLocks noGrp="1"/>
          </p:cNvSpPr>
          <p:nvPr>
            <p:ph sz="half" idx="1"/>
          </p:nvPr>
        </p:nvSpPr>
        <p:spPr>
          <a:xfrm>
            <a:off x="325438" y="1443038"/>
            <a:ext cx="4038600" cy="4525962"/>
          </a:xfrm>
        </p:spPr>
        <p:txBody>
          <a:bodyPr>
            <a:noAutofit/>
          </a:bodyPr>
          <a:lstStyle/>
          <a:p>
            <a:pPr marL="0" indent="0">
              <a:buFont typeface="Arial" panose="020B0604020202020204" pitchFamily="34" charset="0"/>
              <a:buNone/>
              <a:defRPr/>
            </a:pPr>
            <a:r>
              <a:rPr lang="en-US" sz="2000" dirty="0"/>
              <a:t>Data (in thousands of dollars): </a:t>
            </a:r>
          </a:p>
          <a:p>
            <a:pPr marL="0" indent="0">
              <a:buFont typeface="Arial" panose="020B0604020202020204" pitchFamily="34" charset="0"/>
              <a:buNone/>
              <a:defRPr/>
            </a:pPr>
            <a:r>
              <a:rPr lang="en-US" sz="2000" dirty="0"/>
              <a:t>30, 36, 47, 50, 52, 52, 56, 60, 63, 70, 70, 110</a:t>
            </a:r>
          </a:p>
          <a:p>
            <a:pPr marL="0" indent="0">
              <a:buFont typeface="Arial" panose="020B0604020202020204" pitchFamily="34" charset="0"/>
              <a:buNone/>
              <a:defRPr/>
            </a:pPr>
            <a:r>
              <a:rPr lang="en-US" sz="2000" dirty="0"/>
              <a:t>Find Median absolute deviation (MAD)</a:t>
            </a:r>
          </a:p>
          <a:p>
            <a:pPr>
              <a:defRPr/>
            </a:pPr>
            <a:endParaRPr lang="en-US" sz="2000" dirty="0"/>
          </a:p>
          <a:p>
            <a:pPr marL="0" indent="0">
              <a:buFont typeface="Arial" panose="020B0604020202020204" pitchFamily="34" charset="0"/>
              <a:buNone/>
              <a:defRPr/>
            </a:pPr>
            <a:endParaRPr lang="en-US" sz="2000" dirty="0"/>
          </a:p>
          <a:p>
            <a:pPr marL="0" indent="0">
              <a:buFont typeface="Arial" panose="020B0604020202020204" pitchFamily="34" charset="0"/>
              <a:buNone/>
              <a:defRPr/>
            </a:pPr>
            <a:r>
              <a:rPr lang="en-US" sz="2000" dirty="0"/>
              <a:t>MAD = median (28,22,1,8,6,6,2,2, 5,12,12,52)</a:t>
            </a:r>
          </a:p>
          <a:p>
            <a:pPr marL="0" indent="0">
              <a:buFont typeface="Arial" panose="020B0604020202020204" pitchFamily="34" charset="0"/>
              <a:buNone/>
              <a:defRPr/>
            </a:pPr>
            <a:r>
              <a:rPr lang="en-US" sz="2000" dirty="0"/>
              <a:t>= Median (2, 2, 5, 6, 6, 8, 11, 12, 12,22,28,52)</a:t>
            </a:r>
          </a:p>
          <a:p>
            <a:pPr marL="0" indent="0">
              <a:buFont typeface="Arial" panose="020B0604020202020204" pitchFamily="34" charset="0"/>
              <a:buNone/>
              <a:defRPr/>
            </a:pPr>
            <a:r>
              <a:rPr lang="en-US" sz="2000" dirty="0"/>
              <a:t>= (8+11)/2</a:t>
            </a:r>
          </a:p>
          <a:p>
            <a:pPr marL="0" indent="0">
              <a:buFont typeface="Arial" panose="020B0604020202020204" pitchFamily="34" charset="0"/>
              <a:buNone/>
              <a:defRPr/>
            </a:pPr>
            <a:r>
              <a:rPr lang="en-US" sz="2000" dirty="0"/>
              <a:t>=19/2 =9.5 = $9,500</a:t>
            </a:r>
          </a:p>
          <a:p>
            <a:pPr>
              <a:defRPr/>
            </a:pPr>
            <a:endParaRPr lang="en-US" sz="2000" dirty="0"/>
          </a:p>
        </p:txBody>
      </p:sp>
      <p:sp>
        <p:nvSpPr>
          <p:cNvPr id="2" name="Title 1">
            <a:extLst>
              <a:ext uri="{FF2B5EF4-FFF2-40B4-BE49-F238E27FC236}">
                <a16:creationId xmlns:a16="http://schemas.microsoft.com/office/drawing/2014/main" id="{6B0BD0EF-9B6C-4682-8E74-AB4287D6F900}"/>
              </a:ext>
            </a:extLst>
          </p:cNvPr>
          <p:cNvSpPr>
            <a:spLocks noGrp="1"/>
          </p:cNvSpPr>
          <p:nvPr>
            <p:ph type="title" idx="4294967295"/>
          </p:nvPr>
        </p:nvSpPr>
        <p:spPr>
          <a:xfrm>
            <a:off x="457200" y="160338"/>
            <a:ext cx="8229600" cy="1143000"/>
          </a:xfrm>
        </p:spPr>
        <p:txBody>
          <a:bodyPr/>
          <a:lstStyle/>
          <a:p>
            <a:pPr>
              <a:defRPr/>
            </a:pPr>
            <a:r>
              <a:rPr lang="en-US" dirty="0" err="1"/>
              <a:t>MAD:Example</a:t>
            </a:r>
            <a:endParaRPr lang="en-US" dirty="0"/>
          </a:p>
        </p:txBody>
      </p:sp>
      <p:graphicFrame>
        <p:nvGraphicFramePr>
          <p:cNvPr id="4" name="Table 3">
            <a:extLst>
              <a:ext uri="{FF2B5EF4-FFF2-40B4-BE49-F238E27FC236}">
                <a16:creationId xmlns:a16="http://schemas.microsoft.com/office/drawing/2014/main" id="{B8353E09-E6BC-4E40-8452-D7EFAEB80F5F}"/>
              </a:ext>
            </a:extLst>
          </p:cNvPr>
          <p:cNvGraphicFramePr>
            <a:graphicFrameLocks noGrp="1"/>
          </p:cNvGraphicFramePr>
          <p:nvPr/>
        </p:nvGraphicFramePr>
        <p:xfrm>
          <a:off x="5257800" y="1071563"/>
          <a:ext cx="3681413" cy="5646732"/>
        </p:xfrm>
        <a:graphic>
          <a:graphicData uri="http://schemas.openxmlformats.org/drawingml/2006/table">
            <a:tbl>
              <a:tblPr firstRow="1" bandRow="1">
                <a:tableStyleId>{5940675A-B579-460E-94D1-54222C63F5DA}</a:tableStyleId>
              </a:tblPr>
              <a:tblGrid>
                <a:gridCol w="1354243">
                  <a:extLst>
                    <a:ext uri="{9D8B030D-6E8A-4147-A177-3AD203B41FA5}">
                      <a16:colId xmlns:a16="http://schemas.microsoft.com/office/drawing/2014/main" val="168478752"/>
                    </a:ext>
                  </a:extLst>
                </a:gridCol>
                <a:gridCol w="2327170">
                  <a:extLst>
                    <a:ext uri="{9D8B030D-6E8A-4147-A177-3AD203B41FA5}">
                      <a16:colId xmlns:a16="http://schemas.microsoft.com/office/drawing/2014/main" val="3902387527"/>
                    </a:ext>
                  </a:extLst>
                </a:gridCol>
              </a:tblGrid>
              <a:tr h="434364">
                <a:tc>
                  <a:txBody>
                    <a:bodyPr/>
                    <a:lstStyle/>
                    <a:p>
                      <a:r>
                        <a:rPr lang="en-US" sz="2400" dirty="0"/>
                        <a:t>x</a:t>
                      </a:r>
                    </a:p>
                  </a:txBody>
                  <a:tcPr marL="68572" marR="68572" marT="34292" marB="34292"/>
                </a:tc>
                <a:tc>
                  <a:txBody>
                    <a:bodyPr/>
                    <a:lstStyle/>
                    <a:p>
                      <a:r>
                        <a:rPr lang="en-US" sz="2400" dirty="0"/>
                        <a:t>|xi-x*|</a:t>
                      </a:r>
                    </a:p>
                  </a:txBody>
                  <a:tcPr marL="68572" marR="68572" marT="34292" marB="34292"/>
                </a:tc>
                <a:extLst>
                  <a:ext uri="{0D108BD9-81ED-4DB2-BD59-A6C34878D82A}">
                    <a16:rowId xmlns:a16="http://schemas.microsoft.com/office/drawing/2014/main" val="1238584840"/>
                  </a:ext>
                </a:extLst>
              </a:tr>
              <a:tr h="434364">
                <a:tc>
                  <a:txBody>
                    <a:bodyPr/>
                    <a:lstStyle/>
                    <a:p>
                      <a:r>
                        <a:rPr lang="en-US" sz="2400" dirty="0"/>
                        <a:t>30</a:t>
                      </a:r>
                    </a:p>
                  </a:txBody>
                  <a:tcPr marL="68572" marR="68572" marT="34292" marB="34292"/>
                </a:tc>
                <a:tc>
                  <a:txBody>
                    <a:bodyPr/>
                    <a:lstStyle/>
                    <a:p>
                      <a:r>
                        <a:rPr lang="en-US" sz="2400" dirty="0"/>
                        <a:t>30- 58 = 28</a:t>
                      </a:r>
                    </a:p>
                  </a:txBody>
                  <a:tcPr marL="68572" marR="68572" marT="34292" marB="34292"/>
                </a:tc>
                <a:extLst>
                  <a:ext uri="{0D108BD9-81ED-4DB2-BD59-A6C34878D82A}">
                    <a16:rowId xmlns:a16="http://schemas.microsoft.com/office/drawing/2014/main" val="2352902452"/>
                  </a:ext>
                </a:extLst>
              </a:tr>
              <a:tr h="434364">
                <a:tc>
                  <a:txBody>
                    <a:bodyPr/>
                    <a:lstStyle/>
                    <a:p>
                      <a:r>
                        <a:rPr lang="en-US" sz="2400" dirty="0"/>
                        <a:t>36</a:t>
                      </a:r>
                    </a:p>
                  </a:txBody>
                  <a:tcPr marL="68572" marR="68572" marT="34292" marB="34292"/>
                </a:tc>
                <a:tc>
                  <a:txBody>
                    <a:bodyPr/>
                    <a:lstStyle/>
                    <a:p>
                      <a:r>
                        <a:rPr lang="en-US" sz="2400" dirty="0"/>
                        <a:t>36 – 58 = 22</a:t>
                      </a:r>
                    </a:p>
                  </a:txBody>
                  <a:tcPr marL="68572" marR="68572" marT="34292" marB="34292"/>
                </a:tc>
                <a:extLst>
                  <a:ext uri="{0D108BD9-81ED-4DB2-BD59-A6C34878D82A}">
                    <a16:rowId xmlns:a16="http://schemas.microsoft.com/office/drawing/2014/main" val="639227239"/>
                  </a:ext>
                </a:extLst>
              </a:tr>
              <a:tr h="434364">
                <a:tc>
                  <a:txBody>
                    <a:bodyPr/>
                    <a:lstStyle/>
                    <a:p>
                      <a:r>
                        <a:rPr lang="en-US" sz="2400" dirty="0"/>
                        <a:t>47</a:t>
                      </a:r>
                    </a:p>
                  </a:txBody>
                  <a:tcPr marL="68572" marR="68572" marT="34292" marB="34292"/>
                </a:tc>
                <a:tc>
                  <a:txBody>
                    <a:bodyPr/>
                    <a:lstStyle/>
                    <a:p>
                      <a:r>
                        <a:rPr lang="en-US" sz="2400" dirty="0"/>
                        <a:t>47-58 = 11</a:t>
                      </a:r>
                    </a:p>
                  </a:txBody>
                  <a:tcPr marL="68572" marR="68572" marT="34292" marB="34292"/>
                </a:tc>
                <a:extLst>
                  <a:ext uri="{0D108BD9-81ED-4DB2-BD59-A6C34878D82A}">
                    <a16:rowId xmlns:a16="http://schemas.microsoft.com/office/drawing/2014/main" val="2818533896"/>
                  </a:ext>
                </a:extLst>
              </a:tr>
              <a:tr h="434364">
                <a:tc>
                  <a:txBody>
                    <a:bodyPr/>
                    <a:lstStyle/>
                    <a:p>
                      <a:r>
                        <a:rPr lang="en-US" sz="2400" dirty="0"/>
                        <a:t>50</a:t>
                      </a:r>
                    </a:p>
                  </a:txBody>
                  <a:tcPr marL="68572" marR="68572" marT="34292" marB="34292"/>
                </a:tc>
                <a:tc>
                  <a:txBody>
                    <a:bodyPr/>
                    <a:lstStyle/>
                    <a:p>
                      <a:r>
                        <a:rPr lang="en-US" sz="2400" dirty="0"/>
                        <a:t>50-58 = 8</a:t>
                      </a:r>
                    </a:p>
                  </a:txBody>
                  <a:tcPr marL="68572" marR="68572" marT="34292" marB="34292"/>
                </a:tc>
                <a:extLst>
                  <a:ext uri="{0D108BD9-81ED-4DB2-BD59-A6C34878D82A}">
                    <a16:rowId xmlns:a16="http://schemas.microsoft.com/office/drawing/2014/main" val="2091080045"/>
                  </a:ext>
                </a:extLst>
              </a:tr>
              <a:tr h="434364">
                <a:tc>
                  <a:txBody>
                    <a:bodyPr/>
                    <a:lstStyle/>
                    <a:p>
                      <a:r>
                        <a:rPr lang="en-US" sz="2400" dirty="0"/>
                        <a:t>52</a:t>
                      </a:r>
                    </a:p>
                  </a:txBody>
                  <a:tcPr marL="68572" marR="68572" marT="34292" marB="34292"/>
                </a:tc>
                <a:tc>
                  <a:txBody>
                    <a:bodyPr/>
                    <a:lstStyle/>
                    <a:p>
                      <a:r>
                        <a:rPr lang="en-US" sz="2400" dirty="0"/>
                        <a:t>52-58 = 6</a:t>
                      </a:r>
                    </a:p>
                  </a:txBody>
                  <a:tcPr marL="68572" marR="68572" marT="34292" marB="34292"/>
                </a:tc>
                <a:extLst>
                  <a:ext uri="{0D108BD9-81ED-4DB2-BD59-A6C34878D82A}">
                    <a16:rowId xmlns:a16="http://schemas.microsoft.com/office/drawing/2014/main" val="892077619"/>
                  </a:ext>
                </a:extLst>
              </a:tr>
              <a:tr h="434364">
                <a:tc>
                  <a:txBody>
                    <a:bodyPr/>
                    <a:lstStyle/>
                    <a:p>
                      <a:r>
                        <a:rPr lang="en-US" sz="2400" dirty="0"/>
                        <a:t>52</a:t>
                      </a:r>
                    </a:p>
                  </a:txBody>
                  <a:tcPr marL="68572" marR="68572" marT="34292" marB="34292"/>
                </a:tc>
                <a:tc>
                  <a:txBody>
                    <a:bodyPr/>
                    <a:lstStyle/>
                    <a:p>
                      <a:r>
                        <a:rPr lang="en-US" sz="2400" dirty="0"/>
                        <a:t>52-58 = 6</a:t>
                      </a:r>
                    </a:p>
                  </a:txBody>
                  <a:tcPr marL="68572" marR="68572" marT="34292" marB="34292"/>
                </a:tc>
                <a:extLst>
                  <a:ext uri="{0D108BD9-81ED-4DB2-BD59-A6C34878D82A}">
                    <a16:rowId xmlns:a16="http://schemas.microsoft.com/office/drawing/2014/main" val="3701427158"/>
                  </a:ext>
                </a:extLst>
              </a:tr>
              <a:tr h="434364">
                <a:tc>
                  <a:txBody>
                    <a:bodyPr/>
                    <a:lstStyle/>
                    <a:p>
                      <a:r>
                        <a:rPr lang="en-US" sz="2400" dirty="0"/>
                        <a:t>56</a:t>
                      </a:r>
                    </a:p>
                  </a:txBody>
                  <a:tcPr marL="68572" marR="68572" marT="34292" marB="34292"/>
                </a:tc>
                <a:tc>
                  <a:txBody>
                    <a:bodyPr/>
                    <a:lstStyle/>
                    <a:p>
                      <a:r>
                        <a:rPr lang="en-US" sz="2400" dirty="0"/>
                        <a:t>56-58 = 2</a:t>
                      </a:r>
                    </a:p>
                  </a:txBody>
                  <a:tcPr marL="68572" marR="68572" marT="34292" marB="34292"/>
                </a:tc>
                <a:extLst>
                  <a:ext uri="{0D108BD9-81ED-4DB2-BD59-A6C34878D82A}">
                    <a16:rowId xmlns:a16="http://schemas.microsoft.com/office/drawing/2014/main" val="1336135673"/>
                  </a:ext>
                </a:extLst>
              </a:tr>
              <a:tr h="434364">
                <a:tc>
                  <a:txBody>
                    <a:bodyPr/>
                    <a:lstStyle/>
                    <a:p>
                      <a:r>
                        <a:rPr lang="en-US" sz="2400" dirty="0"/>
                        <a:t>60</a:t>
                      </a:r>
                    </a:p>
                  </a:txBody>
                  <a:tcPr marL="68572" marR="68572" marT="34292" marB="34292"/>
                </a:tc>
                <a:tc>
                  <a:txBody>
                    <a:bodyPr/>
                    <a:lstStyle/>
                    <a:p>
                      <a:r>
                        <a:rPr lang="en-US" sz="2400" dirty="0"/>
                        <a:t>60-58 = 2</a:t>
                      </a:r>
                    </a:p>
                  </a:txBody>
                  <a:tcPr marL="68572" marR="68572" marT="34292" marB="34292"/>
                </a:tc>
                <a:extLst>
                  <a:ext uri="{0D108BD9-81ED-4DB2-BD59-A6C34878D82A}">
                    <a16:rowId xmlns:a16="http://schemas.microsoft.com/office/drawing/2014/main" val="1074829827"/>
                  </a:ext>
                </a:extLst>
              </a:tr>
              <a:tr h="434364">
                <a:tc>
                  <a:txBody>
                    <a:bodyPr/>
                    <a:lstStyle/>
                    <a:p>
                      <a:r>
                        <a:rPr lang="en-US" sz="2400" dirty="0"/>
                        <a:t>63</a:t>
                      </a:r>
                    </a:p>
                  </a:txBody>
                  <a:tcPr marL="68572" marR="68572" marT="34292" marB="34292"/>
                </a:tc>
                <a:tc>
                  <a:txBody>
                    <a:bodyPr/>
                    <a:lstStyle/>
                    <a:p>
                      <a:r>
                        <a:rPr lang="en-US" sz="2400" dirty="0"/>
                        <a:t>63-58 = 5</a:t>
                      </a:r>
                    </a:p>
                  </a:txBody>
                  <a:tcPr marL="68572" marR="68572" marT="34292" marB="34292"/>
                </a:tc>
                <a:extLst>
                  <a:ext uri="{0D108BD9-81ED-4DB2-BD59-A6C34878D82A}">
                    <a16:rowId xmlns:a16="http://schemas.microsoft.com/office/drawing/2014/main" val="3756716413"/>
                  </a:ext>
                </a:extLst>
              </a:tr>
              <a:tr h="434364">
                <a:tc>
                  <a:txBody>
                    <a:bodyPr/>
                    <a:lstStyle/>
                    <a:p>
                      <a:r>
                        <a:rPr lang="en-US" sz="2400" dirty="0"/>
                        <a:t>70</a:t>
                      </a:r>
                    </a:p>
                  </a:txBody>
                  <a:tcPr marL="68572" marR="68572" marT="34292" marB="34292"/>
                </a:tc>
                <a:tc>
                  <a:txBody>
                    <a:bodyPr/>
                    <a:lstStyle/>
                    <a:p>
                      <a:r>
                        <a:rPr lang="en-US" sz="2400" dirty="0"/>
                        <a:t>70-58 = 12</a:t>
                      </a:r>
                    </a:p>
                  </a:txBody>
                  <a:tcPr marL="68572" marR="68572" marT="34292" marB="34292"/>
                </a:tc>
                <a:extLst>
                  <a:ext uri="{0D108BD9-81ED-4DB2-BD59-A6C34878D82A}">
                    <a16:rowId xmlns:a16="http://schemas.microsoft.com/office/drawing/2014/main" val="1389032636"/>
                  </a:ext>
                </a:extLst>
              </a:tr>
              <a:tr h="434364">
                <a:tc>
                  <a:txBody>
                    <a:bodyPr/>
                    <a:lstStyle/>
                    <a:p>
                      <a:r>
                        <a:rPr lang="en-US" sz="2400" dirty="0"/>
                        <a:t>70</a:t>
                      </a:r>
                    </a:p>
                  </a:txBody>
                  <a:tcPr marL="68572" marR="68572" marT="34292" marB="34292"/>
                </a:tc>
                <a:tc>
                  <a:txBody>
                    <a:bodyPr/>
                    <a:lstStyle/>
                    <a:p>
                      <a:r>
                        <a:rPr lang="en-US" sz="2400" dirty="0"/>
                        <a:t>70-58 = 12</a:t>
                      </a:r>
                    </a:p>
                  </a:txBody>
                  <a:tcPr marL="68572" marR="68572" marT="34292" marB="34292"/>
                </a:tc>
                <a:extLst>
                  <a:ext uri="{0D108BD9-81ED-4DB2-BD59-A6C34878D82A}">
                    <a16:rowId xmlns:a16="http://schemas.microsoft.com/office/drawing/2014/main" val="2203202764"/>
                  </a:ext>
                </a:extLst>
              </a:tr>
              <a:tr h="434364">
                <a:tc>
                  <a:txBody>
                    <a:bodyPr/>
                    <a:lstStyle/>
                    <a:p>
                      <a:r>
                        <a:rPr lang="en-US" sz="2400" dirty="0"/>
                        <a:t>110</a:t>
                      </a:r>
                    </a:p>
                  </a:txBody>
                  <a:tcPr marL="68572" marR="68572" marT="34292" marB="34292"/>
                </a:tc>
                <a:tc>
                  <a:txBody>
                    <a:bodyPr/>
                    <a:lstStyle/>
                    <a:p>
                      <a:r>
                        <a:rPr lang="en-US" sz="2400" dirty="0"/>
                        <a:t>110-58 = 52</a:t>
                      </a:r>
                    </a:p>
                  </a:txBody>
                  <a:tcPr marL="68572" marR="68572" marT="34292" marB="34292"/>
                </a:tc>
                <a:extLst>
                  <a:ext uri="{0D108BD9-81ED-4DB2-BD59-A6C34878D82A}">
                    <a16:rowId xmlns:a16="http://schemas.microsoft.com/office/drawing/2014/main" val="1899146685"/>
                  </a:ext>
                </a:extLst>
              </a:tr>
            </a:tbl>
          </a:graphicData>
        </a:graphic>
      </p:graphicFrame>
      <p:pic>
        <p:nvPicPr>
          <p:cNvPr id="43056" name="Picture 4">
            <a:extLst>
              <a:ext uri="{FF2B5EF4-FFF2-40B4-BE49-F238E27FC236}">
                <a16:creationId xmlns:a16="http://schemas.microsoft.com/office/drawing/2014/main" id="{48D41B9F-B911-4C31-B6D8-71F27F391B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7957" b="16908"/>
          <a:stretch>
            <a:fillRect/>
          </a:stretch>
        </p:blipFill>
        <p:spPr bwMode="auto">
          <a:xfrm>
            <a:off x="350838" y="3300413"/>
            <a:ext cx="435451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id="{3FCF218A-30F8-46BC-AE3E-34DCFBCB46AB}"/>
              </a:ext>
            </a:extLst>
          </p:cNvPr>
          <p:cNvSpPr>
            <a:spLocks noGrp="1"/>
          </p:cNvSpPr>
          <p:nvPr>
            <p:ph type="dt" sz="quarter" idx="11"/>
          </p:nvPr>
        </p:nvSpPr>
        <p:spPr/>
        <p:txBody>
          <a:bodyPr/>
          <a:lstStyle/>
          <a:p>
            <a:pPr>
              <a:defRPr/>
            </a:pPr>
            <a:fld id="{69CC8DF2-AC72-4778-8069-CD67A15D1B8C}" type="datetime1">
              <a:rPr lang="en-US"/>
              <a:pPr>
                <a:defRPr/>
              </a:pPr>
              <a:t>9/7/2023</a:t>
            </a:fld>
            <a:endParaRPr lang="en-US" dirty="0"/>
          </a:p>
        </p:txBody>
      </p:sp>
      <p:sp>
        <p:nvSpPr>
          <p:cNvPr id="6" name="Footer Placeholder 5">
            <a:extLst>
              <a:ext uri="{FF2B5EF4-FFF2-40B4-BE49-F238E27FC236}">
                <a16:creationId xmlns:a16="http://schemas.microsoft.com/office/drawing/2014/main" id="{3825D6D3-3429-4591-82D8-06891CB1C9B8}"/>
              </a:ext>
            </a:extLst>
          </p:cNvPr>
          <p:cNvSpPr>
            <a:spLocks noGrp="1"/>
          </p:cNvSpPr>
          <p:nvPr>
            <p:ph type="ftr" sz="quarter" idx="12"/>
          </p:nvPr>
        </p:nvSpPr>
        <p:spPr/>
        <p:txBody>
          <a:bodyPr/>
          <a:lstStyle/>
          <a:p>
            <a:pPr>
              <a:defRPr/>
            </a:pPr>
            <a:r>
              <a:rPr lang="en-US"/>
              <a:t>Data Mining </a:t>
            </a:r>
            <a:endParaRPr lang="en-US" dirty="0"/>
          </a:p>
        </p:txBody>
      </p:sp>
      <p:sp>
        <p:nvSpPr>
          <p:cNvPr id="43059" name="Slide Number Placeholder 6">
            <a:extLst>
              <a:ext uri="{FF2B5EF4-FFF2-40B4-BE49-F238E27FC236}">
                <a16:creationId xmlns:a16="http://schemas.microsoft.com/office/drawing/2014/main" id="{765D3D6D-7819-4413-8435-4B15C15139FB}"/>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98B24F9-8999-4D37-89DD-00AAE95BE68E}" type="slidenum">
              <a:rPr lang="en-US" altLang="en-US" sz="1200" smtClean="0">
                <a:solidFill>
                  <a:srgbClr val="898989"/>
                </a:solidFill>
              </a:rPr>
              <a:pPr>
                <a:spcBef>
                  <a:spcPct val="0"/>
                </a:spcBef>
                <a:buFontTx/>
                <a:buNone/>
              </a:pPr>
              <a:t>27</a:t>
            </a:fld>
            <a:endParaRPr lang="en-US" altLang="en-US" sz="1200">
              <a:solidFill>
                <a:srgbClr val="89898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a:extLst>
              <a:ext uri="{FF2B5EF4-FFF2-40B4-BE49-F238E27FC236}">
                <a16:creationId xmlns:a16="http://schemas.microsoft.com/office/drawing/2014/main" id="{D76D28D4-5E47-45C3-8168-FD64C4384F26}"/>
              </a:ext>
            </a:extLst>
          </p:cNvPr>
          <p:cNvSpPr>
            <a:spLocks noGrp="1"/>
          </p:cNvSpPr>
          <p:nvPr>
            <p:ph idx="1"/>
          </p:nvPr>
        </p:nvSpPr>
        <p:spPr>
          <a:xfrm>
            <a:off x="457200" y="1447800"/>
            <a:ext cx="8229600" cy="4525963"/>
          </a:xfrm>
        </p:spPr>
        <p:txBody>
          <a:bodyPr/>
          <a:lstStyle/>
          <a:p>
            <a:pPr fontAlgn="base">
              <a:spcAft>
                <a:spcPct val="0"/>
              </a:spcAft>
            </a:pPr>
            <a:r>
              <a:rPr lang="en-US" altLang="en-US"/>
              <a:t>For </a:t>
            </a:r>
            <a:r>
              <a:rPr lang="en-US" altLang="en-US">
                <a:solidFill>
                  <a:srgbClr val="FF0000"/>
                </a:solidFill>
              </a:rPr>
              <a:t>ordinal or continuous attribute</a:t>
            </a:r>
            <a:r>
              <a:rPr lang="en-US" altLang="en-US"/>
              <a:t>, the notion of a percentile is more useful</a:t>
            </a:r>
          </a:p>
          <a:p>
            <a:pPr fontAlgn="base">
              <a:spcAft>
                <a:spcPct val="0"/>
              </a:spcAft>
            </a:pPr>
            <a:endParaRPr lang="en-US" altLang="en-US"/>
          </a:p>
          <a:p>
            <a:pPr fontAlgn="base">
              <a:spcAft>
                <a:spcPct val="0"/>
              </a:spcAft>
            </a:pPr>
            <a:r>
              <a:rPr lang="en-US" altLang="en-US"/>
              <a:t>Given an ordinal or continuous attribute </a:t>
            </a:r>
            <a:r>
              <a:rPr lang="en-US" altLang="en-US" i="1"/>
              <a:t>x </a:t>
            </a:r>
            <a:r>
              <a:rPr lang="en-US" altLang="en-US"/>
              <a:t>with values in sorted order as {x</a:t>
            </a:r>
            <a:r>
              <a:rPr lang="en-US" altLang="en-US" baseline="-25000"/>
              <a:t>1</a:t>
            </a:r>
            <a:r>
              <a:rPr lang="en-US" altLang="en-US"/>
              <a:t>, x</a:t>
            </a:r>
            <a:r>
              <a:rPr lang="en-US" altLang="en-US" baseline="-25000"/>
              <a:t>2</a:t>
            </a:r>
            <a:r>
              <a:rPr lang="en-US" altLang="en-US"/>
              <a:t>, …, x</a:t>
            </a:r>
            <a:r>
              <a:rPr lang="en-US" altLang="en-US" baseline="-25000"/>
              <a:t>m</a:t>
            </a:r>
            <a:r>
              <a:rPr lang="en-US" altLang="en-US"/>
              <a:t>} and a number </a:t>
            </a:r>
            <a:r>
              <a:rPr lang="en-US" altLang="en-US" i="1"/>
              <a:t>p</a:t>
            </a:r>
            <a:r>
              <a:rPr lang="en-US" altLang="en-US"/>
              <a:t> between 0 and 100, the </a:t>
            </a:r>
            <a:r>
              <a:rPr lang="en-US" altLang="en-US" i="1"/>
              <a:t>p</a:t>
            </a:r>
            <a:r>
              <a:rPr lang="en-US" altLang="en-US" baseline="30000"/>
              <a:t>th</a:t>
            </a:r>
            <a:r>
              <a:rPr lang="en-US" altLang="en-US"/>
              <a:t> percentile x</a:t>
            </a:r>
            <a:r>
              <a:rPr lang="en-US" altLang="en-US" baseline="-25000"/>
              <a:t>p </a:t>
            </a:r>
            <a:r>
              <a:rPr lang="en-US" altLang="en-US"/>
              <a:t>is a value of x such that </a:t>
            </a:r>
            <a:r>
              <a:rPr lang="en-US" altLang="en-US" i="1"/>
              <a:t>p</a:t>
            </a:r>
            <a:r>
              <a:rPr lang="en-US" altLang="en-US"/>
              <a:t>% of the observed values of x are less than x</a:t>
            </a:r>
            <a:r>
              <a:rPr lang="en-US" altLang="en-US" baseline="-25000"/>
              <a:t>p</a:t>
            </a:r>
            <a:r>
              <a:rPr lang="en-US" altLang="en-US"/>
              <a:t>   </a:t>
            </a:r>
          </a:p>
          <a:p>
            <a:pPr fontAlgn="base">
              <a:spcAft>
                <a:spcPct val="0"/>
              </a:spcAft>
              <a:buFont typeface="Monotype Sorts"/>
              <a:buNone/>
            </a:pPr>
            <a:endParaRPr lang="en-US" altLang="en-US"/>
          </a:p>
          <a:p>
            <a:pPr fontAlgn="base">
              <a:spcAft>
                <a:spcPct val="0"/>
              </a:spcAft>
            </a:pPr>
            <a:r>
              <a:rPr lang="en-US" altLang="en-US"/>
              <a:t>For instance, the 50th percentile is the value such that 50% of all values of x are less than x</a:t>
            </a:r>
            <a:r>
              <a:rPr lang="en-US" altLang="en-US" baseline="-25000"/>
              <a:t>50</a:t>
            </a:r>
            <a:r>
              <a:rPr lang="en-US" altLang="en-US"/>
              <a:t>      </a:t>
            </a:r>
          </a:p>
          <a:p>
            <a:pPr fontAlgn="base">
              <a:spcAft>
                <a:spcPct val="0"/>
              </a:spcAft>
            </a:pPr>
            <a:endParaRPr lang="en-US" altLang="en-US"/>
          </a:p>
        </p:txBody>
      </p:sp>
      <p:sp>
        <p:nvSpPr>
          <p:cNvPr id="2" name="Title 1">
            <a:extLst>
              <a:ext uri="{FF2B5EF4-FFF2-40B4-BE49-F238E27FC236}">
                <a16:creationId xmlns:a16="http://schemas.microsoft.com/office/drawing/2014/main" id="{65A9F6FE-3C38-4A20-99E1-367560833811}"/>
              </a:ext>
            </a:extLst>
          </p:cNvPr>
          <p:cNvSpPr>
            <a:spLocks noGrp="1"/>
          </p:cNvSpPr>
          <p:nvPr>
            <p:ph type="title" idx="4294967295"/>
          </p:nvPr>
        </p:nvSpPr>
        <p:spPr>
          <a:xfrm>
            <a:off x="381000" y="76200"/>
            <a:ext cx="5715000" cy="1143000"/>
          </a:xfrm>
        </p:spPr>
        <p:txBody>
          <a:bodyPr/>
          <a:lstStyle/>
          <a:p>
            <a:pPr>
              <a:defRPr/>
            </a:pPr>
            <a:r>
              <a:rPr lang="en-US" altLang="en-US" dirty="0"/>
              <a:t>Percentile</a:t>
            </a:r>
            <a:endParaRPr lang="en-US" dirty="0"/>
          </a:p>
        </p:txBody>
      </p:sp>
      <p:sp>
        <p:nvSpPr>
          <p:cNvPr id="3" name="Date Placeholder 2">
            <a:extLst>
              <a:ext uri="{FF2B5EF4-FFF2-40B4-BE49-F238E27FC236}">
                <a16:creationId xmlns:a16="http://schemas.microsoft.com/office/drawing/2014/main" id="{3DA0015C-723F-4CEB-896E-D462DE70665B}"/>
              </a:ext>
            </a:extLst>
          </p:cNvPr>
          <p:cNvSpPr>
            <a:spLocks noGrp="1"/>
          </p:cNvSpPr>
          <p:nvPr>
            <p:ph type="dt" sz="quarter" idx="11"/>
          </p:nvPr>
        </p:nvSpPr>
        <p:spPr/>
        <p:txBody>
          <a:bodyPr/>
          <a:lstStyle/>
          <a:p>
            <a:pPr>
              <a:defRPr/>
            </a:pPr>
            <a:fld id="{79988CF8-25FF-4D65-8106-B136021F79B4}" type="datetime1">
              <a:rPr lang="en-US"/>
              <a:pPr>
                <a:defRPr/>
              </a:pPr>
              <a:t>9/7/2023</a:t>
            </a:fld>
            <a:endParaRPr lang="en-US" dirty="0"/>
          </a:p>
        </p:txBody>
      </p:sp>
      <p:sp>
        <p:nvSpPr>
          <p:cNvPr id="4" name="Footer Placeholder 3">
            <a:extLst>
              <a:ext uri="{FF2B5EF4-FFF2-40B4-BE49-F238E27FC236}">
                <a16:creationId xmlns:a16="http://schemas.microsoft.com/office/drawing/2014/main" id="{2346FAA4-DC6D-469D-8100-4AAEF8CC59B3}"/>
              </a:ext>
            </a:extLst>
          </p:cNvPr>
          <p:cNvSpPr>
            <a:spLocks noGrp="1"/>
          </p:cNvSpPr>
          <p:nvPr>
            <p:ph type="ftr" sz="quarter" idx="12"/>
          </p:nvPr>
        </p:nvSpPr>
        <p:spPr/>
        <p:txBody>
          <a:bodyPr/>
          <a:lstStyle/>
          <a:p>
            <a:pPr>
              <a:defRPr/>
            </a:pPr>
            <a:r>
              <a:rPr lang="en-US"/>
              <a:t>Data Mining </a:t>
            </a:r>
            <a:endParaRPr lang="en-US" dirty="0"/>
          </a:p>
        </p:txBody>
      </p:sp>
      <p:sp>
        <p:nvSpPr>
          <p:cNvPr id="44038" name="Slide Number Placeholder 4">
            <a:extLst>
              <a:ext uri="{FF2B5EF4-FFF2-40B4-BE49-F238E27FC236}">
                <a16:creationId xmlns:a16="http://schemas.microsoft.com/office/drawing/2014/main" id="{5F1A60A6-ADDF-431D-9C64-A3D8B24DE04C}"/>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EF68ADE-AE73-4487-809C-574AC97BCE2C}" type="slidenum">
              <a:rPr lang="en-US" altLang="en-US" sz="1200" smtClean="0">
                <a:solidFill>
                  <a:srgbClr val="898989"/>
                </a:solidFill>
              </a:rPr>
              <a:pPr>
                <a:spcBef>
                  <a:spcPct val="0"/>
                </a:spcBef>
                <a:buFontTx/>
                <a:buNone/>
              </a:pPr>
              <a:t>28</a:t>
            </a:fld>
            <a:endParaRPr lang="en-US" altLang="en-US" sz="1200">
              <a:solidFill>
                <a:srgbClr val="89898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00B094-0513-4AA0-9DC7-2148EBC947C7}"/>
              </a:ext>
            </a:extLst>
          </p:cNvPr>
          <p:cNvSpPr>
            <a:spLocks noGrp="1"/>
          </p:cNvSpPr>
          <p:nvPr>
            <p:ph idx="1"/>
          </p:nvPr>
        </p:nvSpPr>
        <p:spPr>
          <a:xfrm>
            <a:off x="457200" y="1447800"/>
            <a:ext cx="8229600" cy="4525963"/>
          </a:xfrm>
        </p:spPr>
        <p:txBody>
          <a:bodyPr/>
          <a:lstStyle/>
          <a:p>
            <a:pPr fontAlgn="base">
              <a:spcAft>
                <a:spcPct val="0"/>
              </a:spcAft>
            </a:pPr>
            <a:r>
              <a:rPr lang="en-US" altLang="en-US"/>
              <a:t>Data (in thousands of dollars): </a:t>
            </a:r>
          </a:p>
          <a:p>
            <a:pPr fontAlgn="base">
              <a:spcAft>
                <a:spcPct val="0"/>
              </a:spcAft>
            </a:pPr>
            <a:r>
              <a:rPr lang="en-US" altLang="en-US"/>
              <a:t>30, 36, 47, 50, 52, 52, 56, 60, 63, 70, 70, 110 </a:t>
            </a:r>
          </a:p>
          <a:p>
            <a:pPr fontAlgn="base">
              <a:spcAft>
                <a:spcPct val="0"/>
              </a:spcAft>
            </a:pPr>
            <a:r>
              <a:rPr lang="en-US" altLang="en-US"/>
              <a:t>Find IQR</a:t>
            </a:r>
          </a:p>
          <a:p>
            <a:pPr fontAlgn="base">
              <a:spcAft>
                <a:spcPct val="0"/>
              </a:spcAft>
            </a:pPr>
            <a:endParaRPr lang="en-US" altLang="en-US"/>
          </a:p>
          <a:p>
            <a:pPr fontAlgn="base">
              <a:spcAft>
                <a:spcPct val="0"/>
              </a:spcAft>
            </a:pPr>
            <a:endParaRPr lang="en-US" altLang="en-US"/>
          </a:p>
          <a:p>
            <a:pPr lvl="1" fontAlgn="base">
              <a:spcAft>
                <a:spcPct val="0"/>
              </a:spcAft>
            </a:pPr>
            <a:r>
              <a:rPr lang="en-US" altLang="en-US"/>
              <a:t>x</a:t>
            </a:r>
            <a:r>
              <a:rPr lang="en-US" altLang="en-US" baseline="-25000"/>
              <a:t>25</a:t>
            </a:r>
            <a:r>
              <a:rPr lang="en-US" altLang="en-US"/>
              <a:t> =25/100 *12 = 3</a:t>
            </a:r>
            <a:r>
              <a:rPr lang="en-US" altLang="en-US" baseline="30000"/>
              <a:t>rd</a:t>
            </a:r>
            <a:r>
              <a:rPr lang="en-US" altLang="en-US"/>
              <a:t> data = 47</a:t>
            </a:r>
          </a:p>
          <a:p>
            <a:pPr lvl="1" fontAlgn="base">
              <a:spcAft>
                <a:spcPct val="0"/>
              </a:spcAft>
            </a:pPr>
            <a:r>
              <a:rPr lang="en-US" altLang="en-US"/>
              <a:t>x</a:t>
            </a:r>
            <a:r>
              <a:rPr lang="en-US" altLang="en-US" baseline="-25000"/>
              <a:t>75</a:t>
            </a:r>
            <a:r>
              <a:rPr lang="en-US" altLang="en-US"/>
              <a:t> = 75/100 *12 = 9</a:t>
            </a:r>
            <a:r>
              <a:rPr lang="en-US" altLang="en-US" baseline="30000"/>
              <a:t>th</a:t>
            </a:r>
            <a:r>
              <a:rPr lang="en-US" altLang="en-US"/>
              <a:t> data = 63</a:t>
            </a:r>
          </a:p>
          <a:p>
            <a:pPr lvl="1" fontAlgn="base">
              <a:spcAft>
                <a:spcPct val="0"/>
              </a:spcAft>
            </a:pPr>
            <a:r>
              <a:rPr lang="en-US" altLang="en-US"/>
              <a:t>IQR = 63 – 47 = $16,000</a:t>
            </a:r>
          </a:p>
          <a:p>
            <a:pPr fontAlgn="base">
              <a:spcAft>
                <a:spcPct val="0"/>
              </a:spcAft>
            </a:pPr>
            <a:endParaRPr lang="en-US" altLang="en-US"/>
          </a:p>
        </p:txBody>
      </p:sp>
      <p:sp>
        <p:nvSpPr>
          <p:cNvPr id="2" name="Title 1">
            <a:extLst>
              <a:ext uri="{FF2B5EF4-FFF2-40B4-BE49-F238E27FC236}">
                <a16:creationId xmlns:a16="http://schemas.microsoft.com/office/drawing/2014/main" id="{46C8DE05-5800-4B3D-B5E2-B77EAAF9BDC9}"/>
              </a:ext>
            </a:extLst>
          </p:cNvPr>
          <p:cNvSpPr>
            <a:spLocks noGrp="1"/>
          </p:cNvSpPr>
          <p:nvPr>
            <p:ph type="title" idx="4294967295"/>
          </p:nvPr>
        </p:nvSpPr>
        <p:spPr>
          <a:xfrm>
            <a:off x="304800" y="177800"/>
            <a:ext cx="6248400" cy="1143000"/>
          </a:xfrm>
        </p:spPr>
        <p:txBody>
          <a:bodyPr/>
          <a:lstStyle/>
          <a:p>
            <a:pPr>
              <a:defRPr/>
            </a:pPr>
            <a:r>
              <a:rPr lang="en-US" dirty="0" err="1"/>
              <a:t>Percentile:Example</a:t>
            </a:r>
            <a:endParaRPr lang="en-US" dirty="0"/>
          </a:p>
        </p:txBody>
      </p:sp>
      <p:pic>
        <p:nvPicPr>
          <p:cNvPr id="45060" name="Picture 4">
            <a:extLst>
              <a:ext uri="{FF2B5EF4-FFF2-40B4-BE49-F238E27FC236}">
                <a16:creationId xmlns:a16="http://schemas.microsoft.com/office/drawing/2014/main" id="{A84F21ED-1F61-4BD7-A7B5-FC3E1840F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84500"/>
            <a:ext cx="4795838"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a:extLst>
              <a:ext uri="{FF2B5EF4-FFF2-40B4-BE49-F238E27FC236}">
                <a16:creationId xmlns:a16="http://schemas.microsoft.com/office/drawing/2014/main" id="{26511F0E-160E-4987-B518-9B243B74EFC8}"/>
              </a:ext>
            </a:extLst>
          </p:cNvPr>
          <p:cNvSpPr>
            <a:spLocks noGrp="1"/>
          </p:cNvSpPr>
          <p:nvPr>
            <p:ph type="dt" sz="quarter" idx="11"/>
          </p:nvPr>
        </p:nvSpPr>
        <p:spPr/>
        <p:txBody>
          <a:bodyPr/>
          <a:lstStyle/>
          <a:p>
            <a:pPr>
              <a:defRPr/>
            </a:pPr>
            <a:fld id="{F60765A2-E400-4E8D-B18B-FD24A4F7DED4}" type="datetime1">
              <a:rPr lang="en-US"/>
              <a:pPr>
                <a:defRPr/>
              </a:pPr>
              <a:t>9/7/2023</a:t>
            </a:fld>
            <a:endParaRPr lang="en-US" dirty="0"/>
          </a:p>
        </p:txBody>
      </p:sp>
      <p:sp>
        <p:nvSpPr>
          <p:cNvPr id="5" name="Footer Placeholder 4">
            <a:extLst>
              <a:ext uri="{FF2B5EF4-FFF2-40B4-BE49-F238E27FC236}">
                <a16:creationId xmlns:a16="http://schemas.microsoft.com/office/drawing/2014/main" id="{2AB38801-750A-49A9-A422-FA04F218D453}"/>
              </a:ext>
            </a:extLst>
          </p:cNvPr>
          <p:cNvSpPr>
            <a:spLocks noGrp="1"/>
          </p:cNvSpPr>
          <p:nvPr>
            <p:ph type="ftr" sz="quarter" idx="12"/>
          </p:nvPr>
        </p:nvSpPr>
        <p:spPr/>
        <p:txBody>
          <a:bodyPr/>
          <a:lstStyle/>
          <a:p>
            <a:pPr>
              <a:defRPr/>
            </a:pPr>
            <a:r>
              <a:rPr lang="en-US"/>
              <a:t>Data Mining </a:t>
            </a:r>
            <a:endParaRPr lang="en-US" dirty="0"/>
          </a:p>
        </p:txBody>
      </p:sp>
      <p:sp>
        <p:nvSpPr>
          <p:cNvPr id="45063" name="Slide Number Placeholder 5">
            <a:extLst>
              <a:ext uri="{FF2B5EF4-FFF2-40B4-BE49-F238E27FC236}">
                <a16:creationId xmlns:a16="http://schemas.microsoft.com/office/drawing/2014/main" id="{9DEAF766-0CA0-4AEF-AC02-A0533E2FF3DE}"/>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98049C8-73EC-4D70-8FEF-2577318108D1}" type="slidenum">
              <a:rPr lang="en-US" altLang="en-US" sz="1200" smtClean="0">
                <a:solidFill>
                  <a:srgbClr val="898989"/>
                </a:solidFill>
              </a:rPr>
              <a:pPr>
                <a:spcBef>
                  <a:spcPct val="0"/>
                </a:spcBef>
                <a:buFontTx/>
                <a:buNone/>
              </a:pPr>
              <a:t>29</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a:extLst>
              <a:ext uri="{FF2B5EF4-FFF2-40B4-BE49-F238E27FC236}">
                <a16:creationId xmlns:a16="http://schemas.microsoft.com/office/drawing/2014/main" id="{C5158B46-F1C7-4726-B4AE-BDEAECCAF4A4}"/>
              </a:ext>
            </a:extLst>
          </p:cNvPr>
          <p:cNvSpPr>
            <a:spLocks noGrp="1"/>
          </p:cNvSpPr>
          <p:nvPr>
            <p:ph idx="1"/>
          </p:nvPr>
        </p:nvSpPr>
        <p:spPr>
          <a:xfrm>
            <a:off x="457200" y="1493838"/>
            <a:ext cx="8229600" cy="4525962"/>
          </a:xfrm>
        </p:spPr>
        <p:txBody>
          <a:bodyPr/>
          <a:lstStyle/>
          <a:p>
            <a:pPr fontAlgn="base">
              <a:spcAft>
                <a:spcPct val="0"/>
              </a:spcAft>
            </a:pPr>
            <a:r>
              <a:rPr lang="en-US" altLang="en-US"/>
              <a:t>What?</a:t>
            </a:r>
          </a:p>
          <a:p>
            <a:pPr lvl="1" fontAlgn="base">
              <a:spcAft>
                <a:spcPct val="0"/>
              </a:spcAft>
            </a:pPr>
            <a:r>
              <a:rPr lang="en-US" altLang="en-US" sz="2000"/>
              <a:t>Preliminary investigation of the data in order to better understand its specific characteristics</a:t>
            </a:r>
          </a:p>
          <a:p>
            <a:pPr fontAlgn="base">
              <a:spcAft>
                <a:spcPct val="0"/>
              </a:spcAft>
            </a:pPr>
            <a:r>
              <a:rPr lang="en-US" altLang="en-US"/>
              <a:t>Motivation of data exploration</a:t>
            </a:r>
          </a:p>
          <a:p>
            <a:pPr lvl="1" fontAlgn="base">
              <a:spcAft>
                <a:spcPct val="0"/>
              </a:spcAft>
            </a:pPr>
            <a:r>
              <a:rPr lang="en-US" altLang="en-US" sz="2000"/>
              <a:t>Help to select the right tool for preprocessing or analysis</a:t>
            </a:r>
          </a:p>
          <a:p>
            <a:pPr fontAlgn="base">
              <a:spcAft>
                <a:spcPct val="0"/>
              </a:spcAft>
            </a:pPr>
            <a:r>
              <a:rPr lang="en-US" altLang="en-US"/>
              <a:t>Techniques</a:t>
            </a:r>
          </a:p>
          <a:p>
            <a:pPr lvl="1" fontAlgn="base">
              <a:spcAft>
                <a:spcPct val="0"/>
              </a:spcAft>
            </a:pPr>
            <a:r>
              <a:rPr lang="en-US" altLang="en-US" sz="2000"/>
              <a:t>Summary statistics</a:t>
            </a:r>
          </a:p>
          <a:p>
            <a:pPr lvl="1" fontAlgn="base">
              <a:spcAft>
                <a:spcPct val="0"/>
              </a:spcAft>
            </a:pPr>
            <a:r>
              <a:rPr lang="en-US" altLang="en-US" sz="2000"/>
              <a:t>Visualization</a:t>
            </a:r>
          </a:p>
          <a:p>
            <a:pPr fontAlgn="base">
              <a:spcAft>
                <a:spcPct val="0"/>
              </a:spcAft>
            </a:pPr>
            <a:endParaRPr lang="en-US" altLang="en-US" sz="2000"/>
          </a:p>
          <a:p>
            <a:pPr fontAlgn="base">
              <a:spcAft>
                <a:spcPct val="0"/>
              </a:spcAft>
            </a:pPr>
            <a:endParaRPr lang="en-US" altLang="en-US"/>
          </a:p>
        </p:txBody>
      </p:sp>
      <p:sp>
        <p:nvSpPr>
          <p:cNvPr id="2" name="Title 1">
            <a:extLst>
              <a:ext uri="{FF2B5EF4-FFF2-40B4-BE49-F238E27FC236}">
                <a16:creationId xmlns:a16="http://schemas.microsoft.com/office/drawing/2014/main" id="{9DCA361C-D705-4DC4-BB76-009663085A28}"/>
              </a:ext>
            </a:extLst>
          </p:cNvPr>
          <p:cNvSpPr>
            <a:spLocks noGrp="1"/>
          </p:cNvSpPr>
          <p:nvPr>
            <p:ph type="title" idx="4294967295"/>
          </p:nvPr>
        </p:nvSpPr>
        <p:spPr>
          <a:xfrm>
            <a:off x="457200" y="152400"/>
            <a:ext cx="8229600" cy="1143000"/>
          </a:xfrm>
        </p:spPr>
        <p:txBody>
          <a:bodyPr/>
          <a:lstStyle/>
          <a:p>
            <a:pPr>
              <a:defRPr/>
            </a:pPr>
            <a:r>
              <a:rPr lang="en-US" altLang="en-US" dirty="0"/>
              <a:t>Data exploration</a:t>
            </a:r>
            <a:endParaRPr lang="en-US" dirty="0"/>
          </a:p>
        </p:txBody>
      </p:sp>
      <p:sp>
        <p:nvSpPr>
          <p:cNvPr id="3" name="Date Placeholder 2">
            <a:extLst>
              <a:ext uri="{FF2B5EF4-FFF2-40B4-BE49-F238E27FC236}">
                <a16:creationId xmlns:a16="http://schemas.microsoft.com/office/drawing/2014/main" id="{1A722863-57EE-4DED-AF65-1592DA24FF36}"/>
              </a:ext>
            </a:extLst>
          </p:cNvPr>
          <p:cNvSpPr>
            <a:spLocks noGrp="1"/>
          </p:cNvSpPr>
          <p:nvPr>
            <p:ph type="dt" sz="quarter" idx="11"/>
          </p:nvPr>
        </p:nvSpPr>
        <p:spPr/>
        <p:txBody>
          <a:bodyPr/>
          <a:lstStyle/>
          <a:p>
            <a:pPr>
              <a:defRPr/>
            </a:pPr>
            <a:fld id="{81F97E1E-4C50-41DE-9EA0-A183CA5EFC5A}" type="datetime1">
              <a:rPr lang="en-US"/>
              <a:pPr>
                <a:defRPr/>
              </a:pPr>
              <a:t>9/7/2023</a:t>
            </a:fld>
            <a:endParaRPr lang="en-US" dirty="0"/>
          </a:p>
        </p:txBody>
      </p:sp>
      <p:sp>
        <p:nvSpPr>
          <p:cNvPr id="4" name="Footer Placeholder 3">
            <a:extLst>
              <a:ext uri="{FF2B5EF4-FFF2-40B4-BE49-F238E27FC236}">
                <a16:creationId xmlns:a16="http://schemas.microsoft.com/office/drawing/2014/main" id="{E3E70660-668A-41A9-B860-9881744D5E8C}"/>
              </a:ext>
            </a:extLst>
          </p:cNvPr>
          <p:cNvSpPr>
            <a:spLocks noGrp="1"/>
          </p:cNvSpPr>
          <p:nvPr>
            <p:ph type="ftr" sz="quarter" idx="12"/>
          </p:nvPr>
        </p:nvSpPr>
        <p:spPr/>
        <p:txBody>
          <a:bodyPr/>
          <a:lstStyle/>
          <a:p>
            <a:pPr>
              <a:defRPr/>
            </a:pPr>
            <a:r>
              <a:rPr lang="en-US"/>
              <a:t>Data Mining </a:t>
            </a:r>
            <a:endParaRPr lang="en-US" dirty="0"/>
          </a:p>
        </p:txBody>
      </p:sp>
      <p:sp>
        <p:nvSpPr>
          <p:cNvPr id="18438" name="Slide Number Placeholder 4">
            <a:extLst>
              <a:ext uri="{FF2B5EF4-FFF2-40B4-BE49-F238E27FC236}">
                <a16:creationId xmlns:a16="http://schemas.microsoft.com/office/drawing/2014/main" id="{F0B4EB61-3877-4268-A53F-1DB4BF249145}"/>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667AB2D-79A3-4A5B-B586-DDB1C67B6D08}" type="slidenum">
              <a:rPr lang="en-US" altLang="en-US" sz="1200" smtClean="0">
                <a:solidFill>
                  <a:srgbClr val="898989"/>
                </a:solidFill>
              </a:rPr>
              <a:pPr>
                <a:spcBef>
                  <a:spcPct val="0"/>
                </a:spcBef>
                <a:buFontTx/>
                <a:buNone/>
              </a:pPr>
              <a:t>3</a:t>
            </a:fld>
            <a:endParaRPr lang="en-US" altLang="en-US" sz="1200">
              <a:solidFill>
                <a:srgbClr val="89898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52CFEB-E85B-4C66-A166-5F5BC07DA330}"/>
              </a:ext>
            </a:extLst>
          </p:cNvPr>
          <p:cNvSpPr>
            <a:spLocks noGrp="1"/>
          </p:cNvSpPr>
          <p:nvPr>
            <p:ph idx="1"/>
          </p:nvPr>
        </p:nvSpPr>
        <p:spPr>
          <a:xfrm>
            <a:off x="457200" y="1524000"/>
            <a:ext cx="8229600" cy="4525963"/>
          </a:xfrm>
        </p:spPr>
        <p:txBody>
          <a:bodyPr>
            <a:normAutofit/>
          </a:bodyPr>
          <a:lstStyle/>
          <a:p>
            <a:pPr>
              <a:defRPr/>
            </a:pPr>
            <a:r>
              <a:rPr lang="en-US" dirty="0"/>
              <a:t>Mean and median for multiple variables</a:t>
            </a:r>
          </a:p>
          <a:p>
            <a:pPr lvl="1">
              <a:defRPr/>
            </a:pPr>
            <a:r>
              <a:rPr lang="en-US" dirty="0"/>
              <a:t>Compute the mean or median separately for each attribute</a:t>
            </a:r>
          </a:p>
          <a:p>
            <a:pPr>
              <a:defRPr/>
            </a:pPr>
            <a:r>
              <a:rPr lang="en-GB" dirty="0"/>
              <a:t>For data with continuous variables, s</a:t>
            </a:r>
            <a:r>
              <a:rPr lang="en-US" dirty="0" err="1"/>
              <a:t>pread</a:t>
            </a:r>
            <a:r>
              <a:rPr lang="en-US" dirty="0"/>
              <a:t> can be captured by covariance matrix S and </a:t>
            </a:r>
          </a:p>
          <a:p>
            <a:pPr lvl="1">
              <a:defRPr/>
            </a:pPr>
            <a:r>
              <a:rPr lang="en-US" sz="2000" dirty="0" err="1"/>
              <a:t>nxn</a:t>
            </a:r>
            <a:r>
              <a:rPr lang="en-US" sz="2000" dirty="0"/>
              <a:t> matrix where n is the number of variables/attributes</a:t>
            </a:r>
          </a:p>
          <a:p>
            <a:pPr lvl="1">
              <a:defRPr/>
            </a:pPr>
            <a:r>
              <a:rPr lang="en-GB" sz="1800" dirty="0"/>
              <a:t>The covariance matrix has the variances of the attributes along the diagonal since </a:t>
            </a:r>
            <a:r>
              <a:rPr lang="it-IT" sz="1800" dirty="0"/>
              <a:t>covariance(xi, xi) = variance(xi)</a:t>
            </a:r>
          </a:p>
          <a:p>
            <a:pPr>
              <a:defRPr/>
            </a:pPr>
            <a:r>
              <a:rPr lang="it-IT" dirty="0"/>
              <a:t>To identify the relation between two attributes we use correlation matrix R</a:t>
            </a:r>
          </a:p>
          <a:p>
            <a:pPr lvl="1">
              <a:defRPr/>
            </a:pPr>
            <a:r>
              <a:rPr lang="en-GB" sz="1800" dirty="0"/>
              <a:t>The diagonal entries of R are correlation(xi, xi) = 1</a:t>
            </a:r>
          </a:p>
          <a:p>
            <a:pPr lvl="1">
              <a:defRPr/>
            </a:pPr>
            <a:r>
              <a:rPr lang="en-GB" sz="1800" dirty="0"/>
              <a:t>Other entries are between −1 and 1</a:t>
            </a:r>
            <a:endParaRPr lang="en-US" sz="1650" dirty="0"/>
          </a:p>
        </p:txBody>
      </p:sp>
      <p:sp>
        <p:nvSpPr>
          <p:cNvPr id="2" name="Title 1">
            <a:extLst>
              <a:ext uri="{FF2B5EF4-FFF2-40B4-BE49-F238E27FC236}">
                <a16:creationId xmlns:a16="http://schemas.microsoft.com/office/drawing/2014/main" id="{674F1C3D-6F54-4A1F-B9AC-FC1A351F43CE}"/>
              </a:ext>
            </a:extLst>
          </p:cNvPr>
          <p:cNvSpPr>
            <a:spLocks noGrp="1"/>
          </p:cNvSpPr>
          <p:nvPr>
            <p:ph type="title" idx="4294967295"/>
          </p:nvPr>
        </p:nvSpPr>
        <p:spPr>
          <a:xfrm>
            <a:off x="457200" y="76200"/>
            <a:ext cx="5410200" cy="1143000"/>
          </a:xfrm>
        </p:spPr>
        <p:txBody>
          <a:bodyPr>
            <a:normAutofit fontScale="90000"/>
          </a:bodyPr>
          <a:lstStyle/>
          <a:p>
            <a:pPr>
              <a:defRPr/>
            </a:pPr>
            <a:r>
              <a:rPr lang="en-US" dirty="0"/>
              <a:t>Multivariate Summary Statistics</a:t>
            </a:r>
          </a:p>
        </p:txBody>
      </p:sp>
      <p:sp>
        <p:nvSpPr>
          <p:cNvPr id="4" name="Date Placeholder 3">
            <a:extLst>
              <a:ext uri="{FF2B5EF4-FFF2-40B4-BE49-F238E27FC236}">
                <a16:creationId xmlns:a16="http://schemas.microsoft.com/office/drawing/2014/main" id="{5F90F4B7-18DD-4C18-BF30-A7E0CD7522A1}"/>
              </a:ext>
            </a:extLst>
          </p:cNvPr>
          <p:cNvSpPr>
            <a:spLocks noGrp="1"/>
          </p:cNvSpPr>
          <p:nvPr>
            <p:ph type="dt" sz="quarter" idx="11"/>
          </p:nvPr>
        </p:nvSpPr>
        <p:spPr/>
        <p:txBody>
          <a:bodyPr/>
          <a:lstStyle/>
          <a:p>
            <a:pPr>
              <a:defRPr/>
            </a:pPr>
            <a:fld id="{1802D0E2-7AD2-46D5-9326-17D9C621D4E3}" type="datetime1">
              <a:rPr lang="en-US"/>
              <a:pPr>
                <a:defRPr/>
              </a:pPr>
              <a:t>9/7/2023</a:t>
            </a:fld>
            <a:endParaRPr lang="en-US" dirty="0"/>
          </a:p>
        </p:txBody>
      </p:sp>
      <p:sp>
        <p:nvSpPr>
          <p:cNvPr id="5" name="Footer Placeholder 4">
            <a:extLst>
              <a:ext uri="{FF2B5EF4-FFF2-40B4-BE49-F238E27FC236}">
                <a16:creationId xmlns:a16="http://schemas.microsoft.com/office/drawing/2014/main" id="{ADD3050C-D882-4152-90AF-59577EC09855}"/>
              </a:ext>
            </a:extLst>
          </p:cNvPr>
          <p:cNvSpPr>
            <a:spLocks noGrp="1"/>
          </p:cNvSpPr>
          <p:nvPr>
            <p:ph type="ftr" sz="quarter" idx="12"/>
          </p:nvPr>
        </p:nvSpPr>
        <p:spPr/>
        <p:txBody>
          <a:bodyPr/>
          <a:lstStyle/>
          <a:p>
            <a:pPr>
              <a:defRPr/>
            </a:pPr>
            <a:r>
              <a:rPr lang="en-US"/>
              <a:t>Data Mining </a:t>
            </a:r>
            <a:endParaRPr lang="en-US" dirty="0"/>
          </a:p>
        </p:txBody>
      </p:sp>
      <p:sp>
        <p:nvSpPr>
          <p:cNvPr id="46086" name="Slide Number Placeholder 5">
            <a:extLst>
              <a:ext uri="{FF2B5EF4-FFF2-40B4-BE49-F238E27FC236}">
                <a16:creationId xmlns:a16="http://schemas.microsoft.com/office/drawing/2014/main" id="{35B4C5CA-2F74-4C5C-8723-5DBEB93BE3E8}"/>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2432402-AE3B-4801-BD0A-2DB181B441E2}" type="slidenum">
              <a:rPr lang="en-US" altLang="en-US" sz="1200" smtClean="0">
                <a:solidFill>
                  <a:srgbClr val="898989"/>
                </a:solidFill>
              </a:rPr>
              <a:pPr>
                <a:spcBef>
                  <a:spcPct val="0"/>
                </a:spcBef>
                <a:buFontTx/>
                <a:buNone/>
              </a:pPr>
              <a:t>30</a:t>
            </a:fld>
            <a:endParaRPr lang="en-US" altLang="en-US" sz="1200">
              <a:solidFill>
                <a:srgbClr val="89898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a:extLst>
              <a:ext uri="{FF2B5EF4-FFF2-40B4-BE49-F238E27FC236}">
                <a16:creationId xmlns:a16="http://schemas.microsoft.com/office/drawing/2014/main" id="{548CDF5E-6E5A-46EA-ABDC-6FFD7882E93F}"/>
              </a:ext>
            </a:extLst>
          </p:cNvPr>
          <p:cNvSpPr>
            <a:spLocks noGrp="1"/>
          </p:cNvSpPr>
          <p:nvPr>
            <p:ph idx="1"/>
          </p:nvPr>
        </p:nvSpPr>
        <p:spPr>
          <a:xfrm>
            <a:off x="457200" y="1524000"/>
            <a:ext cx="8229600" cy="4525963"/>
          </a:xfrm>
        </p:spPr>
        <p:txBody>
          <a:bodyPr/>
          <a:lstStyle/>
          <a:p>
            <a:pPr fontAlgn="base">
              <a:spcBef>
                <a:spcPct val="15000"/>
              </a:spcBef>
              <a:spcAft>
                <a:spcPct val="0"/>
              </a:spcAft>
            </a:pPr>
            <a:r>
              <a:rPr lang="en-US" altLang="en-US"/>
              <a:t>Visualization is the display of data in graphical or tabular format so that the characteristics of the data and the relationships among data items or attributes can be analyzed or reported easily</a:t>
            </a:r>
          </a:p>
          <a:p>
            <a:pPr fontAlgn="base">
              <a:spcAft>
                <a:spcPct val="0"/>
              </a:spcAft>
            </a:pPr>
            <a:r>
              <a:rPr lang="en-US" altLang="en-US"/>
              <a:t>Motivation</a:t>
            </a:r>
          </a:p>
          <a:p>
            <a:pPr lvl="1" fontAlgn="base">
              <a:spcBef>
                <a:spcPct val="15000"/>
              </a:spcBef>
              <a:spcAft>
                <a:spcPct val="0"/>
              </a:spcAft>
            </a:pPr>
            <a:r>
              <a:rPr lang="en-US" altLang="en-US"/>
              <a:t>Humans have a well developed ability to analyze large amounts of information that is presented visually</a:t>
            </a:r>
          </a:p>
          <a:p>
            <a:pPr lvl="1" fontAlgn="base">
              <a:spcBef>
                <a:spcPct val="15000"/>
              </a:spcBef>
              <a:spcAft>
                <a:spcPct val="0"/>
              </a:spcAft>
            </a:pPr>
            <a:r>
              <a:rPr lang="en-US" altLang="en-US"/>
              <a:t>Can detect general patterns and trends</a:t>
            </a:r>
          </a:p>
          <a:p>
            <a:pPr lvl="1" fontAlgn="base">
              <a:spcBef>
                <a:spcPct val="15000"/>
              </a:spcBef>
              <a:spcAft>
                <a:spcPct val="0"/>
              </a:spcAft>
            </a:pPr>
            <a:r>
              <a:rPr lang="en-US" altLang="en-US"/>
              <a:t>Can detect outliers and unusual patterns   </a:t>
            </a:r>
          </a:p>
          <a:p>
            <a:pPr fontAlgn="base">
              <a:spcAft>
                <a:spcPct val="0"/>
              </a:spcAft>
            </a:pPr>
            <a:endParaRPr lang="en-US" altLang="en-US"/>
          </a:p>
        </p:txBody>
      </p:sp>
      <p:sp>
        <p:nvSpPr>
          <p:cNvPr id="2" name="Title 1">
            <a:extLst>
              <a:ext uri="{FF2B5EF4-FFF2-40B4-BE49-F238E27FC236}">
                <a16:creationId xmlns:a16="http://schemas.microsoft.com/office/drawing/2014/main" id="{D1EC3752-2671-43F9-88BD-7CE1B5CF2027}"/>
              </a:ext>
            </a:extLst>
          </p:cNvPr>
          <p:cNvSpPr>
            <a:spLocks noGrp="1"/>
          </p:cNvSpPr>
          <p:nvPr>
            <p:ph type="title" idx="4294967295"/>
          </p:nvPr>
        </p:nvSpPr>
        <p:spPr>
          <a:xfrm>
            <a:off x="457200" y="0"/>
            <a:ext cx="5943600" cy="1143000"/>
          </a:xfrm>
        </p:spPr>
        <p:txBody>
          <a:bodyPr/>
          <a:lstStyle/>
          <a:p>
            <a:pPr>
              <a:defRPr/>
            </a:pPr>
            <a:r>
              <a:rPr lang="en-US" altLang="en-US" dirty="0"/>
              <a:t>Visualization</a:t>
            </a:r>
            <a:endParaRPr lang="en-US" dirty="0"/>
          </a:p>
        </p:txBody>
      </p:sp>
      <p:sp>
        <p:nvSpPr>
          <p:cNvPr id="3" name="Date Placeholder 2">
            <a:extLst>
              <a:ext uri="{FF2B5EF4-FFF2-40B4-BE49-F238E27FC236}">
                <a16:creationId xmlns:a16="http://schemas.microsoft.com/office/drawing/2014/main" id="{B84E1343-ABCE-4D80-9C4D-7A5C46E2DC9B}"/>
              </a:ext>
            </a:extLst>
          </p:cNvPr>
          <p:cNvSpPr>
            <a:spLocks noGrp="1"/>
          </p:cNvSpPr>
          <p:nvPr>
            <p:ph type="dt" sz="quarter" idx="11"/>
          </p:nvPr>
        </p:nvSpPr>
        <p:spPr/>
        <p:txBody>
          <a:bodyPr/>
          <a:lstStyle/>
          <a:p>
            <a:pPr>
              <a:defRPr/>
            </a:pPr>
            <a:fld id="{AD96F831-5CE0-4124-9A51-B112A4B6A2AC}" type="datetime1">
              <a:rPr lang="en-US"/>
              <a:pPr>
                <a:defRPr/>
              </a:pPr>
              <a:t>9/7/2023</a:t>
            </a:fld>
            <a:endParaRPr lang="en-US" dirty="0"/>
          </a:p>
        </p:txBody>
      </p:sp>
      <p:sp>
        <p:nvSpPr>
          <p:cNvPr id="4" name="Footer Placeholder 3">
            <a:extLst>
              <a:ext uri="{FF2B5EF4-FFF2-40B4-BE49-F238E27FC236}">
                <a16:creationId xmlns:a16="http://schemas.microsoft.com/office/drawing/2014/main" id="{075A0B57-F3D4-4392-AE5C-D579657ED836}"/>
              </a:ext>
            </a:extLst>
          </p:cNvPr>
          <p:cNvSpPr>
            <a:spLocks noGrp="1"/>
          </p:cNvSpPr>
          <p:nvPr>
            <p:ph type="ftr" sz="quarter" idx="12"/>
          </p:nvPr>
        </p:nvSpPr>
        <p:spPr/>
        <p:txBody>
          <a:bodyPr/>
          <a:lstStyle/>
          <a:p>
            <a:pPr>
              <a:defRPr/>
            </a:pPr>
            <a:r>
              <a:rPr lang="en-US"/>
              <a:t>Data Mining </a:t>
            </a:r>
            <a:endParaRPr lang="en-US" dirty="0"/>
          </a:p>
        </p:txBody>
      </p:sp>
      <p:sp>
        <p:nvSpPr>
          <p:cNvPr id="47110" name="Slide Number Placeholder 4">
            <a:extLst>
              <a:ext uri="{FF2B5EF4-FFF2-40B4-BE49-F238E27FC236}">
                <a16:creationId xmlns:a16="http://schemas.microsoft.com/office/drawing/2014/main" id="{69FC6141-31AF-419F-A497-712D14ED1277}"/>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979EF51-1092-4FDB-8C09-2FE40A8D7ABC}" type="slidenum">
              <a:rPr lang="en-US" altLang="en-US" sz="1200" smtClean="0">
                <a:solidFill>
                  <a:srgbClr val="898989"/>
                </a:solidFill>
              </a:rPr>
              <a:pPr>
                <a:spcBef>
                  <a:spcPct val="0"/>
                </a:spcBef>
                <a:buFontTx/>
                <a:buNone/>
              </a:pPr>
              <a:t>31</a:t>
            </a:fld>
            <a:endParaRPr lang="en-US" altLang="en-US" sz="1200">
              <a:solidFill>
                <a:srgbClr val="89898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a:extLst>
              <a:ext uri="{FF2B5EF4-FFF2-40B4-BE49-F238E27FC236}">
                <a16:creationId xmlns:a16="http://schemas.microsoft.com/office/drawing/2014/main" id="{C0AAAABB-C3A7-488F-A9D6-2843B26044F8}"/>
              </a:ext>
            </a:extLst>
          </p:cNvPr>
          <p:cNvSpPr>
            <a:spLocks noGrp="1"/>
          </p:cNvSpPr>
          <p:nvPr>
            <p:ph idx="1"/>
          </p:nvPr>
        </p:nvSpPr>
        <p:spPr>
          <a:xfrm>
            <a:off x="304800" y="1493838"/>
            <a:ext cx="8229600" cy="4525962"/>
          </a:xfrm>
        </p:spPr>
        <p:txBody>
          <a:bodyPr/>
          <a:lstStyle/>
          <a:p>
            <a:pPr fontAlgn="base">
              <a:spcAft>
                <a:spcPct val="0"/>
              </a:spcAft>
            </a:pPr>
            <a:r>
              <a:rPr lang="en-US" altLang="en-US"/>
              <a:t>The following shows the Sea Surface Temperature (SST) for July 1982</a:t>
            </a:r>
          </a:p>
          <a:p>
            <a:pPr lvl="1" fontAlgn="base">
              <a:spcAft>
                <a:spcPct val="0"/>
              </a:spcAft>
            </a:pPr>
            <a:r>
              <a:rPr lang="en-US" altLang="en-US" sz="1800"/>
              <a:t>250,000 data points are summarized in a single figure</a:t>
            </a:r>
          </a:p>
          <a:p>
            <a:pPr lvl="1" fontAlgn="base">
              <a:spcAft>
                <a:spcPct val="0"/>
              </a:spcAft>
              <a:buFont typeface="Arial" pitchFamily="34" charset="0"/>
              <a:buNone/>
            </a:pPr>
            <a:r>
              <a:rPr lang="en-US" altLang="en-US"/>
              <a:t> </a:t>
            </a:r>
          </a:p>
          <a:p>
            <a:pPr lvl="1" fontAlgn="base">
              <a:spcBef>
                <a:spcPct val="15000"/>
              </a:spcBef>
              <a:spcAft>
                <a:spcPct val="0"/>
              </a:spcAft>
            </a:pPr>
            <a:endParaRPr lang="en-US" altLang="en-US"/>
          </a:p>
          <a:p>
            <a:pPr lvl="2">
              <a:buFont typeface="Arial" panose="020B0604020202020204" pitchFamily="34" charset="0"/>
              <a:buNone/>
            </a:pPr>
            <a:endParaRPr lang="en-US" altLang="en-US"/>
          </a:p>
          <a:p>
            <a:pPr fontAlgn="base">
              <a:spcAft>
                <a:spcPct val="0"/>
              </a:spcAft>
            </a:pPr>
            <a:endParaRPr lang="en-US" altLang="en-US"/>
          </a:p>
        </p:txBody>
      </p:sp>
      <p:sp>
        <p:nvSpPr>
          <p:cNvPr id="2" name="Title 1">
            <a:extLst>
              <a:ext uri="{FF2B5EF4-FFF2-40B4-BE49-F238E27FC236}">
                <a16:creationId xmlns:a16="http://schemas.microsoft.com/office/drawing/2014/main" id="{714E7E84-BA06-4232-B66C-4F5C403727BC}"/>
              </a:ext>
            </a:extLst>
          </p:cNvPr>
          <p:cNvSpPr>
            <a:spLocks noGrp="1"/>
          </p:cNvSpPr>
          <p:nvPr>
            <p:ph type="title" idx="4294967295"/>
          </p:nvPr>
        </p:nvSpPr>
        <p:spPr>
          <a:xfrm>
            <a:off x="457200" y="109538"/>
            <a:ext cx="6019800" cy="1143000"/>
          </a:xfrm>
        </p:spPr>
        <p:txBody>
          <a:bodyPr>
            <a:normAutofit fontScale="90000"/>
          </a:bodyPr>
          <a:lstStyle/>
          <a:p>
            <a:pPr>
              <a:defRPr/>
            </a:pPr>
            <a:r>
              <a:rPr lang="en-US" altLang="en-US" dirty="0"/>
              <a:t>Example: Sea Surface Temperature</a:t>
            </a:r>
            <a:endParaRPr lang="en-US" dirty="0"/>
          </a:p>
        </p:txBody>
      </p:sp>
      <p:pic>
        <p:nvPicPr>
          <p:cNvPr id="48132" name="Picture 6">
            <a:extLst>
              <a:ext uri="{FF2B5EF4-FFF2-40B4-BE49-F238E27FC236}">
                <a16:creationId xmlns:a16="http://schemas.microsoft.com/office/drawing/2014/main" id="{24C5D549-EE20-4053-981D-0D0293B88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859" t="5797" r="4243" b="2776"/>
          <a:stretch>
            <a:fillRect/>
          </a:stretch>
        </p:blipFill>
        <p:spPr bwMode="auto">
          <a:xfrm>
            <a:off x="304800" y="2601913"/>
            <a:ext cx="83820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a:extLst>
              <a:ext uri="{FF2B5EF4-FFF2-40B4-BE49-F238E27FC236}">
                <a16:creationId xmlns:a16="http://schemas.microsoft.com/office/drawing/2014/main" id="{2C0C1FD5-6BE7-46D9-B4AA-EBB31C210364}"/>
              </a:ext>
            </a:extLst>
          </p:cNvPr>
          <p:cNvSpPr>
            <a:spLocks noGrp="1"/>
          </p:cNvSpPr>
          <p:nvPr>
            <p:ph type="dt" sz="quarter" idx="11"/>
          </p:nvPr>
        </p:nvSpPr>
        <p:spPr/>
        <p:txBody>
          <a:bodyPr/>
          <a:lstStyle/>
          <a:p>
            <a:pPr>
              <a:defRPr/>
            </a:pPr>
            <a:fld id="{5E57C671-470B-4B4C-84EE-70E2EA08A685}" type="datetime1">
              <a:rPr lang="en-US"/>
              <a:pPr>
                <a:defRPr/>
              </a:pPr>
              <a:t>9/7/2023</a:t>
            </a:fld>
            <a:endParaRPr lang="en-US" dirty="0"/>
          </a:p>
        </p:txBody>
      </p:sp>
      <p:sp>
        <p:nvSpPr>
          <p:cNvPr id="4" name="Footer Placeholder 3">
            <a:extLst>
              <a:ext uri="{FF2B5EF4-FFF2-40B4-BE49-F238E27FC236}">
                <a16:creationId xmlns:a16="http://schemas.microsoft.com/office/drawing/2014/main" id="{19928CED-F58E-49BC-8F6C-41FE1D385A6E}"/>
              </a:ext>
            </a:extLst>
          </p:cNvPr>
          <p:cNvSpPr>
            <a:spLocks noGrp="1"/>
          </p:cNvSpPr>
          <p:nvPr>
            <p:ph type="ftr" sz="quarter" idx="12"/>
          </p:nvPr>
        </p:nvSpPr>
        <p:spPr/>
        <p:txBody>
          <a:bodyPr/>
          <a:lstStyle/>
          <a:p>
            <a:pPr>
              <a:defRPr/>
            </a:pPr>
            <a:r>
              <a:rPr lang="en-US"/>
              <a:t>Data Mining </a:t>
            </a:r>
            <a:endParaRPr lang="en-US" dirty="0"/>
          </a:p>
        </p:txBody>
      </p:sp>
      <p:sp>
        <p:nvSpPr>
          <p:cNvPr id="48135" name="Slide Number Placeholder 4">
            <a:extLst>
              <a:ext uri="{FF2B5EF4-FFF2-40B4-BE49-F238E27FC236}">
                <a16:creationId xmlns:a16="http://schemas.microsoft.com/office/drawing/2014/main" id="{1288B019-ADCC-4C3F-B2F5-41C67775FFC6}"/>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07542FE-98F5-4133-9A5F-2EAE50A9C8B1}" type="slidenum">
              <a:rPr lang="en-US" altLang="en-US" sz="1200" smtClean="0">
                <a:solidFill>
                  <a:srgbClr val="898989"/>
                </a:solidFill>
              </a:rPr>
              <a:pPr>
                <a:spcBef>
                  <a:spcPct val="0"/>
                </a:spcBef>
                <a:buFontTx/>
                <a:buNone/>
              </a:pPr>
              <a:t>32</a:t>
            </a:fld>
            <a:endParaRPr lang="en-US" altLang="en-US" sz="1200">
              <a:solidFill>
                <a:srgbClr val="89898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a:extLst>
              <a:ext uri="{FF2B5EF4-FFF2-40B4-BE49-F238E27FC236}">
                <a16:creationId xmlns:a16="http://schemas.microsoft.com/office/drawing/2014/main" id="{E42FC79A-4441-4815-B8B3-5837C9A7C4F4}"/>
              </a:ext>
            </a:extLst>
          </p:cNvPr>
          <p:cNvSpPr>
            <a:spLocks noGrp="1"/>
          </p:cNvSpPr>
          <p:nvPr>
            <p:ph sz="half" idx="1"/>
          </p:nvPr>
        </p:nvSpPr>
        <p:spPr>
          <a:xfrm>
            <a:off x="352425" y="1447800"/>
            <a:ext cx="4524375" cy="4525963"/>
          </a:xfrm>
        </p:spPr>
        <p:txBody>
          <a:bodyPr/>
          <a:lstStyle/>
          <a:p>
            <a:pPr fontAlgn="base">
              <a:spcAft>
                <a:spcPct val="0"/>
              </a:spcAft>
            </a:pPr>
            <a:r>
              <a:rPr lang="en-US" altLang="en-US"/>
              <a:t>Histogram </a:t>
            </a:r>
          </a:p>
          <a:p>
            <a:pPr lvl="1" fontAlgn="base">
              <a:spcAft>
                <a:spcPct val="0"/>
              </a:spcAft>
            </a:pPr>
            <a:r>
              <a:rPr lang="en-US" altLang="en-US" sz="1800"/>
              <a:t>Usually shows the distribution of values of a single variable</a:t>
            </a:r>
          </a:p>
          <a:p>
            <a:pPr lvl="1" fontAlgn="base">
              <a:spcAft>
                <a:spcPct val="0"/>
              </a:spcAft>
            </a:pPr>
            <a:r>
              <a:rPr lang="en-US" altLang="en-US" sz="1800"/>
              <a:t>Divide the values into bins and show a bar indicating the number of objects in each bin</a:t>
            </a:r>
          </a:p>
          <a:p>
            <a:pPr lvl="1" fontAlgn="base">
              <a:spcAft>
                <a:spcPct val="0"/>
              </a:spcAft>
            </a:pPr>
            <a:r>
              <a:rPr lang="en-US" altLang="en-US" sz="1800"/>
              <a:t>Shape of histogram depends on the number of bins</a:t>
            </a:r>
          </a:p>
          <a:p>
            <a:pPr lvl="1" fontAlgn="base">
              <a:spcAft>
                <a:spcPct val="0"/>
              </a:spcAft>
            </a:pPr>
            <a:r>
              <a:rPr lang="en-GB" altLang="en-US" sz="1800"/>
              <a:t>For categorical data, each value is a bin</a:t>
            </a:r>
          </a:p>
          <a:p>
            <a:pPr lvl="1" fontAlgn="base">
              <a:spcAft>
                <a:spcPct val="0"/>
              </a:spcAft>
            </a:pPr>
            <a:r>
              <a:rPr lang="en-GB" altLang="en-US" sz="1800"/>
              <a:t>For continuous attributes, the range of values is divided into bins (equal width)</a:t>
            </a:r>
            <a:endParaRPr lang="en-US" altLang="en-US" sz="1800"/>
          </a:p>
          <a:p>
            <a:pPr lvl="1" fontAlgn="base">
              <a:spcAft>
                <a:spcPct val="0"/>
              </a:spcAft>
              <a:buFont typeface="Arial" pitchFamily="34" charset="0"/>
              <a:buNone/>
            </a:pPr>
            <a:endParaRPr lang="en-US" altLang="en-US" sz="1800"/>
          </a:p>
          <a:p>
            <a:pPr fontAlgn="base">
              <a:spcAft>
                <a:spcPct val="0"/>
              </a:spcAft>
            </a:pPr>
            <a:endParaRPr lang="en-US" altLang="en-US"/>
          </a:p>
        </p:txBody>
      </p:sp>
      <p:sp>
        <p:nvSpPr>
          <p:cNvPr id="49155" name="Content Placeholder 2">
            <a:extLst>
              <a:ext uri="{FF2B5EF4-FFF2-40B4-BE49-F238E27FC236}">
                <a16:creationId xmlns:a16="http://schemas.microsoft.com/office/drawing/2014/main" id="{72789EF1-282F-4AC0-97F6-7FFF0731D283}"/>
              </a:ext>
            </a:extLst>
          </p:cNvPr>
          <p:cNvSpPr>
            <a:spLocks noGrp="1"/>
          </p:cNvSpPr>
          <p:nvPr>
            <p:ph sz="half" idx="2"/>
          </p:nvPr>
        </p:nvSpPr>
        <p:spPr/>
        <p:txBody>
          <a:bodyPr/>
          <a:lstStyle/>
          <a:p>
            <a:pPr fontAlgn="base">
              <a:spcAft>
                <a:spcPct val="0"/>
              </a:spcAft>
            </a:pPr>
            <a:r>
              <a:rPr lang="en-US" altLang="en-US" sz="2400"/>
              <a:t>Example: Petal Width (20 bins) </a:t>
            </a:r>
          </a:p>
          <a:p>
            <a:pPr fontAlgn="base">
              <a:spcAft>
                <a:spcPct val="0"/>
              </a:spcAft>
            </a:pPr>
            <a:endParaRPr lang="en-AE" altLang="en-US"/>
          </a:p>
        </p:txBody>
      </p:sp>
      <p:sp>
        <p:nvSpPr>
          <p:cNvPr id="2" name="Title 1">
            <a:extLst>
              <a:ext uri="{FF2B5EF4-FFF2-40B4-BE49-F238E27FC236}">
                <a16:creationId xmlns:a16="http://schemas.microsoft.com/office/drawing/2014/main" id="{E14E2836-7656-4F27-9555-6BCD0EE2FE18}"/>
              </a:ext>
            </a:extLst>
          </p:cNvPr>
          <p:cNvSpPr>
            <a:spLocks noGrp="1"/>
          </p:cNvSpPr>
          <p:nvPr>
            <p:ph type="title" idx="4294967295"/>
          </p:nvPr>
        </p:nvSpPr>
        <p:spPr>
          <a:xfrm>
            <a:off x="446088" y="127000"/>
            <a:ext cx="6019800" cy="977900"/>
          </a:xfrm>
        </p:spPr>
        <p:txBody>
          <a:bodyPr>
            <a:normAutofit fontScale="90000"/>
          </a:bodyPr>
          <a:lstStyle/>
          <a:p>
            <a:pPr>
              <a:defRPr/>
            </a:pPr>
            <a:r>
              <a:rPr lang="en-US" altLang="en-US" dirty="0"/>
              <a:t>Visualization Techniques: Histograms</a:t>
            </a:r>
            <a:endParaRPr lang="en-US" dirty="0"/>
          </a:p>
        </p:txBody>
      </p:sp>
      <p:pic>
        <p:nvPicPr>
          <p:cNvPr id="49157" name="Picture 5">
            <a:extLst>
              <a:ext uri="{FF2B5EF4-FFF2-40B4-BE49-F238E27FC236}">
                <a16:creationId xmlns:a16="http://schemas.microsoft.com/office/drawing/2014/main" id="{4B3FF615-EB5F-440C-AA49-2D78FFE548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78" b="3267"/>
          <a:stretch>
            <a:fillRect/>
          </a:stretch>
        </p:blipFill>
        <p:spPr bwMode="auto">
          <a:xfrm>
            <a:off x="5046663" y="2528888"/>
            <a:ext cx="3944937"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a:extLst>
              <a:ext uri="{FF2B5EF4-FFF2-40B4-BE49-F238E27FC236}">
                <a16:creationId xmlns:a16="http://schemas.microsoft.com/office/drawing/2014/main" id="{454CAF6C-CA5F-44F9-B6E0-C57182628521}"/>
              </a:ext>
            </a:extLst>
          </p:cNvPr>
          <p:cNvSpPr>
            <a:spLocks noGrp="1"/>
          </p:cNvSpPr>
          <p:nvPr>
            <p:ph type="dt" sz="quarter" idx="11"/>
          </p:nvPr>
        </p:nvSpPr>
        <p:spPr/>
        <p:txBody>
          <a:bodyPr/>
          <a:lstStyle/>
          <a:p>
            <a:pPr>
              <a:defRPr/>
            </a:pPr>
            <a:fld id="{5212400E-5A83-41B3-B823-2970A9B734C0}" type="datetime1">
              <a:rPr lang="en-US"/>
              <a:pPr>
                <a:defRPr/>
              </a:pPr>
              <a:t>9/7/2023</a:t>
            </a:fld>
            <a:endParaRPr lang="en-US" dirty="0"/>
          </a:p>
        </p:txBody>
      </p:sp>
      <p:sp>
        <p:nvSpPr>
          <p:cNvPr id="4" name="Footer Placeholder 3">
            <a:extLst>
              <a:ext uri="{FF2B5EF4-FFF2-40B4-BE49-F238E27FC236}">
                <a16:creationId xmlns:a16="http://schemas.microsoft.com/office/drawing/2014/main" id="{A4A46951-FBB0-47F4-B24E-C25320FEDE0C}"/>
              </a:ext>
            </a:extLst>
          </p:cNvPr>
          <p:cNvSpPr>
            <a:spLocks noGrp="1"/>
          </p:cNvSpPr>
          <p:nvPr>
            <p:ph type="ftr" sz="quarter" idx="12"/>
          </p:nvPr>
        </p:nvSpPr>
        <p:spPr/>
        <p:txBody>
          <a:bodyPr/>
          <a:lstStyle/>
          <a:p>
            <a:pPr>
              <a:defRPr/>
            </a:pPr>
            <a:r>
              <a:rPr lang="en-US"/>
              <a:t>Data Mining </a:t>
            </a:r>
            <a:endParaRPr lang="en-US" dirty="0"/>
          </a:p>
        </p:txBody>
      </p:sp>
      <p:sp>
        <p:nvSpPr>
          <p:cNvPr id="49160" name="Slide Number Placeholder 4">
            <a:extLst>
              <a:ext uri="{FF2B5EF4-FFF2-40B4-BE49-F238E27FC236}">
                <a16:creationId xmlns:a16="http://schemas.microsoft.com/office/drawing/2014/main" id="{374E0220-F093-4CFC-AD9A-027C5866D239}"/>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6242A6E-4C26-4E1D-AB98-64B4D98E8CC3}" type="slidenum">
              <a:rPr lang="en-US" altLang="en-US" sz="1200" smtClean="0">
                <a:solidFill>
                  <a:srgbClr val="898989"/>
                </a:solidFill>
              </a:rPr>
              <a:pPr>
                <a:spcBef>
                  <a:spcPct val="0"/>
                </a:spcBef>
                <a:buFontTx/>
                <a:buNone/>
              </a:pPr>
              <a:t>33</a:t>
            </a:fld>
            <a:endParaRPr lang="en-US" altLang="en-US" sz="1200">
              <a:solidFill>
                <a:srgbClr val="898989"/>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a:extLst>
              <a:ext uri="{FF2B5EF4-FFF2-40B4-BE49-F238E27FC236}">
                <a16:creationId xmlns:a16="http://schemas.microsoft.com/office/drawing/2014/main" id="{E2E95CF0-96E8-4739-AA7A-A8571882B8ED}"/>
              </a:ext>
            </a:extLst>
          </p:cNvPr>
          <p:cNvSpPr>
            <a:spLocks noGrp="1"/>
          </p:cNvSpPr>
          <p:nvPr>
            <p:ph sz="half" idx="1"/>
          </p:nvPr>
        </p:nvSpPr>
        <p:spPr>
          <a:xfrm>
            <a:off x="352425" y="1447800"/>
            <a:ext cx="4524375" cy="4525963"/>
          </a:xfrm>
        </p:spPr>
        <p:txBody>
          <a:bodyPr/>
          <a:lstStyle/>
          <a:p>
            <a:pPr fontAlgn="base">
              <a:spcAft>
                <a:spcPct val="0"/>
              </a:spcAft>
            </a:pPr>
            <a:r>
              <a:rPr lang="en-US" altLang="en-US" sz="2400"/>
              <a:t>Two-dimensional Histogram </a:t>
            </a:r>
          </a:p>
          <a:p>
            <a:pPr lvl="1" fontAlgn="base">
              <a:spcAft>
                <a:spcPct val="0"/>
              </a:spcAft>
            </a:pPr>
            <a:r>
              <a:rPr lang="en-US" altLang="en-US" sz="2000"/>
              <a:t>Helps to </a:t>
            </a:r>
            <a:r>
              <a:rPr lang="en-GB" altLang="en-US" sz="2000"/>
              <a:t>discover interesting facts about how the values of two attributes co-occur</a:t>
            </a:r>
          </a:p>
          <a:p>
            <a:pPr lvl="1" fontAlgn="base">
              <a:spcAft>
                <a:spcPct val="0"/>
              </a:spcAft>
            </a:pPr>
            <a:r>
              <a:rPr lang="en-GB" altLang="en-US" sz="2000"/>
              <a:t>Each attribute is divided into intervals and the two sets of intervals define two-dimensional rectangles of values</a:t>
            </a:r>
          </a:p>
          <a:p>
            <a:pPr lvl="1" fontAlgn="base">
              <a:spcAft>
                <a:spcPct val="0"/>
              </a:spcAft>
            </a:pPr>
            <a:r>
              <a:rPr lang="en-GB" altLang="en-US" sz="2000"/>
              <a:t>The height of each rectangular bar indicates the number of objects that fall into each bin</a:t>
            </a:r>
            <a:endParaRPr lang="en-US" altLang="en-US" sz="2000"/>
          </a:p>
          <a:p>
            <a:pPr fontAlgn="base">
              <a:spcAft>
                <a:spcPct val="0"/>
              </a:spcAft>
            </a:pPr>
            <a:endParaRPr lang="en-US" altLang="en-US"/>
          </a:p>
        </p:txBody>
      </p:sp>
      <p:sp>
        <p:nvSpPr>
          <p:cNvPr id="50179" name="Content Placeholder 2">
            <a:extLst>
              <a:ext uri="{FF2B5EF4-FFF2-40B4-BE49-F238E27FC236}">
                <a16:creationId xmlns:a16="http://schemas.microsoft.com/office/drawing/2014/main" id="{1CFC6788-719A-4C70-AC47-3599473DAA17}"/>
              </a:ext>
            </a:extLst>
          </p:cNvPr>
          <p:cNvSpPr>
            <a:spLocks noGrp="1"/>
          </p:cNvSpPr>
          <p:nvPr>
            <p:ph sz="half" idx="2"/>
          </p:nvPr>
        </p:nvSpPr>
        <p:spPr>
          <a:xfrm>
            <a:off x="5189538" y="1600200"/>
            <a:ext cx="3954462" cy="4525963"/>
          </a:xfrm>
        </p:spPr>
        <p:txBody>
          <a:bodyPr/>
          <a:lstStyle/>
          <a:p>
            <a:pPr fontAlgn="base">
              <a:spcAft>
                <a:spcPct val="0"/>
              </a:spcAft>
            </a:pPr>
            <a:r>
              <a:rPr lang="en-US" altLang="en-US" sz="2000"/>
              <a:t>Example: </a:t>
            </a:r>
            <a:r>
              <a:rPr lang="en-GB" altLang="en-US" sz="2000"/>
              <a:t>Two-dimensional histogram of petal length and width in the Iris data set</a:t>
            </a:r>
            <a:endParaRPr lang="en-US" altLang="en-US" sz="2000"/>
          </a:p>
          <a:p>
            <a:pPr fontAlgn="base">
              <a:spcAft>
                <a:spcPct val="0"/>
              </a:spcAft>
            </a:pPr>
            <a:endParaRPr lang="en-AE" altLang="en-US"/>
          </a:p>
        </p:txBody>
      </p:sp>
      <p:sp>
        <p:nvSpPr>
          <p:cNvPr id="2" name="Title 1">
            <a:extLst>
              <a:ext uri="{FF2B5EF4-FFF2-40B4-BE49-F238E27FC236}">
                <a16:creationId xmlns:a16="http://schemas.microsoft.com/office/drawing/2014/main" id="{E14E2836-7656-4F27-9555-6BCD0EE2FE18}"/>
              </a:ext>
            </a:extLst>
          </p:cNvPr>
          <p:cNvSpPr>
            <a:spLocks noGrp="1"/>
          </p:cNvSpPr>
          <p:nvPr>
            <p:ph type="title" idx="4294967295"/>
          </p:nvPr>
        </p:nvSpPr>
        <p:spPr>
          <a:xfrm>
            <a:off x="446088" y="127000"/>
            <a:ext cx="6019800" cy="977900"/>
          </a:xfrm>
        </p:spPr>
        <p:txBody>
          <a:bodyPr>
            <a:normAutofit fontScale="90000"/>
          </a:bodyPr>
          <a:lstStyle/>
          <a:p>
            <a:pPr>
              <a:defRPr/>
            </a:pPr>
            <a:r>
              <a:rPr lang="en-US" altLang="en-US" dirty="0"/>
              <a:t>Visualization Techniques: Histograms</a:t>
            </a:r>
            <a:endParaRPr lang="en-US" dirty="0"/>
          </a:p>
        </p:txBody>
      </p:sp>
      <p:pic>
        <p:nvPicPr>
          <p:cNvPr id="50181" name="Picture 6">
            <a:extLst>
              <a:ext uri="{FF2B5EF4-FFF2-40B4-BE49-F238E27FC236}">
                <a16:creationId xmlns:a16="http://schemas.microsoft.com/office/drawing/2014/main" id="{B83921F6-2213-4323-B970-ACB1E2DDC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6705"/>
          <a:stretch>
            <a:fillRect/>
          </a:stretch>
        </p:blipFill>
        <p:spPr bwMode="auto">
          <a:xfrm>
            <a:off x="4802188" y="2667000"/>
            <a:ext cx="4341812" cy="319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a:extLst>
              <a:ext uri="{FF2B5EF4-FFF2-40B4-BE49-F238E27FC236}">
                <a16:creationId xmlns:a16="http://schemas.microsoft.com/office/drawing/2014/main" id="{4BEAA984-F8E9-4405-B10A-722B2E27F843}"/>
              </a:ext>
            </a:extLst>
          </p:cNvPr>
          <p:cNvSpPr>
            <a:spLocks noGrp="1"/>
          </p:cNvSpPr>
          <p:nvPr>
            <p:ph type="dt" sz="quarter" idx="11"/>
          </p:nvPr>
        </p:nvSpPr>
        <p:spPr/>
        <p:txBody>
          <a:bodyPr/>
          <a:lstStyle/>
          <a:p>
            <a:pPr>
              <a:defRPr/>
            </a:pPr>
            <a:fld id="{851B13B2-8018-415B-A43A-3D6EAA1E6A5C}" type="datetime1">
              <a:rPr lang="en-US"/>
              <a:pPr>
                <a:defRPr/>
              </a:pPr>
              <a:t>9/7/2023</a:t>
            </a:fld>
            <a:endParaRPr lang="en-US" dirty="0"/>
          </a:p>
        </p:txBody>
      </p:sp>
      <p:sp>
        <p:nvSpPr>
          <p:cNvPr id="4" name="Footer Placeholder 3">
            <a:extLst>
              <a:ext uri="{FF2B5EF4-FFF2-40B4-BE49-F238E27FC236}">
                <a16:creationId xmlns:a16="http://schemas.microsoft.com/office/drawing/2014/main" id="{6A990358-F786-4BF7-8DC0-5109C7B88FE9}"/>
              </a:ext>
            </a:extLst>
          </p:cNvPr>
          <p:cNvSpPr>
            <a:spLocks noGrp="1"/>
          </p:cNvSpPr>
          <p:nvPr>
            <p:ph type="ftr" sz="quarter" idx="12"/>
          </p:nvPr>
        </p:nvSpPr>
        <p:spPr/>
        <p:txBody>
          <a:bodyPr/>
          <a:lstStyle/>
          <a:p>
            <a:pPr>
              <a:defRPr/>
            </a:pPr>
            <a:r>
              <a:rPr lang="en-US"/>
              <a:t>Data Mining </a:t>
            </a:r>
            <a:endParaRPr lang="en-US" dirty="0"/>
          </a:p>
        </p:txBody>
      </p:sp>
      <p:sp>
        <p:nvSpPr>
          <p:cNvPr id="50184" name="Slide Number Placeholder 4">
            <a:extLst>
              <a:ext uri="{FF2B5EF4-FFF2-40B4-BE49-F238E27FC236}">
                <a16:creationId xmlns:a16="http://schemas.microsoft.com/office/drawing/2014/main" id="{C0EFE941-DAF3-4FD5-B898-18BC27F36F59}"/>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89634CC-74F8-4548-A7AB-1552C091F212}" type="slidenum">
              <a:rPr lang="en-US" altLang="en-US" sz="1200" smtClean="0">
                <a:solidFill>
                  <a:srgbClr val="898989"/>
                </a:solidFill>
              </a:rPr>
              <a:pPr>
                <a:spcBef>
                  <a:spcPct val="0"/>
                </a:spcBef>
                <a:buFontTx/>
                <a:buNone/>
              </a:pPr>
              <a:t>34</a:t>
            </a:fld>
            <a:endParaRPr lang="en-US" altLang="en-US" sz="1200">
              <a:solidFill>
                <a:srgbClr val="89898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a:extLst>
              <a:ext uri="{FF2B5EF4-FFF2-40B4-BE49-F238E27FC236}">
                <a16:creationId xmlns:a16="http://schemas.microsoft.com/office/drawing/2014/main" id="{A0D87DB7-B4B5-44A6-84CD-049B344EC9EF}"/>
              </a:ext>
            </a:extLst>
          </p:cNvPr>
          <p:cNvSpPr>
            <a:spLocks noGrp="1"/>
          </p:cNvSpPr>
          <p:nvPr>
            <p:ph sz="half" idx="1"/>
          </p:nvPr>
        </p:nvSpPr>
        <p:spPr/>
        <p:txBody>
          <a:bodyPr/>
          <a:lstStyle/>
          <a:p>
            <a:pPr fontAlgn="base">
              <a:spcAft>
                <a:spcPct val="0"/>
              </a:spcAft>
            </a:pPr>
            <a:r>
              <a:rPr lang="en-US" altLang="en-US" sz="2400"/>
              <a:t>Box Plots </a:t>
            </a:r>
          </a:p>
          <a:p>
            <a:pPr lvl="1" fontAlgn="base">
              <a:spcAft>
                <a:spcPct val="0"/>
              </a:spcAft>
            </a:pPr>
            <a:r>
              <a:rPr lang="en-US" altLang="en-US" sz="2000"/>
              <a:t>Invented by J. Tukey</a:t>
            </a:r>
          </a:p>
          <a:p>
            <a:pPr lvl="1" fontAlgn="base">
              <a:spcAft>
                <a:spcPct val="0"/>
              </a:spcAft>
            </a:pPr>
            <a:r>
              <a:rPr lang="en-US" altLang="en-US" sz="2000"/>
              <a:t>Displays the distribution of data </a:t>
            </a:r>
            <a:r>
              <a:rPr lang="en-GB" altLang="en-US" sz="2000"/>
              <a:t>values of a single numerical attribute</a:t>
            </a:r>
            <a:endParaRPr lang="en-US" altLang="en-US" sz="2000"/>
          </a:p>
          <a:p>
            <a:pPr lvl="1" fontAlgn="base">
              <a:spcAft>
                <a:spcPct val="0"/>
              </a:spcAft>
            </a:pPr>
            <a:r>
              <a:rPr lang="en-US" altLang="en-US" sz="2000"/>
              <a:t>Figure shows the basic part of a box plot</a:t>
            </a:r>
          </a:p>
          <a:p>
            <a:pPr lvl="1" fontAlgn="base">
              <a:spcAft>
                <a:spcPct val="0"/>
              </a:spcAft>
            </a:pPr>
            <a:endParaRPr lang="en-US" altLang="en-US" sz="1800"/>
          </a:p>
          <a:p>
            <a:pPr lvl="1" fontAlgn="base">
              <a:spcAft>
                <a:spcPct val="0"/>
              </a:spcAft>
              <a:buFont typeface="Arial" pitchFamily="34" charset="0"/>
              <a:buNone/>
            </a:pPr>
            <a:endParaRPr lang="en-US" altLang="en-US" sz="1800"/>
          </a:p>
          <a:p>
            <a:pPr fontAlgn="base">
              <a:spcAft>
                <a:spcPct val="0"/>
              </a:spcAft>
            </a:pPr>
            <a:endParaRPr lang="en-US" altLang="en-US"/>
          </a:p>
        </p:txBody>
      </p:sp>
      <p:sp>
        <p:nvSpPr>
          <p:cNvPr id="51203" name="Content Placeholder 2">
            <a:extLst>
              <a:ext uri="{FF2B5EF4-FFF2-40B4-BE49-F238E27FC236}">
                <a16:creationId xmlns:a16="http://schemas.microsoft.com/office/drawing/2014/main" id="{AEC87925-8687-4FCC-B432-12762D105B3A}"/>
              </a:ext>
            </a:extLst>
          </p:cNvPr>
          <p:cNvSpPr>
            <a:spLocks noGrp="1"/>
          </p:cNvSpPr>
          <p:nvPr>
            <p:ph sz="half" idx="2"/>
          </p:nvPr>
        </p:nvSpPr>
        <p:spPr>
          <a:xfrm>
            <a:off x="4953000" y="1254125"/>
            <a:ext cx="4038600" cy="4872038"/>
          </a:xfrm>
        </p:spPr>
        <p:txBody>
          <a:bodyPr/>
          <a:lstStyle/>
          <a:p>
            <a:pPr fontAlgn="base">
              <a:spcAft>
                <a:spcPct val="0"/>
              </a:spcAft>
            </a:pPr>
            <a:r>
              <a:rPr lang="en-GB" altLang="en-US" sz="2000"/>
              <a:t>Box plot for sepal length</a:t>
            </a:r>
            <a:endParaRPr lang="en-AE" altLang="en-US" sz="2000"/>
          </a:p>
        </p:txBody>
      </p:sp>
      <p:sp>
        <p:nvSpPr>
          <p:cNvPr id="2" name="Title 1">
            <a:extLst>
              <a:ext uri="{FF2B5EF4-FFF2-40B4-BE49-F238E27FC236}">
                <a16:creationId xmlns:a16="http://schemas.microsoft.com/office/drawing/2014/main" id="{6902C728-DF90-4ABE-A223-92630F6D7B17}"/>
              </a:ext>
            </a:extLst>
          </p:cNvPr>
          <p:cNvSpPr>
            <a:spLocks noGrp="1"/>
          </p:cNvSpPr>
          <p:nvPr>
            <p:ph type="title" idx="4294967295"/>
          </p:nvPr>
        </p:nvSpPr>
        <p:spPr>
          <a:xfrm>
            <a:off x="457200" y="111125"/>
            <a:ext cx="6096000" cy="1143000"/>
          </a:xfrm>
        </p:spPr>
        <p:txBody>
          <a:bodyPr>
            <a:normAutofit fontScale="90000"/>
          </a:bodyPr>
          <a:lstStyle/>
          <a:p>
            <a:pPr>
              <a:defRPr/>
            </a:pPr>
            <a:r>
              <a:rPr lang="en-US" altLang="en-US" dirty="0"/>
              <a:t>Visualization Techniques: Box Plots</a:t>
            </a:r>
            <a:endParaRPr lang="en-US" dirty="0"/>
          </a:p>
        </p:txBody>
      </p:sp>
      <p:grpSp>
        <p:nvGrpSpPr>
          <p:cNvPr id="51205" name="Group 6">
            <a:extLst>
              <a:ext uri="{FF2B5EF4-FFF2-40B4-BE49-F238E27FC236}">
                <a16:creationId xmlns:a16="http://schemas.microsoft.com/office/drawing/2014/main" id="{6C3AA287-6DA8-4F02-9FDA-A6B8620CB2D3}"/>
              </a:ext>
            </a:extLst>
          </p:cNvPr>
          <p:cNvGrpSpPr>
            <a:grpSpLocks/>
          </p:cNvGrpSpPr>
          <p:nvPr/>
        </p:nvGrpSpPr>
        <p:grpSpPr bwMode="auto">
          <a:xfrm>
            <a:off x="4967288" y="1814513"/>
            <a:ext cx="3871912" cy="4129087"/>
            <a:chOff x="1800" y="677"/>
            <a:chExt cx="3960" cy="5083"/>
          </a:xfrm>
        </p:grpSpPr>
        <p:grpSp>
          <p:nvGrpSpPr>
            <p:cNvPr id="51209" name="Group 7">
              <a:extLst>
                <a:ext uri="{FF2B5EF4-FFF2-40B4-BE49-F238E27FC236}">
                  <a16:creationId xmlns:a16="http://schemas.microsoft.com/office/drawing/2014/main" id="{FC977590-77C9-4E99-8655-F6F01F5165D0}"/>
                </a:ext>
              </a:extLst>
            </p:cNvPr>
            <p:cNvGrpSpPr>
              <a:grpSpLocks/>
            </p:cNvGrpSpPr>
            <p:nvPr/>
          </p:nvGrpSpPr>
          <p:grpSpPr bwMode="auto">
            <a:xfrm>
              <a:off x="1800" y="882"/>
              <a:ext cx="1015" cy="4878"/>
              <a:chOff x="1800" y="882"/>
              <a:chExt cx="1015" cy="4878"/>
            </a:xfrm>
          </p:grpSpPr>
          <p:sp>
            <p:nvSpPr>
              <p:cNvPr id="51228" name="Line 9">
                <a:extLst>
                  <a:ext uri="{FF2B5EF4-FFF2-40B4-BE49-F238E27FC236}">
                    <a16:creationId xmlns:a16="http://schemas.microsoft.com/office/drawing/2014/main" id="{EF105E2B-529D-43A7-87AB-E9FD19EED602}"/>
                  </a:ext>
                </a:extLst>
              </p:cNvPr>
              <p:cNvSpPr>
                <a:spLocks noChangeShapeType="1"/>
              </p:cNvSpPr>
              <p:nvPr/>
            </p:nvSpPr>
            <p:spPr bwMode="auto">
              <a:xfrm flipV="1">
                <a:off x="2314" y="1729"/>
                <a:ext cx="1" cy="1399"/>
              </a:xfrm>
              <a:prstGeom prst="line">
                <a:avLst/>
              </a:prstGeom>
              <a:noFill/>
              <a:ln w="0">
                <a:solidFill>
                  <a:srgbClr val="0000FF"/>
                </a:solidFill>
                <a:prstDash val="sysDash"/>
                <a:round/>
                <a:headEnd/>
                <a:tailEnd/>
              </a:ln>
              <a:extLst>
                <a:ext uri="{909E8E84-426E-40DD-AFC4-6F175D3DCCD1}">
                  <a14:hiddenFill xmlns:a14="http://schemas.microsoft.com/office/drawing/2010/main">
                    <a:noFill/>
                  </a14:hiddenFill>
                </a:ext>
              </a:extLst>
            </p:spPr>
            <p:txBody>
              <a:bodyPr/>
              <a:lstStyle/>
              <a:p>
                <a:endParaRPr lang="en-AE"/>
              </a:p>
            </p:txBody>
          </p:sp>
          <p:sp>
            <p:nvSpPr>
              <p:cNvPr id="51229" name="Line 10">
                <a:extLst>
                  <a:ext uri="{FF2B5EF4-FFF2-40B4-BE49-F238E27FC236}">
                    <a16:creationId xmlns:a16="http://schemas.microsoft.com/office/drawing/2014/main" id="{E5E6902C-EE5B-4320-B204-E2D52974A1D4}"/>
                  </a:ext>
                </a:extLst>
              </p:cNvPr>
              <p:cNvSpPr>
                <a:spLocks noChangeShapeType="1"/>
              </p:cNvSpPr>
              <p:nvPr/>
            </p:nvSpPr>
            <p:spPr bwMode="auto">
              <a:xfrm flipV="1">
                <a:off x="2314" y="4117"/>
                <a:ext cx="1" cy="1181"/>
              </a:xfrm>
              <a:prstGeom prst="line">
                <a:avLst/>
              </a:prstGeom>
              <a:noFill/>
              <a:ln w="0">
                <a:solidFill>
                  <a:srgbClr val="0000FF"/>
                </a:solidFill>
                <a:prstDash val="sysDash"/>
                <a:round/>
                <a:headEnd/>
                <a:tailEnd/>
              </a:ln>
              <a:extLst>
                <a:ext uri="{909E8E84-426E-40DD-AFC4-6F175D3DCCD1}">
                  <a14:hiddenFill xmlns:a14="http://schemas.microsoft.com/office/drawing/2010/main">
                    <a:noFill/>
                  </a14:hiddenFill>
                </a:ext>
              </a:extLst>
            </p:spPr>
            <p:txBody>
              <a:bodyPr/>
              <a:lstStyle/>
              <a:p>
                <a:endParaRPr lang="en-AE"/>
              </a:p>
            </p:txBody>
          </p:sp>
          <p:sp>
            <p:nvSpPr>
              <p:cNvPr id="51230" name="Line 11">
                <a:extLst>
                  <a:ext uri="{FF2B5EF4-FFF2-40B4-BE49-F238E27FC236}">
                    <a16:creationId xmlns:a16="http://schemas.microsoft.com/office/drawing/2014/main" id="{0C42BFE6-42F6-4F0B-97EB-E5233392D132}"/>
                  </a:ext>
                </a:extLst>
              </p:cNvPr>
              <p:cNvSpPr>
                <a:spLocks noChangeShapeType="1"/>
              </p:cNvSpPr>
              <p:nvPr/>
            </p:nvSpPr>
            <p:spPr bwMode="auto">
              <a:xfrm>
                <a:off x="2057" y="5298"/>
                <a:ext cx="5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AE"/>
              </a:p>
            </p:txBody>
          </p:sp>
          <p:sp>
            <p:nvSpPr>
              <p:cNvPr id="51231" name="Line 12">
                <a:extLst>
                  <a:ext uri="{FF2B5EF4-FFF2-40B4-BE49-F238E27FC236}">
                    <a16:creationId xmlns:a16="http://schemas.microsoft.com/office/drawing/2014/main" id="{F2DD9BCA-A5DF-4B4F-977B-5854B7BFF6A5}"/>
                  </a:ext>
                </a:extLst>
              </p:cNvPr>
              <p:cNvSpPr>
                <a:spLocks noChangeShapeType="1"/>
              </p:cNvSpPr>
              <p:nvPr/>
            </p:nvSpPr>
            <p:spPr bwMode="auto">
              <a:xfrm>
                <a:off x="2057" y="1729"/>
                <a:ext cx="5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AE"/>
              </a:p>
            </p:txBody>
          </p:sp>
          <p:sp>
            <p:nvSpPr>
              <p:cNvPr id="51232" name="Rectangle 30">
                <a:extLst>
                  <a:ext uri="{FF2B5EF4-FFF2-40B4-BE49-F238E27FC236}">
                    <a16:creationId xmlns:a16="http://schemas.microsoft.com/office/drawing/2014/main" id="{628AAE7F-88E2-4B99-B61A-672BBCF79AD8}"/>
                  </a:ext>
                </a:extLst>
              </p:cNvPr>
              <p:cNvSpPr>
                <a:spLocks noChangeArrowheads="1"/>
              </p:cNvSpPr>
              <p:nvPr/>
            </p:nvSpPr>
            <p:spPr bwMode="auto">
              <a:xfrm>
                <a:off x="1800" y="3128"/>
                <a:ext cx="1015" cy="989"/>
              </a:xfrm>
              <a:prstGeom prst="rect">
                <a:avLst/>
              </a:prstGeom>
              <a:noFill/>
              <a:ln w="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0"/>
                  </a:spcBef>
                  <a:spcAft>
                    <a:spcPts val="400"/>
                  </a:spcAft>
                  <a:buClr>
                    <a:srgbClr val="0C7B9C"/>
                  </a:buClr>
                  <a:buFont typeface="Times New Roman" panose="02020603050405020304" pitchFamily="18" charset="0"/>
                  <a:buNone/>
                </a:pPr>
                <a:endParaRPr lang="en-AE" altLang="en-US" sz="1400"/>
              </a:p>
            </p:txBody>
          </p:sp>
          <p:sp>
            <p:nvSpPr>
              <p:cNvPr id="51233" name="Line 14">
                <a:extLst>
                  <a:ext uri="{FF2B5EF4-FFF2-40B4-BE49-F238E27FC236}">
                    <a16:creationId xmlns:a16="http://schemas.microsoft.com/office/drawing/2014/main" id="{6486546D-088B-47BE-95FE-DA6AB758256C}"/>
                  </a:ext>
                </a:extLst>
              </p:cNvPr>
              <p:cNvSpPr>
                <a:spLocks noChangeShapeType="1"/>
              </p:cNvSpPr>
              <p:nvPr/>
            </p:nvSpPr>
            <p:spPr bwMode="auto">
              <a:xfrm>
                <a:off x="1800" y="3719"/>
                <a:ext cx="1015" cy="1"/>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AE"/>
              </a:p>
            </p:txBody>
          </p:sp>
          <p:sp>
            <p:nvSpPr>
              <p:cNvPr id="51234" name="Line 15">
                <a:extLst>
                  <a:ext uri="{FF2B5EF4-FFF2-40B4-BE49-F238E27FC236}">
                    <a16:creationId xmlns:a16="http://schemas.microsoft.com/office/drawing/2014/main" id="{3B504695-1845-4E53-96CE-EDD605A278D9}"/>
                  </a:ext>
                </a:extLst>
              </p:cNvPr>
              <p:cNvSpPr>
                <a:spLocks noChangeShapeType="1"/>
              </p:cNvSpPr>
              <p:nvPr/>
            </p:nvSpPr>
            <p:spPr bwMode="auto">
              <a:xfrm>
                <a:off x="2250" y="934"/>
                <a:ext cx="115" cy="1"/>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AE"/>
              </a:p>
            </p:txBody>
          </p:sp>
          <p:sp>
            <p:nvSpPr>
              <p:cNvPr id="51235" name="Line 16">
                <a:extLst>
                  <a:ext uri="{FF2B5EF4-FFF2-40B4-BE49-F238E27FC236}">
                    <a16:creationId xmlns:a16="http://schemas.microsoft.com/office/drawing/2014/main" id="{43654A86-B8EC-4A6F-9959-20C0B4ACFBD7}"/>
                  </a:ext>
                </a:extLst>
              </p:cNvPr>
              <p:cNvSpPr>
                <a:spLocks noChangeShapeType="1"/>
              </p:cNvSpPr>
              <p:nvPr/>
            </p:nvSpPr>
            <p:spPr bwMode="auto">
              <a:xfrm>
                <a:off x="2314" y="882"/>
                <a:ext cx="1" cy="103"/>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AE"/>
              </a:p>
            </p:txBody>
          </p:sp>
          <p:sp>
            <p:nvSpPr>
              <p:cNvPr id="51236" name="Line 17">
                <a:extLst>
                  <a:ext uri="{FF2B5EF4-FFF2-40B4-BE49-F238E27FC236}">
                    <a16:creationId xmlns:a16="http://schemas.microsoft.com/office/drawing/2014/main" id="{44EBB274-9368-40E6-809B-D754159B2103}"/>
                  </a:ext>
                </a:extLst>
              </p:cNvPr>
              <p:cNvSpPr>
                <a:spLocks noChangeShapeType="1"/>
              </p:cNvSpPr>
              <p:nvPr/>
            </p:nvSpPr>
            <p:spPr bwMode="auto">
              <a:xfrm>
                <a:off x="2250" y="1524"/>
                <a:ext cx="115" cy="1"/>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AE"/>
              </a:p>
            </p:txBody>
          </p:sp>
          <p:sp>
            <p:nvSpPr>
              <p:cNvPr id="51237" name="Line 18">
                <a:extLst>
                  <a:ext uri="{FF2B5EF4-FFF2-40B4-BE49-F238E27FC236}">
                    <a16:creationId xmlns:a16="http://schemas.microsoft.com/office/drawing/2014/main" id="{3D590FA8-737F-4F10-82CF-758B944FBB37}"/>
                  </a:ext>
                </a:extLst>
              </p:cNvPr>
              <p:cNvSpPr>
                <a:spLocks noChangeShapeType="1"/>
              </p:cNvSpPr>
              <p:nvPr/>
            </p:nvSpPr>
            <p:spPr bwMode="auto">
              <a:xfrm>
                <a:off x="2314" y="1473"/>
                <a:ext cx="1" cy="115"/>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AE"/>
              </a:p>
            </p:txBody>
          </p:sp>
          <p:sp>
            <p:nvSpPr>
              <p:cNvPr id="51238" name="Line 19">
                <a:extLst>
                  <a:ext uri="{FF2B5EF4-FFF2-40B4-BE49-F238E27FC236}">
                    <a16:creationId xmlns:a16="http://schemas.microsoft.com/office/drawing/2014/main" id="{F75ACBDF-49F1-4C4D-8210-E3437B53A019}"/>
                  </a:ext>
                </a:extLst>
              </p:cNvPr>
              <p:cNvSpPr>
                <a:spLocks noChangeShapeType="1"/>
              </p:cNvSpPr>
              <p:nvPr/>
            </p:nvSpPr>
            <p:spPr bwMode="auto">
              <a:xfrm>
                <a:off x="2250" y="1332"/>
                <a:ext cx="115" cy="1"/>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AE"/>
              </a:p>
            </p:txBody>
          </p:sp>
          <p:sp>
            <p:nvSpPr>
              <p:cNvPr id="51239" name="Line 20">
                <a:extLst>
                  <a:ext uri="{FF2B5EF4-FFF2-40B4-BE49-F238E27FC236}">
                    <a16:creationId xmlns:a16="http://schemas.microsoft.com/office/drawing/2014/main" id="{F590970A-A991-4F85-A348-8FED0E4E9835}"/>
                  </a:ext>
                </a:extLst>
              </p:cNvPr>
              <p:cNvSpPr>
                <a:spLocks noChangeShapeType="1"/>
              </p:cNvSpPr>
              <p:nvPr/>
            </p:nvSpPr>
            <p:spPr bwMode="auto">
              <a:xfrm>
                <a:off x="2314" y="1280"/>
                <a:ext cx="1" cy="103"/>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AE"/>
              </a:p>
            </p:txBody>
          </p:sp>
          <p:sp>
            <p:nvSpPr>
              <p:cNvPr id="51240" name="Line 21">
                <a:extLst>
                  <a:ext uri="{FF2B5EF4-FFF2-40B4-BE49-F238E27FC236}">
                    <a16:creationId xmlns:a16="http://schemas.microsoft.com/office/drawing/2014/main" id="{75AF30D3-D43C-4BC4-BABA-18D4C10A3E67}"/>
                  </a:ext>
                </a:extLst>
              </p:cNvPr>
              <p:cNvSpPr>
                <a:spLocks noChangeShapeType="1"/>
              </p:cNvSpPr>
              <p:nvPr/>
            </p:nvSpPr>
            <p:spPr bwMode="auto">
              <a:xfrm>
                <a:off x="2250" y="5708"/>
                <a:ext cx="115" cy="1"/>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AE"/>
              </a:p>
            </p:txBody>
          </p:sp>
          <p:sp>
            <p:nvSpPr>
              <p:cNvPr id="51241" name="Line 22">
                <a:extLst>
                  <a:ext uri="{FF2B5EF4-FFF2-40B4-BE49-F238E27FC236}">
                    <a16:creationId xmlns:a16="http://schemas.microsoft.com/office/drawing/2014/main" id="{006FA22C-0E45-4C19-9F58-163D415BAC8A}"/>
                  </a:ext>
                </a:extLst>
              </p:cNvPr>
              <p:cNvSpPr>
                <a:spLocks noChangeShapeType="1"/>
              </p:cNvSpPr>
              <p:nvPr/>
            </p:nvSpPr>
            <p:spPr bwMode="auto">
              <a:xfrm>
                <a:off x="2314" y="5657"/>
                <a:ext cx="1" cy="103"/>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AE"/>
              </a:p>
            </p:txBody>
          </p:sp>
        </p:grpSp>
        <p:grpSp>
          <p:nvGrpSpPr>
            <p:cNvPr id="51210" name="Group 8">
              <a:extLst>
                <a:ext uri="{FF2B5EF4-FFF2-40B4-BE49-F238E27FC236}">
                  <a16:creationId xmlns:a16="http://schemas.microsoft.com/office/drawing/2014/main" id="{F5B81B21-0F4F-4CA0-BB0B-8007D6D7A181}"/>
                </a:ext>
              </a:extLst>
            </p:cNvPr>
            <p:cNvGrpSpPr>
              <a:grpSpLocks/>
            </p:cNvGrpSpPr>
            <p:nvPr/>
          </p:nvGrpSpPr>
          <p:grpSpPr bwMode="auto">
            <a:xfrm>
              <a:off x="3060" y="677"/>
              <a:ext cx="1800" cy="360"/>
              <a:chOff x="2700" y="677"/>
              <a:chExt cx="1800" cy="360"/>
            </a:xfrm>
          </p:grpSpPr>
          <p:sp>
            <p:nvSpPr>
              <p:cNvPr id="51226" name="Line 24">
                <a:extLst>
                  <a:ext uri="{FF2B5EF4-FFF2-40B4-BE49-F238E27FC236}">
                    <a16:creationId xmlns:a16="http://schemas.microsoft.com/office/drawing/2014/main" id="{90131A07-7B01-4357-951D-7368A11CE02F}"/>
                  </a:ext>
                </a:extLst>
              </p:cNvPr>
              <p:cNvSpPr>
                <a:spLocks noChangeShapeType="1"/>
              </p:cNvSpPr>
              <p:nvPr/>
            </p:nvSpPr>
            <p:spPr bwMode="auto">
              <a:xfrm>
                <a:off x="2700" y="900"/>
                <a:ext cx="72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AE"/>
              </a:p>
            </p:txBody>
          </p:sp>
          <p:sp>
            <p:nvSpPr>
              <p:cNvPr id="51227" name="Text Box 25">
                <a:extLst>
                  <a:ext uri="{FF2B5EF4-FFF2-40B4-BE49-F238E27FC236}">
                    <a16:creationId xmlns:a16="http://schemas.microsoft.com/office/drawing/2014/main" id="{DE78200B-4033-4552-B885-0A0F21CC4963}"/>
                  </a:ext>
                </a:extLst>
              </p:cNvPr>
              <p:cNvSpPr txBox="1">
                <a:spLocks noChangeArrowheads="1"/>
              </p:cNvSpPr>
              <p:nvPr/>
            </p:nvSpPr>
            <p:spPr bwMode="auto">
              <a:xfrm>
                <a:off x="3420" y="677"/>
                <a:ext cx="108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0"/>
                  </a:spcBef>
                  <a:spcAft>
                    <a:spcPts val="400"/>
                  </a:spcAft>
                  <a:buClr>
                    <a:srgbClr val="0C7B9C"/>
                  </a:buClr>
                  <a:buFont typeface="Times New Roman" panose="02020603050405020304" pitchFamily="18" charset="0"/>
                  <a:buNone/>
                </a:pPr>
                <a:r>
                  <a:rPr lang="en-US" altLang="en-US" sz="1200"/>
                  <a:t>outlier</a:t>
                </a:r>
                <a:endParaRPr lang="en-US" altLang="en-US" sz="1400"/>
              </a:p>
            </p:txBody>
          </p:sp>
        </p:grpSp>
        <p:grpSp>
          <p:nvGrpSpPr>
            <p:cNvPr id="51211" name="Group 9">
              <a:extLst>
                <a:ext uri="{FF2B5EF4-FFF2-40B4-BE49-F238E27FC236}">
                  <a16:creationId xmlns:a16="http://schemas.microsoft.com/office/drawing/2014/main" id="{8DE5E503-7DFB-4107-ACBE-BEF06DAAA9FB}"/>
                </a:ext>
              </a:extLst>
            </p:cNvPr>
            <p:cNvGrpSpPr>
              <a:grpSpLocks/>
            </p:cNvGrpSpPr>
            <p:nvPr/>
          </p:nvGrpSpPr>
          <p:grpSpPr bwMode="auto">
            <a:xfrm>
              <a:off x="3060" y="5040"/>
              <a:ext cx="2700" cy="540"/>
              <a:chOff x="3060" y="5040"/>
              <a:chExt cx="2700" cy="540"/>
            </a:xfrm>
          </p:grpSpPr>
          <p:sp>
            <p:nvSpPr>
              <p:cNvPr id="51224" name="Line 27">
                <a:extLst>
                  <a:ext uri="{FF2B5EF4-FFF2-40B4-BE49-F238E27FC236}">
                    <a16:creationId xmlns:a16="http://schemas.microsoft.com/office/drawing/2014/main" id="{D31D4F03-2B02-483E-A916-C4194F52C649}"/>
                  </a:ext>
                </a:extLst>
              </p:cNvPr>
              <p:cNvSpPr>
                <a:spLocks noChangeShapeType="1"/>
              </p:cNvSpPr>
              <p:nvPr/>
            </p:nvSpPr>
            <p:spPr bwMode="auto">
              <a:xfrm>
                <a:off x="3060" y="5263"/>
                <a:ext cx="72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AE"/>
              </a:p>
            </p:txBody>
          </p:sp>
          <p:sp>
            <p:nvSpPr>
              <p:cNvPr id="51225" name="Text Box 28">
                <a:extLst>
                  <a:ext uri="{FF2B5EF4-FFF2-40B4-BE49-F238E27FC236}">
                    <a16:creationId xmlns:a16="http://schemas.microsoft.com/office/drawing/2014/main" id="{57E4C7CB-932B-442D-B7AB-A1D1767EF2E6}"/>
                  </a:ext>
                </a:extLst>
              </p:cNvPr>
              <p:cNvSpPr txBox="1">
                <a:spLocks noChangeArrowheads="1"/>
              </p:cNvSpPr>
              <p:nvPr/>
            </p:nvSpPr>
            <p:spPr bwMode="auto">
              <a:xfrm>
                <a:off x="3780" y="5040"/>
                <a:ext cx="198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0"/>
                  </a:spcBef>
                  <a:spcAft>
                    <a:spcPts val="400"/>
                  </a:spcAft>
                  <a:buClr>
                    <a:srgbClr val="0C7B9C"/>
                  </a:buClr>
                  <a:buFont typeface="Times New Roman" panose="02020603050405020304" pitchFamily="18" charset="0"/>
                  <a:buNone/>
                </a:pPr>
                <a:r>
                  <a:rPr lang="en-US" altLang="en-US" sz="1200"/>
                  <a:t>10</a:t>
                </a:r>
                <a:r>
                  <a:rPr lang="en-US" altLang="en-US" sz="1200" baseline="30000"/>
                  <a:t>th</a:t>
                </a:r>
                <a:r>
                  <a:rPr lang="en-US" altLang="en-US" sz="1200"/>
                  <a:t> percentile</a:t>
                </a:r>
                <a:endParaRPr lang="en-US" altLang="en-US" sz="1400"/>
              </a:p>
            </p:txBody>
          </p:sp>
        </p:grpSp>
        <p:grpSp>
          <p:nvGrpSpPr>
            <p:cNvPr id="51212" name="Group 10">
              <a:extLst>
                <a:ext uri="{FF2B5EF4-FFF2-40B4-BE49-F238E27FC236}">
                  <a16:creationId xmlns:a16="http://schemas.microsoft.com/office/drawing/2014/main" id="{76012204-79D1-4A48-B545-6087FFF0A251}"/>
                </a:ext>
              </a:extLst>
            </p:cNvPr>
            <p:cNvGrpSpPr>
              <a:grpSpLocks/>
            </p:cNvGrpSpPr>
            <p:nvPr/>
          </p:nvGrpSpPr>
          <p:grpSpPr bwMode="auto">
            <a:xfrm>
              <a:off x="3060" y="3960"/>
              <a:ext cx="2700" cy="540"/>
              <a:chOff x="3060" y="3960"/>
              <a:chExt cx="2700" cy="540"/>
            </a:xfrm>
          </p:grpSpPr>
          <p:sp>
            <p:nvSpPr>
              <p:cNvPr id="51222" name="Line 30">
                <a:extLst>
                  <a:ext uri="{FF2B5EF4-FFF2-40B4-BE49-F238E27FC236}">
                    <a16:creationId xmlns:a16="http://schemas.microsoft.com/office/drawing/2014/main" id="{95DBB4C7-D013-4F13-8E0B-9E3416DFED64}"/>
                  </a:ext>
                </a:extLst>
              </p:cNvPr>
              <p:cNvSpPr>
                <a:spLocks noChangeShapeType="1"/>
              </p:cNvSpPr>
              <p:nvPr/>
            </p:nvSpPr>
            <p:spPr bwMode="auto">
              <a:xfrm>
                <a:off x="3060" y="4183"/>
                <a:ext cx="72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AE"/>
              </a:p>
            </p:txBody>
          </p:sp>
          <p:sp>
            <p:nvSpPr>
              <p:cNvPr id="51223" name="Text Box 31">
                <a:extLst>
                  <a:ext uri="{FF2B5EF4-FFF2-40B4-BE49-F238E27FC236}">
                    <a16:creationId xmlns:a16="http://schemas.microsoft.com/office/drawing/2014/main" id="{F9F1B056-CE64-4662-85FF-32ECFD5A8F97}"/>
                  </a:ext>
                </a:extLst>
              </p:cNvPr>
              <p:cNvSpPr txBox="1">
                <a:spLocks noChangeArrowheads="1"/>
              </p:cNvSpPr>
              <p:nvPr/>
            </p:nvSpPr>
            <p:spPr bwMode="auto">
              <a:xfrm>
                <a:off x="3780" y="3960"/>
                <a:ext cx="198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0"/>
                  </a:spcBef>
                  <a:spcAft>
                    <a:spcPts val="400"/>
                  </a:spcAft>
                  <a:buClr>
                    <a:srgbClr val="0C7B9C"/>
                  </a:buClr>
                  <a:buFont typeface="Times New Roman" panose="02020603050405020304" pitchFamily="18" charset="0"/>
                  <a:buNone/>
                </a:pPr>
                <a:r>
                  <a:rPr lang="en-US" altLang="en-US" sz="1200"/>
                  <a:t>25</a:t>
                </a:r>
                <a:r>
                  <a:rPr lang="en-US" altLang="en-US" sz="1200" baseline="30000"/>
                  <a:t>th</a:t>
                </a:r>
                <a:r>
                  <a:rPr lang="en-US" altLang="en-US" sz="1200"/>
                  <a:t> percentile</a:t>
                </a:r>
                <a:endParaRPr lang="en-US" altLang="en-US" sz="1400"/>
              </a:p>
            </p:txBody>
          </p:sp>
        </p:grpSp>
        <p:grpSp>
          <p:nvGrpSpPr>
            <p:cNvPr id="51213" name="Group 11">
              <a:extLst>
                <a:ext uri="{FF2B5EF4-FFF2-40B4-BE49-F238E27FC236}">
                  <a16:creationId xmlns:a16="http://schemas.microsoft.com/office/drawing/2014/main" id="{653D4957-07A0-471A-B641-2314DC311767}"/>
                </a:ext>
              </a:extLst>
            </p:cNvPr>
            <p:cNvGrpSpPr>
              <a:grpSpLocks/>
            </p:cNvGrpSpPr>
            <p:nvPr/>
          </p:nvGrpSpPr>
          <p:grpSpPr bwMode="auto">
            <a:xfrm>
              <a:off x="3060" y="2880"/>
              <a:ext cx="2700" cy="540"/>
              <a:chOff x="3060" y="2880"/>
              <a:chExt cx="2700" cy="540"/>
            </a:xfrm>
          </p:grpSpPr>
          <p:sp>
            <p:nvSpPr>
              <p:cNvPr id="51220" name="Line 33">
                <a:extLst>
                  <a:ext uri="{FF2B5EF4-FFF2-40B4-BE49-F238E27FC236}">
                    <a16:creationId xmlns:a16="http://schemas.microsoft.com/office/drawing/2014/main" id="{12576D9A-787F-4E19-92CA-354F40C4CA19}"/>
                  </a:ext>
                </a:extLst>
              </p:cNvPr>
              <p:cNvSpPr>
                <a:spLocks noChangeShapeType="1"/>
              </p:cNvSpPr>
              <p:nvPr/>
            </p:nvSpPr>
            <p:spPr bwMode="auto">
              <a:xfrm>
                <a:off x="3060" y="3103"/>
                <a:ext cx="72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AE"/>
              </a:p>
            </p:txBody>
          </p:sp>
          <p:sp>
            <p:nvSpPr>
              <p:cNvPr id="51221" name="Text Box 34">
                <a:extLst>
                  <a:ext uri="{FF2B5EF4-FFF2-40B4-BE49-F238E27FC236}">
                    <a16:creationId xmlns:a16="http://schemas.microsoft.com/office/drawing/2014/main" id="{CDC92D99-FFAE-4002-9508-11667AA79E3E}"/>
                  </a:ext>
                </a:extLst>
              </p:cNvPr>
              <p:cNvSpPr txBox="1">
                <a:spLocks noChangeArrowheads="1"/>
              </p:cNvSpPr>
              <p:nvPr/>
            </p:nvSpPr>
            <p:spPr bwMode="auto">
              <a:xfrm>
                <a:off x="3780" y="2880"/>
                <a:ext cx="198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0"/>
                  </a:spcBef>
                  <a:spcAft>
                    <a:spcPts val="400"/>
                  </a:spcAft>
                  <a:buClr>
                    <a:srgbClr val="0C7B9C"/>
                  </a:buClr>
                  <a:buFont typeface="Times New Roman" panose="02020603050405020304" pitchFamily="18" charset="0"/>
                  <a:buNone/>
                </a:pPr>
                <a:r>
                  <a:rPr lang="en-US" altLang="en-US" sz="1200"/>
                  <a:t>75</a:t>
                </a:r>
                <a:r>
                  <a:rPr lang="en-US" altLang="en-US" sz="1200" baseline="30000"/>
                  <a:t>th</a:t>
                </a:r>
                <a:r>
                  <a:rPr lang="en-US" altLang="en-US" sz="1200"/>
                  <a:t> percentile</a:t>
                </a:r>
                <a:endParaRPr lang="en-US" altLang="en-US" sz="1400"/>
              </a:p>
            </p:txBody>
          </p:sp>
        </p:grpSp>
        <p:grpSp>
          <p:nvGrpSpPr>
            <p:cNvPr id="51214" name="Group 12">
              <a:extLst>
                <a:ext uri="{FF2B5EF4-FFF2-40B4-BE49-F238E27FC236}">
                  <a16:creationId xmlns:a16="http://schemas.microsoft.com/office/drawing/2014/main" id="{CDEB2179-EADF-4727-9DD0-2B3F843A7CDD}"/>
                </a:ext>
              </a:extLst>
            </p:cNvPr>
            <p:cNvGrpSpPr>
              <a:grpSpLocks/>
            </p:cNvGrpSpPr>
            <p:nvPr/>
          </p:nvGrpSpPr>
          <p:grpSpPr bwMode="auto">
            <a:xfrm>
              <a:off x="3060" y="3528"/>
              <a:ext cx="2700" cy="540"/>
              <a:chOff x="3060" y="3600"/>
              <a:chExt cx="2700" cy="540"/>
            </a:xfrm>
          </p:grpSpPr>
          <p:sp>
            <p:nvSpPr>
              <p:cNvPr id="51218" name="Line 36">
                <a:extLst>
                  <a:ext uri="{FF2B5EF4-FFF2-40B4-BE49-F238E27FC236}">
                    <a16:creationId xmlns:a16="http://schemas.microsoft.com/office/drawing/2014/main" id="{F27D5583-9D5A-4509-B31C-F824366E8C28}"/>
                  </a:ext>
                </a:extLst>
              </p:cNvPr>
              <p:cNvSpPr>
                <a:spLocks noChangeShapeType="1"/>
              </p:cNvSpPr>
              <p:nvPr/>
            </p:nvSpPr>
            <p:spPr bwMode="auto">
              <a:xfrm>
                <a:off x="3060" y="3823"/>
                <a:ext cx="72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AE"/>
              </a:p>
            </p:txBody>
          </p:sp>
          <p:sp>
            <p:nvSpPr>
              <p:cNvPr id="51219" name="Text Box 37">
                <a:extLst>
                  <a:ext uri="{FF2B5EF4-FFF2-40B4-BE49-F238E27FC236}">
                    <a16:creationId xmlns:a16="http://schemas.microsoft.com/office/drawing/2014/main" id="{CCFE0658-9319-4ED8-93CE-22F69FA99E61}"/>
                  </a:ext>
                </a:extLst>
              </p:cNvPr>
              <p:cNvSpPr txBox="1">
                <a:spLocks noChangeArrowheads="1"/>
              </p:cNvSpPr>
              <p:nvPr/>
            </p:nvSpPr>
            <p:spPr bwMode="auto">
              <a:xfrm>
                <a:off x="3780" y="3600"/>
                <a:ext cx="198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0"/>
                  </a:spcBef>
                  <a:spcAft>
                    <a:spcPts val="400"/>
                  </a:spcAft>
                  <a:buClr>
                    <a:srgbClr val="0C7B9C"/>
                  </a:buClr>
                  <a:buFont typeface="Times New Roman" panose="02020603050405020304" pitchFamily="18" charset="0"/>
                  <a:buNone/>
                </a:pPr>
                <a:r>
                  <a:rPr lang="en-US" altLang="en-US" sz="1200"/>
                  <a:t>50</a:t>
                </a:r>
                <a:r>
                  <a:rPr lang="en-US" altLang="en-US" sz="1200" baseline="30000"/>
                  <a:t>th</a:t>
                </a:r>
                <a:r>
                  <a:rPr lang="en-US" altLang="en-US" sz="1200"/>
                  <a:t> percentile</a:t>
                </a:r>
                <a:endParaRPr lang="en-US" altLang="en-US" sz="1400"/>
              </a:p>
            </p:txBody>
          </p:sp>
        </p:grpSp>
        <p:grpSp>
          <p:nvGrpSpPr>
            <p:cNvPr id="51215" name="Group 13">
              <a:extLst>
                <a:ext uri="{FF2B5EF4-FFF2-40B4-BE49-F238E27FC236}">
                  <a16:creationId xmlns:a16="http://schemas.microsoft.com/office/drawing/2014/main" id="{7FC348B3-2A36-4D80-99D0-D12458AF4B61}"/>
                </a:ext>
              </a:extLst>
            </p:cNvPr>
            <p:cNvGrpSpPr>
              <a:grpSpLocks/>
            </p:cNvGrpSpPr>
            <p:nvPr/>
          </p:nvGrpSpPr>
          <p:grpSpPr bwMode="auto">
            <a:xfrm>
              <a:off x="3060" y="1541"/>
              <a:ext cx="2700" cy="540"/>
              <a:chOff x="3060" y="5040"/>
              <a:chExt cx="2700" cy="540"/>
            </a:xfrm>
          </p:grpSpPr>
          <p:sp>
            <p:nvSpPr>
              <p:cNvPr id="51216" name="Line 39">
                <a:extLst>
                  <a:ext uri="{FF2B5EF4-FFF2-40B4-BE49-F238E27FC236}">
                    <a16:creationId xmlns:a16="http://schemas.microsoft.com/office/drawing/2014/main" id="{4443111C-8F75-42E5-9907-8EF4DD053F56}"/>
                  </a:ext>
                </a:extLst>
              </p:cNvPr>
              <p:cNvSpPr>
                <a:spLocks noChangeShapeType="1"/>
              </p:cNvSpPr>
              <p:nvPr/>
            </p:nvSpPr>
            <p:spPr bwMode="auto">
              <a:xfrm>
                <a:off x="3060" y="5263"/>
                <a:ext cx="72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AE"/>
              </a:p>
            </p:txBody>
          </p:sp>
          <p:sp>
            <p:nvSpPr>
              <p:cNvPr id="51217" name="Text Box 40">
                <a:extLst>
                  <a:ext uri="{FF2B5EF4-FFF2-40B4-BE49-F238E27FC236}">
                    <a16:creationId xmlns:a16="http://schemas.microsoft.com/office/drawing/2014/main" id="{A9CA0F00-7244-4C0C-B825-52D05DBAEA4A}"/>
                  </a:ext>
                </a:extLst>
              </p:cNvPr>
              <p:cNvSpPr txBox="1">
                <a:spLocks noChangeArrowheads="1"/>
              </p:cNvSpPr>
              <p:nvPr/>
            </p:nvSpPr>
            <p:spPr bwMode="auto">
              <a:xfrm>
                <a:off x="3780" y="5040"/>
                <a:ext cx="198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0"/>
                  </a:spcBef>
                  <a:spcAft>
                    <a:spcPts val="400"/>
                  </a:spcAft>
                  <a:buClr>
                    <a:srgbClr val="0C7B9C"/>
                  </a:buClr>
                  <a:buFont typeface="Times New Roman" panose="02020603050405020304" pitchFamily="18" charset="0"/>
                  <a:buNone/>
                </a:pPr>
                <a:r>
                  <a:rPr lang="en-US" altLang="en-US" sz="1200" dirty="0"/>
                  <a:t>90</a:t>
                </a:r>
                <a:r>
                  <a:rPr lang="en-US" altLang="en-US" sz="1200" baseline="30000" dirty="0"/>
                  <a:t>th</a:t>
                </a:r>
                <a:r>
                  <a:rPr lang="en-US" altLang="en-US" sz="1200" dirty="0"/>
                  <a:t> percentile</a:t>
                </a:r>
                <a:endParaRPr lang="en-US" altLang="en-US" sz="1400" dirty="0"/>
              </a:p>
            </p:txBody>
          </p:sp>
        </p:grpSp>
      </p:grpSp>
      <p:sp>
        <p:nvSpPr>
          <p:cNvPr id="3" name="Date Placeholder 2">
            <a:extLst>
              <a:ext uri="{FF2B5EF4-FFF2-40B4-BE49-F238E27FC236}">
                <a16:creationId xmlns:a16="http://schemas.microsoft.com/office/drawing/2014/main" id="{C74DB274-AE7E-46E7-95E1-BFA2A1DCC7D7}"/>
              </a:ext>
            </a:extLst>
          </p:cNvPr>
          <p:cNvSpPr>
            <a:spLocks noGrp="1"/>
          </p:cNvSpPr>
          <p:nvPr>
            <p:ph type="dt" sz="quarter" idx="11"/>
          </p:nvPr>
        </p:nvSpPr>
        <p:spPr/>
        <p:txBody>
          <a:bodyPr/>
          <a:lstStyle/>
          <a:p>
            <a:pPr>
              <a:defRPr/>
            </a:pPr>
            <a:fld id="{627A37BD-B198-4244-81B1-AD1406081B7D}" type="datetime1">
              <a:rPr lang="en-US"/>
              <a:pPr>
                <a:defRPr/>
              </a:pPr>
              <a:t>9/7/2023</a:t>
            </a:fld>
            <a:endParaRPr lang="en-US" dirty="0"/>
          </a:p>
        </p:txBody>
      </p:sp>
      <p:sp>
        <p:nvSpPr>
          <p:cNvPr id="4" name="Footer Placeholder 3">
            <a:extLst>
              <a:ext uri="{FF2B5EF4-FFF2-40B4-BE49-F238E27FC236}">
                <a16:creationId xmlns:a16="http://schemas.microsoft.com/office/drawing/2014/main" id="{B888564A-CD0A-422A-B636-BE1B37DCCFAF}"/>
              </a:ext>
            </a:extLst>
          </p:cNvPr>
          <p:cNvSpPr>
            <a:spLocks noGrp="1"/>
          </p:cNvSpPr>
          <p:nvPr>
            <p:ph type="ftr" sz="quarter" idx="12"/>
          </p:nvPr>
        </p:nvSpPr>
        <p:spPr/>
        <p:txBody>
          <a:bodyPr/>
          <a:lstStyle/>
          <a:p>
            <a:pPr>
              <a:defRPr/>
            </a:pPr>
            <a:r>
              <a:rPr lang="en-US"/>
              <a:t>Data Mining </a:t>
            </a:r>
            <a:endParaRPr lang="en-US" dirty="0"/>
          </a:p>
        </p:txBody>
      </p:sp>
      <p:sp>
        <p:nvSpPr>
          <p:cNvPr id="51208" name="Slide Number Placeholder 4">
            <a:extLst>
              <a:ext uri="{FF2B5EF4-FFF2-40B4-BE49-F238E27FC236}">
                <a16:creationId xmlns:a16="http://schemas.microsoft.com/office/drawing/2014/main" id="{786C63F1-2F4F-423B-8CBE-D2FFE8B28614}"/>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46574B8-0CDF-4C11-947D-9A081C817553}" type="slidenum">
              <a:rPr lang="en-US" altLang="en-US" sz="1200" smtClean="0">
                <a:solidFill>
                  <a:srgbClr val="898989"/>
                </a:solidFill>
              </a:rPr>
              <a:pPr>
                <a:spcBef>
                  <a:spcPct val="0"/>
                </a:spcBef>
                <a:buFontTx/>
                <a:buNone/>
              </a:pPr>
              <a:t>35</a:t>
            </a:fld>
            <a:endParaRPr lang="en-US" altLang="en-US" sz="1200">
              <a:solidFill>
                <a:srgbClr val="898989"/>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a:extLst>
              <a:ext uri="{FF2B5EF4-FFF2-40B4-BE49-F238E27FC236}">
                <a16:creationId xmlns:a16="http://schemas.microsoft.com/office/drawing/2014/main" id="{CF0060E7-7A00-44FD-88C5-3A1D3A402E09}"/>
              </a:ext>
            </a:extLst>
          </p:cNvPr>
          <p:cNvSpPr>
            <a:spLocks noGrp="1"/>
          </p:cNvSpPr>
          <p:nvPr>
            <p:ph idx="1"/>
          </p:nvPr>
        </p:nvSpPr>
        <p:spPr>
          <a:xfrm>
            <a:off x="441325" y="1447800"/>
            <a:ext cx="3902075" cy="4525963"/>
          </a:xfrm>
        </p:spPr>
        <p:txBody>
          <a:bodyPr/>
          <a:lstStyle/>
          <a:p>
            <a:pPr fontAlgn="base">
              <a:spcAft>
                <a:spcPct val="0"/>
              </a:spcAft>
            </a:pPr>
            <a:r>
              <a:rPr lang="en-US" altLang="en-US"/>
              <a:t>Pie Chart</a:t>
            </a:r>
          </a:p>
          <a:p>
            <a:pPr lvl="1" fontAlgn="base">
              <a:spcAft>
                <a:spcPct val="0"/>
              </a:spcAft>
            </a:pPr>
            <a:r>
              <a:rPr lang="en-US" altLang="en-US" sz="2000"/>
              <a:t>Used with categorical attributes that have a relatively small number of values</a:t>
            </a:r>
          </a:p>
          <a:p>
            <a:pPr lvl="1" fontAlgn="base">
              <a:spcAft>
                <a:spcPct val="0"/>
              </a:spcAft>
            </a:pPr>
            <a:r>
              <a:rPr lang="en-US" altLang="en-US" sz="2000"/>
              <a:t>A pie chart uses the relative area of a circle to indicate relative frequency</a:t>
            </a:r>
          </a:p>
        </p:txBody>
      </p:sp>
      <p:sp>
        <p:nvSpPr>
          <p:cNvPr id="2" name="Title 1">
            <a:extLst>
              <a:ext uri="{FF2B5EF4-FFF2-40B4-BE49-F238E27FC236}">
                <a16:creationId xmlns:a16="http://schemas.microsoft.com/office/drawing/2014/main" id="{8E3C4FEF-9560-46A9-A80F-74E28E531B2D}"/>
              </a:ext>
            </a:extLst>
          </p:cNvPr>
          <p:cNvSpPr>
            <a:spLocks noGrp="1"/>
          </p:cNvSpPr>
          <p:nvPr>
            <p:ph type="title" idx="4294967295"/>
          </p:nvPr>
        </p:nvSpPr>
        <p:spPr>
          <a:xfrm>
            <a:off x="457200" y="76200"/>
            <a:ext cx="5562600" cy="1143000"/>
          </a:xfrm>
        </p:spPr>
        <p:txBody>
          <a:bodyPr>
            <a:normAutofit fontScale="90000"/>
          </a:bodyPr>
          <a:lstStyle/>
          <a:p>
            <a:pPr>
              <a:defRPr/>
            </a:pPr>
            <a:r>
              <a:rPr lang="en-US" altLang="en-US" dirty="0"/>
              <a:t>Visualization Techniques: Pie charts</a:t>
            </a:r>
            <a:endParaRPr lang="en-US" dirty="0"/>
          </a:p>
        </p:txBody>
      </p:sp>
      <p:graphicFrame>
        <p:nvGraphicFramePr>
          <p:cNvPr id="52228" name="Chart 5">
            <a:extLst>
              <a:ext uri="{FF2B5EF4-FFF2-40B4-BE49-F238E27FC236}">
                <a16:creationId xmlns:a16="http://schemas.microsoft.com/office/drawing/2014/main" id="{911A412A-935A-4275-A07F-4C3AF98EEC92}"/>
              </a:ext>
            </a:extLst>
          </p:cNvPr>
          <p:cNvGraphicFramePr>
            <a:graphicFrameLocks/>
          </p:cNvGraphicFramePr>
          <p:nvPr/>
        </p:nvGraphicFramePr>
        <p:xfrm>
          <a:off x="4978400" y="1419225"/>
          <a:ext cx="4003675" cy="3660775"/>
        </p:xfrm>
        <a:graphic>
          <a:graphicData uri="http://schemas.openxmlformats.org/presentationml/2006/ole">
            <mc:AlternateContent xmlns:mc="http://schemas.openxmlformats.org/markup-compatibility/2006">
              <mc:Choice xmlns:v="urn:schemas-microsoft-com:vml" Requires="v">
                <p:oleObj spid="_x0000_s52242" name="Chart" r:id="rId3" imgW="4011516" imgH="3670110" progId="Excel.Chart.8">
                  <p:embed/>
                </p:oleObj>
              </mc:Choice>
              <mc:Fallback>
                <p:oleObj name="Chart" r:id="rId3" imgW="4011516" imgH="3670110" progId="Excel.Chart.8">
                  <p:embed/>
                  <p:pic>
                    <p:nvPicPr>
                      <p:cNvPr id="0" name="Char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8400" y="1419225"/>
                        <a:ext cx="4003675" cy="366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Date Placeholder 2">
            <a:extLst>
              <a:ext uri="{FF2B5EF4-FFF2-40B4-BE49-F238E27FC236}">
                <a16:creationId xmlns:a16="http://schemas.microsoft.com/office/drawing/2014/main" id="{159F5248-D680-47A0-B900-02A93FA56FEC}"/>
              </a:ext>
            </a:extLst>
          </p:cNvPr>
          <p:cNvSpPr>
            <a:spLocks noGrp="1"/>
          </p:cNvSpPr>
          <p:nvPr>
            <p:ph type="dt" sz="quarter" idx="11"/>
          </p:nvPr>
        </p:nvSpPr>
        <p:spPr/>
        <p:txBody>
          <a:bodyPr/>
          <a:lstStyle/>
          <a:p>
            <a:pPr>
              <a:defRPr/>
            </a:pPr>
            <a:fld id="{CE98218C-F914-4665-9C8D-D4BC53D35BC5}" type="datetime1">
              <a:rPr lang="en-US"/>
              <a:pPr>
                <a:defRPr/>
              </a:pPr>
              <a:t>9/7/2023</a:t>
            </a:fld>
            <a:endParaRPr lang="en-US" dirty="0"/>
          </a:p>
        </p:txBody>
      </p:sp>
      <p:sp>
        <p:nvSpPr>
          <p:cNvPr id="4" name="Footer Placeholder 3">
            <a:extLst>
              <a:ext uri="{FF2B5EF4-FFF2-40B4-BE49-F238E27FC236}">
                <a16:creationId xmlns:a16="http://schemas.microsoft.com/office/drawing/2014/main" id="{F0E2DE3F-5468-4E87-87BF-B4FAB9BD0A0F}"/>
              </a:ext>
            </a:extLst>
          </p:cNvPr>
          <p:cNvSpPr>
            <a:spLocks noGrp="1"/>
          </p:cNvSpPr>
          <p:nvPr>
            <p:ph type="ftr" sz="quarter" idx="12"/>
          </p:nvPr>
        </p:nvSpPr>
        <p:spPr/>
        <p:txBody>
          <a:bodyPr/>
          <a:lstStyle/>
          <a:p>
            <a:pPr>
              <a:defRPr/>
            </a:pPr>
            <a:r>
              <a:rPr lang="en-US"/>
              <a:t>Data Mining </a:t>
            </a:r>
            <a:endParaRPr lang="en-US" dirty="0"/>
          </a:p>
        </p:txBody>
      </p:sp>
      <p:sp>
        <p:nvSpPr>
          <p:cNvPr id="52231" name="Slide Number Placeholder 4">
            <a:extLst>
              <a:ext uri="{FF2B5EF4-FFF2-40B4-BE49-F238E27FC236}">
                <a16:creationId xmlns:a16="http://schemas.microsoft.com/office/drawing/2014/main" id="{D11A8834-403C-4579-908E-2EBD35481F99}"/>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95B5022-020A-40C0-86D2-93836F7F8FC9}" type="slidenum">
              <a:rPr lang="en-US" altLang="en-US" sz="1200" smtClean="0">
                <a:solidFill>
                  <a:srgbClr val="898989"/>
                </a:solidFill>
              </a:rPr>
              <a:pPr>
                <a:spcBef>
                  <a:spcPct val="0"/>
                </a:spcBef>
                <a:buFontTx/>
                <a:buNone/>
              </a:pPr>
              <a:t>36</a:t>
            </a:fld>
            <a:endParaRPr lang="en-US" altLang="en-US" sz="1200">
              <a:solidFill>
                <a:srgbClr val="89898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955BA-76AB-4E19-97C2-EADF5ED24767}"/>
              </a:ext>
            </a:extLst>
          </p:cNvPr>
          <p:cNvSpPr>
            <a:spLocks noGrp="1"/>
          </p:cNvSpPr>
          <p:nvPr>
            <p:ph idx="1"/>
          </p:nvPr>
        </p:nvSpPr>
        <p:spPr>
          <a:xfrm>
            <a:off x="304800" y="1493838"/>
            <a:ext cx="8229600" cy="4525962"/>
          </a:xfrm>
        </p:spPr>
        <p:txBody>
          <a:bodyPr>
            <a:normAutofit/>
          </a:bodyPr>
          <a:lstStyle/>
          <a:p>
            <a:pPr indent="-285750">
              <a:defRPr/>
            </a:pPr>
            <a:r>
              <a:rPr lang="en-US" altLang="en-US" dirty="0"/>
              <a:t>Shows linear correlation between attributes</a:t>
            </a:r>
          </a:p>
          <a:p>
            <a:pPr indent="-285750">
              <a:defRPr/>
            </a:pPr>
            <a:r>
              <a:rPr lang="en-US" altLang="en-US" dirty="0"/>
              <a:t>Two-dimensional (between two attributes) scatter plots most common</a:t>
            </a:r>
          </a:p>
          <a:p>
            <a:pPr marL="57150" indent="0">
              <a:buFont typeface="Arial" panose="020B0604020202020204" pitchFamily="34" charset="0"/>
              <a:buNone/>
              <a:defRPr/>
            </a:pPr>
            <a:endParaRPr lang="en-US" altLang="en-US" sz="1800" dirty="0"/>
          </a:p>
          <a:p>
            <a:pPr marL="288036" lvl="2" indent="0">
              <a:buFont typeface="Arial" panose="020B0604020202020204" pitchFamily="34" charset="0"/>
              <a:buNone/>
              <a:defRPr/>
            </a:pPr>
            <a:endParaRPr lang="en-US" altLang="en-US" dirty="0"/>
          </a:p>
          <a:p>
            <a:pPr lvl="1">
              <a:buFont typeface="Arial" pitchFamily="34" charset="0"/>
              <a:buNone/>
              <a:defRPr/>
            </a:pPr>
            <a:endParaRPr lang="en-US" altLang="en-US" sz="1800" dirty="0"/>
          </a:p>
          <a:p>
            <a:pPr>
              <a:defRPr/>
            </a:pPr>
            <a:endParaRPr lang="en-US" dirty="0"/>
          </a:p>
        </p:txBody>
      </p:sp>
      <p:sp>
        <p:nvSpPr>
          <p:cNvPr id="2" name="Title 1">
            <a:extLst>
              <a:ext uri="{FF2B5EF4-FFF2-40B4-BE49-F238E27FC236}">
                <a16:creationId xmlns:a16="http://schemas.microsoft.com/office/drawing/2014/main" id="{72996E0E-8E55-4240-A521-F36CC3BAD6CC}"/>
              </a:ext>
            </a:extLst>
          </p:cNvPr>
          <p:cNvSpPr>
            <a:spLocks noGrp="1"/>
          </p:cNvSpPr>
          <p:nvPr>
            <p:ph type="title" idx="4294967295"/>
          </p:nvPr>
        </p:nvSpPr>
        <p:spPr>
          <a:xfrm>
            <a:off x="457200" y="200025"/>
            <a:ext cx="5562600" cy="1143000"/>
          </a:xfrm>
        </p:spPr>
        <p:txBody>
          <a:bodyPr>
            <a:normAutofit fontScale="90000"/>
          </a:bodyPr>
          <a:lstStyle/>
          <a:p>
            <a:pPr>
              <a:defRPr/>
            </a:pPr>
            <a:r>
              <a:rPr lang="en-US" altLang="en-US" dirty="0"/>
              <a:t>Visualization Techniques: Scatter Plots</a:t>
            </a:r>
            <a:endParaRPr lang="en-US" dirty="0"/>
          </a:p>
        </p:txBody>
      </p:sp>
      <p:pic>
        <p:nvPicPr>
          <p:cNvPr id="53252" name="Content Placeholder 3">
            <a:extLst>
              <a:ext uri="{FF2B5EF4-FFF2-40B4-BE49-F238E27FC236}">
                <a16:creationId xmlns:a16="http://schemas.microsoft.com/office/drawing/2014/main" id="{1266A8C8-E76E-4D35-8DDC-2129AA4EB65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16238"/>
            <a:ext cx="73914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a:extLst>
              <a:ext uri="{FF2B5EF4-FFF2-40B4-BE49-F238E27FC236}">
                <a16:creationId xmlns:a16="http://schemas.microsoft.com/office/drawing/2014/main" id="{FC18A039-2737-4646-B3C2-AF4800936CB6}"/>
              </a:ext>
            </a:extLst>
          </p:cNvPr>
          <p:cNvSpPr>
            <a:spLocks noGrp="1"/>
          </p:cNvSpPr>
          <p:nvPr>
            <p:ph type="dt" sz="quarter" idx="11"/>
          </p:nvPr>
        </p:nvSpPr>
        <p:spPr/>
        <p:txBody>
          <a:bodyPr/>
          <a:lstStyle/>
          <a:p>
            <a:pPr>
              <a:defRPr/>
            </a:pPr>
            <a:fld id="{E6F6D6B7-F3F6-4578-884D-CA884EE5081F}" type="datetime1">
              <a:rPr lang="en-US"/>
              <a:pPr>
                <a:defRPr/>
              </a:pPr>
              <a:t>9/7/2023</a:t>
            </a:fld>
            <a:endParaRPr lang="en-US" dirty="0"/>
          </a:p>
        </p:txBody>
      </p:sp>
      <p:sp>
        <p:nvSpPr>
          <p:cNvPr id="5" name="Footer Placeholder 4">
            <a:extLst>
              <a:ext uri="{FF2B5EF4-FFF2-40B4-BE49-F238E27FC236}">
                <a16:creationId xmlns:a16="http://schemas.microsoft.com/office/drawing/2014/main" id="{389F38B0-5495-4F67-8844-DDB59FE9146C}"/>
              </a:ext>
            </a:extLst>
          </p:cNvPr>
          <p:cNvSpPr>
            <a:spLocks noGrp="1"/>
          </p:cNvSpPr>
          <p:nvPr>
            <p:ph type="ftr" sz="quarter" idx="12"/>
          </p:nvPr>
        </p:nvSpPr>
        <p:spPr/>
        <p:txBody>
          <a:bodyPr/>
          <a:lstStyle/>
          <a:p>
            <a:pPr>
              <a:defRPr/>
            </a:pPr>
            <a:r>
              <a:rPr lang="en-US"/>
              <a:t>Data Mining </a:t>
            </a:r>
            <a:endParaRPr lang="en-US" dirty="0"/>
          </a:p>
        </p:txBody>
      </p:sp>
      <p:sp>
        <p:nvSpPr>
          <p:cNvPr id="53255" name="Slide Number Placeholder 5">
            <a:extLst>
              <a:ext uri="{FF2B5EF4-FFF2-40B4-BE49-F238E27FC236}">
                <a16:creationId xmlns:a16="http://schemas.microsoft.com/office/drawing/2014/main" id="{89BB7CD6-FEB5-4918-B67D-2070CE986913}"/>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3E56A91-D108-44F7-BBC2-100D865FB0E3}" type="slidenum">
              <a:rPr lang="en-US" altLang="en-US" sz="1200" smtClean="0">
                <a:solidFill>
                  <a:srgbClr val="898989"/>
                </a:solidFill>
              </a:rPr>
              <a:pPr>
                <a:spcBef>
                  <a:spcPct val="0"/>
                </a:spcBef>
                <a:buFontTx/>
                <a:buNone/>
              </a:pPr>
              <a:t>37</a:t>
            </a:fld>
            <a:endParaRPr lang="en-US" altLang="en-US" sz="1200">
              <a:solidFill>
                <a:srgbClr val="89898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3">
            <a:extLst>
              <a:ext uri="{FF2B5EF4-FFF2-40B4-BE49-F238E27FC236}">
                <a16:creationId xmlns:a16="http://schemas.microsoft.com/office/drawing/2014/main" id="{37CD3370-FCF1-4EF5-B033-B1B74D8DE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8382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90AF413B-518D-4135-86CC-8E4374F646D1}"/>
              </a:ext>
            </a:extLst>
          </p:cNvPr>
          <p:cNvSpPr txBox="1">
            <a:spLocks/>
          </p:cNvSpPr>
          <p:nvPr/>
        </p:nvSpPr>
        <p:spPr>
          <a:xfrm>
            <a:off x="457200" y="200025"/>
            <a:ext cx="5562600" cy="1143000"/>
          </a:xfrm>
          <a:prstGeom prst="rect">
            <a:avLst/>
          </a:prstGeom>
        </p:spPr>
        <p:txBody>
          <a:bodyPr anchor="ctr">
            <a:normAutofit fontScale="90000" lnSpcReduction="10000"/>
          </a:bodyPr>
          <a:lst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a:lstStyle>
          <a:p>
            <a:pPr>
              <a:defRPr/>
            </a:pPr>
            <a:r>
              <a:rPr lang="en-US" altLang="en-US"/>
              <a:t>Visualization Techniques: Scatter Plots</a:t>
            </a:r>
            <a:endParaRPr lang="en-US" dirty="0"/>
          </a:p>
        </p:txBody>
      </p:sp>
      <p:sp>
        <p:nvSpPr>
          <p:cNvPr id="2" name="Date Placeholder 1">
            <a:extLst>
              <a:ext uri="{FF2B5EF4-FFF2-40B4-BE49-F238E27FC236}">
                <a16:creationId xmlns:a16="http://schemas.microsoft.com/office/drawing/2014/main" id="{60AB7A24-413A-4441-83AA-AF25BDD3892B}"/>
              </a:ext>
            </a:extLst>
          </p:cNvPr>
          <p:cNvSpPr>
            <a:spLocks noGrp="1"/>
          </p:cNvSpPr>
          <p:nvPr>
            <p:ph type="dt" sz="quarter" idx="11"/>
          </p:nvPr>
        </p:nvSpPr>
        <p:spPr/>
        <p:txBody>
          <a:bodyPr/>
          <a:lstStyle/>
          <a:p>
            <a:pPr>
              <a:defRPr/>
            </a:pPr>
            <a:fld id="{86A0C35A-92F4-4C9B-AF02-4902A72510AC}" type="datetime1">
              <a:rPr lang="en-US"/>
              <a:pPr>
                <a:defRPr/>
              </a:pPr>
              <a:t>9/7/2023</a:t>
            </a:fld>
            <a:endParaRPr lang="en-US" dirty="0"/>
          </a:p>
        </p:txBody>
      </p:sp>
      <p:sp>
        <p:nvSpPr>
          <p:cNvPr id="3" name="Footer Placeholder 2">
            <a:extLst>
              <a:ext uri="{FF2B5EF4-FFF2-40B4-BE49-F238E27FC236}">
                <a16:creationId xmlns:a16="http://schemas.microsoft.com/office/drawing/2014/main" id="{B9334E52-C66B-415D-9CE8-271391D70D4E}"/>
              </a:ext>
            </a:extLst>
          </p:cNvPr>
          <p:cNvSpPr>
            <a:spLocks noGrp="1"/>
          </p:cNvSpPr>
          <p:nvPr>
            <p:ph type="ftr" sz="quarter" idx="12"/>
          </p:nvPr>
        </p:nvSpPr>
        <p:spPr/>
        <p:txBody>
          <a:bodyPr/>
          <a:lstStyle/>
          <a:p>
            <a:pPr>
              <a:defRPr/>
            </a:pPr>
            <a:r>
              <a:rPr lang="en-US"/>
              <a:t>Data Mining </a:t>
            </a:r>
            <a:endParaRPr lang="en-US" dirty="0"/>
          </a:p>
        </p:txBody>
      </p:sp>
      <p:sp>
        <p:nvSpPr>
          <p:cNvPr id="54278" name="Slide Number Placeholder 3">
            <a:extLst>
              <a:ext uri="{FF2B5EF4-FFF2-40B4-BE49-F238E27FC236}">
                <a16:creationId xmlns:a16="http://schemas.microsoft.com/office/drawing/2014/main" id="{ED2EF2ED-CBEC-4190-9F69-ABDFF164F369}"/>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E1BA853-23D1-4EB5-93E6-641C55779A19}" type="slidenum">
              <a:rPr lang="en-US" altLang="en-US" sz="1200" smtClean="0">
                <a:solidFill>
                  <a:srgbClr val="898989"/>
                </a:solidFill>
              </a:rPr>
              <a:pPr>
                <a:spcBef>
                  <a:spcPct val="0"/>
                </a:spcBef>
                <a:buFontTx/>
                <a:buNone/>
              </a:pPr>
              <a:t>38</a:t>
            </a:fld>
            <a:endParaRPr lang="en-US" altLang="en-US" sz="1200">
              <a:solidFill>
                <a:srgbClr val="89898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8B8556-4494-46D6-BB82-A129036BD3E7}"/>
              </a:ext>
            </a:extLst>
          </p:cNvPr>
          <p:cNvSpPr>
            <a:spLocks noGrp="1"/>
          </p:cNvSpPr>
          <p:nvPr>
            <p:ph sz="quarter" idx="10"/>
          </p:nvPr>
        </p:nvSpPr>
        <p:spPr/>
        <p:txBody>
          <a:bodyPr/>
          <a:lstStyle/>
          <a:p>
            <a:pPr>
              <a:defRPr/>
            </a:pPr>
            <a:r>
              <a:rPr lang="en-US" altLang="en-US" dirty="0"/>
              <a:t>Scatter Plot Array of Iris Attributes</a:t>
            </a:r>
            <a:endParaRPr lang="en-AE" dirty="0"/>
          </a:p>
        </p:txBody>
      </p:sp>
      <p:sp>
        <p:nvSpPr>
          <p:cNvPr id="4" name="Date Placeholder 3">
            <a:extLst>
              <a:ext uri="{FF2B5EF4-FFF2-40B4-BE49-F238E27FC236}">
                <a16:creationId xmlns:a16="http://schemas.microsoft.com/office/drawing/2014/main" id="{ED0CEDDB-66C4-48BE-A5B2-A3F2D9318EE9}"/>
              </a:ext>
            </a:extLst>
          </p:cNvPr>
          <p:cNvSpPr>
            <a:spLocks noGrp="1"/>
          </p:cNvSpPr>
          <p:nvPr>
            <p:ph type="dt" sz="quarter" idx="11"/>
          </p:nvPr>
        </p:nvSpPr>
        <p:spPr/>
        <p:txBody>
          <a:bodyPr/>
          <a:lstStyle/>
          <a:p>
            <a:pPr>
              <a:defRPr/>
            </a:pPr>
            <a:fld id="{330D3269-1A42-46DB-87AC-3485A99FBA4C}" type="datetime1">
              <a:rPr lang="en-US"/>
              <a:pPr>
                <a:defRPr/>
              </a:pPr>
              <a:t>9/7/2023</a:t>
            </a:fld>
            <a:endParaRPr lang="en-US" dirty="0"/>
          </a:p>
        </p:txBody>
      </p:sp>
      <p:sp>
        <p:nvSpPr>
          <p:cNvPr id="5" name="Footer Placeholder 4">
            <a:extLst>
              <a:ext uri="{FF2B5EF4-FFF2-40B4-BE49-F238E27FC236}">
                <a16:creationId xmlns:a16="http://schemas.microsoft.com/office/drawing/2014/main" id="{7C2EF61D-F7FF-4E08-BF5B-2F50DF6CC037}"/>
              </a:ext>
            </a:extLst>
          </p:cNvPr>
          <p:cNvSpPr>
            <a:spLocks noGrp="1"/>
          </p:cNvSpPr>
          <p:nvPr>
            <p:ph type="ftr" sz="quarter" idx="12"/>
          </p:nvPr>
        </p:nvSpPr>
        <p:spPr/>
        <p:txBody>
          <a:bodyPr/>
          <a:lstStyle/>
          <a:p>
            <a:pPr>
              <a:defRPr/>
            </a:pPr>
            <a:r>
              <a:rPr lang="en-US"/>
              <a:t>Data Mining </a:t>
            </a:r>
            <a:endParaRPr lang="en-US" dirty="0"/>
          </a:p>
        </p:txBody>
      </p:sp>
      <p:sp>
        <p:nvSpPr>
          <p:cNvPr id="55301" name="Slide Number Placeholder 5">
            <a:extLst>
              <a:ext uri="{FF2B5EF4-FFF2-40B4-BE49-F238E27FC236}">
                <a16:creationId xmlns:a16="http://schemas.microsoft.com/office/drawing/2014/main" id="{24B395EF-C654-4C36-B178-925B80AC801E}"/>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C424104-F76E-4DC3-A2BC-D3D0036B3903}" type="slidenum">
              <a:rPr lang="en-US" altLang="en-US" sz="1200" smtClean="0">
                <a:solidFill>
                  <a:srgbClr val="898989"/>
                </a:solidFill>
              </a:rPr>
              <a:pPr>
                <a:spcBef>
                  <a:spcPct val="0"/>
                </a:spcBef>
                <a:buFontTx/>
                <a:buNone/>
              </a:pPr>
              <a:t>39</a:t>
            </a:fld>
            <a:endParaRPr lang="en-US" altLang="en-US" sz="1200">
              <a:solidFill>
                <a:srgbClr val="898989"/>
              </a:solidFill>
            </a:endParaRPr>
          </a:p>
        </p:txBody>
      </p:sp>
      <p:pic>
        <p:nvPicPr>
          <p:cNvPr id="55302" name="Content Placeholder 6">
            <a:extLst>
              <a:ext uri="{FF2B5EF4-FFF2-40B4-BE49-F238E27FC236}">
                <a16:creationId xmlns:a16="http://schemas.microsoft.com/office/drawing/2014/main" id="{1C0059FD-89FB-4D4A-9D1E-4088A014F2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7964" t="4138" r="8820" b="2779"/>
          <a:stretch>
            <a:fillRect/>
          </a:stretch>
        </p:blipFill>
        <p:spPr>
          <a:xfrm>
            <a:off x="204788" y="1365250"/>
            <a:ext cx="8659812" cy="48545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62F9556C-E64A-47C7-A2C9-6CFFF0ADFDEF}"/>
              </a:ext>
            </a:extLst>
          </p:cNvPr>
          <p:cNvSpPr>
            <a:spLocks noGrp="1"/>
          </p:cNvSpPr>
          <p:nvPr>
            <p:ph idx="1"/>
          </p:nvPr>
        </p:nvSpPr>
        <p:spPr>
          <a:xfrm>
            <a:off x="457200" y="1493838"/>
            <a:ext cx="8229600" cy="4525962"/>
          </a:xfrm>
        </p:spPr>
        <p:txBody>
          <a:bodyPr/>
          <a:lstStyle/>
          <a:p>
            <a:pPr fontAlgn="base">
              <a:spcAft>
                <a:spcPct val="0"/>
              </a:spcAft>
            </a:pPr>
            <a:r>
              <a:rPr lang="en-US" altLang="en-US"/>
              <a:t>Many of the exploratory data techniques are illustrated with the Iris Plant data set.</a:t>
            </a:r>
          </a:p>
          <a:p>
            <a:pPr lvl="1" fontAlgn="base">
              <a:spcAft>
                <a:spcPct val="0"/>
              </a:spcAft>
            </a:pPr>
            <a:r>
              <a:rPr lang="en-US" altLang="en-US" sz="2000"/>
              <a:t>Can be obtained from the UCI Machine Learning Repository </a:t>
            </a:r>
            <a:br>
              <a:rPr lang="en-US" altLang="en-US" sz="2000"/>
            </a:br>
            <a:r>
              <a:rPr lang="en-US" altLang="en-US" sz="2000">
                <a:hlinkClick r:id="rId2"/>
              </a:rPr>
              <a:t>http://www.ics.uci.edu/~mlearn/MLRepository.html</a:t>
            </a:r>
            <a:r>
              <a:rPr lang="en-US" altLang="en-US" sz="2000"/>
              <a:t> </a:t>
            </a:r>
          </a:p>
          <a:p>
            <a:pPr lvl="1" fontAlgn="base">
              <a:spcAft>
                <a:spcPct val="0"/>
              </a:spcAft>
            </a:pPr>
            <a:r>
              <a:rPr lang="en-US" altLang="en-US" sz="2000"/>
              <a:t>From the statistician Douglas Fisher</a:t>
            </a:r>
          </a:p>
          <a:p>
            <a:pPr lvl="1" fontAlgn="base">
              <a:spcAft>
                <a:spcPct val="0"/>
              </a:spcAft>
            </a:pPr>
            <a:r>
              <a:rPr lang="en-US" altLang="en-US" sz="2000"/>
              <a:t>Three flower types (classes)</a:t>
            </a:r>
          </a:p>
          <a:p>
            <a:pPr lvl="2"/>
            <a:r>
              <a:rPr lang="en-US" altLang="en-US" sz="2000"/>
              <a:t>Setosa</a:t>
            </a:r>
          </a:p>
          <a:p>
            <a:pPr lvl="2"/>
            <a:r>
              <a:rPr lang="en-US" altLang="en-US" sz="2000"/>
              <a:t>Virginica </a:t>
            </a:r>
          </a:p>
          <a:p>
            <a:pPr lvl="2"/>
            <a:r>
              <a:rPr lang="en-US" altLang="en-US" sz="2000"/>
              <a:t>Versicolour</a:t>
            </a:r>
          </a:p>
          <a:p>
            <a:pPr lvl="1" fontAlgn="base">
              <a:spcAft>
                <a:spcPct val="0"/>
              </a:spcAft>
            </a:pPr>
            <a:r>
              <a:rPr lang="en-US" altLang="en-US" sz="2000"/>
              <a:t>Four (non-class) attributes</a:t>
            </a:r>
          </a:p>
          <a:p>
            <a:pPr lvl="2"/>
            <a:r>
              <a:rPr lang="en-US" altLang="en-US" sz="2000"/>
              <a:t>Sepal width and length</a:t>
            </a:r>
          </a:p>
          <a:p>
            <a:pPr lvl="2"/>
            <a:r>
              <a:rPr lang="en-US" altLang="en-US" sz="2000"/>
              <a:t>Petal width and length</a:t>
            </a:r>
          </a:p>
        </p:txBody>
      </p:sp>
      <p:sp>
        <p:nvSpPr>
          <p:cNvPr id="2" name="Title 1">
            <a:extLst>
              <a:ext uri="{FF2B5EF4-FFF2-40B4-BE49-F238E27FC236}">
                <a16:creationId xmlns:a16="http://schemas.microsoft.com/office/drawing/2014/main" id="{0E1EC483-D0D2-4190-AE2E-CE731B1D35A3}"/>
              </a:ext>
            </a:extLst>
          </p:cNvPr>
          <p:cNvSpPr>
            <a:spLocks noGrp="1"/>
          </p:cNvSpPr>
          <p:nvPr>
            <p:ph type="title" idx="4294967295"/>
          </p:nvPr>
        </p:nvSpPr>
        <p:spPr>
          <a:xfrm>
            <a:off x="457200" y="73025"/>
            <a:ext cx="6096000" cy="1143000"/>
          </a:xfrm>
        </p:spPr>
        <p:txBody>
          <a:bodyPr/>
          <a:lstStyle/>
          <a:p>
            <a:pPr>
              <a:defRPr/>
            </a:pPr>
            <a:r>
              <a:rPr lang="en-US" altLang="en-US" dirty="0"/>
              <a:t>Iris Data Set </a:t>
            </a:r>
            <a:endParaRPr lang="en-US" dirty="0"/>
          </a:p>
        </p:txBody>
      </p:sp>
      <p:sp>
        <p:nvSpPr>
          <p:cNvPr id="3" name="Date Placeholder 2">
            <a:extLst>
              <a:ext uri="{FF2B5EF4-FFF2-40B4-BE49-F238E27FC236}">
                <a16:creationId xmlns:a16="http://schemas.microsoft.com/office/drawing/2014/main" id="{0C6B3C1B-0DF4-4467-951E-EA602AF4DA16}"/>
              </a:ext>
            </a:extLst>
          </p:cNvPr>
          <p:cNvSpPr>
            <a:spLocks noGrp="1"/>
          </p:cNvSpPr>
          <p:nvPr>
            <p:ph type="dt" sz="quarter" idx="11"/>
          </p:nvPr>
        </p:nvSpPr>
        <p:spPr/>
        <p:txBody>
          <a:bodyPr/>
          <a:lstStyle/>
          <a:p>
            <a:pPr>
              <a:defRPr/>
            </a:pPr>
            <a:fld id="{AB00F27B-757F-4C55-8CC2-D5AB304B62C9}" type="datetime1">
              <a:rPr lang="en-US"/>
              <a:pPr>
                <a:defRPr/>
              </a:pPr>
              <a:t>9/7/2023</a:t>
            </a:fld>
            <a:endParaRPr lang="en-US" dirty="0"/>
          </a:p>
        </p:txBody>
      </p:sp>
      <p:sp>
        <p:nvSpPr>
          <p:cNvPr id="4" name="Footer Placeholder 3">
            <a:extLst>
              <a:ext uri="{FF2B5EF4-FFF2-40B4-BE49-F238E27FC236}">
                <a16:creationId xmlns:a16="http://schemas.microsoft.com/office/drawing/2014/main" id="{EEFBCBC9-3113-4C1F-9504-0DAB583D0748}"/>
              </a:ext>
            </a:extLst>
          </p:cNvPr>
          <p:cNvSpPr>
            <a:spLocks noGrp="1"/>
          </p:cNvSpPr>
          <p:nvPr>
            <p:ph type="ftr" sz="quarter" idx="12"/>
          </p:nvPr>
        </p:nvSpPr>
        <p:spPr/>
        <p:txBody>
          <a:bodyPr/>
          <a:lstStyle/>
          <a:p>
            <a:pPr>
              <a:defRPr/>
            </a:pPr>
            <a:r>
              <a:rPr lang="en-US"/>
              <a:t>Data Mining </a:t>
            </a:r>
            <a:endParaRPr lang="en-US" dirty="0"/>
          </a:p>
        </p:txBody>
      </p:sp>
      <p:sp>
        <p:nvSpPr>
          <p:cNvPr id="19462" name="Slide Number Placeholder 4">
            <a:extLst>
              <a:ext uri="{FF2B5EF4-FFF2-40B4-BE49-F238E27FC236}">
                <a16:creationId xmlns:a16="http://schemas.microsoft.com/office/drawing/2014/main" id="{9DE6644C-B568-40DC-8699-92F9D65CDA0A}"/>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ADC413D-C4E0-4BF3-A4EA-6859A8DB55D9}" type="slidenum">
              <a:rPr lang="en-US" altLang="en-US" sz="1200" smtClean="0">
                <a:solidFill>
                  <a:srgbClr val="898989"/>
                </a:solidFill>
              </a:rPr>
              <a:pPr>
                <a:spcBef>
                  <a:spcPct val="0"/>
                </a:spcBef>
                <a:buFontTx/>
                <a:buNone/>
              </a:pPr>
              <a:t>4</a:t>
            </a:fld>
            <a:endParaRPr lang="en-US" altLang="en-US" sz="1200">
              <a:solidFill>
                <a:srgbClr val="89898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2">
            <a:extLst>
              <a:ext uri="{FF2B5EF4-FFF2-40B4-BE49-F238E27FC236}">
                <a16:creationId xmlns:a16="http://schemas.microsoft.com/office/drawing/2014/main" id="{82E18D35-86AA-4D1E-9E9A-7620BC8968A9}"/>
              </a:ext>
            </a:extLst>
          </p:cNvPr>
          <p:cNvSpPr>
            <a:spLocks noGrp="1"/>
          </p:cNvSpPr>
          <p:nvPr>
            <p:ph idx="1"/>
          </p:nvPr>
        </p:nvSpPr>
        <p:spPr>
          <a:xfrm>
            <a:off x="381000" y="1447800"/>
            <a:ext cx="8382000" cy="4525963"/>
          </a:xfrm>
        </p:spPr>
        <p:txBody>
          <a:bodyPr/>
          <a:lstStyle/>
          <a:p>
            <a:pPr fontAlgn="base">
              <a:spcAft>
                <a:spcPct val="0"/>
              </a:spcAft>
            </a:pPr>
            <a:r>
              <a:rPr lang="en-US" altLang="en-US"/>
              <a:t>Used to provide insight into the distribution of one-dimensional integer or continuous data</a:t>
            </a:r>
          </a:p>
          <a:p>
            <a:pPr fontAlgn="base">
              <a:spcAft>
                <a:spcPct val="0"/>
              </a:spcAft>
            </a:pPr>
            <a:r>
              <a:rPr lang="en-US" altLang="en-US"/>
              <a:t>Split the values into groups, where each group contains those values that are the same except for the last digit</a:t>
            </a:r>
          </a:p>
          <a:p>
            <a:pPr fontAlgn="base">
              <a:spcAft>
                <a:spcPct val="0"/>
              </a:spcAft>
            </a:pPr>
            <a:r>
              <a:rPr lang="en-US" altLang="en-US"/>
              <a:t>Each group becomes a stem, while the last digits of a group are the leaves</a:t>
            </a:r>
          </a:p>
          <a:p>
            <a:pPr fontAlgn="base">
              <a:spcAft>
                <a:spcPct val="0"/>
              </a:spcAft>
            </a:pPr>
            <a:r>
              <a:rPr lang="en-US" altLang="en-US"/>
              <a:t>e.g., 35, 36, 42, and 51</a:t>
            </a:r>
          </a:p>
          <a:p>
            <a:pPr lvl="1" fontAlgn="base">
              <a:spcAft>
                <a:spcPct val="0"/>
              </a:spcAft>
            </a:pPr>
            <a:r>
              <a:rPr lang="en-US" altLang="en-US"/>
              <a:t>Stems will be the high-order digits, e.g., 3, 4, and 5</a:t>
            </a:r>
          </a:p>
          <a:p>
            <a:pPr lvl="1" fontAlgn="base">
              <a:spcAft>
                <a:spcPct val="0"/>
              </a:spcAft>
            </a:pPr>
            <a:r>
              <a:rPr lang="en-US" altLang="en-US"/>
              <a:t>Leaves are the low-order digits, e.g., 1, 2, 5, and 6</a:t>
            </a:r>
          </a:p>
          <a:p>
            <a:pPr fontAlgn="base">
              <a:spcAft>
                <a:spcPct val="0"/>
              </a:spcAft>
            </a:pPr>
            <a:r>
              <a:rPr lang="en-US" altLang="en-US"/>
              <a:t>Plot the stems vertically and leaves horizontally</a:t>
            </a:r>
          </a:p>
        </p:txBody>
      </p:sp>
      <p:sp>
        <p:nvSpPr>
          <p:cNvPr id="2" name="Title 1">
            <a:extLst>
              <a:ext uri="{FF2B5EF4-FFF2-40B4-BE49-F238E27FC236}">
                <a16:creationId xmlns:a16="http://schemas.microsoft.com/office/drawing/2014/main" id="{B659F152-0052-49E7-B8A7-19B007BE63FF}"/>
              </a:ext>
            </a:extLst>
          </p:cNvPr>
          <p:cNvSpPr>
            <a:spLocks noGrp="1"/>
          </p:cNvSpPr>
          <p:nvPr>
            <p:ph type="title" idx="4294967295"/>
          </p:nvPr>
        </p:nvSpPr>
        <p:spPr>
          <a:xfrm>
            <a:off x="457200" y="152400"/>
            <a:ext cx="5791200" cy="1143000"/>
          </a:xfrm>
        </p:spPr>
        <p:txBody>
          <a:bodyPr>
            <a:normAutofit fontScale="90000"/>
          </a:bodyPr>
          <a:lstStyle/>
          <a:p>
            <a:pPr>
              <a:defRPr/>
            </a:pPr>
            <a:r>
              <a:rPr lang="en-US" altLang="en-US" dirty="0"/>
              <a:t>Visualization Techniques: Stem and Leaf Plots</a:t>
            </a:r>
            <a:endParaRPr lang="en-US" dirty="0"/>
          </a:p>
        </p:txBody>
      </p:sp>
      <p:sp>
        <p:nvSpPr>
          <p:cNvPr id="3" name="Date Placeholder 2">
            <a:extLst>
              <a:ext uri="{FF2B5EF4-FFF2-40B4-BE49-F238E27FC236}">
                <a16:creationId xmlns:a16="http://schemas.microsoft.com/office/drawing/2014/main" id="{6023207F-1BFA-485B-B597-051D9B15630F}"/>
              </a:ext>
            </a:extLst>
          </p:cNvPr>
          <p:cNvSpPr>
            <a:spLocks noGrp="1"/>
          </p:cNvSpPr>
          <p:nvPr>
            <p:ph type="dt" sz="quarter" idx="11"/>
          </p:nvPr>
        </p:nvSpPr>
        <p:spPr/>
        <p:txBody>
          <a:bodyPr/>
          <a:lstStyle/>
          <a:p>
            <a:pPr>
              <a:defRPr/>
            </a:pPr>
            <a:fld id="{238DE87B-F26B-4D06-9874-13A9B7DA9A87}" type="datetime1">
              <a:rPr lang="en-US"/>
              <a:pPr>
                <a:defRPr/>
              </a:pPr>
              <a:t>9/7/2023</a:t>
            </a:fld>
            <a:endParaRPr lang="en-US" dirty="0"/>
          </a:p>
        </p:txBody>
      </p:sp>
      <p:sp>
        <p:nvSpPr>
          <p:cNvPr id="4" name="Footer Placeholder 3">
            <a:extLst>
              <a:ext uri="{FF2B5EF4-FFF2-40B4-BE49-F238E27FC236}">
                <a16:creationId xmlns:a16="http://schemas.microsoft.com/office/drawing/2014/main" id="{4899388B-2180-43A7-BD73-FA7ACE8BEDC6}"/>
              </a:ext>
            </a:extLst>
          </p:cNvPr>
          <p:cNvSpPr>
            <a:spLocks noGrp="1"/>
          </p:cNvSpPr>
          <p:nvPr>
            <p:ph type="ftr" sz="quarter" idx="12"/>
          </p:nvPr>
        </p:nvSpPr>
        <p:spPr/>
        <p:txBody>
          <a:bodyPr/>
          <a:lstStyle/>
          <a:p>
            <a:pPr>
              <a:defRPr/>
            </a:pPr>
            <a:r>
              <a:rPr lang="en-US"/>
              <a:t>Data Mining </a:t>
            </a:r>
            <a:endParaRPr lang="en-US" dirty="0"/>
          </a:p>
        </p:txBody>
      </p:sp>
      <p:sp>
        <p:nvSpPr>
          <p:cNvPr id="56326" name="Slide Number Placeholder 4">
            <a:extLst>
              <a:ext uri="{FF2B5EF4-FFF2-40B4-BE49-F238E27FC236}">
                <a16:creationId xmlns:a16="http://schemas.microsoft.com/office/drawing/2014/main" id="{676C2FA0-A76A-4726-940B-3B9FA5C15E0E}"/>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8BB4CC8-F55E-47F4-8FF9-68FB2FFCAF0E}" type="slidenum">
              <a:rPr lang="en-US" altLang="en-US" sz="1200" smtClean="0">
                <a:solidFill>
                  <a:srgbClr val="898989"/>
                </a:solidFill>
              </a:rPr>
              <a:pPr>
                <a:spcBef>
                  <a:spcPct val="0"/>
                </a:spcBef>
                <a:buFontTx/>
                <a:buNone/>
              </a:pPr>
              <a:t>40</a:t>
            </a:fld>
            <a:endParaRPr lang="en-US" altLang="en-US" sz="1200">
              <a:solidFill>
                <a:srgbClr val="898989"/>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Content Placeholder 3">
            <a:extLst>
              <a:ext uri="{FF2B5EF4-FFF2-40B4-BE49-F238E27FC236}">
                <a16:creationId xmlns:a16="http://schemas.microsoft.com/office/drawing/2014/main" id="{8EC2ADE3-0950-4CD4-A494-598FEBD917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09600" y="1666875"/>
            <a:ext cx="8077200" cy="4316413"/>
          </a:xfrm>
        </p:spPr>
      </p:pic>
      <p:sp>
        <p:nvSpPr>
          <p:cNvPr id="2" name="Title 1">
            <a:extLst>
              <a:ext uri="{FF2B5EF4-FFF2-40B4-BE49-F238E27FC236}">
                <a16:creationId xmlns:a16="http://schemas.microsoft.com/office/drawing/2014/main" id="{5C33BF75-AB08-43E6-A149-4C17FD5A4C0F}"/>
              </a:ext>
            </a:extLst>
          </p:cNvPr>
          <p:cNvSpPr>
            <a:spLocks noGrp="1"/>
          </p:cNvSpPr>
          <p:nvPr>
            <p:ph type="title" idx="4294967295"/>
          </p:nvPr>
        </p:nvSpPr>
        <p:spPr>
          <a:xfrm>
            <a:off x="457200" y="152400"/>
            <a:ext cx="5638800" cy="1143000"/>
          </a:xfrm>
        </p:spPr>
        <p:txBody>
          <a:bodyPr>
            <a:normAutofit fontScale="90000"/>
          </a:bodyPr>
          <a:lstStyle/>
          <a:p>
            <a:pPr>
              <a:defRPr/>
            </a:pPr>
            <a:r>
              <a:rPr lang="en-US" altLang="en-US" dirty="0"/>
              <a:t>Visualization Techniques: Stem and Leaf Plots</a:t>
            </a:r>
            <a:endParaRPr lang="en-US" dirty="0"/>
          </a:p>
        </p:txBody>
      </p:sp>
      <p:sp>
        <p:nvSpPr>
          <p:cNvPr id="3" name="Date Placeholder 2">
            <a:extLst>
              <a:ext uri="{FF2B5EF4-FFF2-40B4-BE49-F238E27FC236}">
                <a16:creationId xmlns:a16="http://schemas.microsoft.com/office/drawing/2014/main" id="{D117CEFE-EBED-4337-B8E0-3F2C9B179071}"/>
              </a:ext>
            </a:extLst>
          </p:cNvPr>
          <p:cNvSpPr>
            <a:spLocks noGrp="1"/>
          </p:cNvSpPr>
          <p:nvPr>
            <p:ph type="dt" sz="quarter" idx="11"/>
          </p:nvPr>
        </p:nvSpPr>
        <p:spPr/>
        <p:txBody>
          <a:bodyPr/>
          <a:lstStyle/>
          <a:p>
            <a:pPr>
              <a:defRPr/>
            </a:pPr>
            <a:fld id="{0C374D14-7391-4DB8-A940-FF467E89A878}" type="datetime1">
              <a:rPr lang="en-US"/>
              <a:pPr>
                <a:defRPr/>
              </a:pPr>
              <a:t>9/7/2023</a:t>
            </a:fld>
            <a:endParaRPr lang="en-US" dirty="0"/>
          </a:p>
        </p:txBody>
      </p:sp>
      <p:sp>
        <p:nvSpPr>
          <p:cNvPr id="4" name="Footer Placeholder 3">
            <a:extLst>
              <a:ext uri="{FF2B5EF4-FFF2-40B4-BE49-F238E27FC236}">
                <a16:creationId xmlns:a16="http://schemas.microsoft.com/office/drawing/2014/main" id="{F5D614E7-F2E4-4D71-910B-C35E0B23B6DC}"/>
              </a:ext>
            </a:extLst>
          </p:cNvPr>
          <p:cNvSpPr>
            <a:spLocks noGrp="1"/>
          </p:cNvSpPr>
          <p:nvPr>
            <p:ph type="ftr" sz="quarter" idx="12"/>
          </p:nvPr>
        </p:nvSpPr>
        <p:spPr/>
        <p:txBody>
          <a:bodyPr/>
          <a:lstStyle/>
          <a:p>
            <a:pPr>
              <a:defRPr/>
            </a:pPr>
            <a:r>
              <a:rPr lang="en-US"/>
              <a:t>Data Mining </a:t>
            </a:r>
            <a:endParaRPr lang="en-US" dirty="0"/>
          </a:p>
        </p:txBody>
      </p:sp>
      <p:sp>
        <p:nvSpPr>
          <p:cNvPr id="57350" name="Slide Number Placeholder 4">
            <a:extLst>
              <a:ext uri="{FF2B5EF4-FFF2-40B4-BE49-F238E27FC236}">
                <a16:creationId xmlns:a16="http://schemas.microsoft.com/office/drawing/2014/main" id="{21E20281-D6C8-485D-8AC6-47B8F571734C}"/>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D5A4A89-3DE8-41F2-9BD7-F927ADD00BFD}" type="slidenum">
              <a:rPr lang="en-US" altLang="en-US" sz="1200" smtClean="0">
                <a:solidFill>
                  <a:srgbClr val="898989"/>
                </a:solidFill>
              </a:rPr>
              <a:pPr>
                <a:spcBef>
                  <a:spcPct val="0"/>
                </a:spcBef>
                <a:buFontTx/>
                <a:buNone/>
              </a:pPr>
              <a:t>41</a:t>
            </a:fld>
            <a:endParaRPr lang="en-US" altLang="en-US" sz="1200">
              <a:solidFill>
                <a:srgbClr val="898989"/>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1">
            <a:extLst>
              <a:ext uri="{FF2B5EF4-FFF2-40B4-BE49-F238E27FC236}">
                <a16:creationId xmlns:a16="http://schemas.microsoft.com/office/drawing/2014/main" id="{72BF98F0-F5C9-432F-9A93-D36651E74388}"/>
              </a:ext>
            </a:extLst>
          </p:cNvPr>
          <p:cNvSpPr>
            <a:spLocks noGrp="1"/>
          </p:cNvSpPr>
          <p:nvPr>
            <p:ph idx="1"/>
          </p:nvPr>
        </p:nvSpPr>
        <p:spPr>
          <a:xfrm>
            <a:off x="304800" y="1371600"/>
            <a:ext cx="8507413" cy="4525963"/>
          </a:xfrm>
        </p:spPr>
        <p:txBody>
          <a:bodyPr/>
          <a:lstStyle/>
          <a:p>
            <a:pPr algn="just" fontAlgn="base">
              <a:spcAft>
                <a:spcPct val="0"/>
              </a:spcAft>
            </a:pPr>
            <a:r>
              <a:rPr lang="en-GB" altLang="en-US"/>
              <a:t>Used for three-dimensional data</a:t>
            </a:r>
          </a:p>
          <a:p>
            <a:pPr algn="just" fontAlgn="base">
              <a:spcAft>
                <a:spcPct val="0"/>
              </a:spcAft>
            </a:pPr>
            <a:r>
              <a:rPr lang="en-GB" altLang="en-US"/>
              <a:t>Two attributes specify a position in a plane, the third has a continuous value, such as temperature or elevation</a:t>
            </a:r>
          </a:p>
          <a:p>
            <a:pPr fontAlgn="base">
              <a:spcAft>
                <a:spcPct val="0"/>
              </a:spcAft>
            </a:pPr>
            <a:r>
              <a:rPr lang="en-GB" altLang="en-US"/>
              <a:t>Contour plot, breaks the plane into separate regions where the values of the third attribute (temperature, elevation) are roughly the same</a:t>
            </a:r>
            <a:endParaRPr lang="en-AE" altLang="en-US"/>
          </a:p>
        </p:txBody>
      </p:sp>
      <p:sp>
        <p:nvSpPr>
          <p:cNvPr id="3" name="Content Placeholder 2">
            <a:extLst>
              <a:ext uri="{FF2B5EF4-FFF2-40B4-BE49-F238E27FC236}">
                <a16:creationId xmlns:a16="http://schemas.microsoft.com/office/drawing/2014/main" id="{8E8AC5AC-1930-4C14-9B10-0759B2D22803}"/>
              </a:ext>
            </a:extLst>
          </p:cNvPr>
          <p:cNvSpPr>
            <a:spLocks noGrp="1"/>
          </p:cNvSpPr>
          <p:nvPr>
            <p:ph sz="quarter" idx="10"/>
          </p:nvPr>
        </p:nvSpPr>
        <p:spPr/>
        <p:txBody>
          <a:bodyPr/>
          <a:lstStyle/>
          <a:p>
            <a:pPr>
              <a:defRPr/>
            </a:pPr>
            <a:r>
              <a:rPr lang="en-GB" dirty="0"/>
              <a:t>Contour plots</a:t>
            </a:r>
            <a:endParaRPr lang="en-AE" dirty="0"/>
          </a:p>
        </p:txBody>
      </p:sp>
      <p:sp>
        <p:nvSpPr>
          <p:cNvPr id="4" name="Date Placeholder 3">
            <a:extLst>
              <a:ext uri="{FF2B5EF4-FFF2-40B4-BE49-F238E27FC236}">
                <a16:creationId xmlns:a16="http://schemas.microsoft.com/office/drawing/2014/main" id="{E46C6CCD-8469-497C-84B4-AACE31A45377}"/>
              </a:ext>
            </a:extLst>
          </p:cNvPr>
          <p:cNvSpPr>
            <a:spLocks noGrp="1"/>
          </p:cNvSpPr>
          <p:nvPr>
            <p:ph type="dt" sz="quarter" idx="11"/>
          </p:nvPr>
        </p:nvSpPr>
        <p:spPr/>
        <p:txBody>
          <a:bodyPr/>
          <a:lstStyle/>
          <a:p>
            <a:pPr>
              <a:defRPr/>
            </a:pPr>
            <a:fld id="{21A2A8B6-0BA0-4C6D-807F-3B004EC0BDA5}" type="datetime1">
              <a:rPr lang="en-US"/>
              <a:pPr>
                <a:defRPr/>
              </a:pPr>
              <a:t>9/7/2023</a:t>
            </a:fld>
            <a:endParaRPr lang="en-US" dirty="0"/>
          </a:p>
        </p:txBody>
      </p:sp>
      <p:sp>
        <p:nvSpPr>
          <p:cNvPr id="5" name="Footer Placeholder 4">
            <a:extLst>
              <a:ext uri="{FF2B5EF4-FFF2-40B4-BE49-F238E27FC236}">
                <a16:creationId xmlns:a16="http://schemas.microsoft.com/office/drawing/2014/main" id="{1DF39163-EF70-403C-8E1E-A81446CAC6B7}"/>
              </a:ext>
            </a:extLst>
          </p:cNvPr>
          <p:cNvSpPr>
            <a:spLocks noGrp="1"/>
          </p:cNvSpPr>
          <p:nvPr>
            <p:ph type="ftr" sz="quarter" idx="12"/>
          </p:nvPr>
        </p:nvSpPr>
        <p:spPr/>
        <p:txBody>
          <a:bodyPr/>
          <a:lstStyle/>
          <a:p>
            <a:pPr>
              <a:defRPr/>
            </a:pPr>
            <a:r>
              <a:rPr lang="en-US"/>
              <a:t>Data Mining </a:t>
            </a:r>
            <a:endParaRPr lang="en-US" dirty="0"/>
          </a:p>
        </p:txBody>
      </p:sp>
      <p:sp>
        <p:nvSpPr>
          <p:cNvPr id="58374" name="Slide Number Placeholder 5">
            <a:extLst>
              <a:ext uri="{FF2B5EF4-FFF2-40B4-BE49-F238E27FC236}">
                <a16:creationId xmlns:a16="http://schemas.microsoft.com/office/drawing/2014/main" id="{3121D165-207F-44A3-BB68-521F51CCA0A2}"/>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2ED0E64-13EB-4935-BD0A-165078A8E3EF}" type="slidenum">
              <a:rPr lang="en-US" altLang="en-US" sz="1200" smtClean="0">
                <a:solidFill>
                  <a:srgbClr val="898989"/>
                </a:solidFill>
              </a:rPr>
              <a:pPr>
                <a:spcBef>
                  <a:spcPct val="0"/>
                </a:spcBef>
                <a:buFontTx/>
                <a:buNone/>
              </a:pPr>
              <a:t>42</a:t>
            </a:fld>
            <a:endParaRPr lang="en-US" altLang="en-US" sz="1200">
              <a:solidFill>
                <a:srgbClr val="898989"/>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A141FC-A9ED-4B65-8B28-A697C9EF5865}"/>
              </a:ext>
            </a:extLst>
          </p:cNvPr>
          <p:cNvSpPr>
            <a:spLocks noGrp="1"/>
          </p:cNvSpPr>
          <p:nvPr>
            <p:ph sz="quarter" idx="10"/>
          </p:nvPr>
        </p:nvSpPr>
        <p:spPr/>
        <p:txBody>
          <a:bodyPr/>
          <a:lstStyle/>
          <a:p>
            <a:pPr>
              <a:defRPr/>
            </a:pPr>
            <a:r>
              <a:rPr lang="en-US" altLang="en-US" dirty="0"/>
              <a:t>Contour Plot Example: SST Dec, 1998</a:t>
            </a:r>
            <a:endParaRPr lang="en-AE" dirty="0"/>
          </a:p>
        </p:txBody>
      </p:sp>
      <p:sp>
        <p:nvSpPr>
          <p:cNvPr id="4" name="Date Placeholder 3">
            <a:extLst>
              <a:ext uri="{FF2B5EF4-FFF2-40B4-BE49-F238E27FC236}">
                <a16:creationId xmlns:a16="http://schemas.microsoft.com/office/drawing/2014/main" id="{8ED6EDFF-56C3-4CA6-B33A-26646B34DA83}"/>
              </a:ext>
            </a:extLst>
          </p:cNvPr>
          <p:cNvSpPr>
            <a:spLocks noGrp="1"/>
          </p:cNvSpPr>
          <p:nvPr>
            <p:ph type="dt" sz="quarter" idx="11"/>
          </p:nvPr>
        </p:nvSpPr>
        <p:spPr/>
        <p:txBody>
          <a:bodyPr/>
          <a:lstStyle/>
          <a:p>
            <a:pPr>
              <a:defRPr/>
            </a:pPr>
            <a:fld id="{D0DE8480-1B33-4733-AB75-CD663C683C2D}" type="datetime1">
              <a:rPr lang="en-US"/>
              <a:pPr>
                <a:defRPr/>
              </a:pPr>
              <a:t>9/7/2023</a:t>
            </a:fld>
            <a:endParaRPr lang="en-US" dirty="0"/>
          </a:p>
        </p:txBody>
      </p:sp>
      <p:sp>
        <p:nvSpPr>
          <p:cNvPr id="5" name="Footer Placeholder 4">
            <a:extLst>
              <a:ext uri="{FF2B5EF4-FFF2-40B4-BE49-F238E27FC236}">
                <a16:creationId xmlns:a16="http://schemas.microsoft.com/office/drawing/2014/main" id="{E36BF340-6088-4BC7-901B-90A94295E010}"/>
              </a:ext>
            </a:extLst>
          </p:cNvPr>
          <p:cNvSpPr>
            <a:spLocks noGrp="1"/>
          </p:cNvSpPr>
          <p:nvPr>
            <p:ph type="ftr" sz="quarter" idx="12"/>
          </p:nvPr>
        </p:nvSpPr>
        <p:spPr/>
        <p:txBody>
          <a:bodyPr/>
          <a:lstStyle/>
          <a:p>
            <a:pPr>
              <a:defRPr/>
            </a:pPr>
            <a:r>
              <a:rPr lang="en-US"/>
              <a:t>Data Mining </a:t>
            </a:r>
            <a:endParaRPr lang="en-US" dirty="0"/>
          </a:p>
        </p:txBody>
      </p:sp>
      <p:sp>
        <p:nvSpPr>
          <p:cNvPr id="59397" name="Slide Number Placeholder 5">
            <a:extLst>
              <a:ext uri="{FF2B5EF4-FFF2-40B4-BE49-F238E27FC236}">
                <a16:creationId xmlns:a16="http://schemas.microsoft.com/office/drawing/2014/main" id="{41616BAC-7A28-44C9-93E3-C7FD2972564C}"/>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EB286CC-9EEF-4D86-85F2-1B0A501058BD}" type="slidenum">
              <a:rPr lang="en-US" altLang="en-US" sz="1200" smtClean="0">
                <a:solidFill>
                  <a:srgbClr val="898989"/>
                </a:solidFill>
              </a:rPr>
              <a:pPr>
                <a:spcBef>
                  <a:spcPct val="0"/>
                </a:spcBef>
                <a:buFontTx/>
                <a:buNone/>
              </a:pPr>
              <a:t>43</a:t>
            </a:fld>
            <a:endParaRPr lang="en-US" altLang="en-US" sz="1200">
              <a:solidFill>
                <a:srgbClr val="898989"/>
              </a:solidFill>
            </a:endParaRPr>
          </a:p>
        </p:txBody>
      </p:sp>
      <p:sp>
        <p:nvSpPr>
          <p:cNvPr id="59398" name="Text Box 6">
            <a:extLst>
              <a:ext uri="{FF2B5EF4-FFF2-40B4-BE49-F238E27FC236}">
                <a16:creationId xmlns:a16="http://schemas.microsoft.com/office/drawing/2014/main" id="{1D508B81-7D29-468E-B7BC-8FF1904DEFB7}"/>
              </a:ext>
            </a:extLst>
          </p:cNvPr>
          <p:cNvSpPr txBox="1">
            <a:spLocks noChangeArrowheads="1"/>
          </p:cNvSpPr>
          <p:nvPr/>
        </p:nvSpPr>
        <p:spPr bwMode="auto">
          <a:xfrm>
            <a:off x="7848600" y="5919788"/>
            <a:ext cx="747713"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0"/>
              </a:spcBef>
              <a:spcAft>
                <a:spcPts val="400"/>
              </a:spcAft>
              <a:buClr>
                <a:srgbClr val="0C7B9C"/>
              </a:buClr>
              <a:buFont typeface="Times New Roman" panose="02020603050405020304" pitchFamily="18" charset="0"/>
              <a:buNone/>
            </a:pPr>
            <a:r>
              <a:rPr lang="en-US" altLang="en-US" sz="1400"/>
              <a:t>Celsius</a:t>
            </a:r>
          </a:p>
        </p:txBody>
      </p:sp>
      <p:pic>
        <p:nvPicPr>
          <p:cNvPr id="59399" name="Picture 9">
            <a:extLst>
              <a:ext uri="{FF2B5EF4-FFF2-40B4-BE49-F238E27FC236}">
                <a16:creationId xmlns:a16="http://schemas.microsoft.com/office/drawing/2014/main" id="{105302E0-A57D-4885-9CAA-6879DCAE13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882" t="7961" r="6711" b="9840"/>
          <a:stretch>
            <a:fillRect/>
          </a:stretch>
        </p:blipFill>
        <p:spPr bwMode="auto">
          <a:xfrm>
            <a:off x="457200" y="1481138"/>
            <a:ext cx="8534400" cy="440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7">
            <a:extLst>
              <a:ext uri="{FF2B5EF4-FFF2-40B4-BE49-F238E27FC236}">
                <a16:creationId xmlns:a16="http://schemas.microsoft.com/office/drawing/2014/main" id="{7238E6EE-1EE5-4C34-A46B-7C8D9D8F9110}"/>
              </a:ext>
            </a:extLst>
          </p:cNvPr>
          <p:cNvSpPr>
            <a:spLocks noGrp="1"/>
          </p:cNvSpPr>
          <p:nvPr>
            <p:ph idx="1"/>
          </p:nvPr>
        </p:nvSpPr>
        <p:spPr>
          <a:xfrm>
            <a:off x="304800" y="1493838"/>
            <a:ext cx="8229600" cy="4525962"/>
          </a:xfrm>
        </p:spPr>
        <p:txBody>
          <a:bodyPr/>
          <a:lstStyle/>
          <a:p>
            <a:pPr marL="0" indent="0" algn="ctr" fontAlgn="base">
              <a:spcAft>
                <a:spcPct val="0"/>
              </a:spcAft>
              <a:buFont typeface="Arial" panose="020B0604020202020204" pitchFamily="34" charset="0"/>
              <a:buNone/>
            </a:pPr>
            <a:endParaRPr lang="en-US" altLang="en-US" sz="6600"/>
          </a:p>
          <a:p>
            <a:pPr marL="0" indent="0" algn="ctr" fontAlgn="base">
              <a:spcAft>
                <a:spcPct val="0"/>
              </a:spcAft>
              <a:buFont typeface="Arial" panose="020B0604020202020204" pitchFamily="34" charset="0"/>
              <a:buNone/>
            </a:pPr>
            <a:r>
              <a:rPr lang="en-US" altLang="en-US" sz="6600"/>
              <a:t>Thank you</a:t>
            </a:r>
          </a:p>
        </p:txBody>
      </p:sp>
      <p:sp>
        <p:nvSpPr>
          <p:cNvPr id="9" name="Content Placeholder 8">
            <a:extLst>
              <a:ext uri="{FF2B5EF4-FFF2-40B4-BE49-F238E27FC236}">
                <a16:creationId xmlns:a16="http://schemas.microsoft.com/office/drawing/2014/main" id="{B67B0D90-9795-436A-AC77-826AC3D5CF1B}"/>
              </a:ext>
            </a:extLst>
          </p:cNvPr>
          <p:cNvSpPr>
            <a:spLocks noGrp="1"/>
          </p:cNvSpPr>
          <p:nvPr>
            <p:ph sz="quarter" idx="10"/>
          </p:nvPr>
        </p:nvSpPr>
        <p:spPr/>
        <p:txBody>
          <a:bodyPr/>
          <a:lstStyle/>
          <a:p>
            <a:pPr>
              <a:defRPr/>
            </a:pPr>
            <a:endParaRPr lang="en-US"/>
          </a:p>
        </p:txBody>
      </p:sp>
      <p:sp>
        <p:nvSpPr>
          <p:cNvPr id="4" name="Date Placeholder 3">
            <a:extLst>
              <a:ext uri="{FF2B5EF4-FFF2-40B4-BE49-F238E27FC236}">
                <a16:creationId xmlns:a16="http://schemas.microsoft.com/office/drawing/2014/main" id="{C09B29C9-54FD-4B99-AE54-575A11CE10F0}"/>
              </a:ext>
            </a:extLst>
          </p:cNvPr>
          <p:cNvSpPr>
            <a:spLocks noGrp="1"/>
          </p:cNvSpPr>
          <p:nvPr>
            <p:ph type="dt" sz="quarter" idx="11"/>
          </p:nvPr>
        </p:nvSpPr>
        <p:spPr/>
        <p:txBody>
          <a:bodyPr/>
          <a:lstStyle/>
          <a:p>
            <a:pPr>
              <a:defRPr/>
            </a:pPr>
            <a:fld id="{B725C472-7960-4054-B782-28E48B1C130B}" type="datetime1">
              <a:rPr lang="en-US"/>
              <a:pPr>
                <a:defRPr/>
              </a:pPr>
              <a:t>9/7/2023</a:t>
            </a:fld>
            <a:endParaRPr lang="en-US" dirty="0"/>
          </a:p>
        </p:txBody>
      </p:sp>
      <p:sp>
        <p:nvSpPr>
          <p:cNvPr id="5" name="Footer Placeholder 4">
            <a:extLst>
              <a:ext uri="{FF2B5EF4-FFF2-40B4-BE49-F238E27FC236}">
                <a16:creationId xmlns:a16="http://schemas.microsoft.com/office/drawing/2014/main" id="{6279B0C3-F4F1-4D01-8255-81424A984525}"/>
              </a:ext>
            </a:extLst>
          </p:cNvPr>
          <p:cNvSpPr>
            <a:spLocks noGrp="1"/>
          </p:cNvSpPr>
          <p:nvPr>
            <p:ph type="ftr" sz="quarter" idx="12"/>
          </p:nvPr>
        </p:nvSpPr>
        <p:spPr/>
        <p:txBody>
          <a:bodyPr/>
          <a:lstStyle/>
          <a:p>
            <a:pPr>
              <a:defRPr/>
            </a:pPr>
            <a:r>
              <a:rPr lang="en-US"/>
              <a:t>Data Mining </a:t>
            </a:r>
            <a:endParaRPr lang="en-US" dirty="0"/>
          </a:p>
        </p:txBody>
      </p:sp>
      <p:sp>
        <p:nvSpPr>
          <p:cNvPr id="60422" name="Slide Number Placeholder 5">
            <a:extLst>
              <a:ext uri="{FF2B5EF4-FFF2-40B4-BE49-F238E27FC236}">
                <a16:creationId xmlns:a16="http://schemas.microsoft.com/office/drawing/2014/main" id="{26D9EF9A-2E18-40D6-9CE5-FAE62041C309}"/>
              </a:ext>
            </a:extLst>
          </p:cNvPr>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996A9F9-6176-4E18-B9D3-B905743D5121}" type="slidenum">
              <a:rPr lang="en-US" altLang="en-US" sz="1200" smtClean="0">
                <a:solidFill>
                  <a:srgbClr val="898989"/>
                </a:solidFill>
              </a:rPr>
              <a:pPr>
                <a:spcBef>
                  <a:spcPct val="0"/>
                </a:spcBef>
                <a:buFontTx/>
                <a:buNone/>
              </a:pPr>
              <a:t>44</a:t>
            </a:fld>
            <a:endParaRPr lang="en-US" altLang="en-US" sz="1200">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a:extLst>
              <a:ext uri="{FF2B5EF4-FFF2-40B4-BE49-F238E27FC236}">
                <a16:creationId xmlns:a16="http://schemas.microsoft.com/office/drawing/2014/main" id="{5A02FE7E-8434-4156-B6A7-64F5258BF2B0}"/>
              </a:ext>
            </a:extLst>
          </p:cNvPr>
          <p:cNvSpPr>
            <a:spLocks noGrp="1"/>
          </p:cNvSpPr>
          <p:nvPr>
            <p:ph idx="1"/>
          </p:nvPr>
        </p:nvSpPr>
        <p:spPr>
          <a:xfrm>
            <a:off x="457200" y="1447800"/>
            <a:ext cx="8229600" cy="4525963"/>
          </a:xfrm>
        </p:spPr>
        <p:txBody>
          <a:bodyPr/>
          <a:lstStyle/>
          <a:p>
            <a:pPr fontAlgn="base">
              <a:spcAft>
                <a:spcPct val="0"/>
              </a:spcAft>
            </a:pPr>
            <a:r>
              <a:rPr lang="en-US" altLang="en-US" dirty="0"/>
              <a:t>Summary statistics are used to capture various properties of a large data with a single number or a small set of numbers</a:t>
            </a:r>
          </a:p>
          <a:p>
            <a:pPr lvl="1" fontAlgn="base">
              <a:spcAft>
                <a:spcPct val="0"/>
              </a:spcAft>
            </a:pPr>
            <a:r>
              <a:rPr lang="en-US" altLang="en-US" dirty="0"/>
              <a:t>Measures of Location: Mean and Median</a:t>
            </a:r>
          </a:p>
          <a:p>
            <a:pPr lvl="1" fontAlgn="base">
              <a:spcAft>
                <a:spcPct val="0"/>
              </a:spcAft>
            </a:pPr>
            <a:r>
              <a:rPr lang="en-US" altLang="en-US" dirty="0"/>
              <a:t>Frequency, Mode</a:t>
            </a:r>
          </a:p>
          <a:p>
            <a:pPr lvl="1" fontAlgn="base">
              <a:spcAft>
                <a:spcPct val="0"/>
              </a:spcAft>
            </a:pPr>
            <a:r>
              <a:rPr lang="en-US" altLang="en-US" dirty="0"/>
              <a:t>Measures of spread: Range, Variance</a:t>
            </a:r>
          </a:p>
          <a:p>
            <a:pPr lvl="1" fontAlgn="base">
              <a:spcAft>
                <a:spcPct val="0"/>
              </a:spcAft>
            </a:pPr>
            <a:r>
              <a:rPr lang="en-US" altLang="en-US" dirty="0"/>
              <a:t>Percentiles</a:t>
            </a:r>
          </a:p>
          <a:p>
            <a:pPr lvl="1" fontAlgn="base">
              <a:spcAft>
                <a:spcPct val="0"/>
              </a:spcAft>
            </a:pPr>
            <a:r>
              <a:rPr lang="en-US" altLang="en-US" dirty="0"/>
              <a:t>Multivariate Summary Statistics: Covariance, Correlation</a:t>
            </a:r>
          </a:p>
          <a:p>
            <a:pPr lvl="1" fontAlgn="base">
              <a:spcAft>
                <a:spcPct val="0"/>
              </a:spcAft>
            </a:pPr>
            <a:endParaRPr lang="en-US" altLang="en-US" sz="1800" dirty="0"/>
          </a:p>
          <a:p>
            <a:pPr lvl="2">
              <a:buFont typeface="Wingdings" panose="05000000000000000000" pitchFamily="2" charset="2"/>
              <a:buNone/>
            </a:pPr>
            <a:endParaRPr lang="en-US" altLang="en-US" dirty="0"/>
          </a:p>
          <a:p>
            <a:pPr fontAlgn="base">
              <a:spcAft>
                <a:spcPct val="0"/>
              </a:spcAft>
            </a:pPr>
            <a:endParaRPr lang="en-US" altLang="en-US" dirty="0"/>
          </a:p>
        </p:txBody>
      </p:sp>
      <p:sp>
        <p:nvSpPr>
          <p:cNvPr id="2" name="Title 1">
            <a:extLst>
              <a:ext uri="{FF2B5EF4-FFF2-40B4-BE49-F238E27FC236}">
                <a16:creationId xmlns:a16="http://schemas.microsoft.com/office/drawing/2014/main" id="{4804DAD0-33F2-4EBD-95CE-25D96BCC7C08}"/>
              </a:ext>
            </a:extLst>
          </p:cNvPr>
          <p:cNvSpPr>
            <a:spLocks noGrp="1"/>
          </p:cNvSpPr>
          <p:nvPr>
            <p:ph type="title" idx="4294967295"/>
          </p:nvPr>
        </p:nvSpPr>
        <p:spPr>
          <a:xfrm>
            <a:off x="457200" y="152400"/>
            <a:ext cx="5867400" cy="1143000"/>
          </a:xfrm>
        </p:spPr>
        <p:txBody>
          <a:bodyPr/>
          <a:lstStyle/>
          <a:p>
            <a:pPr>
              <a:defRPr/>
            </a:pPr>
            <a:r>
              <a:rPr lang="en-US" altLang="en-US" dirty="0"/>
              <a:t>Summary Statistics</a:t>
            </a:r>
            <a:endParaRPr lang="en-US" dirty="0"/>
          </a:p>
        </p:txBody>
      </p:sp>
      <p:sp>
        <p:nvSpPr>
          <p:cNvPr id="3" name="Date Placeholder 2">
            <a:extLst>
              <a:ext uri="{FF2B5EF4-FFF2-40B4-BE49-F238E27FC236}">
                <a16:creationId xmlns:a16="http://schemas.microsoft.com/office/drawing/2014/main" id="{A85D5E03-AD05-46C6-ACC5-074CF4199190}"/>
              </a:ext>
            </a:extLst>
          </p:cNvPr>
          <p:cNvSpPr>
            <a:spLocks noGrp="1"/>
          </p:cNvSpPr>
          <p:nvPr>
            <p:ph type="dt" sz="quarter" idx="11"/>
          </p:nvPr>
        </p:nvSpPr>
        <p:spPr/>
        <p:txBody>
          <a:bodyPr/>
          <a:lstStyle/>
          <a:p>
            <a:pPr>
              <a:defRPr/>
            </a:pPr>
            <a:fld id="{F0754B8E-B225-4EF2-905B-60A488558FE3}" type="datetime1">
              <a:rPr lang="en-US"/>
              <a:pPr>
                <a:defRPr/>
              </a:pPr>
              <a:t>9/7/2023</a:t>
            </a:fld>
            <a:endParaRPr lang="en-US" dirty="0"/>
          </a:p>
        </p:txBody>
      </p:sp>
      <p:sp>
        <p:nvSpPr>
          <p:cNvPr id="4" name="Footer Placeholder 3">
            <a:extLst>
              <a:ext uri="{FF2B5EF4-FFF2-40B4-BE49-F238E27FC236}">
                <a16:creationId xmlns:a16="http://schemas.microsoft.com/office/drawing/2014/main" id="{B5FD06C0-E3AE-4DDB-BDDF-109106B7C66D}"/>
              </a:ext>
            </a:extLst>
          </p:cNvPr>
          <p:cNvSpPr>
            <a:spLocks noGrp="1"/>
          </p:cNvSpPr>
          <p:nvPr>
            <p:ph type="ftr" sz="quarter" idx="12"/>
          </p:nvPr>
        </p:nvSpPr>
        <p:spPr/>
        <p:txBody>
          <a:bodyPr/>
          <a:lstStyle/>
          <a:p>
            <a:pPr>
              <a:defRPr/>
            </a:pPr>
            <a:r>
              <a:rPr lang="en-US"/>
              <a:t>Data Mining </a:t>
            </a:r>
            <a:endParaRPr lang="en-US" dirty="0"/>
          </a:p>
        </p:txBody>
      </p:sp>
      <p:sp>
        <p:nvSpPr>
          <p:cNvPr id="20486" name="Slide Number Placeholder 4">
            <a:extLst>
              <a:ext uri="{FF2B5EF4-FFF2-40B4-BE49-F238E27FC236}">
                <a16:creationId xmlns:a16="http://schemas.microsoft.com/office/drawing/2014/main" id="{5BB2144D-8296-4944-9E79-CC0E27257D3D}"/>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C58BC6E-8202-48E1-8A97-660654E35A9F}" type="slidenum">
              <a:rPr lang="en-US" altLang="en-US" sz="1200" smtClean="0">
                <a:solidFill>
                  <a:srgbClr val="898989"/>
                </a:solidFill>
              </a:rPr>
              <a:pPr>
                <a:spcBef>
                  <a:spcPct val="0"/>
                </a:spcBef>
                <a:buFontTx/>
                <a:buNone/>
              </a:pPr>
              <a:t>5</a:t>
            </a:fld>
            <a:endParaRPr lang="en-US" altLang="en-US" sz="1200">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a:extLst>
              <a:ext uri="{FF2B5EF4-FFF2-40B4-BE49-F238E27FC236}">
                <a16:creationId xmlns:a16="http://schemas.microsoft.com/office/drawing/2014/main" id="{82AF5040-97E6-4400-A1A8-93784FFF9EA5}"/>
              </a:ext>
            </a:extLst>
          </p:cNvPr>
          <p:cNvSpPr>
            <a:spLocks noGrp="1"/>
          </p:cNvSpPr>
          <p:nvPr>
            <p:ph idx="1"/>
          </p:nvPr>
        </p:nvSpPr>
        <p:spPr>
          <a:xfrm>
            <a:off x="457200" y="1447800"/>
            <a:ext cx="8229600" cy="4525963"/>
          </a:xfrm>
        </p:spPr>
        <p:txBody>
          <a:bodyPr/>
          <a:lstStyle/>
          <a:p>
            <a:pPr fontAlgn="base">
              <a:spcAft>
                <a:spcPct val="0"/>
              </a:spcAft>
              <a:buFont typeface="Wingdings" panose="05000000000000000000" pitchFamily="2" charset="2"/>
              <a:buChar char="§"/>
            </a:pPr>
            <a:r>
              <a:rPr lang="en-US" altLang="en-US" dirty="0"/>
              <a:t>  Let {x</a:t>
            </a:r>
            <a:r>
              <a:rPr lang="en-US" altLang="en-US" baseline="-25000" dirty="0"/>
              <a:t>1</a:t>
            </a:r>
            <a:r>
              <a:rPr lang="en-US" altLang="en-US" dirty="0"/>
              <a:t>, x</a:t>
            </a:r>
            <a:r>
              <a:rPr lang="en-US" altLang="en-US" baseline="-25000" dirty="0"/>
              <a:t>2</a:t>
            </a:r>
            <a:r>
              <a:rPr lang="en-US" altLang="en-US" dirty="0"/>
              <a:t>, . . . , </a:t>
            </a:r>
            <a:r>
              <a:rPr lang="en-US" altLang="en-US" dirty="0" err="1"/>
              <a:t>x</a:t>
            </a:r>
            <a:r>
              <a:rPr lang="en-US" altLang="en-US" baseline="-25000" dirty="0" err="1"/>
              <a:t>N</a:t>
            </a:r>
            <a:r>
              <a:rPr lang="en-US" altLang="en-US" dirty="0"/>
              <a:t>} be a set of N values for some continuous attribute x</a:t>
            </a:r>
          </a:p>
          <a:p>
            <a:pPr lvl="1" fontAlgn="base">
              <a:spcAft>
                <a:spcPct val="0"/>
              </a:spcAft>
            </a:pPr>
            <a:r>
              <a:rPr lang="en-US" altLang="en-US" sz="1800" dirty="0"/>
              <a:t>The mean of this set of values is</a:t>
            </a:r>
          </a:p>
          <a:p>
            <a:pPr fontAlgn="base">
              <a:spcAft>
                <a:spcPct val="0"/>
              </a:spcAft>
            </a:pPr>
            <a:endParaRPr lang="en-US" altLang="en-US" dirty="0"/>
          </a:p>
          <a:p>
            <a:pPr fontAlgn="base">
              <a:spcAft>
                <a:spcPct val="0"/>
              </a:spcAft>
            </a:pPr>
            <a:endParaRPr lang="en-US" altLang="en-US" dirty="0"/>
          </a:p>
          <a:p>
            <a:pPr fontAlgn="base">
              <a:spcAft>
                <a:spcPct val="0"/>
              </a:spcAft>
            </a:pPr>
            <a:endParaRPr lang="en-US" altLang="en-US" dirty="0"/>
          </a:p>
          <a:p>
            <a:pPr lvl="1" fontAlgn="base">
              <a:spcAft>
                <a:spcPct val="0"/>
              </a:spcAft>
            </a:pPr>
            <a:r>
              <a:rPr lang="en-US" altLang="en-US" sz="1800" dirty="0"/>
              <a:t>Weighted mean: Weight is associated with each value (domain knowledge)</a:t>
            </a:r>
          </a:p>
          <a:p>
            <a:pPr lvl="1" fontAlgn="base">
              <a:spcAft>
                <a:spcPct val="0"/>
              </a:spcAft>
            </a:pPr>
            <a:r>
              <a:rPr lang="en-US" altLang="en-US" sz="1800" dirty="0"/>
              <a:t>Mean is very sensitive to outliers</a:t>
            </a:r>
          </a:p>
          <a:p>
            <a:pPr lvl="1" fontAlgn="base">
              <a:spcAft>
                <a:spcPct val="0"/>
              </a:spcAft>
            </a:pPr>
            <a:r>
              <a:rPr lang="en-US" altLang="en-US" sz="1800" dirty="0"/>
              <a:t>Use trimmed mean – remove top and bottom extreme (2%) values and compute the mean</a:t>
            </a:r>
          </a:p>
          <a:p>
            <a:pPr fontAlgn="base">
              <a:spcAft>
                <a:spcPct val="0"/>
              </a:spcAft>
            </a:pPr>
            <a:endParaRPr lang="en-US" altLang="en-US" dirty="0"/>
          </a:p>
        </p:txBody>
      </p:sp>
      <p:sp>
        <p:nvSpPr>
          <p:cNvPr id="2" name="Title 1">
            <a:extLst>
              <a:ext uri="{FF2B5EF4-FFF2-40B4-BE49-F238E27FC236}">
                <a16:creationId xmlns:a16="http://schemas.microsoft.com/office/drawing/2014/main" id="{5B548D17-5192-47CE-AFF9-B584D16B2C60}"/>
              </a:ext>
            </a:extLst>
          </p:cNvPr>
          <p:cNvSpPr>
            <a:spLocks noGrp="1"/>
          </p:cNvSpPr>
          <p:nvPr>
            <p:ph type="title" idx="4294967295"/>
          </p:nvPr>
        </p:nvSpPr>
        <p:spPr>
          <a:xfrm>
            <a:off x="457200" y="58738"/>
            <a:ext cx="5867400" cy="1143000"/>
          </a:xfrm>
        </p:spPr>
        <p:txBody>
          <a:bodyPr/>
          <a:lstStyle/>
          <a:p>
            <a:pPr>
              <a:defRPr/>
            </a:pPr>
            <a:r>
              <a:rPr lang="en-US" dirty="0"/>
              <a:t>Mean</a:t>
            </a:r>
          </a:p>
        </p:txBody>
      </p:sp>
      <p:pic>
        <p:nvPicPr>
          <p:cNvPr id="21508" name="Picture 3">
            <a:extLst>
              <a:ext uri="{FF2B5EF4-FFF2-40B4-BE49-F238E27FC236}">
                <a16:creationId xmlns:a16="http://schemas.microsoft.com/office/drawing/2014/main" id="{5C06815E-55AF-4165-9BA8-11C6CAD49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 r="1534"/>
          <a:stretch>
            <a:fillRect/>
          </a:stretch>
        </p:blipFill>
        <p:spPr bwMode="auto">
          <a:xfrm>
            <a:off x="2133600" y="2547144"/>
            <a:ext cx="3024187"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3AB2E3FB-C024-4681-8AFD-9AAE2F174785}"/>
              </a:ext>
            </a:extLst>
          </p:cNvPr>
          <p:cNvSpPr>
            <a:spLocks noGrp="1"/>
          </p:cNvSpPr>
          <p:nvPr>
            <p:ph type="dt" sz="quarter" idx="11"/>
          </p:nvPr>
        </p:nvSpPr>
        <p:spPr/>
        <p:txBody>
          <a:bodyPr/>
          <a:lstStyle/>
          <a:p>
            <a:pPr>
              <a:defRPr/>
            </a:pPr>
            <a:fld id="{9F139BAD-63EC-47F2-BA78-3AE068016EA3}" type="datetime1">
              <a:rPr lang="en-US"/>
              <a:pPr>
                <a:defRPr/>
              </a:pPr>
              <a:t>9/7/2023</a:t>
            </a:fld>
            <a:endParaRPr lang="en-US" dirty="0"/>
          </a:p>
        </p:txBody>
      </p:sp>
      <p:sp>
        <p:nvSpPr>
          <p:cNvPr id="4" name="Footer Placeholder 3">
            <a:extLst>
              <a:ext uri="{FF2B5EF4-FFF2-40B4-BE49-F238E27FC236}">
                <a16:creationId xmlns:a16="http://schemas.microsoft.com/office/drawing/2014/main" id="{1D8DB7C4-B2EE-477E-9CF1-202408BCF615}"/>
              </a:ext>
            </a:extLst>
          </p:cNvPr>
          <p:cNvSpPr>
            <a:spLocks noGrp="1"/>
          </p:cNvSpPr>
          <p:nvPr>
            <p:ph type="ftr" sz="quarter" idx="12"/>
          </p:nvPr>
        </p:nvSpPr>
        <p:spPr/>
        <p:txBody>
          <a:bodyPr/>
          <a:lstStyle/>
          <a:p>
            <a:pPr>
              <a:defRPr/>
            </a:pPr>
            <a:r>
              <a:rPr lang="en-US"/>
              <a:t>Data Mining </a:t>
            </a:r>
            <a:endParaRPr lang="en-US" dirty="0"/>
          </a:p>
        </p:txBody>
      </p:sp>
      <p:sp>
        <p:nvSpPr>
          <p:cNvPr id="21511" name="Slide Number Placeholder 4">
            <a:extLst>
              <a:ext uri="{FF2B5EF4-FFF2-40B4-BE49-F238E27FC236}">
                <a16:creationId xmlns:a16="http://schemas.microsoft.com/office/drawing/2014/main" id="{621C95EA-B092-44F7-943E-0514C979CFA1}"/>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DBAE928-4175-4EFB-A9EB-D0DDA4F94CD0}" type="slidenum">
              <a:rPr lang="en-US" altLang="en-US" sz="1200" smtClean="0">
                <a:solidFill>
                  <a:srgbClr val="898989"/>
                </a:solidFill>
              </a:rPr>
              <a:pPr>
                <a:spcBef>
                  <a:spcPct val="0"/>
                </a:spcBef>
                <a:buFontTx/>
                <a:buNone/>
              </a:pPr>
              <a:t>6</a:t>
            </a:fld>
            <a:endParaRPr lang="en-US" altLang="en-US" sz="1200">
              <a:solidFill>
                <a:srgbClr val="8989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568DB1-EF15-49DD-90B8-E47C6FDC372B}"/>
              </a:ext>
            </a:extLst>
          </p:cNvPr>
          <p:cNvSpPr>
            <a:spLocks noGrp="1"/>
          </p:cNvSpPr>
          <p:nvPr>
            <p:ph idx="1"/>
          </p:nvPr>
        </p:nvSpPr>
        <p:spPr>
          <a:xfrm>
            <a:off x="381000" y="1447800"/>
            <a:ext cx="8229600" cy="4525963"/>
          </a:xfrm>
        </p:spPr>
        <p:txBody>
          <a:bodyPr/>
          <a:lstStyle/>
          <a:p>
            <a:pPr fontAlgn="base">
              <a:spcAft>
                <a:spcPct val="0"/>
              </a:spcAft>
            </a:pPr>
            <a:r>
              <a:rPr lang="en-US" altLang="en-US"/>
              <a:t>Suppose we have the following values for salary (in thousands of dollars), shown in increasing order compute the mean</a:t>
            </a:r>
          </a:p>
          <a:p>
            <a:pPr fontAlgn="base">
              <a:spcAft>
                <a:spcPct val="0"/>
              </a:spcAft>
            </a:pPr>
            <a:r>
              <a:rPr lang="en-US" altLang="en-US"/>
              <a:t>Values: 30, 36, 47, 50, 52, 52, 56, 60, 63, 70, 70, 110</a:t>
            </a:r>
          </a:p>
          <a:p>
            <a:pPr fontAlgn="base">
              <a:spcAft>
                <a:spcPct val="0"/>
              </a:spcAft>
            </a:pPr>
            <a:endParaRPr lang="en-US" altLang="en-US"/>
          </a:p>
          <a:p>
            <a:pPr fontAlgn="base">
              <a:spcAft>
                <a:spcPct val="0"/>
              </a:spcAft>
            </a:pPr>
            <a:endParaRPr lang="en-US" altLang="en-US"/>
          </a:p>
          <a:p>
            <a:pPr fontAlgn="base">
              <a:spcAft>
                <a:spcPct val="0"/>
              </a:spcAft>
            </a:pPr>
            <a:endParaRPr lang="en-US" altLang="en-US"/>
          </a:p>
          <a:p>
            <a:pPr fontAlgn="base">
              <a:spcAft>
                <a:spcPct val="0"/>
              </a:spcAft>
            </a:pPr>
            <a:endParaRPr lang="en-US" altLang="en-US"/>
          </a:p>
          <a:p>
            <a:pPr fontAlgn="base">
              <a:spcAft>
                <a:spcPct val="0"/>
              </a:spcAft>
            </a:pPr>
            <a:r>
              <a:rPr lang="en-US" altLang="en-US"/>
              <a:t>Answer: $58,000</a:t>
            </a:r>
          </a:p>
        </p:txBody>
      </p:sp>
      <p:sp>
        <p:nvSpPr>
          <p:cNvPr id="2" name="Title 1">
            <a:extLst>
              <a:ext uri="{FF2B5EF4-FFF2-40B4-BE49-F238E27FC236}">
                <a16:creationId xmlns:a16="http://schemas.microsoft.com/office/drawing/2014/main" id="{8ACEFAD7-450B-445C-955D-553A2967B788}"/>
              </a:ext>
            </a:extLst>
          </p:cNvPr>
          <p:cNvSpPr>
            <a:spLocks noGrp="1"/>
          </p:cNvSpPr>
          <p:nvPr>
            <p:ph type="title" idx="4294967295"/>
          </p:nvPr>
        </p:nvSpPr>
        <p:spPr>
          <a:xfrm>
            <a:off x="457200" y="65088"/>
            <a:ext cx="8229600" cy="1143000"/>
          </a:xfrm>
        </p:spPr>
        <p:txBody>
          <a:bodyPr/>
          <a:lstStyle/>
          <a:p>
            <a:pPr>
              <a:defRPr/>
            </a:pPr>
            <a:r>
              <a:rPr lang="en-US" dirty="0" err="1"/>
              <a:t>Mean:Example</a:t>
            </a:r>
            <a:endParaRPr lang="en-US" dirty="0"/>
          </a:p>
        </p:txBody>
      </p:sp>
      <p:pic>
        <p:nvPicPr>
          <p:cNvPr id="5" name="Picture 4">
            <a:extLst>
              <a:ext uri="{FF2B5EF4-FFF2-40B4-BE49-F238E27FC236}">
                <a16:creationId xmlns:a16="http://schemas.microsoft.com/office/drawing/2014/main" id="{808ACA19-0CD9-4470-B204-4C34E78CE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278188"/>
            <a:ext cx="6897688"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a:extLst>
              <a:ext uri="{FF2B5EF4-FFF2-40B4-BE49-F238E27FC236}">
                <a16:creationId xmlns:a16="http://schemas.microsoft.com/office/drawing/2014/main" id="{DE892482-850B-4F3E-AF9F-CC4E1339893C}"/>
              </a:ext>
            </a:extLst>
          </p:cNvPr>
          <p:cNvSpPr>
            <a:spLocks noGrp="1"/>
          </p:cNvSpPr>
          <p:nvPr>
            <p:ph type="dt" sz="quarter" idx="11"/>
          </p:nvPr>
        </p:nvSpPr>
        <p:spPr/>
        <p:txBody>
          <a:bodyPr/>
          <a:lstStyle/>
          <a:p>
            <a:pPr>
              <a:defRPr/>
            </a:pPr>
            <a:fld id="{929115C6-6335-4AA0-B51A-5FE78E75E2A3}" type="datetime1">
              <a:rPr lang="en-US"/>
              <a:pPr>
                <a:defRPr/>
              </a:pPr>
              <a:t>9/7/2023</a:t>
            </a:fld>
            <a:endParaRPr lang="en-US" dirty="0"/>
          </a:p>
        </p:txBody>
      </p:sp>
      <p:sp>
        <p:nvSpPr>
          <p:cNvPr id="6" name="Footer Placeholder 5">
            <a:extLst>
              <a:ext uri="{FF2B5EF4-FFF2-40B4-BE49-F238E27FC236}">
                <a16:creationId xmlns:a16="http://schemas.microsoft.com/office/drawing/2014/main" id="{2F1E57E4-3147-4391-B704-38F0928BAE55}"/>
              </a:ext>
            </a:extLst>
          </p:cNvPr>
          <p:cNvSpPr>
            <a:spLocks noGrp="1"/>
          </p:cNvSpPr>
          <p:nvPr>
            <p:ph type="ftr" sz="quarter" idx="12"/>
          </p:nvPr>
        </p:nvSpPr>
        <p:spPr/>
        <p:txBody>
          <a:bodyPr/>
          <a:lstStyle/>
          <a:p>
            <a:pPr>
              <a:defRPr/>
            </a:pPr>
            <a:r>
              <a:rPr lang="en-US"/>
              <a:t>Data Mining </a:t>
            </a:r>
            <a:endParaRPr lang="en-US" dirty="0"/>
          </a:p>
        </p:txBody>
      </p:sp>
      <p:sp>
        <p:nvSpPr>
          <p:cNvPr id="22535" name="Slide Number Placeholder 6">
            <a:extLst>
              <a:ext uri="{FF2B5EF4-FFF2-40B4-BE49-F238E27FC236}">
                <a16:creationId xmlns:a16="http://schemas.microsoft.com/office/drawing/2014/main" id="{E6A2C9A7-83B6-429C-BEA0-DFAFB607C37A}"/>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8EE820F-1A0D-45F0-B5CD-3793078DEB2C}" type="slidenum">
              <a:rPr lang="en-US" altLang="en-US" sz="1200" smtClean="0">
                <a:solidFill>
                  <a:srgbClr val="898989"/>
                </a:solidFill>
              </a:rPr>
              <a:pPr>
                <a:spcBef>
                  <a:spcPct val="0"/>
                </a:spcBef>
                <a:buFontTx/>
                <a:buNone/>
              </a:pPr>
              <a:t>7</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a:extLst>
              <a:ext uri="{FF2B5EF4-FFF2-40B4-BE49-F238E27FC236}">
                <a16:creationId xmlns:a16="http://schemas.microsoft.com/office/drawing/2014/main" id="{058F5659-F11A-45C0-AF96-AFB8AC83FA2C}"/>
              </a:ext>
            </a:extLst>
          </p:cNvPr>
          <p:cNvSpPr>
            <a:spLocks noGrp="1"/>
          </p:cNvSpPr>
          <p:nvPr>
            <p:ph idx="1"/>
          </p:nvPr>
        </p:nvSpPr>
        <p:spPr>
          <a:xfrm>
            <a:off x="304800" y="1493838"/>
            <a:ext cx="8229600" cy="4525962"/>
          </a:xfrm>
        </p:spPr>
        <p:txBody>
          <a:bodyPr/>
          <a:lstStyle/>
          <a:p>
            <a:pPr fontAlgn="base">
              <a:spcAft>
                <a:spcPct val="0"/>
              </a:spcAft>
            </a:pPr>
            <a:r>
              <a:rPr lang="en-US" altLang="en-US"/>
              <a:t>Also called as weighted average</a:t>
            </a:r>
          </a:p>
          <a:p>
            <a:pPr fontAlgn="base">
              <a:spcAft>
                <a:spcPct val="0"/>
              </a:spcAft>
            </a:pPr>
            <a:r>
              <a:rPr lang="en-US" altLang="en-US"/>
              <a:t>Sometimes, each value xi may be associated with a weight wi for i = 1, … , N which denotes the significance of the value</a:t>
            </a:r>
          </a:p>
          <a:p>
            <a:pPr fontAlgn="base">
              <a:spcAft>
                <a:spcPct val="0"/>
              </a:spcAft>
            </a:pPr>
            <a:endParaRPr lang="en-US" altLang="en-US"/>
          </a:p>
        </p:txBody>
      </p:sp>
      <p:sp>
        <p:nvSpPr>
          <p:cNvPr id="2" name="Title 1">
            <a:extLst>
              <a:ext uri="{FF2B5EF4-FFF2-40B4-BE49-F238E27FC236}">
                <a16:creationId xmlns:a16="http://schemas.microsoft.com/office/drawing/2014/main" id="{D33CDFBD-129B-439F-AB6F-071F37D208E0}"/>
              </a:ext>
            </a:extLst>
          </p:cNvPr>
          <p:cNvSpPr>
            <a:spLocks noGrp="1"/>
          </p:cNvSpPr>
          <p:nvPr>
            <p:ph type="title" idx="4294967295"/>
          </p:nvPr>
        </p:nvSpPr>
        <p:spPr>
          <a:xfrm>
            <a:off x="317500" y="104775"/>
            <a:ext cx="8229600" cy="1143000"/>
          </a:xfrm>
        </p:spPr>
        <p:txBody>
          <a:bodyPr/>
          <a:lstStyle/>
          <a:p>
            <a:pPr>
              <a:defRPr/>
            </a:pPr>
            <a:r>
              <a:rPr lang="en-US" dirty="0"/>
              <a:t>Weighted arithmetic mean </a:t>
            </a:r>
          </a:p>
        </p:txBody>
      </p:sp>
      <p:pic>
        <p:nvPicPr>
          <p:cNvPr id="23556" name="Picture 3">
            <a:extLst>
              <a:ext uri="{FF2B5EF4-FFF2-40B4-BE49-F238E27FC236}">
                <a16:creationId xmlns:a16="http://schemas.microsoft.com/office/drawing/2014/main" id="{79EB379B-6CDC-4339-9D5F-961B0D4A0B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3219450"/>
            <a:ext cx="504507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36888231-7CFF-45FA-A81D-25CD743CDAC2}"/>
              </a:ext>
            </a:extLst>
          </p:cNvPr>
          <p:cNvSpPr>
            <a:spLocks noGrp="1"/>
          </p:cNvSpPr>
          <p:nvPr>
            <p:ph type="dt" sz="quarter" idx="11"/>
          </p:nvPr>
        </p:nvSpPr>
        <p:spPr/>
        <p:txBody>
          <a:bodyPr/>
          <a:lstStyle/>
          <a:p>
            <a:pPr>
              <a:defRPr/>
            </a:pPr>
            <a:fld id="{80AB6C3C-AA63-441E-B8F1-EAC43AD1D828}" type="datetime1">
              <a:rPr lang="en-US"/>
              <a:pPr>
                <a:defRPr/>
              </a:pPr>
              <a:t>9/7/2023</a:t>
            </a:fld>
            <a:endParaRPr lang="en-US" dirty="0"/>
          </a:p>
        </p:txBody>
      </p:sp>
      <p:sp>
        <p:nvSpPr>
          <p:cNvPr id="4" name="Footer Placeholder 3">
            <a:extLst>
              <a:ext uri="{FF2B5EF4-FFF2-40B4-BE49-F238E27FC236}">
                <a16:creationId xmlns:a16="http://schemas.microsoft.com/office/drawing/2014/main" id="{F0EE0933-38CD-475F-B057-CFEC2C4DE9FD}"/>
              </a:ext>
            </a:extLst>
          </p:cNvPr>
          <p:cNvSpPr>
            <a:spLocks noGrp="1"/>
          </p:cNvSpPr>
          <p:nvPr>
            <p:ph type="ftr" sz="quarter" idx="12"/>
          </p:nvPr>
        </p:nvSpPr>
        <p:spPr/>
        <p:txBody>
          <a:bodyPr/>
          <a:lstStyle/>
          <a:p>
            <a:pPr>
              <a:defRPr/>
            </a:pPr>
            <a:r>
              <a:rPr lang="en-US"/>
              <a:t>Data Mining </a:t>
            </a:r>
            <a:endParaRPr lang="en-US" dirty="0"/>
          </a:p>
        </p:txBody>
      </p:sp>
      <p:sp>
        <p:nvSpPr>
          <p:cNvPr id="23559" name="Slide Number Placeholder 4">
            <a:extLst>
              <a:ext uri="{FF2B5EF4-FFF2-40B4-BE49-F238E27FC236}">
                <a16:creationId xmlns:a16="http://schemas.microsoft.com/office/drawing/2014/main" id="{EF6F91E8-06C2-4917-8C66-11CC61ECFD68}"/>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96CA9F6-FC47-4A63-9AAA-1AEB8993F983}" type="slidenum">
              <a:rPr lang="en-US" altLang="en-US" sz="1200" smtClean="0">
                <a:solidFill>
                  <a:srgbClr val="898989"/>
                </a:solidFill>
              </a:rPr>
              <a:pPr>
                <a:spcBef>
                  <a:spcPct val="0"/>
                </a:spcBef>
                <a:buFontTx/>
                <a:buNone/>
              </a:pPr>
              <a:t>8</a:t>
            </a:fld>
            <a:endParaRPr lang="en-US" altLang="en-US" sz="1200">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a:extLst>
              <a:ext uri="{FF2B5EF4-FFF2-40B4-BE49-F238E27FC236}">
                <a16:creationId xmlns:a16="http://schemas.microsoft.com/office/drawing/2014/main" id="{8E443CD6-F3D4-4097-8173-472346ACC817}"/>
              </a:ext>
            </a:extLst>
          </p:cNvPr>
          <p:cNvSpPr>
            <a:spLocks noGrp="1"/>
          </p:cNvSpPr>
          <p:nvPr>
            <p:ph idx="1"/>
          </p:nvPr>
        </p:nvSpPr>
        <p:spPr>
          <a:xfrm>
            <a:off x="304800" y="1493838"/>
            <a:ext cx="8229600" cy="4525962"/>
          </a:xfrm>
        </p:spPr>
        <p:txBody>
          <a:bodyPr/>
          <a:lstStyle/>
          <a:p>
            <a:pPr fontAlgn="base">
              <a:spcAft>
                <a:spcPct val="0"/>
              </a:spcAft>
            </a:pPr>
            <a:r>
              <a:rPr lang="en-US" altLang="en-US"/>
              <a:t>The mean obtained after chopping off values the high and low extremes</a:t>
            </a:r>
          </a:p>
          <a:p>
            <a:pPr fontAlgn="base">
              <a:spcAft>
                <a:spcPct val="0"/>
              </a:spcAft>
            </a:pPr>
            <a:r>
              <a:rPr lang="en-US" altLang="en-US"/>
              <a:t>p% Trimmed mean:</a:t>
            </a:r>
          </a:p>
          <a:p>
            <a:pPr lvl="1" fontAlgn="base">
              <a:spcAft>
                <a:spcPct val="0"/>
              </a:spcAft>
            </a:pPr>
            <a:r>
              <a:rPr lang="en-US" altLang="en-US"/>
              <a:t>Sort the values observed for an attribute </a:t>
            </a:r>
          </a:p>
          <a:p>
            <a:pPr lvl="1" fontAlgn="base">
              <a:spcAft>
                <a:spcPct val="0"/>
              </a:spcAft>
            </a:pPr>
            <a:r>
              <a:rPr lang="en-US" altLang="en-US"/>
              <a:t>Remove the top and bottom p% of values</a:t>
            </a:r>
          </a:p>
          <a:p>
            <a:pPr lvl="1" fontAlgn="base">
              <a:spcAft>
                <a:spcPct val="0"/>
              </a:spcAft>
            </a:pPr>
            <a:r>
              <a:rPr lang="en-US" altLang="en-US"/>
              <a:t>Compute the mean</a:t>
            </a:r>
          </a:p>
        </p:txBody>
      </p:sp>
      <p:sp>
        <p:nvSpPr>
          <p:cNvPr id="2" name="Title 1">
            <a:extLst>
              <a:ext uri="{FF2B5EF4-FFF2-40B4-BE49-F238E27FC236}">
                <a16:creationId xmlns:a16="http://schemas.microsoft.com/office/drawing/2014/main" id="{EB3CBEE4-0643-4820-B464-BE58A3F25AF4}"/>
              </a:ext>
            </a:extLst>
          </p:cNvPr>
          <p:cNvSpPr>
            <a:spLocks noGrp="1"/>
          </p:cNvSpPr>
          <p:nvPr>
            <p:ph type="title" idx="4294967295"/>
          </p:nvPr>
        </p:nvSpPr>
        <p:spPr>
          <a:xfrm>
            <a:off x="457200" y="73025"/>
            <a:ext cx="8229600" cy="1143000"/>
          </a:xfrm>
        </p:spPr>
        <p:txBody>
          <a:bodyPr/>
          <a:lstStyle/>
          <a:p>
            <a:pPr>
              <a:defRPr/>
            </a:pPr>
            <a:r>
              <a:rPr lang="en-US" dirty="0"/>
              <a:t>Trimmed mean</a:t>
            </a:r>
          </a:p>
        </p:txBody>
      </p:sp>
      <p:sp>
        <p:nvSpPr>
          <p:cNvPr id="3" name="Date Placeholder 2">
            <a:extLst>
              <a:ext uri="{FF2B5EF4-FFF2-40B4-BE49-F238E27FC236}">
                <a16:creationId xmlns:a16="http://schemas.microsoft.com/office/drawing/2014/main" id="{E6193099-30E0-41F7-8BEC-86917D9D93E5}"/>
              </a:ext>
            </a:extLst>
          </p:cNvPr>
          <p:cNvSpPr>
            <a:spLocks noGrp="1"/>
          </p:cNvSpPr>
          <p:nvPr>
            <p:ph type="dt" sz="quarter" idx="11"/>
          </p:nvPr>
        </p:nvSpPr>
        <p:spPr/>
        <p:txBody>
          <a:bodyPr/>
          <a:lstStyle/>
          <a:p>
            <a:pPr>
              <a:defRPr/>
            </a:pPr>
            <a:fld id="{54420E38-2A71-40D6-A32F-7E5A6AAB1C15}" type="datetime1">
              <a:rPr lang="en-US"/>
              <a:pPr>
                <a:defRPr/>
              </a:pPr>
              <a:t>9/7/2023</a:t>
            </a:fld>
            <a:endParaRPr lang="en-US" dirty="0"/>
          </a:p>
        </p:txBody>
      </p:sp>
      <p:sp>
        <p:nvSpPr>
          <p:cNvPr id="4" name="Footer Placeholder 3">
            <a:extLst>
              <a:ext uri="{FF2B5EF4-FFF2-40B4-BE49-F238E27FC236}">
                <a16:creationId xmlns:a16="http://schemas.microsoft.com/office/drawing/2014/main" id="{2BEAFE21-1486-459B-98B0-7F7817E419BB}"/>
              </a:ext>
            </a:extLst>
          </p:cNvPr>
          <p:cNvSpPr>
            <a:spLocks noGrp="1"/>
          </p:cNvSpPr>
          <p:nvPr>
            <p:ph type="ftr" sz="quarter" idx="12"/>
          </p:nvPr>
        </p:nvSpPr>
        <p:spPr/>
        <p:txBody>
          <a:bodyPr/>
          <a:lstStyle/>
          <a:p>
            <a:pPr>
              <a:defRPr/>
            </a:pPr>
            <a:r>
              <a:rPr lang="en-US"/>
              <a:t>Data Mining </a:t>
            </a:r>
            <a:endParaRPr lang="en-US" dirty="0"/>
          </a:p>
        </p:txBody>
      </p:sp>
      <p:sp>
        <p:nvSpPr>
          <p:cNvPr id="24582" name="Slide Number Placeholder 4">
            <a:extLst>
              <a:ext uri="{FF2B5EF4-FFF2-40B4-BE49-F238E27FC236}">
                <a16:creationId xmlns:a16="http://schemas.microsoft.com/office/drawing/2014/main" id="{1B16C159-BF33-47CC-893E-3EBCE94F4324}"/>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18F308E-25D4-4318-BE11-CEC3979561EB}" type="slidenum">
              <a:rPr lang="en-US" altLang="en-US" sz="1200" smtClean="0">
                <a:solidFill>
                  <a:srgbClr val="898989"/>
                </a:solidFill>
              </a:rPr>
              <a:pPr>
                <a:spcBef>
                  <a:spcPct val="0"/>
                </a:spcBef>
                <a:buFontTx/>
                <a:buNone/>
              </a:pPr>
              <a:t>9</a:t>
            </a:fld>
            <a:endParaRPr lang="en-US" altLang="en-US" sz="1200">
              <a:solidFill>
                <a:srgbClr val="898989"/>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8375</TotalTime>
  <Words>2500</Words>
  <Application>Microsoft Office PowerPoint</Application>
  <PresentationFormat>On-screen Show (4:3)</PresentationFormat>
  <Paragraphs>473</Paragraphs>
  <Slides>44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52" baseType="lpstr">
      <vt:lpstr>Arial</vt:lpstr>
      <vt:lpstr>Calibri</vt:lpstr>
      <vt:lpstr>Monotype Sorts</vt:lpstr>
      <vt:lpstr>Times New Roman</vt:lpstr>
      <vt:lpstr>Wingdings</vt:lpstr>
      <vt:lpstr>Office Theme</vt:lpstr>
      <vt:lpstr>Document</vt:lpstr>
      <vt:lpstr>Chart</vt:lpstr>
      <vt:lpstr>Data Mining Topic: Data Exploration</vt:lpstr>
      <vt:lpstr>PowerPoint Presentation</vt:lpstr>
      <vt:lpstr>Data exploration</vt:lpstr>
      <vt:lpstr>Iris Data Set </vt:lpstr>
      <vt:lpstr>Summary Statistics</vt:lpstr>
      <vt:lpstr>Mean</vt:lpstr>
      <vt:lpstr>Mean:Example</vt:lpstr>
      <vt:lpstr>Weighted arithmetic mean </vt:lpstr>
      <vt:lpstr>Trimmed mean</vt:lpstr>
      <vt:lpstr>Trimmed mean:Example</vt:lpstr>
      <vt:lpstr>Trimmed mean:Example</vt:lpstr>
      <vt:lpstr>Mean </vt:lpstr>
      <vt:lpstr>Median</vt:lpstr>
      <vt:lpstr>Frequency and Mode</vt:lpstr>
      <vt:lpstr>Frequency &amp; Mode: Example</vt:lpstr>
      <vt:lpstr>Frequency &amp; Mode: Example</vt:lpstr>
      <vt:lpstr>Measures of Spread</vt:lpstr>
      <vt:lpstr>Measures of Spread: Range</vt:lpstr>
      <vt:lpstr>Measures of Spread: Range</vt:lpstr>
      <vt:lpstr>Measures of Spread: Variance</vt:lpstr>
      <vt:lpstr>Variance:Example</vt:lpstr>
      <vt:lpstr>Variance:Example</vt:lpstr>
      <vt:lpstr>Other Measures of Spread</vt:lpstr>
      <vt:lpstr>AAD:Example</vt:lpstr>
      <vt:lpstr>AAD:Example</vt:lpstr>
      <vt:lpstr>MAD:Example</vt:lpstr>
      <vt:lpstr>MAD:Example</vt:lpstr>
      <vt:lpstr>Percentile</vt:lpstr>
      <vt:lpstr>Percentile:Example</vt:lpstr>
      <vt:lpstr>Multivariate Summary Statistics</vt:lpstr>
      <vt:lpstr>Visualization</vt:lpstr>
      <vt:lpstr>Example: Sea Surface Temperature</vt:lpstr>
      <vt:lpstr>Visualization Techniques: Histograms</vt:lpstr>
      <vt:lpstr>Visualization Techniques: Histograms</vt:lpstr>
      <vt:lpstr>Visualization Techniques: Box Plots</vt:lpstr>
      <vt:lpstr>Visualization Techniques: Pie charts</vt:lpstr>
      <vt:lpstr>Visualization Techniques: Scatter Plots</vt:lpstr>
      <vt:lpstr>PowerPoint Presentation</vt:lpstr>
      <vt:lpstr>PowerPoint Presentation</vt:lpstr>
      <vt:lpstr>Visualization Techniques: Stem and Leaf Plots</vt:lpstr>
      <vt:lpstr>Visualization Techniques: Stem and Leaf Plots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Angel Jothi</cp:lastModifiedBy>
  <cp:revision>538</cp:revision>
  <dcterms:created xsi:type="dcterms:W3CDTF">2011-09-14T09:42:05Z</dcterms:created>
  <dcterms:modified xsi:type="dcterms:W3CDTF">2023-09-07T00:33:59Z</dcterms:modified>
</cp:coreProperties>
</file>