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60" r:id="rId2"/>
    <p:sldId id="257" r:id="rId3"/>
    <p:sldId id="341" r:id="rId4"/>
    <p:sldId id="342" r:id="rId5"/>
    <p:sldId id="343" r:id="rId6"/>
    <p:sldId id="345" r:id="rId7"/>
    <p:sldId id="351" r:id="rId8"/>
    <p:sldId id="352" r:id="rId9"/>
    <p:sldId id="344" r:id="rId10"/>
    <p:sldId id="353" r:id="rId11"/>
    <p:sldId id="440"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451" r:id="rId52"/>
    <p:sldId id="449" r:id="rId53"/>
    <p:sldId id="452" r:id="rId54"/>
    <p:sldId id="450" r:id="rId55"/>
    <p:sldId id="441" r:id="rId56"/>
    <p:sldId id="44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43" r:id="rId77"/>
    <p:sldId id="412" r:id="rId78"/>
    <p:sldId id="413" r:id="rId79"/>
    <p:sldId id="414" r:id="rId80"/>
    <p:sldId id="415" r:id="rId81"/>
    <p:sldId id="416" r:id="rId82"/>
    <p:sldId id="438" r:id="rId83"/>
    <p:sldId id="418" r:id="rId84"/>
    <p:sldId id="419" r:id="rId85"/>
    <p:sldId id="420" r:id="rId86"/>
    <p:sldId id="421" r:id="rId87"/>
    <p:sldId id="422" r:id="rId88"/>
    <p:sldId id="423" r:id="rId89"/>
    <p:sldId id="424" r:id="rId90"/>
    <p:sldId id="425" r:id="rId91"/>
    <p:sldId id="426" r:id="rId92"/>
    <p:sldId id="428" r:id="rId93"/>
    <p:sldId id="439" r:id="rId94"/>
    <p:sldId id="427" r:id="rId95"/>
    <p:sldId id="429" r:id="rId96"/>
    <p:sldId id="430" r:id="rId97"/>
    <p:sldId id="431" r:id="rId98"/>
    <p:sldId id="432" r:id="rId99"/>
    <p:sldId id="433" r:id="rId100"/>
    <p:sldId id="434" r:id="rId101"/>
    <p:sldId id="435" r:id="rId102"/>
    <p:sldId id="436" r:id="rId103"/>
    <p:sldId id="444" r:id="rId104"/>
    <p:sldId id="446" r:id="rId105"/>
    <p:sldId id="445" r:id="rId106"/>
    <p:sldId id="447" r:id="rId107"/>
    <p:sldId id="448" r:id="rId108"/>
    <p:sldId id="437" r:id="rId109"/>
    <p:sldId id="303" r:id="rId1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8" d="100"/>
          <a:sy n="68" d="100"/>
        </p:scale>
        <p:origin x="144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271728-5BAD-4A91-80CD-2F636A4EE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671A4C99-3BB9-4C22-9598-3077C25BA78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75D57346-35DE-4694-A18C-80E2BBFD1A6D}" type="datetimeFigureOut">
              <a:rPr lang="en-US"/>
              <a:pPr>
                <a:defRPr/>
              </a:pPr>
              <a:t>9/21/2023</a:t>
            </a:fld>
            <a:endParaRPr lang="en-US"/>
          </a:p>
        </p:txBody>
      </p:sp>
      <p:sp>
        <p:nvSpPr>
          <p:cNvPr id="4" name="Slide Image Placeholder 3">
            <a:extLst>
              <a:ext uri="{FF2B5EF4-FFF2-40B4-BE49-F238E27FC236}">
                <a16:creationId xmlns:a16="http://schemas.microsoft.com/office/drawing/2014/main" id="{7E15D486-5E36-441A-8D3D-FD8262CF0AF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2EC332D-B1F7-47C2-958D-07C5CB4BAD8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3C40DE7-1CB9-4504-AB56-05E19E8A883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9C579F5A-8B73-4BCE-9EC8-34324AE71B2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B436723-69D5-4F38-97DD-5150F7CFE3F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58DF6D-4A07-4E48-AA49-EEA14D7C892C}"/>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A1B1AE1D-F09C-448B-AF52-45B4C430090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17A454E1-A5DC-4FEA-BD54-5CE8D572838D}"/>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2F236E2-AF1F-4073-B0E8-7D8D84CFE9A8}"/>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52B66F87-B789-41A0-89B8-C753D0B012CE}"/>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997E5C8-1D4F-433B-9496-D554C6F94550}"/>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AEE9A80C-9687-445C-8BE4-702332F7DD61}"/>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9367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3445C022-154E-4523-9E70-AC9AAD80BF00}"/>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619E5B6D-C790-44C5-8672-0AA24F4E568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C4A3597-1343-4260-9325-D008E7975A0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6D33BE8-178C-4D20-AF5D-D024982DB72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a:extLst>
              <a:ext uri="{FF2B5EF4-FFF2-40B4-BE49-F238E27FC236}">
                <a16:creationId xmlns:a16="http://schemas.microsoft.com/office/drawing/2014/main" id="{2EBAD8E5-D281-46EE-99F3-353E651AE359}"/>
              </a:ext>
            </a:extLst>
          </p:cNvPr>
          <p:cNvGrpSpPr>
            <a:grpSpLocks/>
          </p:cNvGrpSpPr>
          <p:nvPr userDrawn="1"/>
        </p:nvGrpSpPr>
        <p:grpSpPr bwMode="auto">
          <a:xfrm>
            <a:off x="2171700" y="6245225"/>
            <a:ext cx="7010400" cy="46038"/>
            <a:chOff x="1905000" y="6553200"/>
            <a:chExt cx="7010400" cy="45719"/>
          </a:xfrm>
        </p:grpSpPr>
        <p:sp>
          <p:nvSpPr>
            <p:cNvPr id="9" name="Rectangle 8">
              <a:extLst>
                <a:ext uri="{FF2B5EF4-FFF2-40B4-BE49-F238E27FC236}">
                  <a16:creationId xmlns:a16="http://schemas.microsoft.com/office/drawing/2014/main" id="{DCFB81C1-0B4C-49C7-8F41-E08D8E7F6F7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5CCA336C-E0E0-405F-A4BB-83DE75B7191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10CDD9A1-A344-4150-A25A-4831452EA47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3FEA5290-D7F0-4E9D-8AEC-FA1426C939A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603F79A6-207E-497A-81C2-57110637D82F}"/>
              </a:ext>
            </a:extLst>
          </p:cNvPr>
          <p:cNvSpPr txBox="1">
            <a:spLocks noChangeArrowheads="1"/>
          </p:cNvSpPr>
          <p:nvPr userDrawn="1"/>
        </p:nvSpPr>
        <p:spPr bwMode="auto">
          <a:xfrm>
            <a:off x="3276600" y="66722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2D33761B-01B7-4C66-AF1C-AA800F151966}"/>
              </a:ext>
            </a:extLst>
          </p:cNvPr>
          <p:cNvSpPr>
            <a:spLocks noGrp="1"/>
          </p:cNvSpPr>
          <p:nvPr>
            <p:ph type="dt" sz="half" idx="11"/>
          </p:nvPr>
        </p:nvSpPr>
        <p:spPr/>
        <p:txBody>
          <a:bodyPr/>
          <a:lstStyle>
            <a:lvl1pPr>
              <a:defRPr/>
            </a:lvl1pPr>
          </a:lstStyle>
          <a:p>
            <a:pPr>
              <a:defRPr/>
            </a:pPr>
            <a:fld id="{45381B67-25D1-4426-A6E2-97FF2E7933E8}" type="datetime1">
              <a:rPr lang="en-US"/>
              <a:pPr>
                <a:defRPr/>
              </a:pPr>
              <a:t>9/21/2023</a:t>
            </a:fld>
            <a:endParaRPr lang="en-US" dirty="0"/>
          </a:p>
        </p:txBody>
      </p:sp>
      <p:sp>
        <p:nvSpPr>
          <p:cNvPr id="15" name="Footer Placeholder 13">
            <a:extLst>
              <a:ext uri="{FF2B5EF4-FFF2-40B4-BE49-F238E27FC236}">
                <a16:creationId xmlns:a16="http://schemas.microsoft.com/office/drawing/2014/main" id="{7BC2119C-34EF-47CF-904F-1B011F406FB1}"/>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4">
            <a:extLst>
              <a:ext uri="{FF2B5EF4-FFF2-40B4-BE49-F238E27FC236}">
                <a16:creationId xmlns:a16="http://schemas.microsoft.com/office/drawing/2014/main" id="{EADEC53A-3D7B-4593-BE45-292FC1675986}"/>
              </a:ext>
            </a:extLst>
          </p:cNvPr>
          <p:cNvSpPr>
            <a:spLocks noGrp="1"/>
          </p:cNvSpPr>
          <p:nvPr>
            <p:ph type="sldNum" sz="quarter" idx="13"/>
          </p:nvPr>
        </p:nvSpPr>
        <p:spPr/>
        <p:txBody>
          <a:bodyPr/>
          <a:lstStyle>
            <a:lvl1pPr>
              <a:defRPr/>
            </a:lvl1pPr>
          </a:lstStyle>
          <a:p>
            <a:pPr>
              <a:defRPr/>
            </a:pPr>
            <a:fld id="{50CE1259-DAC3-4D0E-BA40-ED2634184E2B}" type="slidenum">
              <a:rPr lang="en-US" altLang="en-US"/>
              <a:pPr>
                <a:defRPr/>
              </a:pPr>
              <a:t>‹#›</a:t>
            </a:fld>
            <a:endParaRPr lang="en-US" altLang="en-US" dirty="0"/>
          </a:p>
        </p:txBody>
      </p:sp>
    </p:spTree>
    <p:extLst>
      <p:ext uri="{BB962C8B-B14F-4D97-AF65-F5344CB8AC3E}">
        <p14:creationId xmlns:p14="http://schemas.microsoft.com/office/powerpoint/2010/main" val="147316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C5DD4E35-F4AD-4DEF-BF0E-040671537D2B}"/>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F913C97C-D61A-4EBD-A919-1B9ED5D89F9B}"/>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64AA2882-2189-4CB6-8450-68DDABE5E781}"/>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71E84526-075E-4527-AF50-0A5FE97D3F11}"/>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35FA27E3-49A8-4E97-84DF-D06B6AB7B573}"/>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ADE5EFEB-C502-4F6A-B61C-01207C117910}"/>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Dubai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1" name="Date Placeholder 1">
            <a:extLst>
              <a:ext uri="{FF2B5EF4-FFF2-40B4-BE49-F238E27FC236}">
                <a16:creationId xmlns:a16="http://schemas.microsoft.com/office/drawing/2014/main" id="{FD33E83B-2256-49B3-8EAA-9E145DC9B910}"/>
              </a:ext>
            </a:extLst>
          </p:cNvPr>
          <p:cNvSpPr>
            <a:spLocks noGrp="1"/>
          </p:cNvSpPr>
          <p:nvPr>
            <p:ph type="dt" sz="half" idx="11"/>
          </p:nvPr>
        </p:nvSpPr>
        <p:spPr/>
        <p:txBody>
          <a:bodyPr/>
          <a:lstStyle>
            <a:lvl1pPr>
              <a:defRPr/>
            </a:lvl1pPr>
          </a:lstStyle>
          <a:p>
            <a:pPr>
              <a:defRPr/>
            </a:pPr>
            <a:fld id="{804DB8A7-7523-4968-9033-2F2A698FED65}" type="datetime1">
              <a:rPr lang="en-US"/>
              <a:pPr>
                <a:defRPr/>
              </a:pPr>
              <a:t>9/21/2023</a:t>
            </a:fld>
            <a:endParaRPr lang="en-US" dirty="0"/>
          </a:p>
        </p:txBody>
      </p:sp>
      <p:sp>
        <p:nvSpPr>
          <p:cNvPr id="12" name="Footer Placeholder 10">
            <a:extLst>
              <a:ext uri="{FF2B5EF4-FFF2-40B4-BE49-F238E27FC236}">
                <a16:creationId xmlns:a16="http://schemas.microsoft.com/office/drawing/2014/main" id="{5BC25106-F784-42F8-98BA-8AF2BCCA5C3B}"/>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3" name="Slide Number Placeholder 11">
            <a:extLst>
              <a:ext uri="{FF2B5EF4-FFF2-40B4-BE49-F238E27FC236}">
                <a16:creationId xmlns:a16="http://schemas.microsoft.com/office/drawing/2014/main" id="{83DEE4FF-B423-4897-BC60-B7E71D78BA25}"/>
              </a:ext>
            </a:extLst>
          </p:cNvPr>
          <p:cNvSpPr>
            <a:spLocks noGrp="1"/>
          </p:cNvSpPr>
          <p:nvPr>
            <p:ph type="sldNum" sz="quarter" idx="13"/>
          </p:nvPr>
        </p:nvSpPr>
        <p:spPr/>
        <p:txBody>
          <a:bodyPr/>
          <a:lstStyle>
            <a:lvl1pPr>
              <a:defRPr/>
            </a:lvl1pPr>
          </a:lstStyle>
          <a:p>
            <a:pPr>
              <a:defRPr/>
            </a:pPr>
            <a:fld id="{5ECDAB64-31C3-4D9A-A6A7-23C5865EE978}" type="slidenum">
              <a:rPr lang="en-US" altLang="en-US"/>
              <a:pPr>
                <a:defRPr/>
              </a:pPr>
              <a:t>‹#›</a:t>
            </a:fld>
            <a:endParaRPr lang="en-US" altLang="en-US" dirty="0"/>
          </a:p>
        </p:txBody>
      </p:sp>
    </p:spTree>
    <p:extLst>
      <p:ext uri="{BB962C8B-B14F-4D97-AF65-F5344CB8AC3E}">
        <p14:creationId xmlns:p14="http://schemas.microsoft.com/office/powerpoint/2010/main" val="2111357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6FC83BF-C3D0-424F-9F33-6A873AEEA697}"/>
              </a:ext>
            </a:extLst>
          </p:cNvPr>
          <p:cNvSpPr>
            <a:spLocks noGrp="1"/>
          </p:cNvSpPr>
          <p:nvPr>
            <p:ph type="dt" sz="half" idx="10"/>
          </p:nvPr>
        </p:nvSpPr>
        <p:spPr/>
        <p:txBody>
          <a:bodyPr/>
          <a:lstStyle>
            <a:lvl1pPr>
              <a:defRPr/>
            </a:lvl1pPr>
          </a:lstStyle>
          <a:p>
            <a:pPr>
              <a:defRPr/>
            </a:pPr>
            <a:fld id="{0CCC6614-9146-4D48-9AC3-B6EAB60A4B60}" type="datetime1">
              <a:rPr lang="en-US"/>
              <a:pPr>
                <a:defRPr/>
              </a:pPr>
              <a:t>9/21/2023</a:t>
            </a:fld>
            <a:endParaRPr lang="en-US" dirty="0"/>
          </a:p>
        </p:txBody>
      </p:sp>
      <p:sp>
        <p:nvSpPr>
          <p:cNvPr id="6" name="Footer Placeholder 4">
            <a:extLst>
              <a:ext uri="{FF2B5EF4-FFF2-40B4-BE49-F238E27FC236}">
                <a16:creationId xmlns:a16="http://schemas.microsoft.com/office/drawing/2014/main" id="{241C07F6-7078-4068-AE62-DA7DF5B62C46}"/>
              </a:ext>
            </a:extLst>
          </p:cNvPr>
          <p:cNvSpPr>
            <a:spLocks noGrp="1"/>
          </p:cNvSpPr>
          <p:nvPr>
            <p:ph type="ftr" sz="quarter" idx="11"/>
          </p:nvPr>
        </p:nvSpPr>
        <p:spPr/>
        <p:txBody>
          <a:bodyPr/>
          <a:lstStyle>
            <a:lvl1pPr>
              <a:defRPr/>
            </a:lvl1pPr>
          </a:lstStyle>
          <a:p>
            <a:pPr>
              <a:defRPr/>
            </a:pPr>
            <a:r>
              <a:rPr lang="en-US"/>
              <a:t>Data Mining </a:t>
            </a:r>
            <a:endParaRPr lang="en-US" dirty="0"/>
          </a:p>
        </p:txBody>
      </p:sp>
      <p:sp>
        <p:nvSpPr>
          <p:cNvPr id="7" name="Slide Number Placeholder 5">
            <a:extLst>
              <a:ext uri="{FF2B5EF4-FFF2-40B4-BE49-F238E27FC236}">
                <a16:creationId xmlns:a16="http://schemas.microsoft.com/office/drawing/2014/main" id="{289D6DFC-AD6C-48B2-A6AE-D3E033A2B33A}"/>
              </a:ext>
            </a:extLst>
          </p:cNvPr>
          <p:cNvSpPr>
            <a:spLocks noGrp="1"/>
          </p:cNvSpPr>
          <p:nvPr>
            <p:ph type="sldNum" sz="quarter" idx="12"/>
          </p:nvPr>
        </p:nvSpPr>
        <p:spPr/>
        <p:txBody>
          <a:bodyPr/>
          <a:lstStyle>
            <a:lvl1pPr>
              <a:defRPr/>
            </a:lvl1pPr>
          </a:lstStyle>
          <a:p>
            <a:pPr>
              <a:defRPr/>
            </a:pPr>
            <a:fld id="{A1C30C56-C5EF-4332-B7F0-73F147D0909E}" type="slidenum">
              <a:rPr lang="en-US" altLang="en-US"/>
              <a:pPr>
                <a:defRPr/>
              </a:pPr>
              <a:t>‹#›</a:t>
            </a:fld>
            <a:endParaRPr lang="en-US" altLang="en-US" dirty="0"/>
          </a:p>
        </p:txBody>
      </p:sp>
    </p:spTree>
    <p:extLst>
      <p:ext uri="{BB962C8B-B14F-4D97-AF65-F5344CB8AC3E}">
        <p14:creationId xmlns:p14="http://schemas.microsoft.com/office/powerpoint/2010/main" val="838962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257175" indent="-257175">
              <a:buFont typeface="Wingdings" panose="05000000000000000000" pitchFamily="2" charset="2"/>
              <a:buChar char="§"/>
              <a:defRPr sz="1800"/>
            </a:lvl1pPr>
            <a:lvl3pPr>
              <a:defRPr sz="1800"/>
            </a:lvl3pPr>
            <a:lvl4pPr>
              <a:defRPr sz="1500"/>
            </a:lvl4pPr>
            <a:lvl5pPr>
              <a:defRPr sz="1500"/>
            </a:lvl5pPr>
            <a:lvl6pPr>
              <a:defRPr sz="1500"/>
            </a:lvl6pPr>
          </a:lstStyle>
          <a:p>
            <a:pPr lvl="0"/>
            <a:r>
              <a:rPr lang="en-US" dirty="0"/>
              <a:t>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4" name="Date Placeholder 3">
            <a:extLst>
              <a:ext uri="{FF2B5EF4-FFF2-40B4-BE49-F238E27FC236}">
                <a16:creationId xmlns:a16="http://schemas.microsoft.com/office/drawing/2014/main" id="{B211CB0A-FEFE-42CC-BC3E-9B3645B86C55}"/>
              </a:ext>
            </a:extLst>
          </p:cNvPr>
          <p:cNvSpPr>
            <a:spLocks noGrp="1"/>
          </p:cNvSpPr>
          <p:nvPr>
            <p:ph type="dt" sz="half" idx="10"/>
          </p:nvPr>
        </p:nvSpPr>
        <p:spPr/>
        <p:txBody>
          <a:bodyPr/>
          <a:lstStyle>
            <a:lvl1pPr>
              <a:defRPr sz="900"/>
            </a:lvl1pPr>
          </a:lstStyle>
          <a:p>
            <a:pPr>
              <a:defRPr/>
            </a:pPr>
            <a:fld id="{64D3EF4C-AF0A-4A62-ABC8-BC15DDAF29DD}" type="datetime1">
              <a:rPr lang="en-US"/>
              <a:pPr>
                <a:defRPr/>
              </a:pPr>
              <a:t>9/21/2023</a:t>
            </a:fld>
            <a:endParaRPr lang="en-US"/>
          </a:p>
        </p:txBody>
      </p:sp>
      <p:sp>
        <p:nvSpPr>
          <p:cNvPr id="5" name="Footer Placeholder 4">
            <a:extLst>
              <a:ext uri="{FF2B5EF4-FFF2-40B4-BE49-F238E27FC236}">
                <a16:creationId xmlns:a16="http://schemas.microsoft.com/office/drawing/2014/main" id="{D613B86F-48DB-4547-888E-1D359264A144}"/>
              </a:ext>
            </a:extLst>
          </p:cNvPr>
          <p:cNvSpPr>
            <a:spLocks noGrp="1"/>
          </p:cNvSpPr>
          <p:nvPr>
            <p:ph type="ftr" sz="quarter" idx="11"/>
          </p:nvPr>
        </p:nvSpPr>
        <p:spPr/>
        <p:txBody>
          <a:bodyPr/>
          <a:lstStyle>
            <a:lvl1pPr>
              <a:defRPr sz="900"/>
            </a:lvl1pPr>
          </a:lstStyle>
          <a:p>
            <a:pPr>
              <a:defRPr/>
            </a:pPr>
            <a:r>
              <a:rPr lang="en-US"/>
              <a:t>Data Mining </a:t>
            </a:r>
          </a:p>
        </p:txBody>
      </p:sp>
      <p:sp>
        <p:nvSpPr>
          <p:cNvPr id="6" name="Slide Number Placeholder 5">
            <a:extLst>
              <a:ext uri="{FF2B5EF4-FFF2-40B4-BE49-F238E27FC236}">
                <a16:creationId xmlns:a16="http://schemas.microsoft.com/office/drawing/2014/main" id="{F1A13661-9419-4F98-9B90-4B3053B3DAFB}"/>
              </a:ext>
            </a:extLst>
          </p:cNvPr>
          <p:cNvSpPr>
            <a:spLocks noGrp="1"/>
          </p:cNvSpPr>
          <p:nvPr>
            <p:ph type="sldNum" sz="quarter" idx="12"/>
          </p:nvPr>
        </p:nvSpPr>
        <p:spPr/>
        <p:txBody>
          <a:bodyPr/>
          <a:lstStyle>
            <a:lvl1pPr>
              <a:defRPr sz="900"/>
            </a:lvl1pPr>
          </a:lstStyle>
          <a:p>
            <a:pPr>
              <a:defRPr/>
            </a:pPr>
            <a:fld id="{677E162E-B53F-4C86-894D-2452E408C6C0}" type="slidenum">
              <a:rPr lang="en-US"/>
              <a:pPr>
                <a:defRPr/>
              </a:pPr>
              <a:t>‹#›</a:t>
            </a:fld>
            <a:endParaRPr lang="en-US"/>
          </a:p>
        </p:txBody>
      </p:sp>
    </p:spTree>
    <p:extLst>
      <p:ext uri="{BB962C8B-B14F-4D97-AF65-F5344CB8AC3E}">
        <p14:creationId xmlns:p14="http://schemas.microsoft.com/office/powerpoint/2010/main" val="3885933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4"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74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C075C9-F8CA-4C07-8EC2-A7BD644A6378}"/>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81B96421-4734-43C6-8697-02F4DE97C3CE}"/>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8B4822A3-7C1E-4F55-AD10-644E5C67BFB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2B23FA6-915C-4D71-AACB-9B466AFC3D55}"/>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D682FD11-45BE-4657-903D-7D6E488D4B68}"/>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F98C294-B2AF-4AE4-825E-A3222B2E1EF3}"/>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64DD7F9A-06AC-4F2B-90E0-50C493671734}"/>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Dubai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75725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810CA134-3874-4CE5-9956-4D62FEF5D3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D186E02-0BBB-477C-9288-6BA78E274102}"/>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FF79D737-E87B-4037-93BA-87CBB870F5CE}"/>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381982D-C070-457B-A4C3-732A637A9EF3}"/>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D107C29A-939D-493A-8374-A2A147D5B535}"/>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7917EAE4-9C1E-4BF5-8416-8EB107EE794B}"/>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a:extLst>
              <a:ext uri="{FF2B5EF4-FFF2-40B4-BE49-F238E27FC236}">
                <a16:creationId xmlns:a16="http://schemas.microsoft.com/office/drawing/2014/main" id="{A407D426-B1F8-430C-A5F6-070AB9C6F62D}"/>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CABDB51B-B36D-4C76-8801-803715B424E0}"/>
              </a:ext>
            </a:extLst>
          </p:cNvPr>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Dubai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6040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CCDCEE-6C44-4F54-97B1-007F30280D4C}"/>
              </a:ext>
            </a:extLst>
          </p:cNvPr>
          <p:cNvSpPr txBox="1">
            <a:spLocks noChangeArrowheads="1"/>
          </p:cNvSpPr>
          <p:nvPr userDrawn="1"/>
        </p:nvSpPr>
        <p:spPr bwMode="auto">
          <a:xfrm>
            <a:off x="3228975" y="66484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pic>
        <p:nvPicPr>
          <p:cNvPr id="5" name="Picture 11" descr="Picture 7.png">
            <a:extLst>
              <a:ext uri="{FF2B5EF4-FFF2-40B4-BE49-F238E27FC236}">
                <a16:creationId xmlns:a16="http://schemas.microsoft.com/office/drawing/2014/main" id="{5E90C13A-5454-44A2-B8DE-6D326B6AE9D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a:extLst>
              <a:ext uri="{FF2B5EF4-FFF2-40B4-BE49-F238E27FC236}">
                <a16:creationId xmlns:a16="http://schemas.microsoft.com/office/drawing/2014/main" id="{343433A5-4F9C-4726-A042-82B414122595}"/>
              </a:ext>
            </a:extLst>
          </p:cNvPr>
          <p:cNvGrpSpPr>
            <a:grpSpLocks/>
          </p:cNvGrpSpPr>
          <p:nvPr userDrawn="1"/>
        </p:nvGrpSpPr>
        <p:grpSpPr bwMode="auto">
          <a:xfrm>
            <a:off x="2084388" y="6180138"/>
            <a:ext cx="7010400" cy="46037"/>
            <a:chOff x="1905000" y="6553200"/>
            <a:chExt cx="7010400" cy="45719"/>
          </a:xfrm>
        </p:grpSpPr>
        <p:sp>
          <p:nvSpPr>
            <p:cNvPr id="7" name="Rectangle 6">
              <a:extLst>
                <a:ext uri="{FF2B5EF4-FFF2-40B4-BE49-F238E27FC236}">
                  <a16:creationId xmlns:a16="http://schemas.microsoft.com/office/drawing/2014/main" id="{A2FD27E1-63D7-4A03-A917-8F1C565BC591}"/>
                </a:ext>
              </a:extLst>
            </p:cNvPr>
            <p:cNvSpPr/>
            <p:nvPr/>
          </p:nvSpPr>
          <p:spPr>
            <a:xfrm>
              <a:off x="4267200" y="6553200"/>
              <a:ext cx="2328862"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3EDD62DD-F486-47DE-B24E-B1814EC648F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DEB77B69-16FA-4F03-B49A-CD45F9E50C91}"/>
                </a:ext>
              </a:extLst>
            </p:cNvPr>
            <p:cNvSpPr/>
            <p:nvPr userDrawn="1"/>
          </p:nvSpPr>
          <p:spPr>
            <a:xfrm>
              <a:off x="6586537" y="6553200"/>
              <a:ext cx="2328863"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2">
            <a:extLst>
              <a:ext uri="{FF2B5EF4-FFF2-40B4-BE49-F238E27FC236}">
                <a16:creationId xmlns:a16="http://schemas.microsoft.com/office/drawing/2014/main" id="{CD93D78E-E007-4EA3-9968-5ED01F5F52AE}"/>
              </a:ext>
            </a:extLst>
          </p:cNvPr>
          <p:cNvGrpSpPr>
            <a:grpSpLocks/>
          </p:cNvGrpSpPr>
          <p:nvPr userDrawn="1"/>
        </p:nvGrpSpPr>
        <p:grpSpPr bwMode="auto">
          <a:xfrm>
            <a:off x="0" y="1295400"/>
            <a:ext cx="7010400" cy="46038"/>
            <a:chOff x="1905000" y="6553200"/>
            <a:chExt cx="7010400" cy="45719"/>
          </a:xfrm>
        </p:grpSpPr>
        <p:sp>
          <p:nvSpPr>
            <p:cNvPr id="11" name="Rectangle 10">
              <a:extLst>
                <a:ext uri="{FF2B5EF4-FFF2-40B4-BE49-F238E27FC236}">
                  <a16:creationId xmlns:a16="http://schemas.microsoft.com/office/drawing/2014/main" id="{CEB98445-2752-416B-B4E1-9A161A84545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F360465A-AF0B-4DE6-8280-719CD391D99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81CC120-C8C1-49DE-BD53-8B33E829801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D456363E-9580-4E7E-8ED9-6E13FCE2D98D}"/>
              </a:ext>
            </a:extLst>
          </p:cNvPr>
          <p:cNvSpPr>
            <a:spLocks noGrp="1"/>
          </p:cNvSpPr>
          <p:nvPr>
            <p:ph type="dt" sz="half" idx="11"/>
          </p:nvPr>
        </p:nvSpPr>
        <p:spPr/>
        <p:txBody>
          <a:bodyPr/>
          <a:lstStyle>
            <a:lvl1pPr>
              <a:defRPr/>
            </a:lvl1pPr>
          </a:lstStyle>
          <a:p>
            <a:pPr>
              <a:defRPr/>
            </a:pPr>
            <a:fld id="{565D5885-86D0-4C88-819B-19C63648BACE}" type="datetime1">
              <a:rPr lang="en-US"/>
              <a:pPr>
                <a:defRPr/>
              </a:pPr>
              <a:t>9/21/2023</a:t>
            </a:fld>
            <a:endParaRPr lang="en-US" dirty="0"/>
          </a:p>
        </p:txBody>
      </p:sp>
      <p:sp>
        <p:nvSpPr>
          <p:cNvPr id="15" name="Footer Placeholder 17">
            <a:extLst>
              <a:ext uri="{FF2B5EF4-FFF2-40B4-BE49-F238E27FC236}">
                <a16:creationId xmlns:a16="http://schemas.microsoft.com/office/drawing/2014/main" id="{0D706B1C-77DA-4388-9587-AC5F900EB67F}"/>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8">
            <a:extLst>
              <a:ext uri="{FF2B5EF4-FFF2-40B4-BE49-F238E27FC236}">
                <a16:creationId xmlns:a16="http://schemas.microsoft.com/office/drawing/2014/main" id="{9BBED84A-6071-40F0-9F5D-AEB343298EBD}"/>
              </a:ext>
            </a:extLst>
          </p:cNvPr>
          <p:cNvSpPr>
            <a:spLocks noGrp="1"/>
          </p:cNvSpPr>
          <p:nvPr>
            <p:ph type="sldNum" sz="quarter" idx="13"/>
          </p:nvPr>
        </p:nvSpPr>
        <p:spPr>
          <a:xfrm>
            <a:off x="6678613" y="6294438"/>
            <a:ext cx="2133600" cy="365125"/>
          </a:xfrm>
        </p:spPr>
        <p:txBody>
          <a:bodyPr/>
          <a:lstStyle>
            <a:lvl1pPr>
              <a:defRPr/>
            </a:lvl1pPr>
          </a:lstStyle>
          <a:p>
            <a:pPr>
              <a:defRPr/>
            </a:pPr>
            <a:fld id="{8600891D-3CF6-4A0B-AEE2-93693415F9C6}" type="slidenum">
              <a:rPr lang="en-US" altLang="en-US"/>
              <a:pPr>
                <a:defRPr/>
              </a:pPr>
              <a:t>‹#›</a:t>
            </a:fld>
            <a:endParaRPr lang="en-US" altLang="en-US"/>
          </a:p>
        </p:txBody>
      </p:sp>
    </p:spTree>
    <p:extLst>
      <p:ext uri="{BB962C8B-B14F-4D97-AF65-F5344CB8AC3E}">
        <p14:creationId xmlns:p14="http://schemas.microsoft.com/office/powerpoint/2010/main" val="350066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7CEE1872-33C9-442E-A202-0AC45C67422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183C7EB8-DE68-4839-9484-889C70D75132}"/>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E32DACE-BC2B-4322-A68F-99E1CBB25DB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421F430-7A16-4121-A460-A9DF2429AA7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90882363-3FF9-403C-BB77-6AD72CB7A9A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a:extLst>
              <a:ext uri="{FF2B5EF4-FFF2-40B4-BE49-F238E27FC236}">
                <a16:creationId xmlns:a16="http://schemas.microsoft.com/office/drawing/2014/main" id="{0E329933-F073-4B7F-8027-4EB6BD2FA48A}"/>
              </a:ext>
            </a:extLst>
          </p:cNvPr>
          <p:cNvGrpSpPr>
            <a:grpSpLocks/>
          </p:cNvGrpSpPr>
          <p:nvPr userDrawn="1"/>
        </p:nvGrpSpPr>
        <p:grpSpPr bwMode="auto">
          <a:xfrm>
            <a:off x="2159000" y="6219825"/>
            <a:ext cx="7010400" cy="46038"/>
            <a:chOff x="1905000" y="6553200"/>
            <a:chExt cx="7010400" cy="45719"/>
          </a:xfrm>
        </p:grpSpPr>
        <p:sp>
          <p:nvSpPr>
            <p:cNvPr id="11" name="Rectangle 10">
              <a:extLst>
                <a:ext uri="{FF2B5EF4-FFF2-40B4-BE49-F238E27FC236}">
                  <a16:creationId xmlns:a16="http://schemas.microsoft.com/office/drawing/2014/main" id="{A94655D6-82F6-475D-A318-F89682CD6DC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6A8E8AA9-673D-421C-AB8F-6F21075FC3E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15EE36B-4B07-484C-95CB-D7D882D5C67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a:extLst>
              <a:ext uri="{FF2B5EF4-FFF2-40B4-BE49-F238E27FC236}">
                <a16:creationId xmlns:a16="http://schemas.microsoft.com/office/drawing/2014/main" id="{5B68F75C-F2F7-402E-8421-CC90C8B61459}"/>
              </a:ext>
            </a:extLst>
          </p:cNvPr>
          <p:cNvSpPr txBox="1">
            <a:spLocks noChangeArrowheads="1"/>
          </p:cNvSpPr>
          <p:nvPr userDrawn="1"/>
        </p:nvSpPr>
        <p:spPr bwMode="auto">
          <a:xfrm>
            <a:off x="3276600" y="66357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Content Placeholder 2"/>
          <p:cNvSpPr>
            <a:spLocks noGrp="1"/>
          </p:cNvSpPr>
          <p:nvPr>
            <p:ph sz="half" idx="1"/>
          </p:nvPr>
        </p:nvSpPr>
        <p:spPr>
          <a:xfrm>
            <a:off x="457200" y="1600200"/>
            <a:ext cx="4038600" cy="4525963"/>
          </a:xfrm>
        </p:spPr>
        <p:txBody>
          <a:bodyPr/>
          <a:lstStyle>
            <a:lvl1pPr marL="457200" marR="0" indent="-4572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457200" marR="0" indent="-4572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5" name="Date Placeholder 1">
            <a:extLst>
              <a:ext uri="{FF2B5EF4-FFF2-40B4-BE49-F238E27FC236}">
                <a16:creationId xmlns:a16="http://schemas.microsoft.com/office/drawing/2014/main" id="{0DD131C3-84CF-4BBC-B003-D49F0AE3D5B3}"/>
              </a:ext>
            </a:extLst>
          </p:cNvPr>
          <p:cNvSpPr>
            <a:spLocks noGrp="1"/>
          </p:cNvSpPr>
          <p:nvPr>
            <p:ph type="dt" sz="half" idx="11"/>
          </p:nvPr>
        </p:nvSpPr>
        <p:spPr/>
        <p:txBody>
          <a:bodyPr/>
          <a:lstStyle>
            <a:lvl1pPr>
              <a:defRPr/>
            </a:lvl1pPr>
          </a:lstStyle>
          <a:p>
            <a:pPr>
              <a:defRPr/>
            </a:pPr>
            <a:fld id="{C3C4E40A-DF76-47B2-856D-88B4B0A9E148}" type="datetime1">
              <a:rPr lang="en-US"/>
              <a:pPr>
                <a:defRPr/>
              </a:pPr>
              <a:t>9/21/2023</a:t>
            </a:fld>
            <a:endParaRPr lang="en-US" dirty="0"/>
          </a:p>
        </p:txBody>
      </p:sp>
      <p:sp>
        <p:nvSpPr>
          <p:cNvPr id="16" name="Footer Placeholder 14">
            <a:extLst>
              <a:ext uri="{FF2B5EF4-FFF2-40B4-BE49-F238E27FC236}">
                <a16:creationId xmlns:a16="http://schemas.microsoft.com/office/drawing/2014/main" id="{93395EAA-58E3-4E00-B472-FD372478DE56}"/>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7" name="Slide Number Placeholder 15">
            <a:extLst>
              <a:ext uri="{FF2B5EF4-FFF2-40B4-BE49-F238E27FC236}">
                <a16:creationId xmlns:a16="http://schemas.microsoft.com/office/drawing/2014/main" id="{AD028340-27B5-4EEA-882D-D011BBC66C17}"/>
              </a:ext>
            </a:extLst>
          </p:cNvPr>
          <p:cNvSpPr>
            <a:spLocks noGrp="1"/>
          </p:cNvSpPr>
          <p:nvPr>
            <p:ph type="sldNum" sz="quarter" idx="13"/>
          </p:nvPr>
        </p:nvSpPr>
        <p:spPr>
          <a:xfrm>
            <a:off x="6561138" y="6294438"/>
            <a:ext cx="2133600" cy="365125"/>
          </a:xfrm>
        </p:spPr>
        <p:txBody>
          <a:bodyPr/>
          <a:lstStyle>
            <a:lvl1pPr>
              <a:defRPr/>
            </a:lvl1pPr>
          </a:lstStyle>
          <a:p>
            <a:pPr>
              <a:defRPr/>
            </a:pPr>
            <a:fld id="{84D4319D-47FC-44E3-945E-70C9CF1C1A18}" type="slidenum">
              <a:rPr lang="en-US" altLang="en-US"/>
              <a:pPr>
                <a:defRPr/>
              </a:pPr>
              <a:t>‹#›</a:t>
            </a:fld>
            <a:endParaRPr lang="en-US" altLang="en-US"/>
          </a:p>
        </p:txBody>
      </p:sp>
    </p:spTree>
    <p:extLst>
      <p:ext uri="{BB962C8B-B14F-4D97-AF65-F5344CB8AC3E}">
        <p14:creationId xmlns:p14="http://schemas.microsoft.com/office/powerpoint/2010/main" val="401029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564E5D0B-8305-41C8-BEBD-DED1B56AD99A}"/>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6DF74428-6505-4676-9E39-6C3EA007D8D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4EB55F39-143D-478F-AB2B-4F6E6B67BAA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40687D95-DF7F-49E0-9419-48DBA9ED835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a:extLst>
              <a:ext uri="{FF2B5EF4-FFF2-40B4-BE49-F238E27FC236}">
                <a16:creationId xmlns:a16="http://schemas.microsoft.com/office/drawing/2014/main" id="{739EA9BC-39EC-4538-8B6C-367CE81637FF}"/>
              </a:ext>
            </a:extLst>
          </p:cNvPr>
          <p:cNvGrpSpPr>
            <a:grpSpLocks/>
          </p:cNvGrpSpPr>
          <p:nvPr userDrawn="1"/>
        </p:nvGrpSpPr>
        <p:grpSpPr bwMode="auto">
          <a:xfrm>
            <a:off x="2133600" y="6219825"/>
            <a:ext cx="7010400" cy="46038"/>
            <a:chOff x="1905000" y="6553200"/>
            <a:chExt cx="7010400" cy="45719"/>
          </a:xfrm>
        </p:grpSpPr>
        <p:sp>
          <p:nvSpPr>
            <p:cNvPr id="13" name="Rectangle 12">
              <a:extLst>
                <a:ext uri="{FF2B5EF4-FFF2-40B4-BE49-F238E27FC236}">
                  <a16:creationId xmlns:a16="http://schemas.microsoft.com/office/drawing/2014/main" id="{8F8B8E6C-7F76-4113-8EAF-26C126C405B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51CDF6A1-4AF0-407B-9AC9-220017614DE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CAA85FD7-E6B1-4FE6-B914-A3FFBFA3741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E5C78CAB-E77F-4113-95C6-5218CA1AE7E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A5256C35-7000-4FD4-B2E7-BC4F299B1990}"/>
              </a:ext>
            </a:extLst>
          </p:cNvPr>
          <p:cNvSpPr txBox="1">
            <a:spLocks noChangeArrowheads="1"/>
          </p:cNvSpPr>
          <p:nvPr userDrawn="1"/>
        </p:nvSpPr>
        <p:spPr bwMode="auto">
          <a:xfrm>
            <a:off x="3276600" y="661670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8" name="Date Placeholder 1">
            <a:extLst>
              <a:ext uri="{FF2B5EF4-FFF2-40B4-BE49-F238E27FC236}">
                <a16:creationId xmlns:a16="http://schemas.microsoft.com/office/drawing/2014/main" id="{C8B97C61-A2EE-486B-A289-1DADE64CD105}"/>
              </a:ext>
            </a:extLst>
          </p:cNvPr>
          <p:cNvSpPr>
            <a:spLocks noGrp="1"/>
          </p:cNvSpPr>
          <p:nvPr>
            <p:ph type="dt" sz="half" idx="11"/>
          </p:nvPr>
        </p:nvSpPr>
        <p:spPr/>
        <p:txBody>
          <a:bodyPr/>
          <a:lstStyle>
            <a:lvl1pPr>
              <a:defRPr/>
            </a:lvl1pPr>
          </a:lstStyle>
          <a:p>
            <a:pPr>
              <a:defRPr/>
            </a:pPr>
            <a:fld id="{1F3D4A02-3E0A-4613-AC7B-25A4F88EA1DA}" type="datetime1">
              <a:rPr lang="en-US"/>
              <a:pPr>
                <a:defRPr/>
              </a:pPr>
              <a:t>9/21/2023</a:t>
            </a:fld>
            <a:endParaRPr lang="en-US" dirty="0"/>
          </a:p>
        </p:txBody>
      </p:sp>
      <p:sp>
        <p:nvSpPr>
          <p:cNvPr id="19" name="Footer Placeholder 17">
            <a:extLst>
              <a:ext uri="{FF2B5EF4-FFF2-40B4-BE49-F238E27FC236}">
                <a16:creationId xmlns:a16="http://schemas.microsoft.com/office/drawing/2014/main" id="{8434265D-59A9-4605-8B77-BC00A4EEED3C}"/>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20" name="Slide Number Placeholder 18">
            <a:extLst>
              <a:ext uri="{FF2B5EF4-FFF2-40B4-BE49-F238E27FC236}">
                <a16:creationId xmlns:a16="http://schemas.microsoft.com/office/drawing/2014/main" id="{6664F0FD-7C42-4E40-9E37-DB2D6AEF6DEC}"/>
              </a:ext>
            </a:extLst>
          </p:cNvPr>
          <p:cNvSpPr>
            <a:spLocks noGrp="1"/>
          </p:cNvSpPr>
          <p:nvPr>
            <p:ph type="sldNum" sz="quarter" idx="13"/>
          </p:nvPr>
        </p:nvSpPr>
        <p:spPr>
          <a:xfrm>
            <a:off x="6553200" y="6323013"/>
            <a:ext cx="2133600" cy="365125"/>
          </a:xfrm>
        </p:spPr>
        <p:txBody>
          <a:bodyPr/>
          <a:lstStyle>
            <a:lvl1pPr>
              <a:defRPr/>
            </a:lvl1pPr>
          </a:lstStyle>
          <a:p>
            <a:pPr>
              <a:defRPr/>
            </a:pPr>
            <a:fld id="{3E8B553E-287C-4DA2-9170-B0F760FC8740}" type="slidenum">
              <a:rPr lang="en-US" altLang="en-US"/>
              <a:pPr>
                <a:defRPr/>
              </a:pPr>
              <a:t>‹#›</a:t>
            </a:fld>
            <a:endParaRPr lang="en-US" altLang="en-US"/>
          </a:p>
        </p:txBody>
      </p:sp>
    </p:spTree>
    <p:extLst>
      <p:ext uri="{BB962C8B-B14F-4D97-AF65-F5344CB8AC3E}">
        <p14:creationId xmlns:p14="http://schemas.microsoft.com/office/powerpoint/2010/main" val="25371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C4FD361F-9F99-46BF-8593-C3D44381EB0F}"/>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B2327FD5-E999-49C0-9318-2E9C8B988A4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ECDB4A2B-8833-44C1-981E-AEAC2769AD9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E2043CD4-E308-479E-A581-27FEF026A92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a:extLst>
              <a:ext uri="{FF2B5EF4-FFF2-40B4-BE49-F238E27FC236}">
                <a16:creationId xmlns:a16="http://schemas.microsoft.com/office/drawing/2014/main" id="{69F87B2B-C4C2-4D92-B19D-4ABC91C7F4DB}"/>
              </a:ext>
            </a:extLst>
          </p:cNvPr>
          <p:cNvGrpSpPr>
            <a:grpSpLocks/>
          </p:cNvGrpSpPr>
          <p:nvPr userDrawn="1"/>
        </p:nvGrpSpPr>
        <p:grpSpPr bwMode="auto">
          <a:xfrm>
            <a:off x="2133600" y="6264275"/>
            <a:ext cx="7010400" cy="46038"/>
            <a:chOff x="1905000" y="6553200"/>
            <a:chExt cx="7010400" cy="45719"/>
          </a:xfrm>
        </p:grpSpPr>
        <p:sp>
          <p:nvSpPr>
            <p:cNvPr id="9" name="Rectangle 8">
              <a:extLst>
                <a:ext uri="{FF2B5EF4-FFF2-40B4-BE49-F238E27FC236}">
                  <a16:creationId xmlns:a16="http://schemas.microsoft.com/office/drawing/2014/main" id="{DDEE4148-FD63-47C6-8178-74ED99BBCDF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A0D117DB-727A-4060-B432-5AEAC5985BF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1BACF9D3-6E08-45AD-AA7E-95FACB31F48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42CCB6F3-1953-48D1-A567-D4ED54994F8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A5FB6F22-CD26-47B9-B116-26DA29E8AB4E}"/>
              </a:ext>
            </a:extLst>
          </p:cNvPr>
          <p:cNvSpPr txBox="1">
            <a:spLocks noChangeArrowheads="1"/>
          </p:cNvSpPr>
          <p:nvPr userDrawn="1"/>
        </p:nvSpPr>
        <p:spPr bwMode="auto">
          <a:xfrm>
            <a:off x="3292475" y="66357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888D50E2-D1C0-46F2-8156-0953AE0089B8}"/>
              </a:ext>
            </a:extLst>
          </p:cNvPr>
          <p:cNvSpPr>
            <a:spLocks noGrp="1"/>
          </p:cNvSpPr>
          <p:nvPr>
            <p:ph type="dt" sz="half" idx="11"/>
          </p:nvPr>
        </p:nvSpPr>
        <p:spPr/>
        <p:txBody>
          <a:bodyPr/>
          <a:lstStyle>
            <a:lvl1pPr>
              <a:defRPr/>
            </a:lvl1pPr>
          </a:lstStyle>
          <a:p>
            <a:pPr>
              <a:defRPr/>
            </a:pPr>
            <a:fld id="{440EECBA-7074-466B-A28E-B07C182DD87D}" type="datetime1">
              <a:rPr lang="en-US"/>
              <a:pPr>
                <a:defRPr/>
              </a:pPr>
              <a:t>9/21/2023</a:t>
            </a:fld>
            <a:endParaRPr lang="en-US" dirty="0"/>
          </a:p>
        </p:txBody>
      </p:sp>
      <p:sp>
        <p:nvSpPr>
          <p:cNvPr id="15" name="Footer Placeholder 13">
            <a:extLst>
              <a:ext uri="{FF2B5EF4-FFF2-40B4-BE49-F238E27FC236}">
                <a16:creationId xmlns:a16="http://schemas.microsoft.com/office/drawing/2014/main" id="{5A9F9587-DAB3-4B6C-B59A-D9EC23E7F871}"/>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4">
            <a:extLst>
              <a:ext uri="{FF2B5EF4-FFF2-40B4-BE49-F238E27FC236}">
                <a16:creationId xmlns:a16="http://schemas.microsoft.com/office/drawing/2014/main" id="{0FB27355-BC3E-4A09-8A3E-9D81CAC97E61}"/>
              </a:ext>
            </a:extLst>
          </p:cNvPr>
          <p:cNvSpPr>
            <a:spLocks noGrp="1"/>
          </p:cNvSpPr>
          <p:nvPr>
            <p:ph type="sldNum" sz="quarter" idx="13"/>
          </p:nvPr>
        </p:nvSpPr>
        <p:spPr/>
        <p:txBody>
          <a:bodyPr/>
          <a:lstStyle>
            <a:lvl1pPr>
              <a:defRPr/>
            </a:lvl1pPr>
          </a:lstStyle>
          <a:p>
            <a:pPr>
              <a:defRPr/>
            </a:pPr>
            <a:fld id="{BC62ED8A-5684-403D-A56E-2556802F1353}" type="slidenum">
              <a:rPr lang="en-US" altLang="en-US"/>
              <a:pPr>
                <a:defRPr/>
              </a:pPr>
              <a:t>‹#›</a:t>
            </a:fld>
            <a:endParaRPr lang="en-US" altLang="en-US"/>
          </a:p>
        </p:txBody>
      </p:sp>
    </p:spTree>
    <p:extLst>
      <p:ext uri="{BB962C8B-B14F-4D97-AF65-F5344CB8AC3E}">
        <p14:creationId xmlns:p14="http://schemas.microsoft.com/office/powerpoint/2010/main" val="107871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C0010011-3DD0-4D8C-BAF1-1756467A6B77}"/>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DDBAA704-5FC6-49DF-A356-DC5F0BD14B9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1F91D58-93A6-4DCF-BFCE-F2277A78487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F307F6CC-E04A-4B5B-A940-2164315D687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a:extLst>
              <a:ext uri="{FF2B5EF4-FFF2-40B4-BE49-F238E27FC236}">
                <a16:creationId xmlns:a16="http://schemas.microsoft.com/office/drawing/2014/main" id="{561149FA-24E3-4261-8DFF-2DE45CA26CC8}"/>
              </a:ext>
            </a:extLst>
          </p:cNvPr>
          <p:cNvGrpSpPr>
            <a:grpSpLocks/>
          </p:cNvGrpSpPr>
          <p:nvPr userDrawn="1"/>
        </p:nvGrpSpPr>
        <p:grpSpPr bwMode="auto">
          <a:xfrm>
            <a:off x="2133600" y="6205538"/>
            <a:ext cx="7010400" cy="46037"/>
            <a:chOff x="1905000" y="6553200"/>
            <a:chExt cx="7010400" cy="45719"/>
          </a:xfrm>
        </p:grpSpPr>
        <p:sp>
          <p:nvSpPr>
            <p:cNvPr id="11" name="Rectangle 10">
              <a:extLst>
                <a:ext uri="{FF2B5EF4-FFF2-40B4-BE49-F238E27FC236}">
                  <a16:creationId xmlns:a16="http://schemas.microsoft.com/office/drawing/2014/main" id="{9BB155CC-3664-4AB7-AB1E-C1135000EBF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C9C978CE-7AA5-40AC-9403-1C219DE9442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BC04237C-0A57-4431-A185-4E3F2321EF9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C2B1C3D1-87CE-44EF-AB4C-F7BF03063FE3}"/>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E1D2A437-073B-4B8A-8339-8238369A2977}"/>
              </a:ext>
            </a:extLst>
          </p:cNvPr>
          <p:cNvSpPr txBox="1">
            <a:spLocks noChangeArrowheads="1"/>
          </p:cNvSpPr>
          <p:nvPr userDrawn="1"/>
        </p:nvSpPr>
        <p:spPr bwMode="auto">
          <a:xfrm>
            <a:off x="3276600" y="664051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1">
            <a:extLst>
              <a:ext uri="{FF2B5EF4-FFF2-40B4-BE49-F238E27FC236}">
                <a16:creationId xmlns:a16="http://schemas.microsoft.com/office/drawing/2014/main" id="{A4F09109-C773-4D39-968A-10B728B707B5}"/>
              </a:ext>
            </a:extLst>
          </p:cNvPr>
          <p:cNvSpPr>
            <a:spLocks noGrp="1"/>
          </p:cNvSpPr>
          <p:nvPr>
            <p:ph type="dt" sz="half" idx="14"/>
          </p:nvPr>
        </p:nvSpPr>
        <p:spPr/>
        <p:txBody>
          <a:bodyPr/>
          <a:lstStyle>
            <a:lvl1pPr>
              <a:defRPr/>
            </a:lvl1pPr>
          </a:lstStyle>
          <a:p>
            <a:pPr>
              <a:defRPr/>
            </a:pPr>
            <a:fld id="{11A77FBB-46D4-42F4-A735-79AF6284C3AA}" type="datetime1">
              <a:rPr lang="en-US"/>
              <a:pPr>
                <a:defRPr/>
              </a:pPr>
              <a:t>9/21/2023</a:t>
            </a:fld>
            <a:endParaRPr lang="en-US" dirty="0"/>
          </a:p>
        </p:txBody>
      </p:sp>
      <p:sp>
        <p:nvSpPr>
          <p:cNvPr id="17" name="Footer Placeholder 15">
            <a:extLst>
              <a:ext uri="{FF2B5EF4-FFF2-40B4-BE49-F238E27FC236}">
                <a16:creationId xmlns:a16="http://schemas.microsoft.com/office/drawing/2014/main" id="{D1208557-622E-4425-B6C3-048A2C76910A}"/>
              </a:ext>
            </a:extLst>
          </p:cNvPr>
          <p:cNvSpPr>
            <a:spLocks noGrp="1"/>
          </p:cNvSpPr>
          <p:nvPr>
            <p:ph type="ftr" sz="quarter" idx="15"/>
          </p:nvPr>
        </p:nvSpPr>
        <p:spPr/>
        <p:txBody>
          <a:bodyPr/>
          <a:lstStyle>
            <a:lvl1pPr>
              <a:defRPr/>
            </a:lvl1pPr>
          </a:lstStyle>
          <a:p>
            <a:pPr>
              <a:defRPr/>
            </a:pPr>
            <a:r>
              <a:rPr lang="en-US"/>
              <a:t>Data Mining </a:t>
            </a:r>
            <a:endParaRPr lang="en-US" dirty="0"/>
          </a:p>
        </p:txBody>
      </p:sp>
      <p:sp>
        <p:nvSpPr>
          <p:cNvPr id="18" name="Slide Number Placeholder 16">
            <a:extLst>
              <a:ext uri="{FF2B5EF4-FFF2-40B4-BE49-F238E27FC236}">
                <a16:creationId xmlns:a16="http://schemas.microsoft.com/office/drawing/2014/main" id="{3C8216C5-7D28-42A5-BAE2-CFFAC5AEEB7A}"/>
              </a:ext>
            </a:extLst>
          </p:cNvPr>
          <p:cNvSpPr>
            <a:spLocks noGrp="1"/>
          </p:cNvSpPr>
          <p:nvPr>
            <p:ph type="sldNum" sz="quarter" idx="16"/>
          </p:nvPr>
        </p:nvSpPr>
        <p:spPr/>
        <p:txBody>
          <a:bodyPr/>
          <a:lstStyle>
            <a:lvl1pPr>
              <a:defRPr/>
            </a:lvl1pPr>
          </a:lstStyle>
          <a:p>
            <a:pPr>
              <a:defRPr/>
            </a:pPr>
            <a:fld id="{4EFE4325-940B-48DE-B3F9-4A585CE0CBFA}" type="slidenum">
              <a:rPr lang="en-US" altLang="en-US"/>
              <a:pPr>
                <a:defRPr/>
              </a:pPr>
              <a:t>‹#›</a:t>
            </a:fld>
            <a:endParaRPr lang="en-US" altLang="en-US" dirty="0"/>
          </a:p>
        </p:txBody>
      </p:sp>
    </p:spTree>
    <p:extLst>
      <p:ext uri="{BB962C8B-B14F-4D97-AF65-F5344CB8AC3E}">
        <p14:creationId xmlns:p14="http://schemas.microsoft.com/office/powerpoint/2010/main" val="944884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2DC6A3E3-170E-4544-8219-F338AA142750}"/>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B64A3B40-DCBD-4294-A4B9-EB6EA869EC3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DBA12F2-DB35-4236-93E8-457153F6119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14237E28-561E-4BC1-8F08-9506E14DEF3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C61F9112-3E7F-495C-A39B-7CB2D7804825}"/>
              </a:ext>
            </a:extLst>
          </p:cNvPr>
          <p:cNvGrpSpPr>
            <a:grpSpLocks/>
          </p:cNvGrpSpPr>
          <p:nvPr userDrawn="1"/>
        </p:nvGrpSpPr>
        <p:grpSpPr bwMode="auto">
          <a:xfrm>
            <a:off x="2133600" y="6230938"/>
            <a:ext cx="7010400" cy="46037"/>
            <a:chOff x="1905000" y="6553200"/>
            <a:chExt cx="7010400" cy="45719"/>
          </a:xfrm>
        </p:grpSpPr>
        <p:sp>
          <p:nvSpPr>
            <p:cNvPr id="11" name="Rectangle 10">
              <a:extLst>
                <a:ext uri="{FF2B5EF4-FFF2-40B4-BE49-F238E27FC236}">
                  <a16:creationId xmlns:a16="http://schemas.microsoft.com/office/drawing/2014/main" id="{7A393D64-1B99-4805-8393-6BB73FDD8F0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1E8AD503-E1D5-402F-B515-F9C0B365D8D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5C3F1D9A-60E5-4F17-8E77-7EE2194AA4B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67B263CB-321A-4797-AC4A-BB1F19203A4B}"/>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E6C6DD7E-A675-45F0-9A54-B1CA24AC9271}"/>
              </a:ext>
            </a:extLst>
          </p:cNvPr>
          <p:cNvSpPr txBox="1">
            <a:spLocks noChangeArrowheads="1"/>
          </p:cNvSpPr>
          <p:nvPr userDrawn="1"/>
        </p:nvSpPr>
        <p:spPr bwMode="auto">
          <a:xfrm>
            <a:off x="3276600" y="6665913"/>
            <a:ext cx="58674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15">
            <a:extLst>
              <a:ext uri="{FF2B5EF4-FFF2-40B4-BE49-F238E27FC236}">
                <a16:creationId xmlns:a16="http://schemas.microsoft.com/office/drawing/2014/main" id="{FD57DDE0-9526-4AE9-8AC0-B83B65FB7D6B}"/>
              </a:ext>
            </a:extLst>
          </p:cNvPr>
          <p:cNvSpPr>
            <a:spLocks noGrp="1"/>
          </p:cNvSpPr>
          <p:nvPr>
            <p:ph type="dt" sz="half" idx="11"/>
          </p:nvPr>
        </p:nvSpPr>
        <p:spPr/>
        <p:txBody>
          <a:bodyPr/>
          <a:lstStyle>
            <a:lvl1pPr>
              <a:defRPr/>
            </a:lvl1pPr>
          </a:lstStyle>
          <a:p>
            <a:pPr>
              <a:defRPr/>
            </a:pPr>
            <a:fld id="{AE8D3FD9-D7D6-49F6-A7EC-B2250A671B7D}" type="datetime1">
              <a:rPr lang="en-US"/>
              <a:pPr>
                <a:defRPr/>
              </a:pPr>
              <a:t>9/21/2023</a:t>
            </a:fld>
            <a:endParaRPr lang="en-US" dirty="0"/>
          </a:p>
        </p:txBody>
      </p:sp>
      <p:sp>
        <p:nvSpPr>
          <p:cNvPr id="17" name="Footer Placeholder 16">
            <a:extLst>
              <a:ext uri="{FF2B5EF4-FFF2-40B4-BE49-F238E27FC236}">
                <a16:creationId xmlns:a16="http://schemas.microsoft.com/office/drawing/2014/main" id="{A6464DCD-7FAE-49F8-9148-31C16FDB9E9F}"/>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8" name="Slide Number Placeholder 17">
            <a:extLst>
              <a:ext uri="{FF2B5EF4-FFF2-40B4-BE49-F238E27FC236}">
                <a16:creationId xmlns:a16="http://schemas.microsoft.com/office/drawing/2014/main" id="{E6E75B00-0E06-4E57-8931-522397E0D86B}"/>
              </a:ext>
            </a:extLst>
          </p:cNvPr>
          <p:cNvSpPr>
            <a:spLocks noGrp="1"/>
          </p:cNvSpPr>
          <p:nvPr>
            <p:ph type="sldNum" sz="quarter" idx="13"/>
          </p:nvPr>
        </p:nvSpPr>
        <p:spPr/>
        <p:txBody>
          <a:bodyPr/>
          <a:lstStyle>
            <a:lvl1pPr>
              <a:defRPr/>
            </a:lvl1pPr>
          </a:lstStyle>
          <a:p>
            <a:pPr>
              <a:defRPr/>
            </a:pPr>
            <a:fld id="{DDC44984-7397-4C7E-B54C-3FFF8E620AAF}" type="slidenum">
              <a:rPr lang="en-US" altLang="en-US"/>
              <a:pPr>
                <a:defRPr/>
              </a:pPr>
              <a:t>‹#›</a:t>
            </a:fld>
            <a:endParaRPr lang="en-US" altLang="en-US" dirty="0"/>
          </a:p>
        </p:txBody>
      </p:sp>
    </p:spTree>
    <p:extLst>
      <p:ext uri="{BB962C8B-B14F-4D97-AF65-F5344CB8AC3E}">
        <p14:creationId xmlns:p14="http://schemas.microsoft.com/office/powerpoint/2010/main" val="22101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9520B-92FD-40EC-886B-66A3EA41727A}"/>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CCC2F486-1DD5-44EE-A334-C7BA7D4D933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434AE53-889F-4D72-B686-1A3681DE27D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D0477FE4-16EC-4C4F-87CD-C097B5B78EDA}" type="datetime1">
              <a:rPr lang="en-US"/>
              <a:pPr>
                <a:defRPr/>
              </a:pPr>
              <a:t>9/21/2023</a:t>
            </a:fld>
            <a:endParaRPr lang="en-US" dirty="0"/>
          </a:p>
        </p:txBody>
      </p:sp>
      <p:sp>
        <p:nvSpPr>
          <p:cNvPr id="5" name="Footer Placeholder 4">
            <a:extLst>
              <a:ext uri="{FF2B5EF4-FFF2-40B4-BE49-F238E27FC236}">
                <a16:creationId xmlns:a16="http://schemas.microsoft.com/office/drawing/2014/main" id="{6B53743E-0D6F-4A2C-BE9F-94EF3CB650D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85FAE256-FCF3-406F-97DC-D093CDEF5C8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B656DB5E-55EA-4E3F-A08B-AB4D7B726AF2}"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897" r:id="rId1"/>
    <p:sldLayoutId id="2147484898" r:id="rId2"/>
    <p:sldLayoutId id="2147484899" r:id="rId3"/>
    <p:sldLayoutId id="2147484900" r:id="rId4"/>
    <p:sldLayoutId id="2147484901" r:id="rId5"/>
    <p:sldLayoutId id="2147484902" r:id="rId6"/>
    <p:sldLayoutId id="2147484903" r:id="rId7"/>
    <p:sldLayoutId id="2147484904" r:id="rId8"/>
    <p:sldLayoutId id="2147484905" r:id="rId9"/>
    <p:sldLayoutId id="2147484906" r:id="rId10"/>
    <p:sldLayoutId id="2147484907" r:id="rId11"/>
    <p:sldLayoutId id="2147484896" r:id="rId12"/>
    <p:sldLayoutId id="2147484908" r:id="rId13"/>
    <p:sldLayoutId id="2147484909" r:id="rId14"/>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4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A2E876-88DF-4130-9776-BA59B3FB4312}"/>
              </a:ext>
            </a:extLst>
          </p:cNvPr>
          <p:cNvSpPr>
            <a:spLocks noGrp="1"/>
          </p:cNvSpPr>
          <p:nvPr>
            <p:ph type="title"/>
          </p:nvPr>
        </p:nvSpPr>
        <p:spPr>
          <a:xfrm>
            <a:off x="2514600" y="3352800"/>
            <a:ext cx="6019800" cy="2057400"/>
          </a:xfrm>
        </p:spPr>
        <p:txBody>
          <a:bodyPr/>
          <a:lstStyle/>
          <a:p>
            <a:pPr eaLnBrk="1" fontAlgn="auto" hangingPunct="1">
              <a:spcAft>
                <a:spcPts val="0"/>
              </a:spcAft>
              <a:defRPr/>
            </a:pPr>
            <a:r>
              <a:rPr lang="en-US" sz="3200" dirty="0"/>
              <a:t>CS F415 Data Mining</a:t>
            </a:r>
            <a:br>
              <a:rPr lang="en-US" sz="3200" dirty="0"/>
            </a:br>
            <a:r>
              <a:rPr lang="en-US" sz="3200" dirty="0"/>
              <a:t>Topic: Data (Type, Datasets, Quality, Pre-processing, Similarity &amp; Dissimilarity)</a:t>
            </a:r>
          </a:p>
        </p:txBody>
      </p:sp>
      <p:sp>
        <p:nvSpPr>
          <p:cNvPr id="16387" name="Content Placeholder 5">
            <a:extLst>
              <a:ext uri="{FF2B5EF4-FFF2-40B4-BE49-F238E27FC236}">
                <a16:creationId xmlns:a16="http://schemas.microsoft.com/office/drawing/2014/main" id="{3D74C13F-A5A8-40F1-B83B-33EC32626E42}"/>
              </a:ext>
            </a:extLst>
          </p:cNvPr>
          <p:cNvSpPr>
            <a:spLocks noGrp="1"/>
          </p:cNvSpPr>
          <p:nvPr>
            <p:ph sz="quarter" idx="13"/>
          </p:nvPr>
        </p:nvSpPr>
        <p:spPr/>
        <p:txBody>
          <a:bodyPr/>
          <a:lstStyle/>
          <a:p>
            <a:pPr eaLnBrk="1" hangingPunct="1">
              <a:spcBef>
                <a:spcPct val="0"/>
              </a:spcBef>
            </a:pPr>
            <a:r>
              <a:rPr lang="en-US" altLang="en-US"/>
              <a:t>Dr. J Angel Arul Jothi</a:t>
            </a:r>
          </a:p>
          <a:p>
            <a:pPr eaLnBrk="1" hangingPunct="1">
              <a:spcBef>
                <a:spcPct val="0"/>
              </a:spcBef>
            </a:pPr>
            <a:r>
              <a:rPr lang="en-US" altLang="en-US"/>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945B467B-A451-4253-BA21-297E1BF4C2EB}"/>
              </a:ext>
            </a:extLst>
          </p:cNvPr>
          <p:cNvSpPr>
            <a:spLocks noGrp="1"/>
          </p:cNvSpPr>
          <p:nvPr>
            <p:ph idx="1"/>
          </p:nvPr>
        </p:nvSpPr>
        <p:spPr>
          <a:xfrm>
            <a:off x="304800" y="1493838"/>
            <a:ext cx="8229600" cy="4525962"/>
          </a:xfrm>
        </p:spPr>
        <p:txBody>
          <a:bodyPr/>
          <a:lstStyle/>
          <a:p>
            <a:pPr fontAlgn="base">
              <a:spcAft>
                <a:spcPct val="0"/>
              </a:spcAft>
            </a:pPr>
            <a:r>
              <a:rPr lang="en-US" altLang="en-US" dirty="0"/>
              <a:t>Discrete Attribute</a:t>
            </a:r>
          </a:p>
          <a:p>
            <a:pPr lvl="1" fontAlgn="base">
              <a:spcAft>
                <a:spcPct val="0"/>
              </a:spcAft>
            </a:pPr>
            <a:r>
              <a:rPr lang="en-US" altLang="en-US" sz="1800" dirty="0"/>
              <a:t>Has only a finite set of values or countably </a:t>
            </a:r>
            <a:r>
              <a:rPr lang="en-US" altLang="en-US" sz="1800"/>
              <a:t>infinite values</a:t>
            </a:r>
            <a:endParaRPr lang="en-US" altLang="en-US" sz="1800" dirty="0"/>
          </a:p>
          <a:p>
            <a:pPr lvl="1" fontAlgn="base">
              <a:spcAft>
                <a:spcPct val="0"/>
              </a:spcAft>
            </a:pPr>
            <a:r>
              <a:rPr lang="en-US" altLang="en-US" sz="1800" dirty="0"/>
              <a:t>Examples: zip codes, counts, ID numbers </a:t>
            </a:r>
          </a:p>
          <a:p>
            <a:pPr lvl="1" fontAlgn="base">
              <a:spcAft>
                <a:spcPct val="0"/>
              </a:spcAft>
            </a:pPr>
            <a:r>
              <a:rPr lang="en-US" altLang="en-US" sz="1800" dirty="0"/>
              <a:t>Often represented as integer variables</a:t>
            </a:r>
          </a:p>
          <a:p>
            <a:pPr lvl="1" fontAlgn="base">
              <a:spcAft>
                <a:spcPct val="0"/>
              </a:spcAft>
            </a:pPr>
            <a:r>
              <a:rPr lang="en-US" altLang="en-US" sz="1800" dirty="0"/>
              <a:t>Note: binary attributes are a special case of discrete attributes </a:t>
            </a:r>
          </a:p>
          <a:p>
            <a:pPr fontAlgn="base">
              <a:spcAft>
                <a:spcPct val="0"/>
              </a:spcAft>
            </a:pPr>
            <a:r>
              <a:rPr lang="en-US" altLang="en-US" dirty="0"/>
              <a:t>Continuous Attribute</a:t>
            </a:r>
          </a:p>
          <a:p>
            <a:pPr lvl="1" fontAlgn="base">
              <a:spcAft>
                <a:spcPct val="0"/>
              </a:spcAft>
            </a:pPr>
            <a:r>
              <a:rPr lang="en-US" altLang="en-US" sz="1800" dirty="0"/>
              <a:t>Has real numbers as attribute values</a:t>
            </a:r>
          </a:p>
          <a:p>
            <a:pPr lvl="1" fontAlgn="base">
              <a:spcAft>
                <a:spcPct val="0"/>
              </a:spcAft>
            </a:pPr>
            <a:r>
              <a:rPr lang="en-US" altLang="en-US" sz="1800" dirty="0"/>
              <a:t>Examples: temperature, height, or weight</a:t>
            </a:r>
          </a:p>
          <a:p>
            <a:pPr lvl="1" fontAlgn="base">
              <a:spcAft>
                <a:spcPct val="0"/>
              </a:spcAft>
            </a:pPr>
            <a:r>
              <a:rPr lang="en-US" altLang="en-US" sz="1800" dirty="0"/>
              <a:t>Continuous attributes are typically represented as floating-point variables</a:t>
            </a:r>
          </a:p>
          <a:p>
            <a:pPr lvl="1" fontAlgn="base">
              <a:spcAft>
                <a:spcPct val="0"/>
              </a:spcAft>
            </a:pPr>
            <a:endParaRPr lang="en-US" altLang="en-US" sz="1800" dirty="0"/>
          </a:p>
          <a:p>
            <a:pPr lvl="4"/>
            <a:endParaRPr lang="en-US" altLang="en-US" sz="1800" dirty="0"/>
          </a:p>
          <a:p>
            <a:pPr fontAlgn="base">
              <a:spcAft>
                <a:spcPct val="0"/>
              </a:spcAft>
            </a:pPr>
            <a:endParaRPr lang="en-US" altLang="en-US" dirty="0"/>
          </a:p>
        </p:txBody>
      </p:sp>
      <p:sp>
        <p:nvSpPr>
          <p:cNvPr id="2" name="Title 1">
            <a:extLst>
              <a:ext uri="{FF2B5EF4-FFF2-40B4-BE49-F238E27FC236}">
                <a16:creationId xmlns:a16="http://schemas.microsoft.com/office/drawing/2014/main" id="{A25B2D4E-3C67-4568-A7E1-542F4B7554A5}"/>
              </a:ext>
            </a:extLst>
          </p:cNvPr>
          <p:cNvSpPr>
            <a:spLocks noGrp="1"/>
          </p:cNvSpPr>
          <p:nvPr>
            <p:ph type="title" idx="4294967295"/>
          </p:nvPr>
        </p:nvSpPr>
        <p:spPr>
          <a:xfrm>
            <a:off x="304800" y="171450"/>
            <a:ext cx="6477000" cy="1143000"/>
          </a:xfrm>
        </p:spPr>
        <p:txBody>
          <a:bodyPr>
            <a:normAutofit fontScale="90000"/>
          </a:bodyPr>
          <a:lstStyle/>
          <a:p>
            <a:pPr>
              <a:defRPr/>
            </a:pPr>
            <a:r>
              <a:rPr lang="en-US" altLang="en-US" dirty="0"/>
              <a:t>Discrete and Continuous Attributes (number of values)</a:t>
            </a:r>
            <a:endParaRPr lang="en-US" dirty="0"/>
          </a:p>
        </p:txBody>
      </p:sp>
      <p:sp>
        <p:nvSpPr>
          <p:cNvPr id="3" name="Footer Placeholder 2">
            <a:extLst>
              <a:ext uri="{FF2B5EF4-FFF2-40B4-BE49-F238E27FC236}">
                <a16:creationId xmlns:a16="http://schemas.microsoft.com/office/drawing/2014/main" id="{BEB1BC02-DEF9-41E2-A2AB-9461250B3475}"/>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05D38FEA-CEBF-4D12-9FF7-6A6D2FD6FEF8}"/>
              </a:ext>
            </a:extLst>
          </p:cNvPr>
          <p:cNvSpPr>
            <a:spLocks noGrp="1"/>
          </p:cNvSpPr>
          <p:nvPr>
            <p:ph type="dt" sz="quarter" idx="11"/>
          </p:nvPr>
        </p:nvSpPr>
        <p:spPr/>
        <p:txBody>
          <a:bodyPr/>
          <a:lstStyle/>
          <a:p>
            <a:pPr>
              <a:defRPr/>
            </a:pPr>
            <a:fld id="{FFE71C4E-2D16-4A09-8514-A0B05E177A1A}" type="datetime1">
              <a:rPr lang="en-US"/>
              <a:pPr>
                <a:defRPr/>
              </a:pPr>
              <a:t>9/21/2023</a:t>
            </a:fld>
            <a:endParaRPr lang="en-US" dirty="0"/>
          </a:p>
        </p:txBody>
      </p:sp>
      <p:sp>
        <p:nvSpPr>
          <p:cNvPr id="25606" name="Slide Number Placeholder 5">
            <a:extLst>
              <a:ext uri="{FF2B5EF4-FFF2-40B4-BE49-F238E27FC236}">
                <a16:creationId xmlns:a16="http://schemas.microsoft.com/office/drawing/2014/main" id="{8E5EA49C-4D4D-40A7-A829-814429DCE8B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86A471D-6406-412F-9D7B-CB8A0E0EA7A5}" type="slidenum">
              <a:rPr lang="en-US" altLang="en-US" sz="1200" smtClean="0">
                <a:solidFill>
                  <a:srgbClr val="898989"/>
                </a:solidFill>
              </a:rPr>
              <a:pPr>
                <a:spcBef>
                  <a:spcPct val="0"/>
                </a:spcBef>
                <a:buFontTx/>
                <a:buNone/>
              </a:pPr>
              <a:t>10</a:t>
            </a:fld>
            <a:endParaRPr lang="en-US" altLang="en-US" sz="1200">
              <a:solidFill>
                <a:srgbClr val="898989"/>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168">
            <a:extLst>
              <a:ext uri="{FF2B5EF4-FFF2-40B4-BE49-F238E27FC236}">
                <a16:creationId xmlns:a16="http://schemas.microsoft.com/office/drawing/2014/main" id="{2DD7177F-7AB8-49C5-8934-45D23479A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1600200"/>
            <a:ext cx="882808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6FEB9A28-14F2-4303-BB88-0EAB7418783A}"/>
              </a:ext>
            </a:extLst>
          </p:cNvPr>
          <p:cNvSpPr>
            <a:spLocks noGrp="1"/>
          </p:cNvSpPr>
          <p:nvPr>
            <p:ph type="title" idx="4294967295"/>
          </p:nvPr>
        </p:nvSpPr>
        <p:spPr>
          <a:xfrm>
            <a:off x="304800" y="169863"/>
            <a:ext cx="6248400" cy="1143000"/>
          </a:xfrm>
        </p:spPr>
        <p:txBody>
          <a:bodyPr/>
          <a:lstStyle/>
          <a:p>
            <a:pPr>
              <a:defRPr/>
            </a:pPr>
            <a:r>
              <a:rPr lang="en-US" dirty="0"/>
              <a:t>Correlation</a:t>
            </a:r>
          </a:p>
        </p:txBody>
      </p:sp>
      <p:sp>
        <p:nvSpPr>
          <p:cNvPr id="3" name="Footer Placeholder 2">
            <a:extLst>
              <a:ext uri="{FF2B5EF4-FFF2-40B4-BE49-F238E27FC236}">
                <a16:creationId xmlns:a16="http://schemas.microsoft.com/office/drawing/2014/main" id="{71EF34ED-1C7A-41D2-A6BC-C206001C29DF}"/>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6E774DB0-1947-4E83-9914-79C496B915C5}"/>
              </a:ext>
            </a:extLst>
          </p:cNvPr>
          <p:cNvSpPr>
            <a:spLocks noGrp="1"/>
          </p:cNvSpPr>
          <p:nvPr>
            <p:ph type="dt" sz="quarter" idx="11"/>
          </p:nvPr>
        </p:nvSpPr>
        <p:spPr/>
        <p:txBody>
          <a:bodyPr/>
          <a:lstStyle/>
          <a:p>
            <a:pPr>
              <a:defRPr/>
            </a:pPr>
            <a:fld id="{2FC7AA83-AA73-4160-8FC2-7583775B492A}" type="datetime1">
              <a:rPr lang="en-US"/>
              <a:pPr>
                <a:defRPr/>
              </a:pPr>
              <a:t>9/21/2023</a:t>
            </a:fld>
            <a:endParaRPr lang="en-US" dirty="0"/>
          </a:p>
        </p:txBody>
      </p:sp>
      <p:sp>
        <p:nvSpPr>
          <p:cNvPr id="111622" name="Slide Number Placeholder 5">
            <a:extLst>
              <a:ext uri="{FF2B5EF4-FFF2-40B4-BE49-F238E27FC236}">
                <a16:creationId xmlns:a16="http://schemas.microsoft.com/office/drawing/2014/main" id="{238E5735-E867-42DA-B5E7-08B17D1141E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F703122-8B7A-4CE6-94F9-960A0E81C715}" type="slidenum">
              <a:rPr lang="en-US" altLang="en-US" sz="1200" smtClean="0">
                <a:solidFill>
                  <a:srgbClr val="898989"/>
                </a:solidFill>
              </a:rPr>
              <a:pPr>
                <a:spcBef>
                  <a:spcPct val="0"/>
                </a:spcBef>
                <a:buFontTx/>
                <a:buNone/>
              </a:pPr>
              <a:t>100</a:t>
            </a:fld>
            <a:endParaRPr lang="en-US" altLang="en-US" sz="1200">
              <a:solidFill>
                <a:srgbClr val="898989"/>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Content Placeholder 2">
            <a:extLst>
              <a:ext uri="{FF2B5EF4-FFF2-40B4-BE49-F238E27FC236}">
                <a16:creationId xmlns:a16="http://schemas.microsoft.com/office/drawing/2014/main" id="{2967C43E-45E3-483C-B396-550ED22EC93C}"/>
              </a:ext>
            </a:extLst>
          </p:cNvPr>
          <p:cNvSpPr>
            <a:spLocks noGrp="1"/>
          </p:cNvSpPr>
          <p:nvPr>
            <p:ph idx="1"/>
          </p:nvPr>
        </p:nvSpPr>
        <p:spPr>
          <a:xfrm>
            <a:off x="304800" y="1493838"/>
            <a:ext cx="8229600" cy="4525962"/>
          </a:xfrm>
        </p:spPr>
        <p:txBody>
          <a:bodyPr/>
          <a:lstStyle/>
          <a:p>
            <a:pPr fontAlgn="base">
              <a:spcAft>
                <a:spcPct val="0"/>
              </a:spcAft>
            </a:pPr>
            <a:r>
              <a:rPr lang="en-US" altLang="en-US" sz="2000" dirty="0"/>
              <a:t>The time x in years that an employee spent at a company and the employee's hourly pay, y, for 5 employees are listed in the table. Calculate and interpret the correlation coefficient r.</a:t>
            </a:r>
          </a:p>
          <a:p>
            <a:pPr fontAlgn="base">
              <a:spcAft>
                <a:spcPct val="0"/>
              </a:spcAft>
            </a:pPr>
            <a:endParaRPr lang="en-US" altLang="en-US" sz="1800" dirty="0"/>
          </a:p>
        </p:txBody>
      </p:sp>
      <p:sp>
        <p:nvSpPr>
          <p:cNvPr id="2" name="Title 1">
            <a:extLst>
              <a:ext uri="{FF2B5EF4-FFF2-40B4-BE49-F238E27FC236}">
                <a16:creationId xmlns:a16="http://schemas.microsoft.com/office/drawing/2014/main" id="{F4ACE690-AB78-4DE8-A873-CC5BBE861979}"/>
              </a:ext>
            </a:extLst>
          </p:cNvPr>
          <p:cNvSpPr>
            <a:spLocks noGrp="1"/>
          </p:cNvSpPr>
          <p:nvPr>
            <p:ph type="title" idx="4294967295"/>
          </p:nvPr>
        </p:nvSpPr>
        <p:spPr>
          <a:xfrm>
            <a:off x="457200" y="214313"/>
            <a:ext cx="8229600" cy="1143000"/>
          </a:xfrm>
        </p:spPr>
        <p:txBody>
          <a:bodyPr/>
          <a:lstStyle/>
          <a:p>
            <a:pPr>
              <a:defRPr/>
            </a:pPr>
            <a:r>
              <a:rPr lang="en-US" dirty="0"/>
              <a:t>Correlation: Example</a:t>
            </a:r>
          </a:p>
        </p:txBody>
      </p:sp>
      <p:pic>
        <p:nvPicPr>
          <p:cNvPr id="112644" name="Picture 3">
            <a:extLst>
              <a:ext uri="{FF2B5EF4-FFF2-40B4-BE49-F238E27FC236}">
                <a16:creationId xmlns:a16="http://schemas.microsoft.com/office/drawing/2014/main" id="{1B1DA9B8-2C99-4C2D-8615-1CDAFF15D4CB}"/>
              </a:ext>
            </a:extLst>
          </p:cNvPr>
          <p:cNvPicPr>
            <a:picLocks noChangeAspect="1"/>
          </p:cNvPicPr>
          <p:nvPr/>
        </p:nvPicPr>
        <p:blipFill>
          <a:blip r:embed="rId2">
            <a:extLst>
              <a:ext uri="{28A0092B-C50C-407E-A947-70E740481C1C}">
                <a14:useLocalDpi xmlns:a14="http://schemas.microsoft.com/office/drawing/2010/main" val="0"/>
              </a:ext>
            </a:extLst>
          </a:blip>
          <a:srcRect b="14626"/>
          <a:stretch>
            <a:fillRect/>
          </a:stretch>
        </p:blipFill>
        <p:spPr bwMode="auto">
          <a:xfrm>
            <a:off x="2362200" y="2747963"/>
            <a:ext cx="3286125"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45F6904E-3C8C-4BA7-8B3B-BF4FEC2B8C98}"/>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5D8C260B-6FBC-42FA-A24E-6CBAAD1F9420}"/>
              </a:ext>
            </a:extLst>
          </p:cNvPr>
          <p:cNvSpPr>
            <a:spLocks noGrp="1"/>
          </p:cNvSpPr>
          <p:nvPr>
            <p:ph type="dt" sz="quarter" idx="11"/>
          </p:nvPr>
        </p:nvSpPr>
        <p:spPr/>
        <p:txBody>
          <a:bodyPr/>
          <a:lstStyle/>
          <a:p>
            <a:pPr>
              <a:defRPr/>
            </a:pPr>
            <a:fld id="{D6D8513A-B795-4172-BCC1-330D270B0B81}" type="datetime1">
              <a:rPr lang="en-US"/>
              <a:pPr>
                <a:defRPr/>
              </a:pPr>
              <a:t>9/21/2023</a:t>
            </a:fld>
            <a:endParaRPr lang="en-US" dirty="0"/>
          </a:p>
        </p:txBody>
      </p:sp>
      <p:sp>
        <p:nvSpPr>
          <p:cNvPr id="112647" name="Slide Number Placeholder 5">
            <a:extLst>
              <a:ext uri="{FF2B5EF4-FFF2-40B4-BE49-F238E27FC236}">
                <a16:creationId xmlns:a16="http://schemas.microsoft.com/office/drawing/2014/main" id="{4BB8E1B5-4A2B-4433-B6AD-5B91775FD01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C816C1E-D63F-4E9F-86B2-984BAD772BFD}" type="slidenum">
              <a:rPr lang="en-US" altLang="en-US" sz="1200" smtClean="0">
                <a:solidFill>
                  <a:srgbClr val="898989"/>
                </a:solidFill>
              </a:rPr>
              <a:pPr>
                <a:spcBef>
                  <a:spcPct val="0"/>
                </a:spcBef>
                <a:buFontTx/>
                <a:buNone/>
              </a:pPr>
              <a:t>101</a:t>
            </a:fld>
            <a:endParaRPr lang="en-US" altLang="en-US" sz="1200">
              <a:solidFill>
                <a:srgbClr val="898989"/>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945CBED-4B21-4151-B661-67579CE25B85}"/>
              </a:ext>
            </a:extLst>
          </p:cNvPr>
          <p:cNvGraphicFramePr>
            <a:graphicFrameLocks noGrp="1"/>
          </p:cNvGraphicFramePr>
          <p:nvPr>
            <p:ph idx="1"/>
            <p:extLst>
              <p:ext uri="{D42A27DB-BD31-4B8C-83A1-F6EECF244321}">
                <p14:modId xmlns:p14="http://schemas.microsoft.com/office/powerpoint/2010/main" val="4180428527"/>
              </p:ext>
            </p:extLst>
          </p:nvPr>
        </p:nvGraphicFramePr>
        <p:xfrm>
          <a:off x="342900" y="1524000"/>
          <a:ext cx="8458198" cy="3406773"/>
        </p:xfrm>
        <a:graphic>
          <a:graphicData uri="http://schemas.openxmlformats.org/drawingml/2006/table">
            <a:tbl>
              <a:tblPr firstRow="1" bandRow="1">
                <a:tableStyleId>{5940675A-B579-460E-94D1-54222C63F5DA}</a:tableStyleId>
              </a:tblPr>
              <a:tblGrid>
                <a:gridCol w="1240405">
                  <a:extLst>
                    <a:ext uri="{9D8B030D-6E8A-4147-A177-3AD203B41FA5}">
                      <a16:colId xmlns:a16="http://schemas.microsoft.com/office/drawing/2014/main" val="1090253899"/>
                    </a:ext>
                  </a:extLst>
                </a:gridCol>
                <a:gridCol w="1103669">
                  <a:extLst>
                    <a:ext uri="{9D8B030D-6E8A-4147-A177-3AD203B41FA5}">
                      <a16:colId xmlns:a16="http://schemas.microsoft.com/office/drawing/2014/main" val="2507635974"/>
                    </a:ext>
                  </a:extLst>
                </a:gridCol>
                <a:gridCol w="898561">
                  <a:extLst>
                    <a:ext uri="{9D8B030D-6E8A-4147-A177-3AD203B41FA5}">
                      <a16:colId xmlns:a16="http://schemas.microsoft.com/office/drawing/2014/main" val="4145412707"/>
                    </a:ext>
                  </a:extLst>
                </a:gridCol>
                <a:gridCol w="898561">
                  <a:extLst>
                    <a:ext uri="{9D8B030D-6E8A-4147-A177-3AD203B41FA5}">
                      <a16:colId xmlns:a16="http://schemas.microsoft.com/office/drawing/2014/main" val="2795431172"/>
                    </a:ext>
                  </a:extLst>
                </a:gridCol>
                <a:gridCol w="1601783">
                  <a:extLst>
                    <a:ext uri="{9D8B030D-6E8A-4147-A177-3AD203B41FA5}">
                      <a16:colId xmlns:a16="http://schemas.microsoft.com/office/drawing/2014/main" val="1525961496"/>
                    </a:ext>
                  </a:extLst>
                </a:gridCol>
                <a:gridCol w="1328309">
                  <a:extLst>
                    <a:ext uri="{9D8B030D-6E8A-4147-A177-3AD203B41FA5}">
                      <a16:colId xmlns:a16="http://schemas.microsoft.com/office/drawing/2014/main" val="1462107497"/>
                    </a:ext>
                  </a:extLst>
                </a:gridCol>
                <a:gridCol w="1386910">
                  <a:extLst>
                    <a:ext uri="{9D8B030D-6E8A-4147-A177-3AD203B41FA5}">
                      <a16:colId xmlns:a16="http://schemas.microsoft.com/office/drawing/2014/main" val="3795485912"/>
                    </a:ext>
                  </a:extLst>
                </a:gridCol>
              </a:tblGrid>
              <a:tr h="434422">
                <a:tc>
                  <a:txBody>
                    <a:bodyPr/>
                    <a:lstStyle/>
                    <a:p>
                      <a:r>
                        <a:rPr lang="en-US" sz="2400" dirty="0"/>
                        <a:t>x</a:t>
                      </a:r>
                    </a:p>
                  </a:txBody>
                  <a:tcPr marL="63452" marR="63452" marT="34302" marB="34302"/>
                </a:tc>
                <a:tc>
                  <a:txBody>
                    <a:bodyPr/>
                    <a:lstStyle/>
                    <a:p>
                      <a:r>
                        <a:rPr lang="en-US" sz="2400" dirty="0"/>
                        <a:t>y</a:t>
                      </a:r>
                    </a:p>
                  </a:txBody>
                  <a:tcPr marL="63452" marR="63452" marT="34302" marB="34302"/>
                </a:tc>
                <a:tc>
                  <a:txBody>
                    <a:bodyPr/>
                    <a:lstStyle/>
                    <a:p>
                      <a:r>
                        <a:rPr lang="en-US" sz="2400" dirty="0"/>
                        <a:t>x-x*</a:t>
                      </a:r>
                    </a:p>
                  </a:txBody>
                  <a:tcPr marL="63452" marR="63452" marT="34302" marB="34302"/>
                </a:tc>
                <a:tc>
                  <a:txBody>
                    <a:bodyPr/>
                    <a:lstStyle/>
                    <a:p>
                      <a:r>
                        <a:rPr lang="en-US" sz="2400" dirty="0"/>
                        <a:t>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 (y-y*)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a:t>
                      </a:r>
                      <a:r>
                        <a:rPr lang="en-US" sz="2400" baseline="30000" dirty="0"/>
                        <a:t>2</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(y-y*)</a:t>
                      </a:r>
                      <a:r>
                        <a:rPr lang="en-US" sz="2400" baseline="30000" dirty="0"/>
                        <a:t>2</a:t>
                      </a:r>
                    </a:p>
                  </a:txBody>
                  <a:tcPr marL="63452" marR="63452" marT="34302" marB="34302"/>
                </a:tc>
                <a:extLst>
                  <a:ext uri="{0D108BD9-81ED-4DB2-BD59-A6C34878D82A}">
                    <a16:rowId xmlns:a16="http://schemas.microsoft.com/office/drawing/2014/main" val="711890534"/>
                  </a:ext>
                </a:extLst>
              </a:tr>
              <a:tr h="434422">
                <a:tc>
                  <a:txBody>
                    <a:bodyPr/>
                    <a:lstStyle/>
                    <a:p>
                      <a:r>
                        <a:rPr lang="en-US" sz="2400" dirty="0"/>
                        <a:t>5</a:t>
                      </a:r>
                    </a:p>
                  </a:txBody>
                  <a:tcPr marL="63452" marR="63452" marT="34302" marB="34302"/>
                </a:tc>
                <a:tc>
                  <a:txBody>
                    <a:bodyPr/>
                    <a:lstStyle/>
                    <a:p>
                      <a:r>
                        <a:rPr lang="en-US" sz="2400" dirty="0"/>
                        <a:t>25</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1910465539"/>
                  </a:ext>
                </a:extLst>
              </a:tr>
              <a:tr h="434422">
                <a:tc>
                  <a:txBody>
                    <a:bodyPr/>
                    <a:lstStyle/>
                    <a:p>
                      <a:r>
                        <a:rPr lang="en-US" sz="2400" dirty="0"/>
                        <a:t>3</a:t>
                      </a:r>
                    </a:p>
                  </a:txBody>
                  <a:tcPr marL="63452" marR="63452" marT="34302" marB="34302"/>
                </a:tc>
                <a:tc>
                  <a:txBody>
                    <a:bodyPr/>
                    <a:lstStyle/>
                    <a:p>
                      <a:r>
                        <a:rPr lang="en-US" sz="2400" dirty="0"/>
                        <a:t>20</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3107803859"/>
                  </a:ext>
                </a:extLst>
              </a:tr>
              <a:tr h="434422">
                <a:tc>
                  <a:txBody>
                    <a:bodyPr/>
                    <a:lstStyle/>
                    <a:p>
                      <a:r>
                        <a:rPr lang="en-US" sz="2400" dirty="0"/>
                        <a:t>4</a:t>
                      </a:r>
                    </a:p>
                  </a:txBody>
                  <a:tcPr marL="63452" marR="63452" marT="34302" marB="34302"/>
                </a:tc>
                <a:tc>
                  <a:txBody>
                    <a:bodyPr/>
                    <a:lstStyle/>
                    <a:p>
                      <a:r>
                        <a:rPr lang="en-US" sz="2400" dirty="0"/>
                        <a:t>21</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913129663"/>
                  </a:ext>
                </a:extLst>
              </a:tr>
              <a:tr h="434422">
                <a:tc>
                  <a:txBody>
                    <a:bodyPr/>
                    <a:lstStyle/>
                    <a:p>
                      <a:r>
                        <a:rPr lang="en-US" sz="2400" dirty="0"/>
                        <a:t>10</a:t>
                      </a:r>
                    </a:p>
                  </a:txBody>
                  <a:tcPr marL="63452" marR="63452" marT="34302" marB="34302"/>
                </a:tc>
                <a:tc>
                  <a:txBody>
                    <a:bodyPr/>
                    <a:lstStyle/>
                    <a:p>
                      <a:r>
                        <a:rPr lang="en-US" sz="2400" dirty="0"/>
                        <a:t>35</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1976348641"/>
                  </a:ext>
                </a:extLst>
              </a:tr>
              <a:tr h="434422">
                <a:tc>
                  <a:txBody>
                    <a:bodyPr/>
                    <a:lstStyle/>
                    <a:p>
                      <a:r>
                        <a:rPr lang="en-US" sz="2400" dirty="0"/>
                        <a:t>15</a:t>
                      </a:r>
                    </a:p>
                  </a:txBody>
                  <a:tcPr marL="63452" marR="63452" marT="34302" marB="34302"/>
                </a:tc>
                <a:tc>
                  <a:txBody>
                    <a:bodyPr/>
                    <a:lstStyle/>
                    <a:p>
                      <a:r>
                        <a:rPr lang="en-US" sz="2400" dirty="0"/>
                        <a:t>38</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735634517"/>
                  </a:ext>
                </a:extLst>
              </a:tr>
              <a:tr h="800241">
                <a:tc>
                  <a:txBody>
                    <a:bodyPr/>
                    <a:lstStyle/>
                    <a:p>
                      <a:r>
                        <a:rPr lang="en-US" sz="2400" dirty="0"/>
                        <a:t>Sum = 37</a:t>
                      </a:r>
                    </a:p>
                  </a:txBody>
                  <a:tcPr marL="63452" marR="63452" marT="34302" marB="34302"/>
                </a:tc>
                <a:tc>
                  <a:txBody>
                    <a:bodyPr/>
                    <a:lstStyle/>
                    <a:p>
                      <a:r>
                        <a:rPr lang="en-US" sz="2400" dirty="0"/>
                        <a:t>Sum =139</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2009423142"/>
                  </a:ext>
                </a:extLst>
              </a:tr>
            </a:tbl>
          </a:graphicData>
        </a:graphic>
      </p:graphicFrame>
      <p:sp>
        <p:nvSpPr>
          <p:cNvPr id="2" name="Title 1">
            <a:extLst>
              <a:ext uri="{FF2B5EF4-FFF2-40B4-BE49-F238E27FC236}">
                <a16:creationId xmlns:a16="http://schemas.microsoft.com/office/drawing/2014/main" id="{BB2FC2B7-1C1F-4FAC-A5B4-916B15BCF87C}"/>
              </a:ext>
            </a:extLst>
          </p:cNvPr>
          <p:cNvSpPr>
            <a:spLocks noGrp="1"/>
          </p:cNvSpPr>
          <p:nvPr>
            <p:ph type="title" idx="4294967295"/>
          </p:nvPr>
        </p:nvSpPr>
        <p:spPr>
          <a:xfrm>
            <a:off x="342900" y="163513"/>
            <a:ext cx="6057900" cy="1143000"/>
          </a:xfrm>
        </p:spPr>
        <p:txBody>
          <a:bodyPr/>
          <a:lstStyle/>
          <a:p>
            <a:pPr>
              <a:defRPr/>
            </a:pPr>
            <a:r>
              <a:rPr lang="en-US" dirty="0"/>
              <a:t>Correlation: Solution</a:t>
            </a:r>
          </a:p>
        </p:txBody>
      </p:sp>
      <p:sp>
        <p:nvSpPr>
          <p:cNvPr id="3" name="Footer Placeholder 2">
            <a:extLst>
              <a:ext uri="{FF2B5EF4-FFF2-40B4-BE49-F238E27FC236}">
                <a16:creationId xmlns:a16="http://schemas.microsoft.com/office/drawing/2014/main" id="{1BFCEBE1-14A6-4653-8117-B9D50443ED20}"/>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5B7D3407-631D-4F52-9C5B-2DB81D779E6A}"/>
              </a:ext>
            </a:extLst>
          </p:cNvPr>
          <p:cNvSpPr>
            <a:spLocks noGrp="1"/>
          </p:cNvSpPr>
          <p:nvPr>
            <p:ph type="dt" sz="quarter" idx="11"/>
          </p:nvPr>
        </p:nvSpPr>
        <p:spPr/>
        <p:txBody>
          <a:bodyPr/>
          <a:lstStyle/>
          <a:p>
            <a:pPr>
              <a:defRPr/>
            </a:pPr>
            <a:fld id="{6E9DFC35-3483-494A-BA4A-323B0807C153}" type="datetime1">
              <a:rPr lang="en-US"/>
              <a:pPr>
                <a:defRPr/>
              </a:pPr>
              <a:t>9/21/2023</a:t>
            </a:fld>
            <a:endParaRPr lang="en-US" dirty="0"/>
          </a:p>
        </p:txBody>
      </p:sp>
      <p:sp>
        <p:nvSpPr>
          <p:cNvPr id="113737" name="Slide Number Placeholder 6">
            <a:extLst>
              <a:ext uri="{FF2B5EF4-FFF2-40B4-BE49-F238E27FC236}">
                <a16:creationId xmlns:a16="http://schemas.microsoft.com/office/drawing/2014/main" id="{97FB86CD-FE4F-4A59-8D68-5148763CEDA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F74AEF1-DF95-4984-A410-FAF56E5EFF67}" type="slidenum">
              <a:rPr lang="en-US" altLang="en-US" sz="1200" smtClean="0">
                <a:solidFill>
                  <a:srgbClr val="898989"/>
                </a:solidFill>
              </a:rPr>
              <a:pPr>
                <a:spcBef>
                  <a:spcPct val="0"/>
                </a:spcBef>
                <a:buFontTx/>
                <a:buNone/>
              </a:pPr>
              <a:t>102</a:t>
            </a:fld>
            <a:endParaRPr lang="en-US" altLang="en-US" sz="1200">
              <a:solidFill>
                <a:srgbClr val="898989"/>
              </a:solidFill>
            </a:endParaRPr>
          </a:p>
        </p:txBody>
      </p:sp>
      <p:sp>
        <p:nvSpPr>
          <p:cNvPr id="9" name="TextBox 4">
            <a:extLst>
              <a:ext uri="{FF2B5EF4-FFF2-40B4-BE49-F238E27FC236}">
                <a16:creationId xmlns:a16="http://schemas.microsoft.com/office/drawing/2014/main" id="{8DF99295-4769-49C1-BB84-3B41AE514B42}"/>
              </a:ext>
            </a:extLst>
          </p:cNvPr>
          <p:cNvSpPr txBox="1">
            <a:spLocks noChangeArrowheads="1"/>
          </p:cNvSpPr>
          <p:nvPr/>
        </p:nvSpPr>
        <p:spPr bwMode="auto">
          <a:xfrm>
            <a:off x="457200" y="5037138"/>
            <a:ext cx="2590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t>Average (x) = 7.4</a:t>
            </a:r>
          </a:p>
          <a:p>
            <a:pPr>
              <a:spcBef>
                <a:spcPct val="0"/>
              </a:spcBef>
              <a:buFontTx/>
              <a:buNone/>
            </a:pPr>
            <a:r>
              <a:rPr lang="en-US" altLang="en-US" sz="1800" dirty="0"/>
              <a:t>Average (y) </a:t>
            </a:r>
            <a:r>
              <a:rPr lang="en-US" altLang="en-US" sz="1800"/>
              <a:t>= 27.8</a:t>
            </a:r>
            <a:endParaRPr lang="en-US" altLang="en-US" sz="1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945CBED-4B21-4151-B661-67579CE25B85}"/>
              </a:ext>
            </a:extLst>
          </p:cNvPr>
          <p:cNvGraphicFramePr>
            <a:graphicFrameLocks noGrp="1"/>
          </p:cNvGraphicFramePr>
          <p:nvPr>
            <p:ph idx="1"/>
            <p:extLst>
              <p:ext uri="{D42A27DB-BD31-4B8C-83A1-F6EECF244321}">
                <p14:modId xmlns:p14="http://schemas.microsoft.com/office/powerpoint/2010/main" val="2175614959"/>
              </p:ext>
            </p:extLst>
          </p:nvPr>
        </p:nvGraphicFramePr>
        <p:xfrm>
          <a:off x="342900" y="1524000"/>
          <a:ext cx="8458198" cy="3406773"/>
        </p:xfrm>
        <a:graphic>
          <a:graphicData uri="http://schemas.openxmlformats.org/drawingml/2006/table">
            <a:tbl>
              <a:tblPr firstRow="1" bandRow="1">
                <a:tableStyleId>{5940675A-B579-460E-94D1-54222C63F5DA}</a:tableStyleId>
              </a:tblPr>
              <a:tblGrid>
                <a:gridCol w="1240405">
                  <a:extLst>
                    <a:ext uri="{9D8B030D-6E8A-4147-A177-3AD203B41FA5}">
                      <a16:colId xmlns:a16="http://schemas.microsoft.com/office/drawing/2014/main" val="1090253899"/>
                    </a:ext>
                  </a:extLst>
                </a:gridCol>
                <a:gridCol w="1103669">
                  <a:extLst>
                    <a:ext uri="{9D8B030D-6E8A-4147-A177-3AD203B41FA5}">
                      <a16:colId xmlns:a16="http://schemas.microsoft.com/office/drawing/2014/main" val="2507635974"/>
                    </a:ext>
                  </a:extLst>
                </a:gridCol>
                <a:gridCol w="898561">
                  <a:extLst>
                    <a:ext uri="{9D8B030D-6E8A-4147-A177-3AD203B41FA5}">
                      <a16:colId xmlns:a16="http://schemas.microsoft.com/office/drawing/2014/main" val="4145412707"/>
                    </a:ext>
                  </a:extLst>
                </a:gridCol>
                <a:gridCol w="898561">
                  <a:extLst>
                    <a:ext uri="{9D8B030D-6E8A-4147-A177-3AD203B41FA5}">
                      <a16:colId xmlns:a16="http://schemas.microsoft.com/office/drawing/2014/main" val="2795431172"/>
                    </a:ext>
                  </a:extLst>
                </a:gridCol>
                <a:gridCol w="1601783">
                  <a:extLst>
                    <a:ext uri="{9D8B030D-6E8A-4147-A177-3AD203B41FA5}">
                      <a16:colId xmlns:a16="http://schemas.microsoft.com/office/drawing/2014/main" val="1525961496"/>
                    </a:ext>
                  </a:extLst>
                </a:gridCol>
                <a:gridCol w="1328309">
                  <a:extLst>
                    <a:ext uri="{9D8B030D-6E8A-4147-A177-3AD203B41FA5}">
                      <a16:colId xmlns:a16="http://schemas.microsoft.com/office/drawing/2014/main" val="1462107497"/>
                    </a:ext>
                  </a:extLst>
                </a:gridCol>
                <a:gridCol w="1386910">
                  <a:extLst>
                    <a:ext uri="{9D8B030D-6E8A-4147-A177-3AD203B41FA5}">
                      <a16:colId xmlns:a16="http://schemas.microsoft.com/office/drawing/2014/main" val="3795485912"/>
                    </a:ext>
                  </a:extLst>
                </a:gridCol>
              </a:tblGrid>
              <a:tr h="434422">
                <a:tc>
                  <a:txBody>
                    <a:bodyPr/>
                    <a:lstStyle/>
                    <a:p>
                      <a:r>
                        <a:rPr lang="en-US" sz="2400" dirty="0"/>
                        <a:t>x</a:t>
                      </a:r>
                    </a:p>
                  </a:txBody>
                  <a:tcPr marL="63452" marR="63452" marT="34302" marB="34302"/>
                </a:tc>
                <a:tc>
                  <a:txBody>
                    <a:bodyPr/>
                    <a:lstStyle/>
                    <a:p>
                      <a:r>
                        <a:rPr lang="en-US" sz="2400" dirty="0"/>
                        <a:t>y</a:t>
                      </a:r>
                    </a:p>
                  </a:txBody>
                  <a:tcPr marL="63452" marR="63452" marT="34302" marB="34302"/>
                </a:tc>
                <a:tc>
                  <a:txBody>
                    <a:bodyPr/>
                    <a:lstStyle/>
                    <a:p>
                      <a:r>
                        <a:rPr lang="en-US" sz="2400" dirty="0"/>
                        <a:t>x-x*</a:t>
                      </a:r>
                    </a:p>
                  </a:txBody>
                  <a:tcPr marL="63452" marR="63452" marT="34302" marB="34302"/>
                </a:tc>
                <a:tc>
                  <a:txBody>
                    <a:bodyPr/>
                    <a:lstStyle/>
                    <a:p>
                      <a:r>
                        <a:rPr lang="en-US" sz="2400" dirty="0"/>
                        <a:t>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 (y-y*)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a:t>
                      </a:r>
                      <a:r>
                        <a:rPr lang="en-US" sz="2400" baseline="30000" dirty="0"/>
                        <a:t>2</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(y-y*)</a:t>
                      </a:r>
                      <a:r>
                        <a:rPr lang="en-US" sz="2400" baseline="30000" dirty="0"/>
                        <a:t>2</a:t>
                      </a:r>
                    </a:p>
                  </a:txBody>
                  <a:tcPr marL="63452" marR="63452" marT="34302" marB="34302"/>
                </a:tc>
                <a:extLst>
                  <a:ext uri="{0D108BD9-81ED-4DB2-BD59-A6C34878D82A}">
                    <a16:rowId xmlns:a16="http://schemas.microsoft.com/office/drawing/2014/main" val="711890534"/>
                  </a:ext>
                </a:extLst>
              </a:tr>
              <a:tr h="434422">
                <a:tc>
                  <a:txBody>
                    <a:bodyPr/>
                    <a:lstStyle/>
                    <a:p>
                      <a:r>
                        <a:rPr lang="en-US" sz="2400" dirty="0"/>
                        <a:t>5</a:t>
                      </a:r>
                    </a:p>
                  </a:txBody>
                  <a:tcPr marL="63452" marR="63452" marT="34302" marB="34302"/>
                </a:tc>
                <a:tc>
                  <a:txBody>
                    <a:bodyPr/>
                    <a:lstStyle/>
                    <a:p>
                      <a:r>
                        <a:rPr lang="en-US" sz="2400" dirty="0"/>
                        <a:t>25</a:t>
                      </a:r>
                    </a:p>
                  </a:txBody>
                  <a:tcPr marL="63452" marR="63452" marT="34302" marB="34302"/>
                </a:tc>
                <a:tc>
                  <a:txBody>
                    <a:bodyPr/>
                    <a:lstStyle/>
                    <a:p>
                      <a:r>
                        <a:rPr lang="en-US" sz="2400" dirty="0"/>
                        <a:t>-2.4</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1910465539"/>
                  </a:ext>
                </a:extLst>
              </a:tr>
              <a:tr h="434422">
                <a:tc>
                  <a:txBody>
                    <a:bodyPr/>
                    <a:lstStyle/>
                    <a:p>
                      <a:r>
                        <a:rPr lang="en-US" sz="2400" dirty="0"/>
                        <a:t>3</a:t>
                      </a:r>
                    </a:p>
                  </a:txBody>
                  <a:tcPr marL="63452" marR="63452" marT="34302" marB="34302"/>
                </a:tc>
                <a:tc>
                  <a:txBody>
                    <a:bodyPr/>
                    <a:lstStyle/>
                    <a:p>
                      <a:r>
                        <a:rPr lang="en-US" sz="2400" dirty="0"/>
                        <a:t>20</a:t>
                      </a:r>
                    </a:p>
                  </a:txBody>
                  <a:tcPr marL="63452" marR="63452" marT="34302" marB="34302"/>
                </a:tc>
                <a:tc>
                  <a:txBody>
                    <a:bodyPr/>
                    <a:lstStyle/>
                    <a:p>
                      <a:r>
                        <a:rPr lang="en-US" sz="2400" dirty="0"/>
                        <a:t>-4.4</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3107803859"/>
                  </a:ext>
                </a:extLst>
              </a:tr>
              <a:tr h="434422">
                <a:tc>
                  <a:txBody>
                    <a:bodyPr/>
                    <a:lstStyle/>
                    <a:p>
                      <a:r>
                        <a:rPr lang="en-US" sz="2400" dirty="0"/>
                        <a:t>4</a:t>
                      </a:r>
                    </a:p>
                  </a:txBody>
                  <a:tcPr marL="63452" marR="63452" marT="34302" marB="34302"/>
                </a:tc>
                <a:tc>
                  <a:txBody>
                    <a:bodyPr/>
                    <a:lstStyle/>
                    <a:p>
                      <a:r>
                        <a:rPr lang="en-US" sz="2400" dirty="0"/>
                        <a:t>21</a:t>
                      </a:r>
                    </a:p>
                  </a:txBody>
                  <a:tcPr marL="63452" marR="63452" marT="34302" marB="34302"/>
                </a:tc>
                <a:tc>
                  <a:txBody>
                    <a:bodyPr/>
                    <a:lstStyle/>
                    <a:p>
                      <a:r>
                        <a:rPr lang="en-US" sz="2400" dirty="0"/>
                        <a:t>-3.4</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913129663"/>
                  </a:ext>
                </a:extLst>
              </a:tr>
              <a:tr h="434422">
                <a:tc>
                  <a:txBody>
                    <a:bodyPr/>
                    <a:lstStyle/>
                    <a:p>
                      <a:r>
                        <a:rPr lang="en-US" sz="2400" dirty="0"/>
                        <a:t>10</a:t>
                      </a:r>
                    </a:p>
                  </a:txBody>
                  <a:tcPr marL="63452" marR="63452" marT="34302" marB="34302"/>
                </a:tc>
                <a:tc>
                  <a:txBody>
                    <a:bodyPr/>
                    <a:lstStyle/>
                    <a:p>
                      <a:r>
                        <a:rPr lang="en-US" sz="2400" dirty="0"/>
                        <a:t>35</a:t>
                      </a:r>
                    </a:p>
                  </a:txBody>
                  <a:tcPr marL="63452" marR="63452" marT="34302" marB="34302"/>
                </a:tc>
                <a:tc>
                  <a:txBody>
                    <a:bodyPr/>
                    <a:lstStyle/>
                    <a:p>
                      <a:r>
                        <a:rPr lang="en-US" sz="2400" dirty="0"/>
                        <a:t>2.6</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1976348641"/>
                  </a:ext>
                </a:extLst>
              </a:tr>
              <a:tr h="434422">
                <a:tc>
                  <a:txBody>
                    <a:bodyPr/>
                    <a:lstStyle/>
                    <a:p>
                      <a:r>
                        <a:rPr lang="en-US" sz="2400" dirty="0"/>
                        <a:t>15</a:t>
                      </a:r>
                    </a:p>
                  </a:txBody>
                  <a:tcPr marL="63452" marR="63452" marT="34302" marB="34302"/>
                </a:tc>
                <a:tc>
                  <a:txBody>
                    <a:bodyPr/>
                    <a:lstStyle/>
                    <a:p>
                      <a:r>
                        <a:rPr lang="en-US" sz="2400" dirty="0"/>
                        <a:t>38</a:t>
                      </a:r>
                    </a:p>
                  </a:txBody>
                  <a:tcPr marL="63452" marR="63452" marT="34302" marB="34302"/>
                </a:tc>
                <a:tc>
                  <a:txBody>
                    <a:bodyPr/>
                    <a:lstStyle/>
                    <a:p>
                      <a:r>
                        <a:rPr lang="en-US" sz="2400" dirty="0"/>
                        <a:t>7.6</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735634517"/>
                  </a:ext>
                </a:extLst>
              </a:tr>
              <a:tr h="800241">
                <a:tc>
                  <a:txBody>
                    <a:bodyPr/>
                    <a:lstStyle/>
                    <a:p>
                      <a:r>
                        <a:rPr lang="en-US" sz="2400" dirty="0"/>
                        <a:t>Sum = 37</a:t>
                      </a:r>
                    </a:p>
                  </a:txBody>
                  <a:tcPr marL="63452" marR="63452" marT="34302" marB="34302"/>
                </a:tc>
                <a:tc>
                  <a:txBody>
                    <a:bodyPr/>
                    <a:lstStyle/>
                    <a:p>
                      <a:r>
                        <a:rPr lang="en-US" sz="2400" dirty="0"/>
                        <a:t>Sum =139</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2009423142"/>
                  </a:ext>
                </a:extLst>
              </a:tr>
            </a:tbl>
          </a:graphicData>
        </a:graphic>
      </p:graphicFrame>
      <p:sp>
        <p:nvSpPr>
          <p:cNvPr id="2" name="Title 1">
            <a:extLst>
              <a:ext uri="{FF2B5EF4-FFF2-40B4-BE49-F238E27FC236}">
                <a16:creationId xmlns:a16="http://schemas.microsoft.com/office/drawing/2014/main" id="{BB2FC2B7-1C1F-4FAC-A5B4-916B15BCF87C}"/>
              </a:ext>
            </a:extLst>
          </p:cNvPr>
          <p:cNvSpPr>
            <a:spLocks noGrp="1"/>
          </p:cNvSpPr>
          <p:nvPr>
            <p:ph type="title" idx="4294967295"/>
          </p:nvPr>
        </p:nvSpPr>
        <p:spPr>
          <a:xfrm>
            <a:off x="342900" y="163513"/>
            <a:ext cx="6057900" cy="1143000"/>
          </a:xfrm>
        </p:spPr>
        <p:txBody>
          <a:bodyPr/>
          <a:lstStyle/>
          <a:p>
            <a:pPr>
              <a:defRPr/>
            </a:pPr>
            <a:r>
              <a:rPr lang="en-US" dirty="0"/>
              <a:t>Correlation: Solution</a:t>
            </a:r>
          </a:p>
        </p:txBody>
      </p:sp>
      <p:sp>
        <p:nvSpPr>
          <p:cNvPr id="3" name="Footer Placeholder 2">
            <a:extLst>
              <a:ext uri="{FF2B5EF4-FFF2-40B4-BE49-F238E27FC236}">
                <a16:creationId xmlns:a16="http://schemas.microsoft.com/office/drawing/2014/main" id="{1BFCEBE1-14A6-4653-8117-B9D50443ED20}"/>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5B7D3407-631D-4F52-9C5B-2DB81D779E6A}"/>
              </a:ext>
            </a:extLst>
          </p:cNvPr>
          <p:cNvSpPr>
            <a:spLocks noGrp="1"/>
          </p:cNvSpPr>
          <p:nvPr>
            <p:ph type="dt" sz="quarter" idx="11"/>
          </p:nvPr>
        </p:nvSpPr>
        <p:spPr/>
        <p:txBody>
          <a:bodyPr/>
          <a:lstStyle/>
          <a:p>
            <a:pPr>
              <a:defRPr/>
            </a:pPr>
            <a:fld id="{6E9DFC35-3483-494A-BA4A-323B0807C153}" type="datetime1">
              <a:rPr lang="en-US"/>
              <a:pPr>
                <a:defRPr/>
              </a:pPr>
              <a:t>9/21/2023</a:t>
            </a:fld>
            <a:endParaRPr lang="en-US" dirty="0"/>
          </a:p>
        </p:txBody>
      </p:sp>
      <p:sp>
        <p:nvSpPr>
          <p:cNvPr id="113737" name="Slide Number Placeholder 6">
            <a:extLst>
              <a:ext uri="{FF2B5EF4-FFF2-40B4-BE49-F238E27FC236}">
                <a16:creationId xmlns:a16="http://schemas.microsoft.com/office/drawing/2014/main" id="{97FB86CD-FE4F-4A59-8D68-5148763CEDA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F74AEF1-DF95-4984-A410-FAF56E5EFF67}" type="slidenum">
              <a:rPr lang="en-US" altLang="en-US" sz="1200" smtClean="0">
                <a:solidFill>
                  <a:srgbClr val="898989"/>
                </a:solidFill>
              </a:rPr>
              <a:pPr>
                <a:spcBef>
                  <a:spcPct val="0"/>
                </a:spcBef>
                <a:buFontTx/>
                <a:buNone/>
              </a:pPr>
              <a:t>103</a:t>
            </a:fld>
            <a:endParaRPr lang="en-US" altLang="en-US" sz="1200">
              <a:solidFill>
                <a:srgbClr val="898989"/>
              </a:solidFill>
            </a:endParaRPr>
          </a:p>
        </p:txBody>
      </p:sp>
    </p:spTree>
    <p:extLst>
      <p:ext uri="{BB962C8B-B14F-4D97-AF65-F5344CB8AC3E}">
        <p14:creationId xmlns:p14="http://schemas.microsoft.com/office/powerpoint/2010/main" val="38759104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945CBED-4B21-4151-B661-67579CE25B85}"/>
              </a:ext>
            </a:extLst>
          </p:cNvPr>
          <p:cNvGraphicFramePr>
            <a:graphicFrameLocks noGrp="1"/>
          </p:cNvGraphicFramePr>
          <p:nvPr>
            <p:ph idx="1"/>
            <p:extLst>
              <p:ext uri="{D42A27DB-BD31-4B8C-83A1-F6EECF244321}">
                <p14:modId xmlns:p14="http://schemas.microsoft.com/office/powerpoint/2010/main" val="180764100"/>
              </p:ext>
            </p:extLst>
          </p:nvPr>
        </p:nvGraphicFramePr>
        <p:xfrm>
          <a:off x="342900" y="1524000"/>
          <a:ext cx="8458198" cy="3406773"/>
        </p:xfrm>
        <a:graphic>
          <a:graphicData uri="http://schemas.openxmlformats.org/drawingml/2006/table">
            <a:tbl>
              <a:tblPr firstRow="1" bandRow="1">
                <a:tableStyleId>{5940675A-B579-460E-94D1-54222C63F5DA}</a:tableStyleId>
              </a:tblPr>
              <a:tblGrid>
                <a:gridCol w="1240405">
                  <a:extLst>
                    <a:ext uri="{9D8B030D-6E8A-4147-A177-3AD203B41FA5}">
                      <a16:colId xmlns:a16="http://schemas.microsoft.com/office/drawing/2014/main" val="1090253899"/>
                    </a:ext>
                  </a:extLst>
                </a:gridCol>
                <a:gridCol w="1103669">
                  <a:extLst>
                    <a:ext uri="{9D8B030D-6E8A-4147-A177-3AD203B41FA5}">
                      <a16:colId xmlns:a16="http://schemas.microsoft.com/office/drawing/2014/main" val="2507635974"/>
                    </a:ext>
                  </a:extLst>
                </a:gridCol>
                <a:gridCol w="898561">
                  <a:extLst>
                    <a:ext uri="{9D8B030D-6E8A-4147-A177-3AD203B41FA5}">
                      <a16:colId xmlns:a16="http://schemas.microsoft.com/office/drawing/2014/main" val="4145412707"/>
                    </a:ext>
                  </a:extLst>
                </a:gridCol>
                <a:gridCol w="898561">
                  <a:extLst>
                    <a:ext uri="{9D8B030D-6E8A-4147-A177-3AD203B41FA5}">
                      <a16:colId xmlns:a16="http://schemas.microsoft.com/office/drawing/2014/main" val="2795431172"/>
                    </a:ext>
                  </a:extLst>
                </a:gridCol>
                <a:gridCol w="1601783">
                  <a:extLst>
                    <a:ext uri="{9D8B030D-6E8A-4147-A177-3AD203B41FA5}">
                      <a16:colId xmlns:a16="http://schemas.microsoft.com/office/drawing/2014/main" val="1525961496"/>
                    </a:ext>
                  </a:extLst>
                </a:gridCol>
                <a:gridCol w="1328309">
                  <a:extLst>
                    <a:ext uri="{9D8B030D-6E8A-4147-A177-3AD203B41FA5}">
                      <a16:colId xmlns:a16="http://schemas.microsoft.com/office/drawing/2014/main" val="1462107497"/>
                    </a:ext>
                  </a:extLst>
                </a:gridCol>
                <a:gridCol w="1386910">
                  <a:extLst>
                    <a:ext uri="{9D8B030D-6E8A-4147-A177-3AD203B41FA5}">
                      <a16:colId xmlns:a16="http://schemas.microsoft.com/office/drawing/2014/main" val="3795485912"/>
                    </a:ext>
                  </a:extLst>
                </a:gridCol>
              </a:tblGrid>
              <a:tr h="434422">
                <a:tc>
                  <a:txBody>
                    <a:bodyPr/>
                    <a:lstStyle/>
                    <a:p>
                      <a:r>
                        <a:rPr lang="en-US" sz="2400" dirty="0"/>
                        <a:t>x</a:t>
                      </a:r>
                    </a:p>
                  </a:txBody>
                  <a:tcPr marL="63452" marR="63452" marT="34302" marB="34302"/>
                </a:tc>
                <a:tc>
                  <a:txBody>
                    <a:bodyPr/>
                    <a:lstStyle/>
                    <a:p>
                      <a:r>
                        <a:rPr lang="en-US" sz="2400" dirty="0"/>
                        <a:t>y</a:t>
                      </a:r>
                    </a:p>
                  </a:txBody>
                  <a:tcPr marL="63452" marR="63452" marT="34302" marB="34302"/>
                </a:tc>
                <a:tc>
                  <a:txBody>
                    <a:bodyPr/>
                    <a:lstStyle/>
                    <a:p>
                      <a:r>
                        <a:rPr lang="en-US" sz="2400" dirty="0"/>
                        <a:t>x-x*</a:t>
                      </a:r>
                    </a:p>
                  </a:txBody>
                  <a:tcPr marL="63452" marR="63452" marT="34302" marB="34302"/>
                </a:tc>
                <a:tc>
                  <a:txBody>
                    <a:bodyPr/>
                    <a:lstStyle/>
                    <a:p>
                      <a:r>
                        <a:rPr lang="en-US" sz="2400" dirty="0"/>
                        <a:t>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 (y-y*)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a:t>
                      </a:r>
                      <a:r>
                        <a:rPr lang="en-US" sz="2400" baseline="30000" dirty="0"/>
                        <a:t>2</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(y-y*)</a:t>
                      </a:r>
                      <a:r>
                        <a:rPr lang="en-US" sz="2400" baseline="30000" dirty="0"/>
                        <a:t>2</a:t>
                      </a:r>
                    </a:p>
                  </a:txBody>
                  <a:tcPr marL="63452" marR="63452" marT="34302" marB="34302"/>
                </a:tc>
                <a:extLst>
                  <a:ext uri="{0D108BD9-81ED-4DB2-BD59-A6C34878D82A}">
                    <a16:rowId xmlns:a16="http://schemas.microsoft.com/office/drawing/2014/main" val="711890534"/>
                  </a:ext>
                </a:extLst>
              </a:tr>
              <a:tr h="434422">
                <a:tc>
                  <a:txBody>
                    <a:bodyPr/>
                    <a:lstStyle/>
                    <a:p>
                      <a:r>
                        <a:rPr lang="en-US" sz="2400" dirty="0"/>
                        <a:t>5</a:t>
                      </a:r>
                    </a:p>
                  </a:txBody>
                  <a:tcPr marL="63452" marR="63452" marT="34302" marB="34302"/>
                </a:tc>
                <a:tc>
                  <a:txBody>
                    <a:bodyPr/>
                    <a:lstStyle/>
                    <a:p>
                      <a:r>
                        <a:rPr lang="en-US" sz="2400" dirty="0"/>
                        <a:t>25</a:t>
                      </a:r>
                    </a:p>
                  </a:txBody>
                  <a:tcPr marL="63452" marR="63452" marT="34302" marB="34302"/>
                </a:tc>
                <a:tc>
                  <a:txBody>
                    <a:bodyPr/>
                    <a:lstStyle/>
                    <a:p>
                      <a:r>
                        <a:rPr lang="en-US" sz="2400" dirty="0"/>
                        <a:t>-2.4</a:t>
                      </a:r>
                    </a:p>
                  </a:txBody>
                  <a:tcPr marL="63452" marR="63452" marT="34302" marB="34302"/>
                </a:tc>
                <a:tc>
                  <a:txBody>
                    <a:bodyPr/>
                    <a:lstStyle/>
                    <a:p>
                      <a:r>
                        <a:rPr lang="en-US" sz="2400" dirty="0"/>
                        <a:t>-2.8</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1910465539"/>
                  </a:ext>
                </a:extLst>
              </a:tr>
              <a:tr h="434422">
                <a:tc>
                  <a:txBody>
                    <a:bodyPr/>
                    <a:lstStyle/>
                    <a:p>
                      <a:r>
                        <a:rPr lang="en-US" sz="2400" dirty="0"/>
                        <a:t>3</a:t>
                      </a:r>
                    </a:p>
                  </a:txBody>
                  <a:tcPr marL="63452" marR="63452" marT="34302" marB="34302"/>
                </a:tc>
                <a:tc>
                  <a:txBody>
                    <a:bodyPr/>
                    <a:lstStyle/>
                    <a:p>
                      <a:r>
                        <a:rPr lang="en-US" sz="2400" dirty="0"/>
                        <a:t>20</a:t>
                      </a:r>
                    </a:p>
                  </a:txBody>
                  <a:tcPr marL="63452" marR="63452" marT="34302" marB="34302"/>
                </a:tc>
                <a:tc>
                  <a:txBody>
                    <a:bodyPr/>
                    <a:lstStyle/>
                    <a:p>
                      <a:r>
                        <a:rPr lang="en-US" sz="2400" dirty="0"/>
                        <a:t>-4.4</a:t>
                      </a:r>
                    </a:p>
                  </a:txBody>
                  <a:tcPr marL="63452" marR="63452" marT="34302" marB="34302"/>
                </a:tc>
                <a:tc>
                  <a:txBody>
                    <a:bodyPr/>
                    <a:lstStyle/>
                    <a:p>
                      <a:r>
                        <a:rPr lang="en-US" sz="2400" dirty="0"/>
                        <a:t>-7.8</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3107803859"/>
                  </a:ext>
                </a:extLst>
              </a:tr>
              <a:tr h="434422">
                <a:tc>
                  <a:txBody>
                    <a:bodyPr/>
                    <a:lstStyle/>
                    <a:p>
                      <a:r>
                        <a:rPr lang="en-US" sz="2400" dirty="0"/>
                        <a:t>4</a:t>
                      </a:r>
                    </a:p>
                  </a:txBody>
                  <a:tcPr marL="63452" marR="63452" marT="34302" marB="34302"/>
                </a:tc>
                <a:tc>
                  <a:txBody>
                    <a:bodyPr/>
                    <a:lstStyle/>
                    <a:p>
                      <a:r>
                        <a:rPr lang="en-US" sz="2400" dirty="0"/>
                        <a:t>21</a:t>
                      </a:r>
                    </a:p>
                  </a:txBody>
                  <a:tcPr marL="63452" marR="63452" marT="34302" marB="34302"/>
                </a:tc>
                <a:tc>
                  <a:txBody>
                    <a:bodyPr/>
                    <a:lstStyle/>
                    <a:p>
                      <a:r>
                        <a:rPr lang="en-US" sz="2400" dirty="0"/>
                        <a:t>-3.4</a:t>
                      </a:r>
                    </a:p>
                  </a:txBody>
                  <a:tcPr marL="63452" marR="63452" marT="34302" marB="34302"/>
                </a:tc>
                <a:tc>
                  <a:txBody>
                    <a:bodyPr/>
                    <a:lstStyle/>
                    <a:p>
                      <a:r>
                        <a:rPr lang="en-US" sz="2400" dirty="0"/>
                        <a:t>- 6.8</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913129663"/>
                  </a:ext>
                </a:extLst>
              </a:tr>
              <a:tr h="434422">
                <a:tc>
                  <a:txBody>
                    <a:bodyPr/>
                    <a:lstStyle/>
                    <a:p>
                      <a:r>
                        <a:rPr lang="en-US" sz="2400" dirty="0"/>
                        <a:t>10</a:t>
                      </a:r>
                    </a:p>
                  </a:txBody>
                  <a:tcPr marL="63452" marR="63452" marT="34302" marB="34302"/>
                </a:tc>
                <a:tc>
                  <a:txBody>
                    <a:bodyPr/>
                    <a:lstStyle/>
                    <a:p>
                      <a:r>
                        <a:rPr lang="en-US" sz="2400" dirty="0"/>
                        <a:t>35</a:t>
                      </a:r>
                    </a:p>
                  </a:txBody>
                  <a:tcPr marL="63452" marR="63452" marT="34302" marB="34302"/>
                </a:tc>
                <a:tc>
                  <a:txBody>
                    <a:bodyPr/>
                    <a:lstStyle/>
                    <a:p>
                      <a:r>
                        <a:rPr lang="en-US" sz="2400" dirty="0"/>
                        <a:t>2.6</a:t>
                      </a:r>
                    </a:p>
                  </a:txBody>
                  <a:tcPr marL="63452" marR="63452" marT="34302" marB="34302"/>
                </a:tc>
                <a:tc>
                  <a:txBody>
                    <a:bodyPr/>
                    <a:lstStyle/>
                    <a:p>
                      <a:r>
                        <a:rPr lang="en-US" sz="2400" dirty="0"/>
                        <a:t>7.2</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1976348641"/>
                  </a:ext>
                </a:extLst>
              </a:tr>
              <a:tr h="434422">
                <a:tc>
                  <a:txBody>
                    <a:bodyPr/>
                    <a:lstStyle/>
                    <a:p>
                      <a:r>
                        <a:rPr lang="en-US" sz="2400" dirty="0"/>
                        <a:t>15</a:t>
                      </a:r>
                    </a:p>
                  </a:txBody>
                  <a:tcPr marL="63452" marR="63452" marT="34302" marB="34302"/>
                </a:tc>
                <a:tc>
                  <a:txBody>
                    <a:bodyPr/>
                    <a:lstStyle/>
                    <a:p>
                      <a:r>
                        <a:rPr lang="en-US" sz="2400" dirty="0"/>
                        <a:t>38</a:t>
                      </a:r>
                    </a:p>
                  </a:txBody>
                  <a:tcPr marL="63452" marR="63452" marT="34302" marB="34302"/>
                </a:tc>
                <a:tc>
                  <a:txBody>
                    <a:bodyPr/>
                    <a:lstStyle/>
                    <a:p>
                      <a:r>
                        <a:rPr lang="en-US" sz="2400" dirty="0"/>
                        <a:t>7.6</a:t>
                      </a:r>
                    </a:p>
                  </a:txBody>
                  <a:tcPr marL="63452" marR="63452" marT="34302" marB="34302"/>
                </a:tc>
                <a:tc>
                  <a:txBody>
                    <a:bodyPr/>
                    <a:lstStyle/>
                    <a:p>
                      <a:r>
                        <a:rPr lang="en-US" sz="2400" dirty="0"/>
                        <a:t>10.2</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735634517"/>
                  </a:ext>
                </a:extLst>
              </a:tr>
              <a:tr h="800241">
                <a:tc>
                  <a:txBody>
                    <a:bodyPr/>
                    <a:lstStyle/>
                    <a:p>
                      <a:r>
                        <a:rPr lang="en-US" sz="2400" dirty="0"/>
                        <a:t>Sum = 37</a:t>
                      </a:r>
                    </a:p>
                  </a:txBody>
                  <a:tcPr marL="63452" marR="63452" marT="34302" marB="34302"/>
                </a:tc>
                <a:tc>
                  <a:txBody>
                    <a:bodyPr/>
                    <a:lstStyle/>
                    <a:p>
                      <a:r>
                        <a:rPr lang="en-US" sz="2400" dirty="0"/>
                        <a:t>Sum =139</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2009423142"/>
                  </a:ext>
                </a:extLst>
              </a:tr>
            </a:tbl>
          </a:graphicData>
        </a:graphic>
      </p:graphicFrame>
      <p:sp>
        <p:nvSpPr>
          <p:cNvPr id="2" name="Title 1">
            <a:extLst>
              <a:ext uri="{FF2B5EF4-FFF2-40B4-BE49-F238E27FC236}">
                <a16:creationId xmlns:a16="http://schemas.microsoft.com/office/drawing/2014/main" id="{BB2FC2B7-1C1F-4FAC-A5B4-916B15BCF87C}"/>
              </a:ext>
            </a:extLst>
          </p:cNvPr>
          <p:cNvSpPr>
            <a:spLocks noGrp="1"/>
          </p:cNvSpPr>
          <p:nvPr>
            <p:ph type="title" idx="4294967295"/>
          </p:nvPr>
        </p:nvSpPr>
        <p:spPr>
          <a:xfrm>
            <a:off x="342900" y="163513"/>
            <a:ext cx="6057900" cy="1143000"/>
          </a:xfrm>
        </p:spPr>
        <p:txBody>
          <a:bodyPr/>
          <a:lstStyle/>
          <a:p>
            <a:pPr>
              <a:defRPr/>
            </a:pPr>
            <a:r>
              <a:rPr lang="en-US" dirty="0"/>
              <a:t>Correlation: Solution</a:t>
            </a:r>
          </a:p>
        </p:txBody>
      </p:sp>
      <p:sp>
        <p:nvSpPr>
          <p:cNvPr id="3" name="Footer Placeholder 2">
            <a:extLst>
              <a:ext uri="{FF2B5EF4-FFF2-40B4-BE49-F238E27FC236}">
                <a16:creationId xmlns:a16="http://schemas.microsoft.com/office/drawing/2014/main" id="{1BFCEBE1-14A6-4653-8117-B9D50443ED20}"/>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5B7D3407-631D-4F52-9C5B-2DB81D779E6A}"/>
              </a:ext>
            </a:extLst>
          </p:cNvPr>
          <p:cNvSpPr>
            <a:spLocks noGrp="1"/>
          </p:cNvSpPr>
          <p:nvPr>
            <p:ph type="dt" sz="quarter" idx="11"/>
          </p:nvPr>
        </p:nvSpPr>
        <p:spPr/>
        <p:txBody>
          <a:bodyPr/>
          <a:lstStyle/>
          <a:p>
            <a:pPr>
              <a:defRPr/>
            </a:pPr>
            <a:fld id="{6E9DFC35-3483-494A-BA4A-323B0807C153}" type="datetime1">
              <a:rPr lang="en-US"/>
              <a:pPr>
                <a:defRPr/>
              </a:pPr>
              <a:t>9/21/2023</a:t>
            </a:fld>
            <a:endParaRPr lang="en-US" dirty="0"/>
          </a:p>
        </p:txBody>
      </p:sp>
      <p:sp>
        <p:nvSpPr>
          <p:cNvPr id="113737" name="Slide Number Placeholder 6">
            <a:extLst>
              <a:ext uri="{FF2B5EF4-FFF2-40B4-BE49-F238E27FC236}">
                <a16:creationId xmlns:a16="http://schemas.microsoft.com/office/drawing/2014/main" id="{97FB86CD-FE4F-4A59-8D68-5148763CEDA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F74AEF1-DF95-4984-A410-FAF56E5EFF67}" type="slidenum">
              <a:rPr lang="en-US" altLang="en-US" sz="1200" smtClean="0">
                <a:solidFill>
                  <a:srgbClr val="898989"/>
                </a:solidFill>
              </a:rPr>
              <a:pPr>
                <a:spcBef>
                  <a:spcPct val="0"/>
                </a:spcBef>
                <a:buFontTx/>
                <a:buNone/>
              </a:pPr>
              <a:t>104</a:t>
            </a:fld>
            <a:endParaRPr lang="en-US" altLang="en-US" sz="1200">
              <a:solidFill>
                <a:srgbClr val="898989"/>
              </a:solidFill>
            </a:endParaRPr>
          </a:p>
        </p:txBody>
      </p:sp>
    </p:spTree>
    <p:extLst>
      <p:ext uri="{BB962C8B-B14F-4D97-AF65-F5344CB8AC3E}">
        <p14:creationId xmlns:p14="http://schemas.microsoft.com/office/powerpoint/2010/main" val="16565481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945CBED-4B21-4151-B661-67579CE25B85}"/>
              </a:ext>
            </a:extLst>
          </p:cNvPr>
          <p:cNvGraphicFramePr>
            <a:graphicFrameLocks noGrp="1"/>
          </p:cNvGraphicFramePr>
          <p:nvPr>
            <p:ph idx="1"/>
            <p:extLst>
              <p:ext uri="{D42A27DB-BD31-4B8C-83A1-F6EECF244321}">
                <p14:modId xmlns:p14="http://schemas.microsoft.com/office/powerpoint/2010/main" val="4177064335"/>
              </p:ext>
            </p:extLst>
          </p:nvPr>
        </p:nvGraphicFramePr>
        <p:xfrm>
          <a:off x="342900" y="1524000"/>
          <a:ext cx="8458198" cy="3406773"/>
        </p:xfrm>
        <a:graphic>
          <a:graphicData uri="http://schemas.openxmlformats.org/drawingml/2006/table">
            <a:tbl>
              <a:tblPr firstRow="1" bandRow="1">
                <a:tableStyleId>{5940675A-B579-460E-94D1-54222C63F5DA}</a:tableStyleId>
              </a:tblPr>
              <a:tblGrid>
                <a:gridCol w="1240405">
                  <a:extLst>
                    <a:ext uri="{9D8B030D-6E8A-4147-A177-3AD203B41FA5}">
                      <a16:colId xmlns:a16="http://schemas.microsoft.com/office/drawing/2014/main" val="1090253899"/>
                    </a:ext>
                  </a:extLst>
                </a:gridCol>
                <a:gridCol w="1103669">
                  <a:extLst>
                    <a:ext uri="{9D8B030D-6E8A-4147-A177-3AD203B41FA5}">
                      <a16:colId xmlns:a16="http://schemas.microsoft.com/office/drawing/2014/main" val="2507635974"/>
                    </a:ext>
                  </a:extLst>
                </a:gridCol>
                <a:gridCol w="898561">
                  <a:extLst>
                    <a:ext uri="{9D8B030D-6E8A-4147-A177-3AD203B41FA5}">
                      <a16:colId xmlns:a16="http://schemas.microsoft.com/office/drawing/2014/main" val="4145412707"/>
                    </a:ext>
                  </a:extLst>
                </a:gridCol>
                <a:gridCol w="898561">
                  <a:extLst>
                    <a:ext uri="{9D8B030D-6E8A-4147-A177-3AD203B41FA5}">
                      <a16:colId xmlns:a16="http://schemas.microsoft.com/office/drawing/2014/main" val="2795431172"/>
                    </a:ext>
                  </a:extLst>
                </a:gridCol>
                <a:gridCol w="1601783">
                  <a:extLst>
                    <a:ext uri="{9D8B030D-6E8A-4147-A177-3AD203B41FA5}">
                      <a16:colId xmlns:a16="http://schemas.microsoft.com/office/drawing/2014/main" val="1525961496"/>
                    </a:ext>
                  </a:extLst>
                </a:gridCol>
                <a:gridCol w="1328309">
                  <a:extLst>
                    <a:ext uri="{9D8B030D-6E8A-4147-A177-3AD203B41FA5}">
                      <a16:colId xmlns:a16="http://schemas.microsoft.com/office/drawing/2014/main" val="1462107497"/>
                    </a:ext>
                  </a:extLst>
                </a:gridCol>
                <a:gridCol w="1386910">
                  <a:extLst>
                    <a:ext uri="{9D8B030D-6E8A-4147-A177-3AD203B41FA5}">
                      <a16:colId xmlns:a16="http://schemas.microsoft.com/office/drawing/2014/main" val="3795485912"/>
                    </a:ext>
                  </a:extLst>
                </a:gridCol>
              </a:tblGrid>
              <a:tr h="434422">
                <a:tc>
                  <a:txBody>
                    <a:bodyPr/>
                    <a:lstStyle/>
                    <a:p>
                      <a:r>
                        <a:rPr lang="en-US" sz="2400" dirty="0"/>
                        <a:t>x</a:t>
                      </a:r>
                    </a:p>
                  </a:txBody>
                  <a:tcPr marL="63452" marR="63452" marT="34302" marB="34302"/>
                </a:tc>
                <a:tc>
                  <a:txBody>
                    <a:bodyPr/>
                    <a:lstStyle/>
                    <a:p>
                      <a:r>
                        <a:rPr lang="en-US" sz="2400" dirty="0"/>
                        <a:t>y</a:t>
                      </a:r>
                    </a:p>
                  </a:txBody>
                  <a:tcPr marL="63452" marR="63452" marT="34302" marB="34302"/>
                </a:tc>
                <a:tc>
                  <a:txBody>
                    <a:bodyPr/>
                    <a:lstStyle/>
                    <a:p>
                      <a:r>
                        <a:rPr lang="en-US" sz="2400" dirty="0"/>
                        <a:t>x-x*</a:t>
                      </a:r>
                    </a:p>
                  </a:txBody>
                  <a:tcPr marL="63452" marR="63452" marT="34302" marB="34302"/>
                </a:tc>
                <a:tc>
                  <a:txBody>
                    <a:bodyPr/>
                    <a:lstStyle/>
                    <a:p>
                      <a:r>
                        <a:rPr lang="en-US" sz="2400" dirty="0"/>
                        <a:t>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 (y-y*)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a:t>
                      </a:r>
                      <a:r>
                        <a:rPr lang="en-US" sz="2400" baseline="30000" dirty="0"/>
                        <a:t>2</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(y-y*)</a:t>
                      </a:r>
                      <a:r>
                        <a:rPr lang="en-US" sz="2400" baseline="30000" dirty="0"/>
                        <a:t>2</a:t>
                      </a:r>
                    </a:p>
                  </a:txBody>
                  <a:tcPr marL="63452" marR="63452" marT="34302" marB="34302"/>
                </a:tc>
                <a:extLst>
                  <a:ext uri="{0D108BD9-81ED-4DB2-BD59-A6C34878D82A}">
                    <a16:rowId xmlns:a16="http://schemas.microsoft.com/office/drawing/2014/main" val="711890534"/>
                  </a:ext>
                </a:extLst>
              </a:tr>
              <a:tr h="434422">
                <a:tc>
                  <a:txBody>
                    <a:bodyPr/>
                    <a:lstStyle/>
                    <a:p>
                      <a:r>
                        <a:rPr lang="en-US" sz="2400" dirty="0"/>
                        <a:t>5</a:t>
                      </a:r>
                    </a:p>
                  </a:txBody>
                  <a:tcPr marL="63452" marR="63452" marT="34302" marB="34302"/>
                </a:tc>
                <a:tc>
                  <a:txBody>
                    <a:bodyPr/>
                    <a:lstStyle/>
                    <a:p>
                      <a:r>
                        <a:rPr lang="en-US" sz="2400" dirty="0"/>
                        <a:t>25</a:t>
                      </a:r>
                    </a:p>
                  </a:txBody>
                  <a:tcPr marL="63452" marR="63452" marT="34302" marB="34302"/>
                </a:tc>
                <a:tc>
                  <a:txBody>
                    <a:bodyPr/>
                    <a:lstStyle/>
                    <a:p>
                      <a:r>
                        <a:rPr lang="en-US" sz="2400" dirty="0"/>
                        <a:t>-2.4</a:t>
                      </a:r>
                    </a:p>
                  </a:txBody>
                  <a:tcPr marL="63452" marR="63452" marT="34302" marB="34302"/>
                </a:tc>
                <a:tc>
                  <a:txBody>
                    <a:bodyPr/>
                    <a:lstStyle/>
                    <a:p>
                      <a:r>
                        <a:rPr lang="en-US" sz="2400" dirty="0"/>
                        <a:t>-2.8</a:t>
                      </a:r>
                    </a:p>
                  </a:txBody>
                  <a:tcPr marL="63452" marR="63452" marT="34302" marB="34302"/>
                </a:tc>
                <a:tc>
                  <a:txBody>
                    <a:bodyPr/>
                    <a:lstStyle/>
                    <a:p>
                      <a:r>
                        <a:rPr lang="en-US" sz="2400" dirty="0"/>
                        <a:t>6.72</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1910465539"/>
                  </a:ext>
                </a:extLst>
              </a:tr>
              <a:tr h="434422">
                <a:tc>
                  <a:txBody>
                    <a:bodyPr/>
                    <a:lstStyle/>
                    <a:p>
                      <a:r>
                        <a:rPr lang="en-US" sz="2400" dirty="0"/>
                        <a:t>3</a:t>
                      </a:r>
                    </a:p>
                  </a:txBody>
                  <a:tcPr marL="63452" marR="63452" marT="34302" marB="34302"/>
                </a:tc>
                <a:tc>
                  <a:txBody>
                    <a:bodyPr/>
                    <a:lstStyle/>
                    <a:p>
                      <a:r>
                        <a:rPr lang="en-US" sz="2400" dirty="0"/>
                        <a:t>20</a:t>
                      </a:r>
                    </a:p>
                  </a:txBody>
                  <a:tcPr marL="63452" marR="63452" marT="34302" marB="34302"/>
                </a:tc>
                <a:tc>
                  <a:txBody>
                    <a:bodyPr/>
                    <a:lstStyle/>
                    <a:p>
                      <a:r>
                        <a:rPr lang="en-US" sz="2400" dirty="0"/>
                        <a:t>-4.4</a:t>
                      </a:r>
                    </a:p>
                  </a:txBody>
                  <a:tcPr marL="63452" marR="63452" marT="34302" marB="34302"/>
                </a:tc>
                <a:tc>
                  <a:txBody>
                    <a:bodyPr/>
                    <a:lstStyle/>
                    <a:p>
                      <a:r>
                        <a:rPr lang="en-US" sz="2400" dirty="0"/>
                        <a:t>-7.8</a:t>
                      </a:r>
                    </a:p>
                  </a:txBody>
                  <a:tcPr marL="63452" marR="63452" marT="34302" marB="34302"/>
                </a:tc>
                <a:tc>
                  <a:txBody>
                    <a:bodyPr/>
                    <a:lstStyle/>
                    <a:p>
                      <a:r>
                        <a:rPr lang="en-US" sz="2400" dirty="0"/>
                        <a:t>34.32</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3107803859"/>
                  </a:ext>
                </a:extLst>
              </a:tr>
              <a:tr h="434422">
                <a:tc>
                  <a:txBody>
                    <a:bodyPr/>
                    <a:lstStyle/>
                    <a:p>
                      <a:r>
                        <a:rPr lang="en-US" sz="2400" dirty="0"/>
                        <a:t>4</a:t>
                      </a:r>
                    </a:p>
                  </a:txBody>
                  <a:tcPr marL="63452" marR="63452" marT="34302" marB="34302"/>
                </a:tc>
                <a:tc>
                  <a:txBody>
                    <a:bodyPr/>
                    <a:lstStyle/>
                    <a:p>
                      <a:r>
                        <a:rPr lang="en-US" sz="2400" dirty="0"/>
                        <a:t>21</a:t>
                      </a:r>
                    </a:p>
                  </a:txBody>
                  <a:tcPr marL="63452" marR="63452" marT="34302" marB="34302"/>
                </a:tc>
                <a:tc>
                  <a:txBody>
                    <a:bodyPr/>
                    <a:lstStyle/>
                    <a:p>
                      <a:r>
                        <a:rPr lang="en-US" sz="2400" dirty="0"/>
                        <a:t>-3.4</a:t>
                      </a:r>
                    </a:p>
                  </a:txBody>
                  <a:tcPr marL="63452" marR="63452" marT="34302" marB="34302"/>
                </a:tc>
                <a:tc>
                  <a:txBody>
                    <a:bodyPr/>
                    <a:lstStyle/>
                    <a:p>
                      <a:r>
                        <a:rPr lang="en-US" sz="2400" dirty="0"/>
                        <a:t>- 6.8</a:t>
                      </a:r>
                    </a:p>
                  </a:txBody>
                  <a:tcPr marL="63452" marR="63452" marT="34302" marB="34302"/>
                </a:tc>
                <a:tc>
                  <a:txBody>
                    <a:bodyPr/>
                    <a:lstStyle/>
                    <a:p>
                      <a:r>
                        <a:rPr lang="en-US" sz="2400" dirty="0"/>
                        <a:t>23.12</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913129663"/>
                  </a:ext>
                </a:extLst>
              </a:tr>
              <a:tr h="434422">
                <a:tc>
                  <a:txBody>
                    <a:bodyPr/>
                    <a:lstStyle/>
                    <a:p>
                      <a:r>
                        <a:rPr lang="en-US" sz="2400" dirty="0"/>
                        <a:t>10</a:t>
                      </a:r>
                    </a:p>
                  </a:txBody>
                  <a:tcPr marL="63452" marR="63452" marT="34302" marB="34302"/>
                </a:tc>
                <a:tc>
                  <a:txBody>
                    <a:bodyPr/>
                    <a:lstStyle/>
                    <a:p>
                      <a:r>
                        <a:rPr lang="en-US" sz="2400" dirty="0"/>
                        <a:t>35</a:t>
                      </a:r>
                    </a:p>
                  </a:txBody>
                  <a:tcPr marL="63452" marR="63452" marT="34302" marB="34302"/>
                </a:tc>
                <a:tc>
                  <a:txBody>
                    <a:bodyPr/>
                    <a:lstStyle/>
                    <a:p>
                      <a:r>
                        <a:rPr lang="en-US" sz="2400" dirty="0"/>
                        <a:t>2.6</a:t>
                      </a:r>
                    </a:p>
                  </a:txBody>
                  <a:tcPr marL="63452" marR="63452" marT="34302" marB="34302"/>
                </a:tc>
                <a:tc>
                  <a:txBody>
                    <a:bodyPr/>
                    <a:lstStyle/>
                    <a:p>
                      <a:r>
                        <a:rPr lang="en-US" sz="2400" dirty="0"/>
                        <a:t>7.2</a:t>
                      </a:r>
                    </a:p>
                  </a:txBody>
                  <a:tcPr marL="63452" marR="63452" marT="34302" marB="34302"/>
                </a:tc>
                <a:tc>
                  <a:txBody>
                    <a:bodyPr/>
                    <a:lstStyle/>
                    <a:p>
                      <a:r>
                        <a:rPr lang="en-US" sz="2400" dirty="0"/>
                        <a:t>18.72</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1976348641"/>
                  </a:ext>
                </a:extLst>
              </a:tr>
              <a:tr h="434422">
                <a:tc>
                  <a:txBody>
                    <a:bodyPr/>
                    <a:lstStyle/>
                    <a:p>
                      <a:r>
                        <a:rPr lang="en-US" sz="2400" dirty="0"/>
                        <a:t>15</a:t>
                      </a:r>
                    </a:p>
                  </a:txBody>
                  <a:tcPr marL="63452" marR="63452" marT="34302" marB="34302"/>
                </a:tc>
                <a:tc>
                  <a:txBody>
                    <a:bodyPr/>
                    <a:lstStyle/>
                    <a:p>
                      <a:r>
                        <a:rPr lang="en-US" sz="2400" dirty="0"/>
                        <a:t>38</a:t>
                      </a:r>
                    </a:p>
                  </a:txBody>
                  <a:tcPr marL="63452" marR="63452" marT="34302" marB="34302"/>
                </a:tc>
                <a:tc>
                  <a:txBody>
                    <a:bodyPr/>
                    <a:lstStyle/>
                    <a:p>
                      <a:r>
                        <a:rPr lang="en-US" sz="2400" dirty="0"/>
                        <a:t>7.6</a:t>
                      </a:r>
                    </a:p>
                  </a:txBody>
                  <a:tcPr marL="63452" marR="63452" marT="34302" marB="34302"/>
                </a:tc>
                <a:tc>
                  <a:txBody>
                    <a:bodyPr/>
                    <a:lstStyle/>
                    <a:p>
                      <a:r>
                        <a:rPr lang="en-US" sz="2400" dirty="0"/>
                        <a:t>10.2</a:t>
                      </a:r>
                    </a:p>
                  </a:txBody>
                  <a:tcPr marL="63452" marR="63452" marT="34302" marB="34302"/>
                </a:tc>
                <a:tc>
                  <a:txBody>
                    <a:bodyPr/>
                    <a:lstStyle/>
                    <a:p>
                      <a:r>
                        <a:rPr lang="en-US" sz="2400" dirty="0"/>
                        <a:t>77.52</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735634517"/>
                  </a:ext>
                </a:extLst>
              </a:tr>
              <a:tr h="800241">
                <a:tc>
                  <a:txBody>
                    <a:bodyPr/>
                    <a:lstStyle/>
                    <a:p>
                      <a:r>
                        <a:rPr lang="en-US" sz="2400" dirty="0"/>
                        <a:t>Sum = 37</a:t>
                      </a:r>
                    </a:p>
                  </a:txBody>
                  <a:tcPr marL="63452" marR="63452" marT="34302" marB="34302"/>
                </a:tc>
                <a:tc>
                  <a:txBody>
                    <a:bodyPr/>
                    <a:lstStyle/>
                    <a:p>
                      <a:r>
                        <a:rPr lang="en-US" sz="2400" dirty="0"/>
                        <a:t>Sum =139</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r>
                        <a:rPr lang="en-US" sz="2400" dirty="0"/>
                        <a:t>Sum = 160.4</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2009423142"/>
                  </a:ext>
                </a:extLst>
              </a:tr>
            </a:tbl>
          </a:graphicData>
        </a:graphic>
      </p:graphicFrame>
      <p:sp>
        <p:nvSpPr>
          <p:cNvPr id="2" name="Title 1">
            <a:extLst>
              <a:ext uri="{FF2B5EF4-FFF2-40B4-BE49-F238E27FC236}">
                <a16:creationId xmlns:a16="http://schemas.microsoft.com/office/drawing/2014/main" id="{BB2FC2B7-1C1F-4FAC-A5B4-916B15BCF87C}"/>
              </a:ext>
            </a:extLst>
          </p:cNvPr>
          <p:cNvSpPr>
            <a:spLocks noGrp="1"/>
          </p:cNvSpPr>
          <p:nvPr>
            <p:ph type="title" idx="4294967295"/>
          </p:nvPr>
        </p:nvSpPr>
        <p:spPr>
          <a:xfrm>
            <a:off x="342900" y="163513"/>
            <a:ext cx="6057900" cy="1143000"/>
          </a:xfrm>
        </p:spPr>
        <p:txBody>
          <a:bodyPr/>
          <a:lstStyle/>
          <a:p>
            <a:pPr>
              <a:defRPr/>
            </a:pPr>
            <a:r>
              <a:rPr lang="en-US" dirty="0"/>
              <a:t>Correlation: Solution</a:t>
            </a:r>
          </a:p>
        </p:txBody>
      </p:sp>
      <p:sp>
        <p:nvSpPr>
          <p:cNvPr id="3" name="Footer Placeholder 2">
            <a:extLst>
              <a:ext uri="{FF2B5EF4-FFF2-40B4-BE49-F238E27FC236}">
                <a16:creationId xmlns:a16="http://schemas.microsoft.com/office/drawing/2014/main" id="{1BFCEBE1-14A6-4653-8117-B9D50443ED20}"/>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5B7D3407-631D-4F52-9C5B-2DB81D779E6A}"/>
              </a:ext>
            </a:extLst>
          </p:cNvPr>
          <p:cNvSpPr>
            <a:spLocks noGrp="1"/>
          </p:cNvSpPr>
          <p:nvPr>
            <p:ph type="dt" sz="quarter" idx="11"/>
          </p:nvPr>
        </p:nvSpPr>
        <p:spPr/>
        <p:txBody>
          <a:bodyPr/>
          <a:lstStyle/>
          <a:p>
            <a:pPr>
              <a:defRPr/>
            </a:pPr>
            <a:fld id="{6E9DFC35-3483-494A-BA4A-323B0807C153}" type="datetime1">
              <a:rPr lang="en-US"/>
              <a:pPr>
                <a:defRPr/>
              </a:pPr>
              <a:t>9/21/2023</a:t>
            </a:fld>
            <a:endParaRPr lang="en-US" dirty="0"/>
          </a:p>
        </p:txBody>
      </p:sp>
      <p:sp>
        <p:nvSpPr>
          <p:cNvPr id="113737" name="Slide Number Placeholder 6">
            <a:extLst>
              <a:ext uri="{FF2B5EF4-FFF2-40B4-BE49-F238E27FC236}">
                <a16:creationId xmlns:a16="http://schemas.microsoft.com/office/drawing/2014/main" id="{97FB86CD-FE4F-4A59-8D68-5148763CEDA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F74AEF1-DF95-4984-A410-FAF56E5EFF67}" type="slidenum">
              <a:rPr lang="en-US" altLang="en-US" sz="1200" smtClean="0">
                <a:solidFill>
                  <a:srgbClr val="898989"/>
                </a:solidFill>
              </a:rPr>
              <a:pPr>
                <a:spcBef>
                  <a:spcPct val="0"/>
                </a:spcBef>
                <a:buFontTx/>
                <a:buNone/>
              </a:pPr>
              <a:t>105</a:t>
            </a:fld>
            <a:endParaRPr lang="en-US" altLang="en-US" sz="1200">
              <a:solidFill>
                <a:srgbClr val="898989"/>
              </a:solidFill>
            </a:endParaRPr>
          </a:p>
        </p:txBody>
      </p:sp>
    </p:spTree>
    <p:extLst>
      <p:ext uri="{BB962C8B-B14F-4D97-AF65-F5344CB8AC3E}">
        <p14:creationId xmlns:p14="http://schemas.microsoft.com/office/powerpoint/2010/main" val="28753004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945CBED-4B21-4151-B661-67579CE25B85}"/>
              </a:ext>
            </a:extLst>
          </p:cNvPr>
          <p:cNvGraphicFramePr>
            <a:graphicFrameLocks noGrp="1"/>
          </p:cNvGraphicFramePr>
          <p:nvPr>
            <p:ph idx="1"/>
            <p:extLst>
              <p:ext uri="{D42A27DB-BD31-4B8C-83A1-F6EECF244321}">
                <p14:modId xmlns:p14="http://schemas.microsoft.com/office/powerpoint/2010/main" val="4274363905"/>
              </p:ext>
            </p:extLst>
          </p:nvPr>
        </p:nvGraphicFramePr>
        <p:xfrm>
          <a:off x="342900" y="1524000"/>
          <a:ext cx="8458198" cy="3406773"/>
        </p:xfrm>
        <a:graphic>
          <a:graphicData uri="http://schemas.openxmlformats.org/drawingml/2006/table">
            <a:tbl>
              <a:tblPr firstRow="1" bandRow="1">
                <a:tableStyleId>{5940675A-B579-460E-94D1-54222C63F5DA}</a:tableStyleId>
              </a:tblPr>
              <a:tblGrid>
                <a:gridCol w="1240405">
                  <a:extLst>
                    <a:ext uri="{9D8B030D-6E8A-4147-A177-3AD203B41FA5}">
                      <a16:colId xmlns:a16="http://schemas.microsoft.com/office/drawing/2014/main" val="1090253899"/>
                    </a:ext>
                  </a:extLst>
                </a:gridCol>
                <a:gridCol w="1103669">
                  <a:extLst>
                    <a:ext uri="{9D8B030D-6E8A-4147-A177-3AD203B41FA5}">
                      <a16:colId xmlns:a16="http://schemas.microsoft.com/office/drawing/2014/main" val="2507635974"/>
                    </a:ext>
                  </a:extLst>
                </a:gridCol>
                <a:gridCol w="898561">
                  <a:extLst>
                    <a:ext uri="{9D8B030D-6E8A-4147-A177-3AD203B41FA5}">
                      <a16:colId xmlns:a16="http://schemas.microsoft.com/office/drawing/2014/main" val="4145412707"/>
                    </a:ext>
                  </a:extLst>
                </a:gridCol>
                <a:gridCol w="898561">
                  <a:extLst>
                    <a:ext uri="{9D8B030D-6E8A-4147-A177-3AD203B41FA5}">
                      <a16:colId xmlns:a16="http://schemas.microsoft.com/office/drawing/2014/main" val="2795431172"/>
                    </a:ext>
                  </a:extLst>
                </a:gridCol>
                <a:gridCol w="1601783">
                  <a:extLst>
                    <a:ext uri="{9D8B030D-6E8A-4147-A177-3AD203B41FA5}">
                      <a16:colId xmlns:a16="http://schemas.microsoft.com/office/drawing/2014/main" val="1525961496"/>
                    </a:ext>
                  </a:extLst>
                </a:gridCol>
                <a:gridCol w="1328309">
                  <a:extLst>
                    <a:ext uri="{9D8B030D-6E8A-4147-A177-3AD203B41FA5}">
                      <a16:colId xmlns:a16="http://schemas.microsoft.com/office/drawing/2014/main" val="1462107497"/>
                    </a:ext>
                  </a:extLst>
                </a:gridCol>
                <a:gridCol w="1386910">
                  <a:extLst>
                    <a:ext uri="{9D8B030D-6E8A-4147-A177-3AD203B41FA5}">
                      <a16:colId xmlns:a16="http://schemas.microsoft.com/office/drawing/2014/main" val="3795485912"/>
                    </a:ext>
                  </a:extLst>
                </a:gridCol>
              </a:tblGrid>
              <a:tr h="434422">
                <a:tc>
                  <a:txBody>
                    <a:bodyPr/>
                    <a:lstStyle/>
                    <a:p>
                      <a:r>
                        <a:rPr lang="en-US" sz="2400" dirty="0"/>
                        <a:t>x</a:t>
                      </a:r>
                    </a:p>
                  </a:txBody>
                  <a:tcPr marL="63452" marR="63452" marT="34302" marB="34302"/>
                </a:tc>
                <a:tc>
                  <a:txBody>
                    <a:bodyPr/>
                    <a:lstStyle/>
                    <a:p>
                      <a:r>
                        <a:rPr lang="en-US" sz="2400" dirty="0"/>
                        <a:t>y</a:t>
                      </a:r>
                    </a:p>
                  </a:txBody>
                  <a:tcPr marL="63452" marR="63452" marT="34302" marB="34302"/>
                </a:tc>
                <a:tc>
                  <a:txBody>
                    <a:bodyPr/>
                    <a:lstStyle/>
                    <a:p>
                      <a:r>
                        <a:rPr lang="en-US" sz="2400" dirty="0"/>
                        <a:t>x-x*</a:t>
                      </a:r>
                    </a:p>
                  </a:txBody>
                  <a:tcPr marL="63452" marR="63452" marT="34302" marB="34302"/>
                </a:tc>
                <a:tc>
                  <a:txBody>
                    <a:bodyPr/>
                    <a:lstStyle/>
                    <a:p>
                      <a:r>
                        <a:rPr lang="en-US" sz="2400" dirty="0"/>
                        <a:t>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 (y-y*)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a:t>
                      </a:r>
                      <a:r>
                        <a:rPr lang="en-US" sz="2400" baseline="30000" dirty="0"/>
                        <a:t>2</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(y-y*)</a:t>
                      </a:r>
                      <a:r>
                        <a:rPr lang="en-US" sz="2400" baseline="30000" dirty="0"/>
                        <a:t>2</a:t>
                      </a:r>
                    </a:p>
                  </a:txBody>
                  <a:tcPr marL="63452" marR="63452" marT="34302" marB="34302"/>
                </a:tc>
                <a:extLst>
                  <a:ext uri="{0D108BD9-81ED-4DB2-BD59-A6C34878D82A}">
                    <a16:rowId xmlns:a16="http://schemas.microsoft.com/office/drawing/2014/main" val="711890534"/>
                  </a:ext>
                </a:extLst>
              </a:tr>
              <a:tr h="434422">
                <a:tc>
                  <a:txBody>
                    <a:bodyPr/>
                    <a:lstStyle/>
                    <a:p>
                      <a:r>
                        <a:rPr lang="en-US" sz="2400" dirty="0"/>
                        <a:t>5</a:t>
                      </a:r>
                    </a:p>
                  </a:txBody>
                  <a:tcPr marL="63452" marR="63452" marT="34302" marB="34302"/>
                </a:tc>
                <a:tc>
                  <a:txBody>
                    <a:bodyPr/>
                    <a:lstStyle/>
                    <a:p>
                      <a:r>
                        <a:rPr lang="en-US" sz="2400" dirty="0"/>
                        <a:t>25</a:t>
                      </a:r>
                    </a:p>
                  </a:txBody>
                  <a:tcPr marL="63452" marR="63452" marT="34302" marB="34302"/>
                </a:tc>
                <a:tc>
                  <a:txBody>
                    <a:bodyPr/>
                    <a:lstStyle/>
                    <a:p>
                      <a:r>
                        <a:rPr lang="en-US" sz="2400" dirty="0"/>
                        <a:t>-2.4</a:t>
                      </a:r>
                    </a:p>
                  </a:txBody>
                  <a:tcPr marL="63452" marR="63452" marT="34302" marB="34302"/>
                </a:tc>
                <a:tc>
                  <a:txBody>
                    <a:bodyPr/>
                    <a:lstStyle/>
                    <a:p>
                      <a:r>
                        <a:rPr lang="en-US" sz="2400" dirty="0"/>
                        <a:t>-2.8</a:t>
                      </a:r>
                    </a:p>
                  </a:txBody>
                  <a:tcPr marL="63452" marR="63452" marT="34302" marB="34302"/>
                </a:tc>
                <a:tc>
                  <a:txBody>
                    <a:bodyPr/>
                    <a:lstStyle/>
                    <a:p>
                      <a:r>
                        <a:rPr lang="en-US" sz="2400" dirty="0"/>
                        <a:t>6.72</a:t>
                      </a:r>
                    </a:p>
                  </a:txBody>
                  <a:tcPr marL="63452" marR="63452" marT="34302" marB="34302"/>
                </a:tc>
                <a:tc>
                  <a:txBody>
                    <a:bodyPr/>
                    <a:lstStyle/>
                    <a:p>
                      <a:r>
                        <a:rPr lang="en-US" sz="2400" dirty="0"/>
                        <a:t>5.76</a:t>
                      </a:r>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1910465539"/>
                  </a:ext>
                </a:extLst>
              </a:tr>
              <a:tr h="434422">
                <a:tc>
                  <a:txBody>
                    <a:bodyPr/>
                    <a:lstStyle/>
                    <a:p>
                      <a:r>
                        <a:rPr lang="en-US" sz="2400" dirty="0"/>
                        <a:t>3</a:t>
                      </a:r>
                    </a:p>
                  </a:txBody>
                  <a:tcPr marL="63452" marR="63452" marT="34302" marB="34302"/>
                </a:tc>
                <a:tc>
                  <a:txBody>
                    <a:bodyPr/>
                    <a:lstStyle/>
                    <a:p>
                      <a:r>
                        <a:rPr lang="en-US" sz="2400" dirty="0"/>
                        <a:t>20</a:t>
                      </a:r>
                    </a:p>
                  </a:txBody>
                  <a:tcPr marL="63452" marR="63452" marT="34302" marB="34302"/>
                </a:tc>
                <a:tc>
                  <a:txBody>
                    <a:bodyPr/>
                    <a:lstStyle/>
                    <a:p>
                      <a:r>
                        <a:rPr lang="en-US" sz="2400" dirty="0"/>
                        <a:t>-4.4</a:t>
                      </a:r>
                    </a:p>
                  </a:txBody>
                  <a:tcPr marL="63452" marR="63452" marT="34302" marB="34302"/>
                </a:tc>
                <a:tc>
                  <a:txBody>
                    <a:bodyPr/>
                    <a:lstStyle/>
                    <a:p>
                      <a:r>
                        <a:rPr lang="en-US" sz="2400" dirty="0"/>
                        <a:t>-7.8</a:t>
                      </a:r>
                    </a:p>
                  </a:txBody>
                  <a:tcPr marL="63452" marR="63452" marT="34302" marB="34302"/>
                </a:tc>
                <a:tc>
                  <a:txBody>
                    <a:bodyPr/>
                    <a:lstStyle/>
                    <a:p>
                      <a:r>
                        <a:rPr lang="en-US" sz="2400" dirty="0"/>
                        <a:t>34.32</a:t>
                      </a:r>
                    </a:p>
                  </a:txBody>
                  <a:tcPr marL="63452" marR="63452" marT="34302" marB="34302"/>
                </a:tc>
                <a:tc>
                  <a:txBody>
                    <a:bodyPr/>
                    <a:lstStyle/>
                    <a:p>
                      <a:r>
                        <a:rPr lang="en-US" sz="2400" dirty="0"/>
                        <a:t>19.36</a:t>
                      </a:r>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3107803859"/>
                  </a:ext>
                </a:extLst>
              </a:tr>
              <a:tr h="434422">
                <a:tc>
                  <a:txBody>
                    <a:bodyPr/>
                    <a:lstStyle/>
                    <a:p>
                      <a:r>
                        <a:rPr lang="en-US" sz="2400" dirty="0"/>
                        <a:t>4</a:t>
                      </a:r>
                    </a:p>
                  </a:txBody>
                  <a:tcPr marL="63452" marR="63452" marT="34302" marB="34302"/>
                </a:tc>
                <a:tc>
                  <a:txBody>
                    <a:bodyPr/>
                    <a:lstStyle/>
                    <a:p>
                      <a:r>
                        <a:rPr lang="en-US" sz="2400" dirty="0"/>
                        <a:t>21</a:t>
                      </a:r>
                    </a:p>
                  </a:txBody>
                  <a:tcPr marL="63452" marR="63452" marT="34302" marB="34302"/>
                </a:tc>
                <a:tc>
                  <a:txBody>
                    <a:bodyPr/>
                    <a:lstStyle/>
                    <a:p>
                      <a:r>
                        <a:rPr lang="en-US" sz="2400" dirty="0"/>
                        <a:t>-3.4</a:t>
                      </a:r>
                    </a:p>
                  </a:txBody>
                  <a:tcPr marL="63452" marR="63452" marT="34302" marB="34302"/>
                </a:tc>
                <a:tc>
                  <a:txBody>
                    <a:bodyPr/>
                    <a:lstStyle/>
                    <a:p>
                      <a:r>
                        <a:rPr lang="en-US" sz="2400" dirty="0"/>
                        <a:t>- 6.8</a:t>
                      </a:r>
                    </a:p>
                  </a:txBody>
                  <a:tcPr marL="63452" marR="63452" marT="34302" marB="34302"/>
                </a:tc>
                <a:tc>
                  <a:txBody>
                    <a:bodyPr/>
                    <a:lstStyle/>
                    <a:p>
                      <a:r>
                        <a:rPr lang="en-US" sz="2400" dirty="0"/>
                        <a:t>23.12</a:t>
                      </a:r>
                    </a:p>
                  </a:txBody>
                  <a:tcPr marL="63452" marR="63452" marT="34302" marB="34302"/>
                </a:tc>
                <a:tc>
                  <a:txBody>
                    <a:bodyPr/>
                    <a:lstStyle/>
                    <a:p>
                      <a:r>
                        <a:rPr lang="en-US" sz="2400" dirty="0"/>
                        <a:t>11.26</a:t>
                      </a:r>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913129663"/>
                  </a:ext>
                </a:extLst>
              </a:tr>
              <a:tr h="434422">
                <a:tc>
                  <a:txBody>
                    <a:bodyPr/>
                    <a:lstStyle/>
                    <a:p>
                      <a:r>
                        <a:rPr lang="en-US" sz="2400" dirty="0"/>
                        <a:t>10</a:t>
                      </a:r>
                    </a:p>
                  </a:txBody>
                  <a:tcPr marL="63452" marR="63452" marT="34302" marB="34302"/>
                </a:tc>
                <a:tc>
                  <a:txBody>
                    <a:bodyPr/>
                    <a:lstStyle/>
                    <a:p>
                      <a:r>
                        <a:rPr lang="en-US" sz="2400" dirty="0"/>
                        <a:t>35</a:t>
                      </a:r>
                    </a:p>
                  </a:txBody>
                  <a:tcPr marL="63452" marR="63452" marT="34302" marB="34302"/>
                </a:tc>
                <a:tc>
                  <a:txBody>
                    <a:bodyPr/>
                    <a:lstStyle/>
                    <a:p>
                      <a:r>
                        <a:rPr lang="en-US" sz="2400" dirty="0"/>
                        <a:t>2.6</a:t>
                      </a:r>
                    </a:p>
                  </a:txBody>
                  <a:tcPr marL="63452" marR="63452" marT="34302" marB="34302"/>
                </a:tc>
                <a:tc>
                  <a:txBody>
                    <a:bodyPr/>
                    <a:lstStyle/>
                    <a:p>
                      <a:r>
                        <a:rPr lang="en-US" sz="2400" dirty="0"/>
                        <a:t>7.2</a:t>
                      </a:r>
                    </a:p>
                  </a:txBody>
                  <a:tcPr marL="63452" marR="63452" marT="34302" marB="34302"/>
                </a:tc>
                <a:tc>
                  <a:txBody>
                    <a:bodyPr/>
                    <a:lstStyle/>
                    <a:p>
                      <a:r>
                        <a:rPr lang="en-US" sz="2400" dirty="0"/>
                        <a:t>18.72</a:t>
                      </a:r>
                    </a:p>
                  </a:txBody>
                  <a:tcPr marL="63452" marR="63452" marT="34302" marB="34302"/>
                </a:tc>
                <a:tc>
                  <a:txBody>
                    <a:bodyPr/>
                    <a:lstStyle/>
                    <a:p>
                      <a:r>
                        <a:rPr lang="en-US" sz="2400" dirty="0"/>
                        <a:t>6.76</a:t>
                      </a:r>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1976348641"/>
                  </a:ext>
                </a:extLst>
              </a:tr>
              <a:tr h="434422">
                <a:tc>
                  <a:txBody>
                    <a:bodyPr/>
                    <a:lstStyle/>
                    <a:p>
                      <a:r>
                        <a:rPr lang="en-US" sz="2400" dirty="0"/>
                        <a:t>15</a:t>
                      </a:r>
                    </a:p>
                  </a:txBody>
                  <a:tcPr marL="63452" marR="63452" marT="34302" marB="34302"/>
                </a:tc>
                <a:tc>
                  <a:txBody>
                    <a:bodyPr/>
                    <a:lstStyle/>
                    <a:p>
                      <a:r>
                        <a:rPr lang="en-US" sz="2400" dirty="0"/>
                        <a:t>38</a:t>
                      </a:r>
                    </a:p>
                  </a:txBody>
                  <a:tcPr marL="63452" marR="63452" marT="34302" marB="34302"/>
                </a:tc>
                <a:tc>
                  <a:txBody>
                    <a:bodyPr/>
                    <a:lstStyle/>
                    <a:p>
                      <a:r>
                        <a:rPr lang="en-US" sz="2400" dirty="0"/>
                        <a:t>7.6</a:t>
                      </a:r>
                    </a:p>
                  </a:txBody>
                  <a:tcPr marL="63452" marR="63452" marT="34302" marB="34302"/>
                </a:tc>
                <a:tc>
                  <a:txBody>
                    <a:bodyPr/>
                    <a:lstStyle/>
                    <a:p>
                      <a:r>
                        <a:rPr lang="en-US" sz="2400" dirty="0"/>
                        <a:t>10.2</a:t>
                      </a:r>
                    </a:p>
                  </a:txBody>
                  <a:tcPr marL="63452" marR="63452" marT="34302" marB="34302"/>
                </a:tc>
                <a:tc>
                  <a:txBody>
                    <a:bodyPr/>
                    <a:lstStyle/>
                    <a:p>
                      <a:r>
                        <a:rPr lang="en-US" sz="2400" dirty="0"/>
                        <a:t>77.52</a:t>
                      </a:r>
                    </a:p>
                  </a:txBody>
                  <a:tcPr marL="63452" marR="63452" marT="34302" marB="34302"/>
                </a:tc>
                <a:tc>
                  <a:txBody>
                    <a:bodyPr/>
                    <a:lstStyle/>
                    <a:p>
                      <a:r>
                        <a:rPr lang="en-US" sz="2400" dirty="0"/>
                        <a:t>57.76</a:t>
                      </a:r>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735634517"/>
                  </a:ext>
                </a:extLst>
              </a:tr>
              <a:tr h="800241">
                <a:tc>
                  <a:txBody>
                    <a:bodyPr/>
                    <a:lstStyle/>
                    <a:p>
                      <a:r>
                        <a:rPr lang="en-US" sz="2400" dirty="0"/>
                        <a:t>Sum = 37</a:t>
                      </a:r>
                    </a:p>
                  </a:txBody>
                  <a:tcPr marL="63452" marR="63452" marT="34302" marB="34302"/>
                </a:tc>
                <a:tc>
                  <a:txBody>
                    <a:bodyPr/>
                    <a:lstStyle/>
                    <a:p>
                      <a:r>
                        <a:rPr lang="en-US" sz="2400" dirty="0"/>
                        <a:t>Sum =139</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r>
                        <a:rPr lang="en-US" sz="2400" dirty="0"/>
                        <a:t>Sum = 160.4</a:t>
                      </a:r>
                    </a:p>
                  </a:txBody>
                  <a:tcPr marL="63452" marR="63452" marT="34302" marB="34302"/>
                </a:tc>
                <a:tc>
                  <a:txBody>
                    <a:bodyPr/>
                    <a:lstStyle/>
                    <a:p>
                      <a:r>
                        <a:rPr lang="en-US" sz="2400" dirty="0"/>
                        <a:t>Sum=101.2</a:t>
                      </a:r>
                    </a:p>
                  </a:txBody>
                  <a:tcPr marL="63452" marR="63452" marT="34302" marB="34302"/>
                </a:tc>
                <a:tc>
                  <a:txBody>
                    <a:bodyPr/>
                    <a:lstStyle/>
                    <a:p>
                      <a:endParaRPr lang="en-US" sz="2400" dirty="0"/>
                    </a:p>
                  </a:txBody>
                  <a:tcPr marL="63452" marR="63452" marT="34302" marB="34302"/>
                </a:tc>
                <a:extLst>
                  <a:ext uri="{0D108BD9-81ED-4DB2-BD59-A6C34878D82A}">
                    <a16:rowId xmlns:a16="http://schemas.microsoft.com/office/drawing/2014/main" val="2009423142"/>
                  </a:ext>
                </a:extLst>
              </a:tr>
            </a:tbl>
          </a:graphicData>
        </a:graphic>
      </p:graphicFrame>
      <p:sp>
        <p:nvSpPr>
          <p:cNvPr id="2" name="Title 1">
            <a:extLst>
              <a:ext uri="{FF2B5EF4-FFF2-40B4-BE49-F238E27FC236}">
                <a16:creationId xmlns:a16="http://schemas.microsoft.com/office/drawing/2014/main" id="{BB2FC2B7-1C1F-4FAC-A5B4-916B15BCF87C}"/>
              </a:ext>
            </a:extLst>
          </p:cNvPr>
          <p:cNvSpPr>
            <a:spLocks noGrp="1"/>
          </p:cNvSpPr>
          <p:nvPr>
            <p:ph type="title" idx="4294967295"/>
          </p:nvPr>
        </p:nvSpPr>
        <p:spPr>
          <a:xfrm>
            <a:off x="342900" y="163513"/>
            <a:ext cx="6057900" cy="1143000"/>
          </a:xfrm>
        </p:spPr>
        <p:txBody>
          <a:bodyPr/>
          <a:lstStyle/>
          <a:p>
            <a:pPr>
              <a:defRPr/>
            </a:pPr>
            <a:r>
              <a:rPr lang="en-US" dirty="0"/>
              <a:t>Correlation: Solution</a:t>
            </a:r>
          </a:p>
        </p:txBody>
      </p:sp>
      <p:sp>
        <p:nvSpPr>
          <p:cNvPr id="3" name="Footer Placeholder 2">
            <a:extLst>
              <a:ext uri="{FF2B5EF4-FFF2-40B4-BE49-F238E27FC236}">
                <a16:creationId xmlns:a16="http://schemas.microsoft.com/office/drawing/2014/main" id="{1BFCEBE1-14A6-4653-8117-B9D50443ED20}"/>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5B7D3407-631D-4F52-9C5B-2DB81D779E6A}"/>
              </a:ext>
            </a:extLst>
          </p:cNvPr>
          <p:cNvSpPr>
            <a:spLocks noGrp="1"/>
          </p:cNvSpPr>
          <p:nvPr>
            <p:ph type="dt" sz="quarter" idx="11"/>
          </p:nvPr>
        </p:nvSpPr>
        <p:spPr/>
        <p:txBody>
          <a:bodyPr/>
          <a:lstStyle/>
          <a:p>
            <a:pPr>
              <a:defRPr/>
            </a:pPr>
            <a:fld id="{6E9DFC35-3483-494A-BA4A-323B0807C153}" type="datetime1">
              <a:rPr lang="en-US"/>
              <a:pPr>
                <a:defRPr/>
              </a:pPr>
              <a:t>9/21/2023</a:t>
            </a:fld>
            <a:endParaRPr lang="en-US" dirty="0"/>
          </a:p>
        </p:txBody>
      </p:sp>
      <p:sp>
        <p:nvSpPr>
          <p:cNvPr id="113737" name="Slide Number Placeholder 6">
            <a:extLst>
              <a:ext uri="{FF2B5EF4-FFF2-40B4-BE49-F238E27FC236}">
                <a16:creationId xmlns:a16="http://schemas.microsoft.com/office/drawing/2014/main" id="{97FB86CD-FE4F-4A59-8D68-5148763CEDA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F74AEF1-DF95-4984-A410-FAF56E5EFF67}" type="slidenum">
              <a:rPr lang="en-US" altLang="en-US" sz="1200" smtClean="0">
                <a:solidFill>
                  <a:srgbClr val="898989"/>
                </a:solidFill>
              </a:rPr>
              <a:pPr>
                <a:spcBef>
                  <a:spcPct val="0"/>
                </a:spcBef>
                <a:buFontTx/>
                <a:buNone/>
              </a:pPr>
              <a:t>106</a:t>
            </a:fld>
            <a:endParaRPr lang="en-US" altLang="en-US" sz="1200">
              <a:solidFill>
                <a:srgbClr val="898989"/>
              </a:solidFill>
            </a:endParaRPr>
          </a:p>
        </p:txBody>
      </p:sp>
    </p:spTree>
    <p:extLst>
      <p:ext uri="{BB962C8B-B14F-4D97-AF65-F5344CB8AC3E}">
        <p14:creationId xmlns:p14="http://schemas.microsoft.com/office/powerpoint/2010/main" val="28631784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945CBED-4B21-4151-B661-67579CE25B85}"/>
              </a:ext>
            </a:extLst>
          </p:cNvPr>
          <p:cNvGraphicFramePr>
            <a:graphicFrameLocks noGrp="1"/>
          </p:cNvGraphicFramePr>
          <p:nvPr>
            <p:ph idx="1"/>
          </p:nvPr>
        </p:nvGraphicFramePr>
        <p:xfrm>
          <a:off x="342900" y="1524000"/>
          <a:ext cx="8458198" cy="3406773"/>
        </p:xfrm>
        <a:graphic>
          <a:graphicData uri="http://schemas.openxmlformats.org/drawingml/2006/table">
            <a:tbl>
              <a:tblPr firstRow="1" bandRow="1">
                <a:tableStyleId>{5940675A-B579-460E-94D1-54222C63F5DA}</a:tableStyleId>
              </a:tblPr>
              <a:tblGrid>
                <a:gridCol w="1240405">
                  <a:extLst>
                    <a:ext uri="{9D8B030D-6E8A-4147-A177-3AD203B41FA5}">
                      <a16:colId xmlns:a16="http://schemas.microsoft.com/office/drawing/2014/main" val="1090253899"/>
                    </a:ext>
                  </a:extLst>
                </a:gridCol>
                <a:gridCol w="1103669">
                  <a:extLst>
                    <a:ext uri="{9D8B030D-6E8A-4147-A177-3AD203B41FA5}">
                      <a16:colId xmlns:a16="http://schemas.microsoft.com/office/drawing/2014/main" val="2507635974"/>
                    </a:ext>
                  </a:extLst>
                </a:gridCol>
                <a:gridCol w="898561">
                  <a:extLst>
                    <a:ext uri="{9D8B030D-6E8A-4147-A177-3AD203B41FA5}">
                      <a16:colId xmlns:a16="http://schemas.microsoft.com/office/drawing/2014/main" val="4145412707"/>
                    </a:ext>
                  </a:extLst>
                </a:gridCol>
                <a:gridCol w="898561">
                  <a:extLst>
                    <a:ext uri="{9D8B030D-6E8A-4147-A177-3AD203B41FA5}">
                      <a16:colId xmlns:a16="http://schemas.microsoft.com/office/drawing/2014/main" val="2795431172"/>
                    </a:ext>
                  </a:extLst>
                </a:gridCol>
                <a:gridCol w="1601783">
                  <a:extLst>
                    <a:ext uri="{9D8B030D-6E8A-4147-A177-3AD203B41FA5}">
                      <a16:colId xmlns:a16="http://schemas.microsoft.com/office/drawing/2014/main" val="1525961496"/>
                    </a:ext>
                  </a:extLst>
                </a:gridCol>
                <a:gridCol w="1328309">
                  <a:extLst>
                    <a:ext uri="{9D8B030D-6E8A-4147-A177-3AD203B41FA5}">
                      <a16:colId xmlns:a16="http://schemas.microsoft.com/office/drawing/2014/main" val="1462107497"/>
                    </a:ext>
                  </a:extLst>
                </a:gridCol>
                <a:gridCol w="1386910">
                  <a:extLst>
                    <a:ext uri="{9D8B030D-6E8A-4147-A177-3AD203B41FA5}">
                      <a16:colId xmlns:a16="http://schemas.microsoft.com/office/drawing/2014/main" val="3795485912"/>
                    </a:ext>
                  </a:extLst>
                </a:gridCol>
              </a:tblGrid>
              <a:tr h="434422">
                <a:tc>
                  <a:txBody>
                    <a:bodyPr/>
                    <a:lstStyle/>
                    <a:p>
                      <a:r>
                        <a:rPr lang="en-US" sz="2400" dirty="0"/>
                        <a:t>x</a:t>
                      </a:r>
                    </a:p>
                  </a:txBody>
                  <a:tcPr marL="63452" marR="63452" marT="34302" marB="34302"/>
                </a:tc>
                <a:tc>
                  <a:txBody>
                    <a:bodyPr/>
                    <a:lstStyle/>
                    <a:p>
                      <a:r>
                        <a:rPr lang="en-US" sz="2400" dirty="0"/>
                        <a:t>y</a:t>
                      </a:r>
                    </a:p>
                  </a:txBody>
                  <a:tcPr marL="63452" marR="63452" marT="34302" marB="34302"/>
                </a:tc>
                <a:tc>
                  <a:txBody>
                    <a:bodyPr/>
                    <a:lstStyle/>
                    <a:p>
                      <a:r>
                        <a:rPr lang="en-US" sz="2400" dirty="0"/>
                        <a:t>x-x*</a:t>
                      </a:r>
                    </a:p>
                  </a:txBody>
                  <a:tcPr marL="63452" marR="63452" marT="34302" marB="34302"/>
                </a:tc>
                <a:tc>
                  <a:txBody>
                    <a:bodyPr/>
                    <a:lstStyle/>
                    <a:p>
                      <a:r>
                        <a:rPr lang="en-US" sz="2400" dirty="0"/>
                        <a:t>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 (y-y*)</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(x-x*)</a:t>
                      </a:r>
                      <a:r>
                        <a:rPr lang="en-US" sz="2400" baseline="30000" dirty="0"/>
                        <a:t>2</a:t>
                      </a:r>
                    </a:p>
                  </a:txBody>
                  <a:tcPr marL="63452" marR="63452" marT="34302" marB="3430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(y-y*)</a:t>
                      </a:r>
                      <a:r>
                        <a:rPr lang="en-US" sz="2400" baseline="30000" dirty="0"/>
                        <a:t>2</a:t>
                      </a:r>
                    </a:p>
                  </a:txBody>
                  <a:tcPr marL="63452" marR="63452" marT="34302" marB="34302"/>
                </a:tc>
                <a:extLst>
                  <a:ext uri="{0D108BD9-81ED-4DB2-BD59-A6C34878D82A}">
                    <a16:rowId xmlns:a16="http://schemas.microsoft.com/office/drawing/2014/main" val="711890534"/>
                  </a:ext>
                </a:extLst>
              </a:tr>
              <a:tr h="434422">
                <a:tc>
                  <a:txBody>
                    <a:bodyPr/>
                    <a:lstStyle/>
                    <a:p>
                      <a:r>
                        <a:rPr lang="en-US" sz="2400" dirty="0"/>
                        <a:t>5</a:t>
                      </a:r>
                    </a:p>
                  </a:txBody>
                  <a:tcPr marL="63452" marR="63452" marT="34302" marB="34302"/>
                </a:tc>
                <a:tc>
                  <a:txBody>
                    <a:bodyPr/>
                    <a:lstStyle/>
                    <a:p>
                      <a:r>
                        <a:rPr lang="en-US" sz="2400" dirty="0"/>
                        <a:t>25</a:t>
                      </a:r>
                    </a:p>
                  </a:txBody>
                  <a:tcPr marL="63452" marR="63452" marT="34302" marB="34302"/>
                </a:tc>
                <a:tc>
                  <a:txBody>
                    <a:bodyPr/>
                    <a:lstStyle/>
                    <a:p>
                      <a:r>
                        <a:rPr lang="en-US" sz="2400" dirty="0"/>
                        <a:t>-2.4</a:t>
                      </a:r>
                    </a:p>
                  </a:txBody>
                  <a:tcPr marL="63452" marR="63452" marT="34302" marB="34302"/>
                </a:tc>
                <a:tc>
                  <a:txBody>
                    <a:bodyPr/>
                    <a:lstStyle/>
                    <a:p>
                      <a:r>
                        <a:rPr lang="en-US" sz="2400" dirty="0"/>
                        <a:t>-2.8</a:t>
                      </a:r>
                    </a:p>
                  </a:txBody>
                  <a:tcPr marL="63452" marR="63452" marT="34302" marB="34302"/>
                </a:tc>
                <a:tc>
                  <a:txBody>
                    <a:bodyPr/>
                    <a:lstStyle/>
                    <a:p>
                      <a:r>
                        <a:rPr lang="en-US" sz="2400" dirty="0"/>
                        <a:t>6.72</a:t>
                      </a:r>
                    </a:p>
                  </a:txBody>
                  <a:tcPr marL="63452" marR="63452" marT="34302" marB="34302"/>
                </a:tc>
                <a:tc>
                  <a:txBody>
                    <a:bodyPr/>
                    <a:lstStyle/>
                    <a:p>
                      <a:r>
                        <a:rPr lang="en-US" sz="2400" dirty="0"/>
                        <a:t>5.76</a:t>
                      </a:r>
                    </a:p>
                  </a:txBody>
                  <a:tcPr marL="63452" marR="63452" marT="34302" marB="34302"/>
                </a:tc>
                <a:tc>
                  <a:txBody>
                    <a:bodyPr/>
                    <a:lstStyle/>
                    <a:p>
                      <a:r>
                        <a:rPr lang="en-US" sz="2400" dirty="0"/>
                        <a:t>7.84</a:t>
                      </a:r>
                    </a:p>
                  </a:txBody>
                  <a:tcPr marL="63452" marR="63452" marT="34302" marB="34302"/>
                </a:tc>
                <a:extLst>
                  <a:ext uri="{0D108BD9-81ED-4DB2-BD59-A6C34878D82A}">
                    <a16:rowId xmlns:a16="http://schemas.microsoft.com/office/drawing/2014/main" val="1910465539"/>
                  </a:ext>
                </a:extLst>
              </a:tr>
              <a:tr h="434422">
                <a:tc>
                  <a:txBody>
                    <a:bodyPr/>
                    <a:lstStyle/>
                    <a:p>
                      <a:r>
                        <a:rPr lang="en-US" sz="2400" dirty="0"/>
                        <a:t>3</a:t>
                      </a:r>
                    </a:p>
                  </a:txBody>
                  <a:tcPr marL="63452" marR="63452" marT="34302" marB="34302"/>
                </a:tc>
                <a:tc>
                  <a:txBody>
                    <a:bodyPr/>
                    <a:lstStyle/>
                    <a:p>
                      <a:r>
                        <a:rPr lang="en-US" sz="2400" dirty="0"/>
                        <a:t>20</a:t>
                      </a:r>
                    </a:p>
                  </a:txBody>
                  <a:tcPr marL="63452" marR="63452" marT="34302" marB="34302"/>
                </a:tc>
                <a:tc>
                  <a:txBody>
                    <a:bodyPr/>
                    <a:lstStyle/>
                    <a:p>
                      <a:r>
                        <a:rPr lang="en-US" sz="2400" dirty="0"/>
                        <a:t>-4.4</a:t>
                      </a:r>
                    </a:p>
                  </a:txBody>
                  <a:tcPr marL="63452" marR="63452" marT="34302" marB="34302"/>
                </a:tc>
                <a:tc>
                  <a:txBody>
                    <a:bodyPr/>
                    <a:lstStyle/>
                    <a:p>
                      <a:r>
                        <a:rPr lang="en-US" sz="2400" dirty="0"/>
                        <a:t>-7.8</a:t>
                      </a:r>
                    </a:p>
                  </a:txBody>
                  <a:tcPr marL="63452" marR="63452" marT="34302" marB="34302"/>
                </a:tc>
                <a:tc>
                  <a:txBody>
                    <a:bodyPr/>
                    <a:lstStyle/>
                    <a:p>
                      <a:r>
                        <a:rPr lang="en-US" sz="2400" dirty="0"/>
                        <a:t>34.32</a:t>
                      </a:r>
                    </a:p>
                  </a:txBody>
                  <a:tcPr marL="63452" marR="63452" marT="34302" marB="34302"/>
                </a:tc>
                <a:tc>
                  <a:txBody>
                    <a:bodyPr/>
                    <a:lstStyle/>
                    <a:p>
                      <a:r>
                        <a:rPr lang="en-US" sz="2400" dirty="0"/>
                        <a:t>19.36</a:t>
                      </a:r>
                    </a:p>
                  </a:txBody>
                  <a:tcPr marL="63452" marR="63452" marT="34302" marB="34302"/>
                </a:tc>
                <a:tc>
                  <a:txBody>
                    <a:bodyPr/>
                    <a:lstStyle/>
                    <a:p>
                      <a:r>
                        <a:rPr lang="en-US" sz="2400" dirty="0"/>
                        <a:t>60.84</a:t>
                      </a:r>
                    </a:p>
                  </a:txBody>
                  <a:tcPr marL="63452" marR="63452" marT="34302" marB="34302"/>
                </a:tc>
                <a:extLst>
                  <a:ext uri="{0D108BD9-81ED-4DB2-BD59-A6C34878D82A}">
                    <a16:rowId xmlns:a16="http://schemas.microsoft.com/office/drawing/2014/main" val="3107803859"/>
                  </a:ext>
                </a:extLst>
              </a:tr>
              <a:tr h="434422">
                <a:tc>
                  <a:txBody>
                    <a:bodyPr/>
                    <a:lstStyle/>
                    <a:p>
                      <a:r>
                        <a:rPr lang="en-US" sz="2400" dirty="0"/>
                        <a:t>4</a:t>
                      </a:r>
                    </a:p>
                  </a:txBody>
                  <a:tcPr marL="63452" marR="63452" marT="34302" marB="34302"/>
                </a:tc>
                <a:tc>
                  <a:txBody>
                    <a:bodyPr/>
                    <a:lstStyle/>
                    <a:p>
                      <a:r>
                        <a:rPr lang="en-US" sz="2400" dirty="0"/>
                        <a:t>21</a:t>
                      </a:r>
                    </a:p>
                  </a:txBody>
                  <a:tcPr marL="63452" marR="63452" marT="34302" marB="34302"/>
                </a:tc>
                <a:tc>
                  <a:txBody>
                    <a:bodyPr/>
                    <a:lstStyle/>
                    <a:p>
                      <a:r>
                        <a:rPr lang="en-US" sz="2400" dirty="0"/>
                        <a:t>-3.4</a:t>
                      </a:r>
                    </a:p>
                  </a:txBody>
                  <a:tcPr marL="63452" marR="63452" marT="34302" marB="34302"/>
                </a:tc>
                <a:tc>
                  <a:txBody>
                    <a:bodyPr/>
                    <a:lstStyle/>
                    <a:p>
                      <a:r>
                        <a:rPr lang="en-US" sz="2400" dirty="0"/>
                        <a:t>- 6.8</a:t>
                      </a:r>
                    </a:p>
                  </a:txBody>
                  <a:tcPr marL="63452" marR="63452" marT="34302" marB="34302"/>
                </a:tc>
                <a:tc>
                  <a:txBody>
                    <a:bodyPr/>
                    <a:lstStyle/>
                    <a:p>
                      <a:r>
                        <a:rPr lang="en-US" sz="2400" dirty="0"/>
                        <a:t>23.12</a:t>
                      </a:r>
                    </a:p>
                  </a:txBody>
                  <a:tcPr marL="63452" marR="63452" marT="34302" marB="34302"/>
                </a:tc>
                <a:tc>
                  <a:txBody>
                    <a:bodyPr/>
                    <a:lstStyle/>
                    <a:p>
                      <a:r>
                        <a:rPr lang="en-US" sz="2400" dirty="0"/>
                        <a:t>11.26</a:t>
                      </a:r>
                    </a:p>
                  </a:txBody>
                  <a:tcPr marL="63452" marR="63452" marT="34302" marB="34302"/>
                </a:tc>
                <a:tc>
                  <a:txBody>
                    <a:bodyPr/>
                    <a:lstStyle/>
                    <a:p>
                      <a:r>
                        <a:rPr lang="en-US" sz="2400" dirty="0"/>
                        <a:t>46.24</a:t>
                      </a:r>
                    </a:p>
                  </a:txBody>
                  <a:tcPr marL="63452" marR="63452" marT="34302" marB="34302"/>
                </a:tc>
                <a:extLst>
                  <a:ext uri="{0D108BD9-81ED-4DB2-BD59-A6C34878D82A}">
                    <a16:rowId xmlns:a16="http://schemas.microsoft.com/office/drawing/2014/main" val="913129663"/>
                  </a:ext>
                </a:extLst>
              </a:tr>
              <a:tr h="434422">
                <a:tc>
                  <a:txBody>
                    <a:bodyPr/>
                    <a:lstStyle/>
                    <a:p>
                      <a:r>
                        <a:rPr lang="en-US" sz="2400" dirty="0"/>
                        <a:t>10</a:t>
                      </a:r>
                    </a:p>
                  </a:txBody>
                  <a:tcPr marL="63452" marR="63452" marT="34302" marB="34302"/>
                </a:tc>
                <a:tc>
                  <a:txBody>
                    <a:bodyPr/>
                    <a:lstStyle/>
                    <a:p>
                      <a:r>
                        <a:rPr lang="en-US" sz="2400" dirty="0"/>
                        <a:t>35</a:t>
                      </a:r>
                    </a:p>
                  </a:txBody>
                  <a:tcPr marL="63452" marR="63452" marT="34302" marB="34302"/>
                </a:tc>
                <a:tc>
                  <a:txBody>
                    <a:bodyPr/>
                    <a:lstStyle/>
                    <a:p>
                      <a:r>
                        <a:rPr lang="en-US" sz="2400" dirty="0"/>
                        <a:t>2.6</a:t>
                      </a:r>
                    </a:p>
                  </a:txBody>
                  <a:tcPr marL="63452" marR="63452" marT="34302" marB="34302"/>
                </a:tc>
                <a:tc>
                  <a:txBody>
                    <a:bodyPr/>
                    <a:lstStyle/>
                    <a:p>
                      <a:r>
                        <a:rPr lang="en-US" sz="2400" dirty="0"/>
                        <a:t>7.2</a:t>
                      </a:r>
                    </a:p>
                  </a:txBody>
                  <a:tcPr marL="63452" marR="63452" marT="34302" marB="34302"/>
                </a:tc>
                <a:tc>
                  <a:txBody>
                    <a:bodyPr/>
                    <a:lstStyle/>
                    <a:p>
                      <a:r>
                        <a:rPr lang="en-US" sz="2400" dirty="0"/>
                        <a:t>18.72</a:t>
                      </a:r>
                    </a:p>
                  </a:txBody>
                  <a:tcPr marL="63452" marR="63452" marT="34302" marB="34302"/>
                </a:tc>
                <a:tc>
                  <a:txBody>
                    <a:bodyPr/>
                    <a:lstStyle/>
                    <a:p>
                      <a:r>
                        <a:rPr lang="en-US" sz="2400" dirty="0"/>
                        <a:t>6.76</a:t>
                      </a:r>
                    </a:p>
                  </a:txBody>
                  <a:tcPr marL="63452" marR="63452" marT="34302" marB="34302"/>
                </a:tc>
                <a:tc>
                  <a:txBody>
                    <a:bodyPr/>
                    <a:lstStyle/>
                    <a:p>
                      <a:r>
                        <a:rPr lang="en-US" sz="2400" dirty="0"/>
                        <a:t>51.84</a:t>
                      </a:r>
                    </a:p>
                  </a:txBody>
                  <a:tcPr marL="63452" marR="63452" marT="34302" marB="34302"/>
                </a:tc>
                <a:extLst>
                  <a:ext uri="{0D108BD9-81ED-4DB2-BD59-A6C34878D82A}">
                    <a16:rowId xmlns:a16="http://schemas.microsoft.com/office/drawing/2014/main" val="1976348641"/>
                  </a:ext>
                </a:extLst>
              </a:tr>
              <a:tr h="434422">
                <a:tc>
                  <a:txBody>
                    <a:bodyPr/>
                    <a:lstStyle/>
                    <a:p>
                      <a:r>
                        <a:rPr lang="en-US" sz="2400" dirty="0"/>
                        <a:t>15</a:t>
                      </a:r>
                    </a:p>
                  </a:txBody>
                  <a:tcPr marL="63452" marR="63452" marT="34302" marB="34302"/>
                </a:tc>
                <a:tc>
                  <a:txBody>
                    <a:bodyPr/>
                    <a:lstStyle/>
                    <a:p>
                      <a:r>
                        <a:rPr lang="en-US" sz="2400" dirty="0"/>
                        <a:t>38</a:t>
                      </a:r>
                    </a:p>
                  </a:txBody>
                  <a:tcPr marL="63452" marR="63452" marT="34302" marB="34302"/>
                </a:tc>
                <a:tc>
                  <a:txBody>
                    <a:bodyPr/>
                    <a:lstStyle/>
                    <a:p>
                      <a:r>
                        <a:rPr lang="en-US" sz="2400" dirty="0"/>
                        <a:t>7.6</a:t>
                      </a:r>
                    </a:p>
                  </a:txBody>
                  <a:tcPr marL="63452" marR="63452" marT="34302" marB="34302"/>
                </a:tc>
                <a:tc>
                  <a:txBody>
                    <a:bodyPr/>
                    <a:lstStyle/>
                    <a:p>
                      <a:r>
                        <a:rPr lang="en-US" sz="2400" dirty="0"/>
                        <a:t>10.2</a:t>
                      </a:r>
                    </a:p>
                  </a:txBody>
                  <a:tcPr marL="63452" marR="63452" marT="34302" marB="34302"/>
                </a:tc>
                <a:tc>
                  <a:txBody>
                    <a:bodyPr/>
                    <a:lstStyle/>
                    <a:p>
                      <a:r>
                        <a:rPr lang="en-US" sz="2400" dirty="0"/>
                        <a:t>77.52</a:t>
                      </a:r>
                    </a:p>
                  </a:txBody>
                  <a:tcPr marL="63452" marR="63452" marT="34302" marB="34302"/>
                </a:tc>
                <a:tc>
                  <a:txBody>
                    <a:bodyPr/>
                    <a:lstStyle/>
                    <a:p>
                      <a:r>
                        <a:rPr lang="en-US" sz="2400" dirty="0"/>
                        <a:t>57.76</a:t>
                      </a:r>
                    </a:p>
                  </a:txBody>
                  <a:tcPr marL="63452" marR="63452" marT="34302" marB="34302"/>
                </a:tc>
                <a:tc>
                  <a:txBody>
                    <a:bodyPr/>
                    <a:lstStyle/>
                    <a:p>
                      <a:r>
                        <a:rPr lang="en-US" sz="2400" dirty="0"/>
                        <a:t>104.04</a:t>
                      </a:r>
                    </a:p>
                  </a:txBody>
                  <a:tcPr marL="63452" marR="63452" marT="34302" marB="34302"/>
                </a:tc>
                <a:extLst>
                  <a:ext uri="{0D108BD9-81ED-4DB2-BD59-A6C34878D82A}">
                    <a16:rowId xmlns:a16="http://schemas.microsoft.com/office/drawing/2014/main" val="735634517"/>
                  </a:ext>
                </a:extLst>
              </a:tr>
              <a:tr h="800241">
                <a:tc>
                  <a:txBody>
                    <a:bodyPr/>
                    <a:lstStyle/>
                    <a:p>
                      <a:r>
                        <a:rPr lang="en-US" sz="2400" dirty="0"/>
                        <a:t>Sum = 37</a:t>
                      </a:r>
                    </a:p>
                  </a:txBody>
                  <a:tcPr marL="63452" marR="63452" marT="34302" marB="34302"/>
                </a:tc>
                <a:tc>
                  <a:txBody>
                    <a:bodyPr/>
                    <a:lstStyle/>
                    <a:p>
                      <a:r>
                        <a:rPr lang="en-US" sz="2400" dirty="0"/>
                        <a:t>Sum =139</a:t>
                      </a:r>
                    </a:p>
                  </a:txBody>
                  <a:tcPr marL="63452" marR="63452" marT="34302" marB="34302"/>
                </a:tc>
                <a:tc>
                  <a:txBody>
                    <a:bodyPr/>
                    <a:lstStyle/>
                    <a:p>
                      <a:endParaRPr lang="en-US" sz="2400" dirty="0"/>
                    </a:p>
                  </a:txBody>
                  <a:tcPr marL="63452" marR="63452" marT="34302" marB="34302"/>
                </a:tc>
                <a:tc>
                  <a:txBody>
                    <a:bodyPr/>
                    <a:lstStyle/>
                    <a:p>
                      <a:endParaRPr lang="en-US" sz="2400" dirty="0"/>
                    </a:p>
                  </a:txBody>
                  <a:tcPr marL="63452" marR="63452" marT="34302" marB="34302"/>
                </a:tc>
                <a:tc>
                  <a:txBody>
                    <a:bodyPr/>
                    <a:lstStyle/>
                    <a:p>
                      <a:r>
                        <a:rPr lang="en-US" sz="2400" dirty="0"/>
                        <a:t>Sum = 160.4</a:t>
                      </a:r>
                    </a:p>
                  </a:txBody>
                  <a:tcPr marL="63452" marR="63452" marT="34302" marB="34302"/>
                </a:tc>
                <a:tc>
                  <a:txBody>
                    <a:bodyPr/>
                    <a:lstStyle/>
                    <a:p>
                      <a:r>
                        <a:rPr lang="en-US" sz="2400" dirty="0"/>
                        <a:t>Sum=101.2</a:t>
                      </a:r>
                    </a:p>
                  </a:txBody>
                  <a:tcPr marL="63452" marR="63452" marT="34302" marB="34302"/>
                </a:tc>
                <a:tc>
                  <a:txBody>
                    <a:bodyPr/>
                    <a:lstStyle/>
                    <a:p>
                      <a:r>
                        <a:rPr lang="en-US" sz="2400" dirty="0"/>
                        <a:t>Sum =270.8</a:t>
                      </a:r>
                    </a:p>
                  </a:txBody>
                  <a:tcPr marL="63452" marR="63452" marT="34302" marB="34302"/>
                </a:tc>
                <a:extLst>
                  <a:ext uri="{0D108BD9-81ED-4DB2-BD59-A6C34878D82A}">
                    <a16:rowId xmlns:a16="http://schemas.microsoft.com/office/drawing/2014/main" val="2009423142"/>
                  </a:ext>
                </a:extLst>
              </a:tr>
            </a:tbl>
          </a:graphicData>
        </a:graphic>
      </p:graphicFrame>
      <p:sp>
        <p:nvSpPr>
          <p:cNvPr id="2" name="Title 1">
            <a:extLst>
              <a:ext uri="{FF2B5EF4-FFF2-40B4-BE49-F238E27FC236}">
                <a16:creationId xmlns:a16="http://schemas.microsoft.com/office/drawing/2014/main" id="{BB2FC2B7-1C1F-4FAC-A5B4-916B15BCF87C}"/>
              </a:ext>
            </a:extLst>
          </p:cNvPr>
          <p:cNvSpPr>
            <a:spLocks noGrp="1"/>
          </p:cNvSpPr>
          <p:nvPr>
            <p:ph type="title" idx="4294967295"/>
          </p:nvPr>
        </p:nvSpPr>
        <p:spPr>
          <a:xfrm>
            <a:off x="342900" y="163513"/>
            <a:ext cx="6057900" cy="1143000"/>
          </a:xfrm>
        </p:spPr>
        <p:txBody>
          <a:bodyPr/>
          <a:lstStyle/>
          <a:p>
            <a:pPr>
              <a:defRPr/>
            </a:pPr>
            <a:r>
              <a:rPr lang="en-US" dirty="0"/>
              <a:t>Correlation: Solution</a:t>
            </a:r>
          </a:p>
        </p:txBody>
      </p:sp>
      <p:sp>
        <p:nvSpPr>
          <p:cNvPr id="113733" name="TextBox 4">
            <a:extLst>
              <a:ext uri="{FF2B5EF4-FFF2-40B4-BE49-F238E27FC236}">
                <a16:creationId xmlns:a16="http://schemas.microsoft.com/office/drawing/2014/main" id="{A4D2CFEF-E37A-4CC9-8FFF-98F8A4FB2504}"/>
              </a:ext>
            </a:extLst>
          </p:cNvPr>
          <p:cNvSpPr txBox="1">
            <a:spLocks noChangeArrowheads="1"/>
          </p:cNvSpPr>
          <p:nvPr/>
        </p:nvSpPr>
        <p:spPr bwMode="auto">
          <a:xfrm>
            <a:off x="457200" y="5037138"/>
            <a:ext cx="2590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t>Average (x) = 7.4</a:t>
            </a:r>
          </a:p>
          <a:p>
            <a:pPr>
              <a:spcBef>
                <a:spcPct val="0"/>
              </a:spcBef>
              <a:buFontTx/>
              <a:buNone/>
            </a:pPr>
            <a:r>
              <a:rPr lang="en-US" altLang="en-US" sz="1800" dirty="0"/>
              <a:t>Average (y) = 27.8</a:t>
            </a:r>
          </a:p>
          <a:p>
            <a:pPr>
              <a:spcBef>
                <a:spcPct val="0"/>
              </a:spcBef>
              <a:buFontTx/>
              <a:buNone/>
            </a:pPr>
            <a:r>
              <a:rPr lang="en-US" altLang="en-US" sz="1800" dirty="0" err="1"/>
              <a:t>Sx</a:t>
            </a:r>
            <a:r>
              <a:rPr lang="en-US" altLang="en-US" sz="1800" dirty="0"/>
              <a:t>= (101/4)</a:t>
            </a:r>
            <a:r>
              <a:rPr lang="en-US" altLang="en-US" sz="1800" baseline="30000" dirty="0"/>
              <a:t>1/2</a:t>
            </a:r>
            <a:r>
              <a:rPr lang="en-US" altLang="en-US" sz="1800" dirty="0"/>
              <a:t> = 5.02</a:t>
            </a:r>
          </a:p>
        </p:txBody>
      </p:sp>
      <p:sp>
        <p:nvSpPr>
          <p:cNvPr id="113734" name="TextBox 5">
            <a:extLst>
              <a:ext uri="{FF2B5EF4-FFF2-40B4-BE49-F238E27FC236}">
                <a16:creationId xmlns:a16="http://schemas.microsoft.com/office/drawing/2014/main" id="{741109B4-B3EB-47E7-883F-19F6A0354FE6}"/>
              </a:ext>
            </a:extLst>
          </p:cNvPr>
          <p:cNvSpPr txBox="1">
            <a:spLocks noChangeArrowheads="1"/>
          </p:cNvSpPr>
          <p:nvPr/>
        </p:nvSpPr>
        <p:spPr bwMode="auto">
          <a:xfrm>
            <a:off x="3505200" y="5118100"/>
            <a:ext cx="45513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Sy= (270.8/4)</a:t>
            </a:r>
            <a:r>
              <a:rPr lang="en-US" altLang="en-US" sz="1800" baseline="30000"/>
              <a:t>1/2 </a:t>
            </a:r>
            <a:r>
              <a:rPr lang="en-US" altLang="en-US" sz="1800"/>
              <a:t>= 8.23</a:t>
            </a:r>
            <a:endParaRPr lang="en-US" altLang="en-US" sz="1800" baseline="30000"/>
          </a:p>
          <a:p>
            <a:pPr>
              <a:spcBef>
                <a:spcPct val="0"/>
              </a:spcBef>
              <a:buFontTx/>
              <a:buNone/>
            </a:pPr>
            <a:r>
              <a:rPr lang="en-US" altLang="en-US" sz="1800"/>
              <a:t>Covariance(x,y) = 160.4/4 = 40.1</a:t>
            </a:r>
          </a:p>
          <a:p>
            <a:pPr>
              <a:spcBef>
                <a:spcPct val="0"/>
              </a:spcBef>
              <a:buFontTx/>
              <a:buNone/>
            </a:pPr>
            <a:r>
              <a:rPr lang="en-US" altLang="en-US" sz="1800"/>
              <a:t>Correlation(x,y) = 40.1/ (5.02) (8.23) = 0.97</a:t>
            </a:r>
          </a:p>
        </p:txBody>
      </p:sp>
      <p:sp>
        <p:nvSpPr>
          <p:cNvPr id="3" name="Footer Placeholder 2">
            <a:extLst>
              <a:ext uri="{FF2B5EF4-FFF2-40B4-BE49-F238E27FC236}">
                <a16:creationId xmlns:a16="http://schemas.microsoft.com/office/drawing/2014/main" id="{1BFCEBE1-14A6-4653-8117-B9D50443ED20}"/>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5B7D3407-631D-4F52-9C5B-2DB81D779E6A}"/>
              </a:ext>
            </a:extLst>
          </p:cNvPr>
          <p:cNvSpPr>
            <a:spLocks noGrp="1"/>
          </p:cNvSpPr>
          <p:nvPr>
            <p:ph type="dt" sz="quarter" idx="11"/>
          </p:nvPr>
        </p:nvSpPr>
        <p:spPr/>
        <p:txBody>
          <a:bodyPr/>
          <a:lstStyle/>
          <a:p>
            <a:pPr>
              <a:defRPr/>
            </a:pPr>
            <a:fld id="{6E9DFC35-3483-494A-BA4A-323B0807C153}" type="datetime1">
              <a:rPr lang="en-US"/>
              <a:pPr>
                <a:defRPr/>
              </a:pPr>
              <a:t>9/21/2023</a:t>
            </a:fld>
            <a:endParaRPr lang="en-US" dirty="0"/>
          </a:p>
        </p:txBody>
      </p:sp>
      <p:sp>
        <p:nvSpPr>
          <p:cNvPr id="113737" name="Slide Number Placeholder 6">
            <a:extLst>
              <a:ext uri="{FF2B5EF4-FFF2-40B4-BE49-F238E27FC236}">
                <a16:creationId xmlns:a16="http://schemas.microsoft.com/office/drawing/2014/main" id="{97FB86CD-FE4F-4A59-8D68-5148763CEDA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F74AEF1-DF95-4984-A410-FAF56E5EFF67}" type="slidenum">
              <a:rPr lang="en-US" altLang="en-US" sz="1200" smtClean="0">
                <a:solidFill>
                  <a:srgbClr val="898989"/>
                </a:solidFill>
              </a:rPr>
              <a:pPr>
                <a:spcBef>
                  <a:spcPct val="0"/>
                </a:spcBef>
                <a:buFontTx/>
                <a:buNone/>
              </a:pPr>
              <a:t>107</a:t>
            </a:fld>
            <a:endParaRPr lang="en-US" altLang="en-US" sz="1200">
              <a:solidFill>
                <a:srgbClr val="898989"/>
              </a:solidFill>
            </a:endParaRPr>
          </a:p>
        </p:txBody>
      </p:sp>
    </p:spTree>
    <p:extLst>
      <p:ext uri="{BB962C8B-B14F-4D97-AF65-F5344CB8AC3E}">
        <p14:creationId xmlns:p14="http://schemas.microsoft.com/office/powerpoint/2010/main" val="731128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2">
            <a:extLst>
              <a:ext uri="{FF2B5EF4-FFF2-40B4-BE49-F238E27FC236}">
                <a16:creationId xmlns:a16="http://schemas.microsoft.com/office/drawing/2014/main" id="{7B7663E0-A91F-4353-B471-0B0782C64717}"/>
              </a:ext>
            </a:extLst>
          </p:cNvPr>
          <p:cNvSpPr>
            <a:spLocks noGrp="1"/>
          </p:cNvSpPr>
          <p:nvPr>
            <p:ph idx="1"/>
          </p:nvPr>
        </p:nvSpPr>
        <p:spPr>
          <a:xfrm>
            <a:off x="304800" y="1493838"/>
            <a:ext cx="8229600" cy="4525962"/>
          </a:xfrm>
        </p:spPr>
        <p:txBody>
          <a:bodyPr/>
          <a:lstStyle/>
          <a:p>
            <a:pPr fontAlgn="base">
              <a:spcAft>
                <a:spcPct val="0"/>
              </a:spcAft>
            </a:pPr>
            <a:r>
              <a:rPr lang="en-US" altLang="en-US"/>
              <a:t>There is a strong positive correlation between the number of years the employee has worked and the employee's salary, since r is very close to 1.</a:t>
            </a:r>
          </a:p>
          <a:p>
            <a:pPr fontAlgn="base">
              <a:spcAft>
                <a:spcPct val="0"/>
              </a:spcAft>
            </a:pPr>
            <a:endParaRPr lang="en-US" altLang="en-US"/>
          </a:p>
        </p:txBody>
      </p:sp>
      <p:sp>
        <p:nvSpPr>
          <p:cNvPr id="2" name="Title 1">
            <a:extLst>
              <a:ext uri="{FF2B5EF4-FFF2-40B4-BE49-F238E27FC236}">
                <a16:creationId xmlns:a16="http://schemas.microsoft.com/office/drawing/2014/main" id="{25ABA7D0-523C-4923-8B04-1C69DA4357B5}"/>
              </a:ext>
            </a:extLst>
          </p:cNvPr>
          <p:cNvSpPr>
            <a:spLocks noGrp="1"/>
          </p:cNvSpPr>
          <p:nvPr>
            <p:ph type="title" idx="4294967295"/>
          </p:nvPr>
        </p:nvSpPr>
        <p:spPr>
          <a:xfrm>
            <a:off x="304800" y="177800"/>
            <a:ext cx="6373813" cy="1143000"/>
          </a:xfrm>
        </p:spPr>
        <p:txBody>
          <a:bodyPr/>
          <a:lstStyle/>
          <a:p>
            <a:pPr>
              <a:defRPr/>
            </a:pPr>
            <a:r>
              <a:rPr lang="en-US" dirty="0"/>
              <a:t>Correlation: Solution</a:t>
            </a:r>
          </a:p>
        </p:txBody>
      </p:sp>
      <p:sp>
        <p:nvSpPr>
          <p:cNvPr id="3" name="Footer Placeholder 2">
            <a:extLst>
              <a:ext uri="{FF2B5EF4-FFF2-40B4-BE49-F238E27FC236}">
                <a16:creationId xmlns:a16="http://schemas.microsoft.com/office/drawing/2014/main" id="{932FD934-F8B9-460B-8F42-6FF24C4501CC}"/>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6C40A0C3-B9E3-4BB5-A44F-3FC9DD1A4497}"/>
              </a:ext>
            </a:extLst>
          </p:cNvPr>
          <p:cNvSpPr>
            <a:spLocks noGrp="1"/>
          </p:cNvSpPr>
          <p:nvPr>
            <p:ph type="dt" sz="quarter" idx="11"/>
          </p:nvPr>
        </p:nvSpPr>
        <p:spPr/>
        <p:txBody>
          <a:bodyPr/>
          <a:lstStyle/>
          <a:p>
            <a:pPr>
              <a:defRPr/>
            </a:pPr>
            <a:fld id="{AB66D839-E465-432A-A3A5-02FCC0BD6F2C}" type="datetime1">
              <a:rPr lang="en-US"/>
              <a:pPr>
                <a:defRPr/>
              </a:pPr>
              <a:t>9/21/2023</a:t>
            </a:fld>
            <a:endParaRPr lang="en-US" dirty="0"/>
          </a:p>
        </p:txBody>
      </p:sp>
      <p:sp>
        <p:nvSpPr>
          <p:cNvPr id="114694" name="Slide Number Placeholder 5">
            <a:extLst>
              <a:ext uri="{FF2B5EF4-FFF2-40B4-BE49-F238E27FC236}">
                <a16:creationId xmlns:a16="http://schemas.microsoft.com/office/drawing/2014/main" id="{C69BDBD3-310A-4601-A1F9-8A8B94C4092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3F03D1E-5448-4C66-A0CB-58958BBCE984}" type="slidenum">
              <a:rPr lang="en-US" altLang="en-US" sz="1200" smtClean="0">
                <a:solidFill>
                  <a:srgbClr val="898989"/>
                </a:solidFill>
              </a:rPr>
              <a:pPr>
                <a:spcBef>
                  <a:spcPct val="0"/>
                </a:spcBef>
                <a:buFontTx/>
                <a:buNone/>
              </a:pPr>
              <a:t>108</a:t>
            </a:fld>
            <a:endParaRPr lang="en-US" altLang="en-US" sz="1200">
              <a:solidFill>
                <a:srgbClr val="898989"/>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7">
            <a:extLst>
              <a:ext uri="{FF2B5EF4-FFF2-40B4-BE49-F238E27FC236}">
                <a16:creationId xmlns:a16="http://schemas.microsoft.com/office/drawing/2014/main" id="{D1190163-46E4-4997-A651-CA5A4543EBB3}"/>
              </a:ext>
            </a:extLst>
          </p:cNvPr>
          <p:cNvSpPr>
            <a:spLocks noGrp="1"/>
          </p:cNvSpPr>
          <p:nvPr>
            <p:ph idx="1"/>
          </p:nvPr>
        </p:nvSpPr>
        <p:spPr>
          <a:xfrm>
            <a:off x="304800" y="1493838"/>
            <a:ext cx="8229600" cy="4525962"/>
          </a:xfrm>
        </p:spPr>
        <p:txBody>
          <a:bodyPr/>
          <a:lstStyle/>
          <a:p>
            <a:pPr marL="0" indent="0" algn="ctr" fontAlgn="base">
              <a:spcAft>
                <a:spcPct val="0"/>
              </a:spcAft>
              <a:buFont typeface="Arial" panose="020B0604020202020204" pitchFamily="34" charset="0"/>
              <a:buNone/>
            </a:pPr>
            <a:endParaRPr lang="en-US" altLang="en-US" sz="6600"/>
          </a:p>
          <a:p>
            <a:pPr marL="0" indent="0" algn="ctr" fontAlgn="base">
              <a:spcAft>
                <a:spcPct val="0"/>
              </a:spcAft>
              <a:buFont typeface="Arial" panose="020B0604020202020204" pitchFamily="34" charset="0"/>
              <a:buNone/>
            </a:pPr>
            <a:r>
              <a:rPr lang="en-US" altLang="en-US" sz="6600"/>
              <a:t>Thank you</a:t>
            </a:r>
          </a:p>
        </p:txBody>
      </p:sp>
      <p:sp>
        <p:nvSpPr>
          <p:cNvPr id="9" name="Content Placeholder 8">
            <a:extLst>
              <a:ext uri="{FF2B5EF4-FFF2-40B4-BE49-F238E27FC236}">
                <a16:creationId xmlns:a16="http://schemas.microsoft.com/office/drawing/2014/main" id="{B67B0D90-9795-436A-AC77-826AC3D5CF1B}"/>
              </a:ext>
            </a:extLst>
          </p:cNvPr>
          <p:cNvSpPr>
            <a:spLocks noGrp="1"/>
          </p:cNvSpPr>
          <p:nvPr>
            <p:ph sz="quarter" idx="10"/>
          </p:nvPr>
        </p:nvSpPr>
        <p:spPr/>
        <p:txBody>
          <a:bodyPr/>
          <a:lstStyle/>
          <a:p>
            <a:pPr>
              <a:defRPr/>
            </a:pPr>
            <a:endParaRPr lang="en-US"/>
          </a:p>
        </p:txBody>
      </p:sp>
      <p:sp>
        <p:nvSpPr>
          <p:cNvPr id="5" name="Footer Placeholder 4">
            <a:extLst>
              <a:ext uri="{FF2B5EF4-FFF2-40B4-BE49-F238E27FC236}">
                <a16:creationId xmlns:a16="http://schemas.microsoft.com/office/drawing/2014/main" id="{6279B0C3-F4F1-4D01-8255-81424A984525}"/>
              </a:ext>
            </a:extLst>
          </p:cNvPr>
          <p:cNvSpPr>
            <a:spLocks noGrp="1"/>
          </p:cNvSpPr>
          <p:nvPr>
            <p:ph type="ftr" sz="quarter" idx="12"/>
          </p:nvPr>
        </p:nvSpPr>
        <p:spPr/>
        <p:txBody>
          <a:bodyPr/>
          <a:lstStyle/>
          <a:p>
            <a:pPr>
              <a:defRPr/>
            </a:pPr>
            <a:r>
              <a:rPr lang="en-US"/>
              <a:t>Data Mining </a:t>
            </a:r>
            <a:endParaRPr lang="en-US" dirty="0"/>
          </a:p>
        </p:txBody>
      </p:sp>
      <p:sp>
        <p:nvSpPr>
          <p:cNvPr id="2" name="Date Placeholder 1">
            <a:extLst>
              <a:ext uri="{FF2B5EF4-FFF2-40B4-BE49-F238E27FC236}">
                <a16:creationId xmlns:a16="http://schemas.microsoft.com/office/drawing/2014/main" id="{2236EB8E-2F29-4387-95A8-D63E06EDE5D8}"/>
              </a:ext>
            </a:extLst>
          </p:cNvPr>
          <p:cNvSpPr>
            <a:spLocks noGrp="1"/>
          </p:cNvSpPr>
          <p:nvPr>
            <p:ph type="dt" sz="quarter" idx="11"/>
          </p:nvPr>
        </p:nvSpPr>
        <p:spPr/>
        <p:txBody>
          <a:bodyPr/>
          <a:lstStyle/>
          <a:p>
            <a:pPr>
              <a:defRPr/>
            </a:pPr>
            <a:fld id="{8CE6740F-0E1A-442C-AA63-6EDB46A9ED8E}" type="datetime1">
              <a:rPr lang="en-US"/>
              <a:pPr>
                <a:defRPr/>
              </a:pPr>
              <a:t>9/21/2023</a:t>
            </a:fld>
            <a:endParaRPr lang="en-US" dirty="0"/>
          </a:p>
        </p:txBody>
      </p:sp>
      <p:sp>
        <p:nvSpPr>
          <p:cNvPr id="115718" name="Slide Number Placeholder 5">
            <a:extLst>
              <a:ext uri="{FF2B5EF4-FFF2-40B4-BE49-F238E27FC236}">
                <a16:creationId xmlns:a16="http://schemas.microsoft.com/office/drawing/2014/main" id="{40AD0BEB-DFB9-405F-B737-8A7FB4309CA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E1E4CFA-657A-4005-8435-0FD1567C47F0}" type="slidenum">
              <a:rPr lang="en-US" altLang="en-US" sz="1200" smtClean="0">
                <a:solidFill>
                  <a:srgbClr val="898989"/>
                </a:solidFill>
              </a:rPr>
              <a:pPr>
                <a:spcBef>
                  <a:spcPct val="0"/>
                </a:spcBef>
                <a:buFontTx/>
                <a:buNone/>
              </a:pPr>
              <a:t>109</a:t>
            </a:fld>
            <a:endParaRPr lang="en-US" altLang="en-US" sz="12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a:extLst>
              <a:ext uri="{FF2B5EF4-FFF2-40B4-BE49-F238E27FC236}">
                <a16:creationId xmlns:a16="http://schemas.microsoft.com/office/drawing/2014/main" id="{EF0A2F37-864B-469D-9C4A-3654CC912939}"/>
              </a:ext>
            </a:extLst>
          </p:cNvPr>
          <p:cNvSpPr>
            <a:spLocks noGrp="1"/>
          </p:cNvSpPr>
          <p:nvPr>
            <p:ph idx="1"/>
          </p:nvPr>
        </p:nvSpPr>
        <p:spPr>
          <a:xfrm>
            <a:off x="304800" y="1493838"/>
            <a:ext cx="8229600" cy="4525962"/>
          </a:xfrm>
        </p:spPr>
        <p:txBody>
          <a:bodyPr/>
          <a:lstStyle/>
          <a:p>
            <a:pPr fontAlgn="base">
              <a:spcAft>
                <a:spcPct val="0"/>
              </a:spcAft>
            </a:pPr>
            <a:r>
              <a:rPr lang="en-GB" altLang="en-US" dirty="0"/>
              <a:t>For asymmetric attributes, only presence—a non-zero attribute value—is regarded as important</a:t>
            </a:r>
          </a:p>
          <a:p>
            <a:pPr fontAlgn="base">
              <a:spcAft>
                <a:spcPct val="0"/>
              </a:spcAft>
            </a:pPr>
            <a:r>
              <a:rPr lang="en-GB" altLang="en-US" dirty="0"/>
              <a:t>Example: Student course dataset, Market basket data</a:t>
            </a:r>
          </a:p>
          <a:p>
            <a:r>
              <a:rPr lang="en-GB" dirty="0"/>
              <a:t>Binary attributes where only non-zero values are important are called </a:t>
            </a:r>
            <a:r>
              <a:rPr lang="en-GB" b="1" dirty="0"/>
              <a:t>asymmetric binary attributes</a:t>
            </a:r>
          </a:p>
          <a:p>
            <a:r>
              <a:rPr lang="en-GB" b="1" dirty="0"/>
              <a:t>Asymmetric discrete attributes</a:t>
            </a:r>
          </a:p>
          <a:p>
            <a:r>
              <a:rPr lang="en-GB" b="1" dirty="0"/>
              <a:t>Asymmetric continuous attributes</a:t>
            </a:r>
            <a:endParaRPr lang="en-AE" altLang="en-US" dirty="0"/>
          </a:p>
        </p:txBody>
      </p:sp>
      <p:sp>
        <p:nvSpPr>
          <p:cNvPr id="3" name="Content Placeholder 2">
            <a:extLst>
              <a:ext uri="{FF2B5EF4-FFF2-40B4-BE49-F238E27FC236}">
                <a16:creationId xmlns:a16="http://schemas.microsoft.com/office/drawing/2014/main" id="{EEDA1809-FF72-4CE4-9015-6610091BBB59}"/>
              </a:ext>
            </a:extLst>
          </p:cNvPr>
          <p:cNvSpPr>
            <a:spLocks noGrp="1"/>
          </p:cNvSpPr>
          <p:nvPr>
            <p:ph sz="quarter" idx="10"/>
          </p:nvPr>
        </p:nvSpPr>
        <p:spPr/>
        <p:txBody>
          <a:bodyPr/>
          <a:lstStyle/>
          <a:p>
            <a:pPr>
              <a:defRPr/>
            </a:pPr>
            <a:r>
              <a:rPr lang="en-GB" dirty="0"/>
              <a:t>Asymmetric Attributes</a:t>
            </a:r>
            <a:endParaRPr lang="en-AE" dirty="0"/>
          </a:p>
        </p:txBody>
      </p:sp>
      <p:sp>
        <p:nvSpPr>
          <p:cNvPr id="4" name="Date Placeholder 3">
            <a:extLst>
              <a:ext uri="{FF2B5EF4-FFF2-40B4-BE49-F238E27FC236}">
                <a16:creationId xmlns:a16="http://schemas.microsoft.com/office/drawing/2014/main" id="{9969B08E-89A1-4275-9B91-92A876279D90}"/>
              </a:ext>
            </a:extLst>
          </p:cNvPr>
          <p:cNvSpPr>
            <a:spLocks noGrp="1"/>
          </p:cNvSpPr>
          <p:nvPr>
            <p:ph type="dt" sz="quarter" idx="11"/>
          </p:nvPr>
        </p:nvSpPr>
        <p:spPr/>
        <p:txBody>
          <a:bodyPr/>
          <a:lstStyle/>
          <a:p>
            <a:pPr>
              <a:defRPr/>
            </a:pPr>
            <a:fld id="{400638F8-8A11-4054-8F6F-DB4E26AAB2D7}" type="datetime1">
              <a:rPr lang="en-US" smtClean="0"/>
              <a:pPr>
                <a:defRPr/>
              </a:pPr>
              <a:t>9/21/2023</a:t>
            </a:fld>
            <a:endParaRPr lang="en-US" dirty="0"/>
          </a:p>
        </p:txBody>
      </p:sp>
      <p:sp>
        <p:nvSpPr>
          <p:cNvPr id="5" name="Footer Placeholder 4">
            <a:extLst>
              <a:ext uri="{FF2B5EF4-FFF2-40B4-BE49-F238E27FC236}">
                <a16:creationId xmlns:a16="http://schemas.microsoft.com/office/drawing/2014/main" id="{959DC573-E164-4309-ADEB-24D0269B965A}"/>
              </a:ext>
            </a:extLst>
          </p:cNvPr>
          <p:cNvSpPr>
            <a:spLocks noGrp="1"/>
          </p:cNvSpPr>
          <p:nvPr>
            <p:ph type="ftr" sz="quarter" idx="12"/>
          </p:nvPr>
        </p:nvSpPr>
        <p:spPr/>
        <p:txBody>
          <a:bodyPr/>
          <a:lstStyle/>
          <a:p>
            <a:pPr>
              <a:defRPr/>
            </a:pPr>
            <a:r>
              <a:rPr lang="en-US"/>
              <a:t>Data Mining </a:t>
            </a:r>
            <a:endParaRPr lang="en-US" dirty="0"/>
          </a:p>
        </p:txBody>
      </p:sp>
      <p:sp>
        <p:nvSpPr>
          <p:cNvPr id="26630" name="Slide Number Placeholder 5">
            <a:extLst>
              <a:ext uri="{FF2B5EF4-FFF2-40B4-BE49-F238E27FC236}">
                <a16:creationId xmlns:a16="http://schemas.microsoft.com/office/drawing/2014/main" id="{65E90A2B-6E01-42A4-AC06-EC3BBED2C2F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2D59FA9-A539-47F9-B329-736FFA6E047D}" type="slidenum">
              <a:rPr lang="en-US" altLang="en-US" sz="1200" smtClean="0">
                <a:solidFill>
                  <a:srgbClr val="898989"/>
                </a:solidFill>
              </a:rPr>
              <a:pPr>
                <a:spcBef>
                  <a:spcPct val="0"/>
                </a:spcBef>
                <a:buFontTx/>
                <a:buNone/>
              </a:pPr>
              <a:t>11</a:t>
            </a:fld>
            <a:endParaRPr lang="en-US"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5FF46BE6-40C2-4FF4-A4B7-186928FB9ECF}"/>
              </a:ext>
            </a:extLst>
          </p:cNvPr>
          <p:cNvSpPr>
            <a:spLocks noGrp="1"/>
          </p:cNvSpPr>
          <p:nvPr>
            <p:ph idx="1"/>
          </p:nvPr>
        </p:nvSpPr>
        <p:spPr>
          <a:xfrm>
            <a:off x="381000" y="1493838"/>
            <a:ext cx="8229600" cy="4525962"/>
          </a:xfrm>
        </p:spPr>
        <p:txBody>
          <a:bodyPr/>
          <a:lstStyle/>
          <a:p>
            <a:pPr fontAlgn="base">
              <a:lnSpc>
                <a:spcPct val="95000"/>
              </a:lnSpc>
              <a:spcAft>
                <a:spcPct val="0"/>
              </a:spcAft>
            </a:pPr>
            <a:r>
              <a:rPr lang="en-US" altLang="en-US" dirty="0"/>
              <a:t>Dimensionality</a:t>
            </a:r>
          </a:p>
          <a:p>
            <a:pPr lvl="1" fontAlgn="base">
              <a:lnSpc>
                <a:spcPct val="95000"/>
              </a:lnSpc>
              <a:spcAft>
                <a:spcPct val="0"/>
              </a:spcAft>
            </a:pPr>
            <a:r>
              <a:rPr lang="en-US" altLang="en-US" sz="2000" dirty="0"/>
              <a:t>Number of attributes in a dataset</a:t>
            </a:r>
          </a:p>
          <a:p>
            <a:pPr lvl="1" fontAlgn="base">
              <a:lnSpc>
                <a:spcPct val="95000"/>
              </a:lnSpc>
              <a:spcAft>
                <a:spcPct val="0"/>
              </a:spcAft>
            </a:pPr>
            <a:r>
              <a:rPr lang="en-US" altLang="en-US" sz="2000" dirty="0"/>
              <a:t>Curse of Dimensionality: As dimension increases time and space requirements also increases. Hence, analysis is difficult</a:t>
            </a:r>
          </a:p>
          <a:p>
            <a:pPr lvl="1" fontAlgn="base">
              <a:lnSpc>
                <a:spcPct val="95000"/>
              </a:lnSpc>
              <a:spcAft>
                <a:spcPct val="0"/>
              </a:spcAft>
            </a:pPr>
            <a:r>
              <a:rPr lang="en-US" altLang="en-US" sz="2000" dirty="0"/>
              <a:t>Dimensionality reduction techniques can be used </a:t>
            </a:r>
          </a:p>
          <a:p>
            <a:pPr fontAlgn="base">
              <a:lnSpc>
                <a:spcPct val="95000"/>
              </a:lnSpc>
              <a:spcAft>
                <a:spcPct val="0"/>
              </a:spcAft>
            </a:pPr>
            <a:r>
              <a:rPr lang="en-US" altLang="en-US" dirty="0"/>
              <a:t>Sparsity</a:t>
            </a:r>
          </a:p>
          <a:p>
            <a:pPr lvl="1" fontAlgn="base">
              <a:lnSpc>
                <a:spcPct val="95000"/>
              </a:lnSpc>
              <a:spcAft>
                <a:spcPct val="0"/>
              </a:spcAft>
            </a:pPr>
            <a:r>
              <a:rPr lang="en-US" altLang="en-US" sz="2000" dirty="0"/>
              <a:t>Many attributes have zero values </a:t>
            </a:r>
          </a:p>
          <a:p>
            <a:pPr lvl="1" fontAlgn="base">
              <a:lnSpc>
                <a:spcPct val="95000"/>
              </a:lnSpc>
              <a:spcAft>
                <a:spcPct val="0"/>
              </a:spcAft>
            </a:pPr>
            <a:r>
              <a:rPr lang="en-US" altLang="en-US" sz="2000" dirty="0"/>
              <a:t>Analyze only attributes with non-zero values (Asymmetric attributes)</a:t>
            </a:r>
          </a:p>
          <a:p>
            <a:pPr lvl="1" fontAlgn="base">
              <a:lnSpc>
                <a:spcPct val="95000"/>
              </a:lnSpc>
              <a:spcAft>
                <a:spcPct val="0"/>
              </a:spcAft>
            </a:pPr>
            <a:r>
              <a:rPr lang="en-US" altLang="en-US" sz="2000" dirty="0"/>
              <a:t>Saves computation time and storage</a:t>
            </a:r>
          </a:p>
        </p:txBody>
      </p:sp>
      <p:sp>
        <p:nvSpPr>
          <p:cNvPr id="2" name="Title 1">
            <a:extLst>
              <a:ext uri="{FF2B5EF4-FFF2-40B4-BE49-F238E27FC236}">
                <a16:creationId xmlns:a16="http://schemas.microsoft.com/office/drawing/2014/main" id="{9AE232B8-85EB-46D0-81A3-626175D0F9E1}"/>
              </a:ext>
            </a:extLst>
          </p:cNvPr>
          <p:cNvSpPr>
            <a:spLocks noGrp="1"/>
          </p:cNvSpPr>
          <p:nvPr>
            <p:ph type="title" idx="4294967295"/>
          </p:nvPr>
        </p:nvSpPr>
        <p:spPr>
          <a:xfrm>
            <a:off x="304800" y="142875"/>
            <a:ext cx="6172200" cy="1143000"/>
          </a:xfrm>
        </p:spPr>
        <p:txBody>
          <a:bodyPr>
            <a:normAutofit fontScale="90000"/>
          </a:bodyPr>
          <a:lstStyle/>
          <a:p>
            <a:pPr>
              <a:defRPr/>
            </a:pPr>
            <a:r>
              <a:rPr lang="en-US" altLang="en-US" dirty="0"/>
              <a:t>Important Characteristics of Data Sets</a:t>
            </a:r>
            <a:endParaRPr lang="en-US" dirty="0"/>
          </a:p>
        </p:txBody>
      </p:sp>
      <p:sp>
        <p:nvSpPr>
          <p:cNvPr id="3" name="Footer Placeholder 2">
            <a:extLst>
              <a:ext uri="{FF2B5EF4-FFF2-40B4-BE49-F238E27FC236}">
                <a16:creationId xmlns:a16="http://schemas.microsoft.com/office/drawing/2014/main" id="{5A0A4F59-4959-4310-9864-A0ED4B73F764}"/>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66779FAD-FFF7-48D4-8736-C3C92B7EE266}"/>
              </a:ext>
            </a:extLst>
          </p:cNvPr>
          <p:cNvSpPr>
            <a:spLocks noGrp="1"/>
          </p:cNvSpPr>
          <p:nvPr>
            <p:ph type="dt" sz="quarter" idx="11"/>
          </p:nvPr>
        </p:nvSpPr>
        <p:spPr/>
        <p:txBody>
          <a:bodyPr/>
          <a:lstStyle/>
          <a:p>
            <a:pPr>
              <a:defRPr/>
            </a:pPr>
            <a:fld id="{C9150E7B-C4AE-4852-9DAF-A7E65D8BD77E}" type="datetime1">
              <a:rPr lang="en-US"/>
              <a:pPr>
                <a:defRPr/>
              </a:pPr>
              <a:t>9/21/2023</a:t>
            </a:fld>
            <a:endParaRPr lang="en-US" dirty="0"/>
          </a:p>
        </p:txBody>
      </p:sp>
      <p:sp>
        <p:nvSpPr>
          <p:cNvPr id="27654" name="Slide Number Placeholder 5">
            <a:extLst>
              <a:ext uri="{FF2B5EF4-FFF2-40B4-BE49-F238E27FC236}">
                <a16:creationId xmlns:a16="http://schemas.microsoft.com/office/drawing/2014/main" id="{6EBC2DB3-8E27-412A-8AF2-533B98F59B7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6B8C68E-251E-44D2-9ACF-503FBE52AC82}" type="slidenum">
              <a:rPr lang="en-US" altLang="en-US" sz="1200" smtClean="0">
                <a:solidFill>
                  <a:srgbClr val="898989"/>
                </a:solidFill>
              </a:rPr>
              <a:pPr>
                <a:spcBef>
                  <a:spcPct val="0"/>
                </a:spcBef>
                <a:buFontTx/>
                <a:buNone/>
              </a:pPr>
              <a:t>12</a:t>
            </a:fld>
            <a:endParaRPr lang="en-US"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90B15DCE-4CD4-4551-89A5-E5EAA2B2DE79}"/>
              </a:ext>
            </a:extLst>
          </p:cNvPr>
          <p:cNvSpPr>
            <a:spLocks noGrp="1"/>
          </p:cNvSpPr>
          <p:nvPr>
            <p:ph idx="1"/>
          </p:nvPr>
        </p:nvSpPr>
        <p:spPr>
          <a:xfrm>
            <a:off x="304800" y="1493838"/>
            <a:ext cx="8229600" cy="4525962"/>
          </a:xfrm>
        </p:spPr>
        <p:txBody>
          <a:bodyPr/>
          <a:lstStyle/>
          <a:p>
            <a:pPr fontAlgn="base">
              <a:lnSpc>
                <a:spcPct val="95000"/>
              </a:lnSpc>
              <a:spcAft>
                <a:spcPct val="0"/>
              </a:spcAft>
            </a:pPr>
            <a:r>
              <a:rPr lang="en-US" altLang="en-US"/>
              <a:t>Resolution</a:t>
            </a:r>
          </a:p>
          <a:p>
            <a:pPr lvl="1" fontAlgn="base">
              <a:lnSpc>
                <a:spcPct val="95000"/>
              </a:lnSpc>
              <a:spcAft>
                <a:spcPct val="0"/>
              </a:spcAft>
            </a:pPr>
            <a:r>
              <a:rPr lang="en-GB" altLang="en-US"/>
              <a:t>Data can be obtained at different levels of resolution</a:t>
            </a:r>
            <a:endParaRPr lang="en-US" altLang="en-US" sz="1800"/>
          </a:p>
          <a:p>
            <a:pPr lvl="1" fontAlgn="base">
              <a:lnSpc>
                <a:spcPct val="95000"/>
              </a:lnSpc>
              <a:spcAft>
                <a:spcPct val="0"/>
              </a:spcAft>
            </a:pPr>
            <a:r>
              <a:rPr lang="en-US" altLang="en-US"/>
              <a:t>Properties of data is different at different resolutions</a:t>
            </a:r>
          </a:p>
          <a:p>
            <a:pPr lvl="1" fontAlgn="base">
              <a:lnSpc>
                <a:spcPct val="95000"/>
              </a:lnSpc>
              <a:spcAft>
                <a:spcPct val="0"/>
              </a:spcAft>
            </a:pPr>
            <a:r>
              <a:rPr lang="en-US" altLang="en-US"/>
              <a:t>Patterns depend on the level of resolution </a:t>
            </a:r>
          </a:p>
          <a:p>
            <a:pPr lvl="1" fontAlgn="base">
              <a:lnSpc>
                <a:spcPct val="95000"/>
              </a:lnSpc>
              <a:spcAft>
                <a:spcPct val="0"/>
              </a:spcAft>
            </a:pPr>
            <a:endParaRPr lang="en-US" altLang="en-US" sz="1800" b="1">
              <a:latin typeface="Times New Roman" panose="02020603050405020304" pitchFamily="18" charset="0"/>
              <a:cs typeface="Times New Roman" panose="02020603050405020304" pitchFamily="18" charset="0"/>
            </a:endParaRPr>
          </a:p>
          <a:p>
            <a:pPr lvl="1" fontAlgn="base">
              <a:lnSpc>
                <a:spcPct val="95000"/>
              </a:lnSpc>
              <a:spcAft>
                <a:spcPct val="0"/>
              </a:spcAft>
            </a:pPr>
            <a:endParaRPr lang="en-US" altLang="en-US" sz="1800">
              <a:latin typeface="Times New Roman" panose="02020603050405020304" pitchFamily="18" charset="0"/>
              <a:cs typeface="Times New Roman" panose="02020603050405020304" pitchFamily="18" charset="0"/>
            </a:endParaRPr>
          </a:p>
          <a:p>
            <a:pPr lvl="1" fontAlgn="base">
              <a:lnSpc>
                <a:spcPct val="95000"/>
              </a:lnSpc>
              <a:spcAft>
                <a:spcPct val="0"/>
              </a:spcAft>
            </a:pPr>
            <a:endParaRPr lang="en-US" altLang="en-US" sz="1800">
              <a:latin typeface="Times New Roman" panose="02020603050405020304" pitchFamily="18" charset="0"/>
              <a:cs typeface="Times New Roman" panose="02020603050405020304" pitchFamily="18" charset="0"/>
            </a:endParaRPr>
          </a:p>
          <a:p>
            <a:pPr fontAlgn="base">
              <a:spcAft>
                <a:spcPct val="0"/>
              </a:spcAft>
            </a:pPr>
            <a:endParaRPr lang="en-US" altLang="en-US"/>
          </a:p>
        </p:txBody>
      </p:sp>
      <p:sp>
        <p:nvSpPr>
          <p:cNvPr id="2" name="Title 1">
            <a:extLst>
              <a:ext uri="{FF2B5EF4-FFF2-40B4-BE49-F238E27FC236}">
                <a16:creationId xmlns:a16="http://schemas.microsoft.com/office/drawing/2014/main" id="{B8EEE1E1-ED27-472F-8643-B9192E567959}"/>
              </a:ext>
            </a:extLst>
          </p:cNvPr>
          <p:cNvSpPr>
            <a:spLocks noGrp="1"/>
          </p:cNvSpPr>
          <p:nvPr>
            <p:ph type="title" idx="4294967295"/>
          </p:nvPr>
        </p:nvSpPr>
        <p:spPr>
          <a:xfrm>
            <a:off x="582613" y="76200"/>
            <a:ext cx="5970587" cy="1143000"/>
          </a:xfrm>
        </p:spPr>
        <p:txBody>
          <a:bodyPr>
            <a:normAutofit fontScale="90000"/>
          </a:bodyPr>
          <a:lstStyle/>
          <a:p>
            <a:pPr>
              <a:defRPr/>
            </a:pPr>
            <a:r>
              <a:rPr lang="en-US" altLang="en-US" dirty="0"/>
              <a:t>Important Characteristics of Data Sets</a:t>
            </a:r>
            <a:endParaRPr lang="en-US" dirty="0"/>
          </a:p>
        </p:txBody>
      </p:sp>
      <p:sp>
        <p:nvSpPr>
          <p:cNvPr id="3" name="Footer Placeholder 2">
            <a:extLst>
              <a:ext uri="{FF2B5EF4-FFF2-40B4-BE49-F238E27FC236}">
                <a16:creationId xmlns:a16="http://schemas.microsoft.com/office/drawing/2014/main" id="{0C37B1B6-312B-4DFC-97FE-714DBD7C5F07}"/>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5CF970BA-969D-451D-9D8D-11B2C6174438}"/>
              </a:ext>
            </a:extLst>
          </p:cNvPr>
          <p:cNvSpPr>
            <a:spLocks noGrp="1"/>
          </p:cNvSpPr>
          <p:nvPr>
            <p:ph type="dt" sz="quarter" idx="11"/>
          </p:nvPr>
        </p:nvSpPr>
        <p:spPr/>
        <p:txBody>
          <a:bodyPr/>
          <a:lstStyle/>
          <a:p>
            <a:pPr>
              <a:defRPr/>
            </a:pPr>
            <a:fld id="{0AB978FD-F5F7-494D-8C16-A11CB9EEE9BA}" type="datetime1">
              <a:rPr lang="en-US"/>
              <a:pPr>
                <a:defRPr/>
              </a:pPr>
              <a:t>9/21/2023</a:t>
            </a:fld>
            <a:endParaRPr lang="en-US" dirty="0"/>
          </a:p>
        </p:txBody>
      </p:sp>
      <p:sp>
        <p:nvSpPr>
          <p:cNvPr id="28678" name="Slide Number Placeholder 5">
            <a:extLst>
              <a:ext uri="{FF2B5EF4-FFF2-40B4-BE49-F238E27FC236}">
                <a16:creationId xmlns:a16="http://schemas.microsoft.com/office/drawing/2014/main" id="{6509A8CB-B47B-4D11-9706-95238166856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61D0447-E7E6-48B8-8D9E-96EE24448D8A}" type="slidenum">
              <a:rPr lang="en-US" altLang="en-US" sz="1200" smtClean="0">
                <a:solidFill>
                  <a:srgbClr val="898989"/>
                </a:solidFill>
              </a:rPr>
              <a:pPr>
                <a:spcBef>
                  <a:spcPct val="0"/>
                </a:spcBef>
                <a:buFontTx/>
                <a:buNone/>
              </a:pPr>
              <a:t>13</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430E0-CB71-4437-A98B-09B60DFB3E41}"/>
              </a:ext>
            </a:extLst>
          </p:cNvPr>
          <p:cNvSpPr>
            <a:spLocks noGrp="1"/>
          </p:cNvSpPr>
          <p:nvPr>
            <p:ph sz="half" idx="1"/>
          </p:nvPr>
        </p:nvSpPr>
        <p:spPr/>
        <p:txBody>
          <a:bodyPr>
            <a:noAutofit/>
          </a:bodyPr>
          <a:lstStyle/>
          <a:p>
            <a:pPr marL="214313" indent="-214313">
              <a:lnSpc>
                <a:spcPct val="95000"/>
              </a:lnSpc>
              <a:defRPr/>
            </a:pPr>
            <a:r>
              <a:rPr lang="en-US" altLang="en-US" sz="2400" b="1" dirty="0">
                <a:cs typeface="Times New Roman" panose="02020603050405020304" pitchFamily="18" charset="0"/>
              </a:rPr>
              <a:t>Record</a:t>
            </a:r>
          </a:p>
          <a:p>
            <a:pPr lvl="1">
              <a:lnSpc>
                <a:spcPct val="95000"/>
              </a:lnSpc>
              <a:defRPr/>
            </a:pPr>
            <a:r>
              <a:rPr lang="en-US" altLang="en-US" sz="2000" dirty="0">
                <a:cs typeface="Times New Roman" panose="02020603050405020304" pitchFamily="18" charset="0"/>
              </a:rPr>
              <a:t>Data Matrix</a:t>
            </a:r>
          </a:p>
          <a:p>
            <a:pPr lvl="1">
              <a:lnSpc>
                <a:spcPct val="95000"/>
              </a:lnSpc>
              <a:defRPr/>
            </a:pPr>
            <a:r>
              <a:rPr lang="en-US" altLang="en-US" sz="2000" dirty="0">
                <a:cs typeface="Times New Roman" panose="02020603050405020304" pitchFamily="18" charset="0"/>
              </a:rPr>
              <a:t>Sparse Data Matrix</a:t>
            </a:r>
          </a:p>
          <a:p>
            <a:pPr lvl="2">
              <a:lnSpc>
                <a:spcPct val="95000"/>
              </a:lnSpc>
              <a:defRPr/>
            </a:pPr>
            <a:r>
              <a:rPr lang="en-US" altLang="en-US" sz="1600" dirty="0">
                <a:cs typeface="Times New Roman" panose="02020603050405020304" pitchFamily="18" charset="0"/>
              </a:rPr>
              <a:t>Transaction/Market Data</a:t>
            </a:r>
          </a:p>
          <a:p>
            <a:pPr lvl="2">
              <a:lnSpc>
                <a:spcPct val="95000"/>
              </a:lnSpc>
              <a:defRPr/>
            </a:pPr>
            <a:r>
              <a:rPr lang="en-US" altLang="en-US" sz="1600" dirty="0">
                <a:cs typeface="Times New Roman" panose="02020603050405020304" pitchFamily="18" charset="0"/>
              </a:rPr>
              <a:t>Document term matrix</a:t>
            </a:r>
            <a:endParaRPr lang="en-US" altLang="en-US" sz="1600" dirty="0"/>
          </a:p>
          <a:p>
            <a:pPr marL="214313" indent="-214313">
              <a:lnSpc>
                <a:spcPct val="95000"/>
              </a:lnSpc>
              <a:defRPr/>
            </a:pPr>
            <a:r>
              <a:rPr lang="en-US" altLang="en-US" sz="2000" b="1" dirty="0">
                <a:cs typeface="Times New Roman" panose="02020603050405020304" pitchFamily="18" charset="0"/>
              </a:rPr>
              <a:t>Graph</a:t>
            </a:r>
            <a:endParaRPr lang="en-US" altLang="en-US" sz="1800" b="1" dirty="0">
              <a:cs typeface="Times New Roman" panose="02020603050405020304" pitchFamily="18" charset="0"/>
            </a:endParaRPr>
          </a:p>
          <a:p>
            <a:pPr lvl="1">
              <a:lnSpc>
                <a:spcPct val="95000"/>
              </a:lnSpc>
              <a:defRPr/>
            </a:pPr>
            <a:r>
              <a:rPr lang="en-US" sz="2000" dirty="0"/>
              <a:t>Data with relationships among objects</a:t>
            </a:r>
          </a:p>
          <a:p>
            <a:pPr lvl="2">
              <a:lnSpc>
                <a:spcPct val="95000"/>
              </a:lnSpc>
              <a:defRPr/>
            </a:pPr>
            <a:r>
              <a:rPr lang="en-US" altLang="en-US" sz="1800" dirty="0">
                <a:cs typeface="Times New Roman" panose="02020603050405020304" pitchFamily="18" charset="0"/>
              </a:rPr>
              <a:t>World Wide Web</a:t>
            </a:r>
          </a:p>
          <a:p>
            <a:pPr lvl="1">
              <a:lnSpc>
                <a:spcPct val="95000"/>
              </a:lnSpc>
              <a:defRPr/>
            </a:pPr>
            <a:r>
              <a:rPr lang="en-US" altLang="en-US" sz="2000" dirty="0">
                <a:cs typeface="Times New Roman" panose="02020603050405020304" pitchFamily="18" charset="0"/>
              </a:rPr>
              <a:t>Dataset with objects as graphs</a:t>
            </a:r>
          </a:p>
          <a:p>
            <a:pPr lvl="2">
              <a:lnSpc>
                <a:spcPct val="95000"/>
              </a:lnSpc>
              <a:defRPr/>
            </a:pPr>
            <a:r>
              <a:rPr lang="en-US" altLang="en-US" sz="1800" dirty="0">
                <a:cs typeface="Times New Roman" panose="02020603050405020304" pitchFamily="18" charset="0"/>
              </a:rPr>
              <a:t>Molecular Structures</a:t>
            </a:r>
          </a:p>
          <a:p>
            <a:pPr>
              <a:lnSpc>
                <a:spcPct val="95000"/>
              </a:lnSpc>
              <a:defRPr/>
            </a:pPr>
            <a:endParaRPr lang="en-US" altLang="en-US" sz="1900" dirty="0">
              <a:cs typeface="Times New Roman" panose="02020603050405020304" pitchFamily="18" charset="0"/>
            </a:endParaRPr>
          </a:p>
          <a:p>
            <a:pPr lvl="1">
              <a:lnSpc>
                <a:spcPct val="95000"/>
              </a:lnSpc>
              <a:buFont typeface="Arial" pitchFamily="34" charset="0"/>
              <a:buNone/>
              <a:defRPr/>
            </a:pPr>
            <a:endParaRPr lang="en-US" altLang="en-US" sz="1800" b="1" dirty="0">
              <a:latin typeface="Times New Roman" panose="02020603050405020304" pitchFamily="18" charset="0"/>
              <a:cs typeface="Times New Roman" panose="02020603050405020304" pitchFamily="18" charset="0"/>
            </a:endParaRPr>
          </a:p>
          <a:p>
            <a:pPr>
              <a:defRPr/>
            </a:pPr>
            <a:endParaRPr lang="en-US" sz="1800" dirty="0"/>
          </a:p>
        </p:txBody>
      </p:sp>
      <p:sp>
        <p:nvSpPr>
          <p:cNvPr id="4" name="Content Placeholder 3">
            <a:extLst>
              <a:ext uri="{FF2B5EF4-FFF2-40B4-BE49-F238E27FC236}">
                <a16:creationId xmlns:a16="http://schemas.microsoft.com/office/drawing/2014/main" id="{97247F54-02AB-49E4-AF4E-0DA44312CBDE}"/>
              </a:ext>
            </a:extLst>
          </p:cNvPr>
          <p:cNvSpPr>
            <a:spLocks noGrp="1"/>
          </p:cNvSpPr>
          <p:nvPr>
            <p:ph sz="half" idx="2"/>
          </p:nvPr>
        </p:nvSpPr>
        <p:spPr/>
        <p:txBody>
          <a:bodyPr/>
          <a:lstStyle/>
          <a:p>
            <a:pPr marL="214313" indent="-214313">
              <a:lnSpc>
                <a:spcPct val="95000"/>
              </a:lnSpc>
              <a:defRPr/>
            </a:pPr>
            <a:r>
              <a:rPr lang="en-US" altLang="en-US" sz="2400" b="1" dirty="0">
                <a:cs typeface="Times New Roman" panose="02020603050405020304" pitchFamily="18" charset="0"/>
              </a:rPr>
              <a:t>Ordered</a:t>
            </a:r>
            <a:endParaRPr lang="en-US" altLang="en-US" sz="1800" b="1" dirty="0">
              <a:cs typeface="Times New Roman" panose="02020603050405020304" pitchFamily="18" charset="0"/>
            </a:endParaRPr>
          </a:p>
          <a:p>
            <a:pPr lvl="1">
              <a:lnSpc>
                <a:spcPct val="95000"/>
              </a:lnSpc>
              <a:defRPr/>
            </a:pPr>
            <a:r>
              <a:rPr lang="en-US" altLang="en-US" sz="2000" dirty="0">
                <a:cs typeface="Times New Roman" panose="02020603050405020304" pitchFamily="18" charset="0"/>
              </a:rPr>
              <a:t>Sequential Data</a:t>
            </a:r>
          </a:p>
          <a:p>
            <a:pPr lvl="1">
              <a:lnSpc>
                <a:spcPct val="95000"/>
              </a:lnSpc>
              <a:defRPr/>
            </a:pPr>
            <a:r>
              <a:rPr lang="en-US" altLang="en-US" sz="2000" dirty="0">
                <a:cs typeface="Times New Roman" panose="02020603050405020304" pitchFamily="18" charset="0"/>
              </a:rPr>
              <a:t>Sequence Data</a:t>
            </a:r>
          </a:p>
          <a:p>
            <a:pPr lvl="1">
              <a:lnSpc>
                <a:spcPct val="95000"/>
              </a:lnSpc>
              <a:defRPr/>
            </a:pPr>
            <a:r>
              <a:rPr lang="en-US" altLang="en-US" sz="2000" dirty="0">
                <a:cs typeface="Times New Roman" panose="02020603050405020304" pitchFamily="18" charset="0"/>
              </a:rPr>
              <a:t>Time series Data</a:t>
            </a:r>
          </a:p>
          <a:p>
            <a:pPr lvl="1">
              <a:lnSpc>
                <a:spcPct val="95000"/>
              </a:lnSpc>
              <a:defRPr/>
            </a:pPr>
            <a:r>
              <a:rPr lang="en-US" altLang="en-US" sz="2000" dirty="0">
                <a:cs typeface="Times New Roman" panose="02020603050405020304" pitchFamily="18" charset="0"/>
              </a:rPr>
              <a:t>Spatial Data</a:t>
            </a:r>
          </a:p>
          <a:p>
            <a:pPr marL="457200" lvl="1" indent="0">
              <a:lnSpc>
                <a:spcPct val="95000"/>
              </a:lnSpc>
              <a:buFont typeface="Arial" pitchFamily="34" charset="0"/>
              <a:buNone/>
              <a:defRPr/>
            </a:pPr>
            <a:endParaRPr lang="en-US" altLang="en-US" sz="1800" dirty="0">
              <a:cs typeface="Times New Roman" panose="02020603050405020304" pitchFamily="18" charset="0"/>
            </a:endParaRPr>
          </a:p>
          <a:p>
            <a:pPr>
              <a:defRPr/>
            </a:pPr>
            <a:endParaRPr lang="en-US" dirty="0"/>
          </a:p>
        </p:txBody>
      </p:sp>
      <p:sp>
        <p:nvSpPr>
          <p:cNvPr id="2" name="Title 1">
            <a:extLst>
              <a:ext uri="{FF2B5EF4-FFF2-40B4-BE49-F238E27FC236}">
                <a16:creationId xmlns:a16="http://schemas.microsoft.com/office/drawing/2014/main" id="{80DE138C-EEB5-41D4-9E0E-8A03A5548E34}"/>
              </a:ext>
            </a:extLst>
          </p:cNvPr>
          <p:cNvSpPr>
            <a:spLocks noGrp="1"/>
          </p:cNvSpPr>
          <p:nvPr>
            <p:ph type="title" idx="4294967295"/>
          </p:nvPr>
        </p:nvSpPr>
        <p:spPr>
          <a:xfrm>
            <a:off x="457200" y="160338"/>
            <a:ext cx="6400800" cy="1143000"/>
          </a:xfrm>
        </p:spPr>
        <p:txBody>
          <a:bodyPr/>
          <a:lstStyle/>
          <a:p>
            <a:pPr>
              <a:defRPr/>
            </a:pPr>
            <a:r>
              <a:rPr lang="en-US" altLang="en-US" dirty="0"/>
              <a:t>Types of data sets </a:t>
            </a:r>
            <a:endParaRPr lang="en-US" dirty="0"/>
          </a:p>
        </p:txBody>
      </p:sp>
      <p:sp>
        <p:nvSpPr>
          <p:cNvPr id="5" name="Footer Placeholder 4">
            <a:extLst>
              <a:ext uri="{FF2B5EF4-FFF2-40B4-BE49-F238E27FC236}">
                <a16:creationId xmlns:a16="http://schemas.microsoft.com/office/drawing/2014/main" id="{84AAEF71-375A-481D-BB4F-F6714637F645}"/>
              </a:ext>
            </a:extLst>
          </p:cNvPr>
          <p:cNvSpPr>
            <a:spLocks noGrp="1"/>
          </p:cNvSpPr>
          <p:nvPr>
            <p:ph type="ftr" sz="quarter" idx="12"/>
          </p:nvPr>
        </p:nvSpPr>
        <p:spPr/>
        <p:txBody>
          <a:bodyPr/>
          <a:lstStyle/>
          <a:p>
            <a:pPr>
              <a:defRPr/>
            </a:pPr>
            <a:r>
              <a:rPr lang="en-US"/>
              <a:t>Data Mining </a:t>
            </a:r>
            <a:endParaRPr lang="en-US" dirty="0"/>
          </a:p>
        </p:txBody>
      </p:sp>
      <p:sp>
        <p:nvSpPr>
          <p:cNvPr id="6" name="Date Placeholder 5">
            <a:extLst>
              <a:ext uri="{FF2B5EF4-FFF2-40B4-BE49-F238E27FC236}">
                <a16:creationId xmlns:a16="http://schemas.microsoft.com/office/drawing/2014/main" id="{D59BF877-1592-4214-B818-A2686927EA46}"/>
              </a:ext>
            </a:extLst>
          </p:cNvPr>
          <p:cNvSpPr>
            <a:spLocks noGrp="1"/>
          </p:cNvSpPr>
          <p:nvPr>
            <p:ph type="dt" sz="quarter" idx="11"/>
          </p:nvPr>
        </p:nvSpPr>
        <p:spPr/>
        <p:txBody>
          <a:bodyPr/>
          <a:lstStyle/>
          <a:p>
            <a:pPr>
              <a:defRPr/>
            </a:pPr>
            <a:fld id="{D527E0E7-0AF1-4A70-9F6E-2EF4175C7B5F}" type="datetime1">
              <a:rPr lang="en-US"/>
              <a:pPr>
                <a:defRPr/>
              </a:pPr>
              <a:t>9/21/2023</a:t>
            </a:fld>
            <a:endParaRPr lang="en-US" dirty="0"/>
          </a:p>
        </p:txBody>
      </p:sp>
      <p:sp>
        <p:nvSpPr>
          <p:cNvPr id="29703" name="Slide Number Placeholder 7">
            <a:extLst>
              <a:ext uri="{FF2B5EF4-FFF2-40B4-BE49-F238E27FC236}">
                <a16:creationId xmlns:a16="http://schemas.microsoft.com/office/drawing/2014/main" id="{99F963CA-7711-4856-B18C-ECF0D372949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E660702-06C5-4889-B5FC-26124802FFE1}" type="slidenum">
              <a:rPr lang="en-US" altLang="en-US" sz="1200" smtClean="0">
                <a:solidFill>
                  <a:srgbClr val="898989"/>
                </a:solidFill>
              </a:rPr>
              <a:pPr>
                <a:spcBef>
                  <a:spcPct val="0"/>
                </a:spcBef>
                <a:buFontTx/>
                <a:buNone/>
              </a:pPr>
              <a:t>14</a:t>
            </a:fld>
            <a:endParaRPr lang="en-US"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482A3413-76F1-46AD-8F20-F931B87A4E9E}"/>
              </a:ext>
            </a:extLst>
          </p:cNvPr>
          <p:cNvSpPr>
            <a:spLocks noGrp="1"/>
          </p:cNvSpPr>
          <p:nvPr>
            <p:ph idx="1"/>
          </p:nvPr>
        </p:nvSpPr>
        <p:spPr>
          <a:xfrm>
            <a:off x="457200" y="1524000"/>
            <a:ext cx="8229600" cy="4525963"/>
          </a:xfrm>
        </p:spPr>
        <p:txBody>
          <a:bodyPr/>
          <a:lstStyle/>
          <a:p>
            <a:pPr fontAlgn="base">
              <a:spcAft>
                <a:spcPct val="0"/>
              </a:spcAft>
            </a:pPr>
            <a:r>
              <a:rPr lang="en-US" altLang="en-US"/>
              <a:t>Data that consists of a collection of records, each of which consists of a fixed set of attributes without any relationship between the objects</a:t>
            </a:r>
          </a:p>
          <a:p>
            <a:pPr lvl="1" fontAlgn="base">
              <a:spcAft>
                <a:spcPct val="0"/>
              </a:spcAft>
            </a:pPr>
            <a:endParaRPr lang="en-US" altLang="en-US" sz="1800"/>
          </a:p>
          <a:p>
            <a:pPr fontAlgn="base">
              <a:spcAft>
                <a:spcPct val="0"/>
              </a:spcAft>
            </a:pPr>
            <a:endParaRPr lang="en-US" altLang="en-US"/>
          </a:p>
        </p:txBody>
      </p:sp>
      <p:sp>
        <p:nvSpPr>
          <p:cNvPr id="2" name="Title 1">
            <a:extLst>
              <a:ext uri="{FF2B5EF4-FFF2-40B4-BE49-F238E27FC236}">
                <a16:creationId xmlns:a16="http://schemas.microsoft.com/office/drawing/2014/main" id="{5FC1C21B-F382-4114-B3C7-2E095010FF56}"/>
              </a:ext>
            </a:extLst>
          </p:cNvPr>
          <p:cNvSpPr>
            <a:spLocks noGrp="1"/>
          </p:cNvSpPr>
          <p:nvPr>
            <p:ph type="title" idx="4294967295"/>
          </p:nvPr>
        </p:nvSpPr>
        <p:spPr>
          <a:xfrm>
            <a:off x="431800" y="76200"/>
            <a:ext cx="6477000" cy="1143000"/>
          </a:xfrm>
        </p:spPr>
        <p:txBody>
          <a:bodyPr/>
          <a:lstStyle/>
          <a:p>
            <a:pPr>
              <a:defRPr/>
            </a:pPr>
            <a:r>
              <a:rPr lang="en-US" altLang="en-US" dirty="0"/>
              <a:t>Record Data </a:t>
            </a:r>
            <a:endParaRPr lang="en-US" dirty="0"/>
          </a:p>
        </p:txBody>
      </p:sp>
      <p:graphicFrame>
        <p:nvGraphicFramePr>
          <p:cNvPr id="30724" name="Object 5">
            <a:extLst>
              <a:ext uri="{FF2B5EF4-FFF2-40B4-BE49-F238E27FC236}">
                <a16:creationId xmlns:a16="http://schemas.microsoft.com/office/drawing/2014/main" id="{F2D7E5B6-4E87-4829-A3D5-08C93DF8F4D6}"/>
              </a:ext>
            </a:extLst>
          </p:cNvPr>
          <p:cNvGraphicFramePr>
            <a:graphicFrameLocks noChangeAspect="1"/>
          </p:cNvGraphicFramePr>
          <p:nvPr/>
        </p:nvGraphicFramePr>
        <p:xfrm>
          <a:off x="2727325" y="2684463"/>
          <a:ext cx="5029200" cy="3517900"/>
        </p:xfrm>
        <a:graphic>
          <a:graphicData uri="http://schemas.openxmlformats.org/presentationml/2006/ole">
            <mc:AlternateContent xmlns:mc="http://schemas.openxmlformats.org/markup-compatibility/2006">
              <mc:Choice xmlns:v="urn:schemas-microsoft-com:vml" Requires="v">
                <p:oleObj spid="_x0000_s30840" name="Document" r:id="rId3" imgW="5405628" imgH="5779008" progId="Word.Document.8">
                  <p:embed/>
                </p:oleObj>
              </mc:Choice>
              <mc:Fallback>
                <p:oleObj name="Document" r:id="rId3" imgW="5405628" imgH="5779008"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325" y="2684463"/>
                        <a:ext cx="502920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EDF50DAC-8443-43CC-A104-B8E6B54A413F}"/>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4157ACD0-EDB7-4250-8857-3FB52CFD7611}"/>
              </a:ext>
            </a:extLst>
          </p:cNvPr>
          <p:cNvSpPr>
            <a:spLocks noGrp="1"/>
          </p:cNvSpPr>
          <p:nvPr>
            <p:ph type="dt" sz="quarter" idx="11"/>
          </p:nvPr>
        </p:nvSpPr>
        <p:spPr/>
        <p:txBody>
          <a:bodyPr/>
          <a:lstStyle/>
          <a:p>
            <a:pPr>
              <a:defRPr/>
            </a:pPr>
            <a:fld id="{DE051231-67F0-4CB1-86EE-83688323D061}" type="datetime1">
              <a:rPr lang="en-US"/>
              <a:pPr>
                <a:defRPr/>
              </a:pPr>
              <a:t>9/21/2023</a:t>
            </a:fld>
            <a:endParaRPr lang="en-US" dirty="0"/>
          </a:p>
        </p:txBody>
      </p:sp>
      <p:sp>
        <p:nvSpPr>
          <p:cNvPr id="30727" name="Slide Number Placeholder 5">
            <a:extLst>
              <a:ext uri="{FF2B5EF4-FFF2-40B4-BE49-F238E27FC236}">
                <a16:creationId xmlns:a16="http://schemas.microsoft.com/office/drawing/2014/main" id="{66350566-3AD2-43C3-9070-1BACA1C38BA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03E3D8B-7271-4A19-8D75-E11C2502F784}" type="slidenum">
              <a:rPr lang="en-US" altLang="en-US" sz="1200" smtClean="0">
                <a:solidFill>
                  <a:srgbClr val="898989"/>
                </a:solidFill>
              </a:rPr>
              <a:pPr>
                <a:spcBef>
                  <a:spcPct val="0"/>
                </a:spcBef>
                <a:buFontTx/>
                <a:buNone/>
              </a:pPr>
              <a:t>15</a:t>
            </a:fld>
            <a:endParaRPr lang="en-US" altLang="en-US"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7918832A-E067-4979-BA4D-E9DFAD710A47}"/>
              </a:ext>
            </a:extLst>
          </p:cNvPr>
          <p:cNvSpPr>
            <a:spLocks noGrp="1"/>
          </p:cNvSpPr>
          <p:nvPr>
            <p:ph idx="1"/>
          </p:nvPr>
        </p:nvSpPr>
        <p:spPr>
          <a:xfrm>
            <a:off x="304800" y="1493838"/>
            <a:ext cx="8229600" cy="4525962"/>
          </a:xfrm>
        </p:spPr>
        <p:txBody>
          <a:bodyPr/>
          <a:lstStyle/>
          <a:p>
            <a:pPr fontAlgn="base">
              <a:spcAft>
                <a:spcPct val="0"/>
              </a:spcAft>
            </a:pPr>
            <a:r>
              <a:rPr lang="en-US" altLang="en-US"/>
              <a:t>If data objects have the same fixed set of numeric attributes</a:t>
            </a:r>
          </a:p>
          <a:p>
            <a:pPr fontAlgn="base">
              <a:spcAft>
                <a:spcPct val="0"/>
              </a:spcAft>
            </a:pPr>
            <a:r>
              <a:rPr lang="en-US" altLang="en-US"/>
              <a:t>The data objects can be thought of as points in a multi-dimensional space</a:t>
            </a:r>
          </a:p>
          <a:p>
            <a:pPr lvl="1" fontAlgn="base">
              <a:spcAft>
                <a:spcPct val="0"/>
              </a:spcAft>
            </a:pPr>
            <a:r>
              <a:rPr lang="en-US" altLang="en-US" sz="1800"/>
              <a:t>where each dimension represents a distinct attribute </a:t>
            </a:r>
          </a:p>
          <a:p>
            <a:pPr lvl="4"/>
            <a:endParaRPr lang="en-US" altLang="en-US" sz="1800"/>
          </a:p>
          <a:p>
            <a:pPr lvl="4"/>
            <a:endParaRPr lang="en-US" altLang="en-US" sz="1800"/>
          </a:p>
          <a:p>
            <a:pPr lvl="4"/>
            <a:endParaRPr lang="en-US" altLang="en-US" sz="1800"/>
          </a:p>
          <a:p>
            <a:pPr lvl="4"/>
            <a:endParaRPr lang="en-US" altLang="en-US" sz="1800"/>
          </a:p>
          <a:p>
            <a:pPr fontAlgn="base">
              <a:spcAft>
                <a:spcPct val="0"/>
              </a:spcAft>
            </a:pPr>
            <a:r>
              <a:rPr lang="en-US" altLang="en-US"/>
              <a:t>Such data set can be represented by an m by n matrix, where there are m rows, one for each object, and n columns, one for each attribute</a:t>
            </a:r>
          </a:p>
          <a:p>
            <a:pPr fontAlgn="base">
              <a:spcAft>
                <a:spcPct val="0"/>
              </a:spcAft>
            </a:pPr>
            <a:endParaRPr lang="en-US" altLang="en-US"/>
          </a:p>
        </p:txBody>
      </p:sp>
      <p:sp>
        <p:nvSpPr>
          <p:cNvPr id="2" name="Title 1">
            <a:extLst>
              <a:ext uri="{FF2B5EF4-FFF2-40B4-BE49-F238E27FC236}">
                <a16:creationId xmlns:a16="http://schemas.microsoft.com/office/drawing/2014/main" id="{41FD4D28-2102-40AA-886E-F01B44B095C4}"/>
              </a:ext>
            </a:extLst>
          </p:cNvPr>
          <p:cNvSpPr>
            <a:spLocks noGrp="1"/>
          </p:cNvSpPr>
          <p:nvPr>
            <p:ph type="title" idx="4294967295"/>
          </p:nvPr>
        </p:nvSpPr>
        <p:spPr>
          <a:xfrm>
            <a:off x="209550" y="114300"/>
            <a:ext cx="6477000" cy="1143000"/>
          </a:xfrm>
        </p:spPr>
        <p:txBody>
          <a:bodyPr>
            <a:normAutofit fontScale="90000"/>
          </a:bodyPr>
          <a:lstStyle/>
          <a:p>
            <a:pPr>
              <a:defRPr/>
            </a:pPr>
            <a:r>
              <a:rPr lang="en-US" altLang="en-US" dirty="0"/>
              <a:t>Types of record data: Data Matrix </a:t>
            </a:r>
            <a:endParaRPr lang="en-US" dirty="0"/>
          </a:p>
        </p:txBody>
      </p:sp>
      <p:graphicFrame>
        <p:nvGraphicFramePr>
          <p:cNvPr id="31748" name="Object 4">
            <a:extLst>
              <a:ext uri="{FF2B5EF4-FFF2-40B4-BE49-F238E27FC236}">
                <a16:creationId xmlns:a16="http://schemas.microsoft.com/office/drawing/2014/main" id="{86F3469D-96F6-45C5-8F64-4414967E3407}"/>
              </a:ext>
            </a:extLst>
          </p:cNvPr>
          <p:cNvGraphicFramePr>
            <a:graphicFrameLocks noChangeAspect="1"/>
          </p:cNvGraphicFramePr>
          <p:nvPr/>
        </p:nvGraphicFramePr>
        <p:xfrm>
          <a:off x="1143000" y="3443288"/>
          <a:ext cx="4432300" cy="1301750"/>
        </p:xfrm>
        <a:graphic>
          <a:graphicData uri="http://schemas.openxmlformats.org/presentationml/2006/ole">
            <mc:AlternateContent xmlns:mc="http://schemas.openxmlformats.org/markup-compatibility/2006">
              <mc:Choice xmlns:v="urn:schemas-microsoft-com:vml" Requires="v">
                <p:oleObj spid="_x0000_s31864" name="VISIO" r:id="rId3" imgW="5706222" imgH="1480748" progId="Visio.Drawing.6">
                  <p:embed/>
                </p:oleObj>
              </mc:Choice>
              <mc:Fallback>
                <p:oleObj name="VISIO" r:id="rId3" imgW="5706222" imgH="148074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443288"/>
                        <a:ext cx="443230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443AE2D8-5DC8-40B1-8368-5504747323EF}"/>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BFFE4B97-C925-438A-94E4-220BDA18DAE8}"/>
              </a:ext>
            </a:extLst>
          </p:cNvPr>
          <p:cNvSpPr>
            <a:spLocks noGrp="1"/>
          </p:cNvSpPr>
          <p:nvPr>
            <p:ph type="dt" sz="quarter" idx="11"/>
          </p:nvPr>
        </p:nvSpPr>
        <p:spPr/>
        <p:txBody>
          <a:bodyPr/>
          <a:lstStyle/>
          <a:p>
            <a:pPr>
              <a:defRPr/>
            </a:pPr>
            <a:fld id="{94A63899-7EB6-4C87-BBD4-61F28CCFE2D1}" type="datetime1">
              <a:rPr lang="en-US"/>
              <a:pPr>
                <a:defRPr/>
              </a:pPr>
              <a:t>9/21/2023</a:t>
            </a:fld>
            <a:endParaRPr lang="en-US" dirty="0"/>
          </a:p>
        </p:txBody>
      </p:sp>
      <p:sp>
        <p:nvSpPr>
          <p:cNvPr id="31751" name="Slide Number Placeholder 5">
            <a:extLst>
              <a:ext uri="{FF2B5EF4-FFF2-40B4-BE49-F238E27FC236}">
                <a16:creationId xmlns:a16="http://schemas.microsoft.com/office/drawing/2014/main" id="{566A737D-6971-44DB-94D8-B7391E6AFF7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CE4592A-9652-4B01-8A6B-7F458736745B}" type="slidenum">
              <a:rPr lang="en-US" altLang="en-US" sz="1200" smtClean="0">
                <a:solidFill>
                  <a:srgbClr val="898989"/>
                </a:solidFill>
              </a:rPr>
              <a:pPr>
                <a:spcBef>
                  <a:spcPct val="0"/>
                </a:spcBef>
                <a:buFontTx/>
                <a:buNone/>
              </a:pPr>
              <a:t>16</a:t>
            </a:fld>
            <a:endParaRPr lang="en-US" altLang="en-US"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B9736DBF-8A13-4121-8A58-0536B7BF5BB6}"/>
              </a:ext>
            </a:extLst>
          </p:cNvPr>
          <p:cNvSpPr>
            <a:spLocks noGrp="1"/>
          </p:cNvSpPr>
          <p:nvPr>
            <p:ph sz="half" idx="1"/>
          </p:nvPr>
        </p:nvSpPr>
        <p:spPr>
          <a:xfrm>
            <a:off x="173038" y="1447800"/>
            <a:ext cx="4764087" cy="4525963"/>
          </a:xfrm>
        </p:spPr>
        <p:txBody>
          <a:bodyPr/>
          <a:lstStyle/>
          <a:p>
            <a:pPr fontAlgn="base">
              <a:spcAft>
                <a:spcPct val="0"/>
              </a:spcAft>
            </a:pPr>
            <a:r>
              <a:rPr lang="en-US" altLang="en-US" sz="2400"/>
              <a:t>Example: Document-term matrix</a:t>
            </a:r>
          </a:p>
          <a:p>
            <a:pPr fontAlgn="base">
              <a:spcAft>
                <a:spcPct val="0"/>
              </a:spcAft>
            </a:pPr>
            <a:r>
              <a:rPr lang="en-US" altLang="en-US" sz="2400"/>
              <a:t>A vocabulary is formed composed of all unique terms in the documents</a:t>
            </a:r>
          </a:p>
          <a:p>
            <a:pPr fontAlgn="base">
              <a:spcAft>
                <a:spcPct val="0"/>
              </a:spcAft>
            </a:pPr>
            <a:r>
              <a:rPr lang="en-US" altLang="en-US" sz="2400"/>
              <a:t>Each document becomes a `term' vector</a:t>
            </a:r>
          </a:p>
          <a:p>
            <a:pPr fontAlgn="base">
              <a:spcAft>
                <a:spcPct val="0"/>
              </a:spcAft>
            </a:pPr>
            <a:r>
              <a:rPr lang="en-US" altLang="en-US" sz="2400"/>
              <a:t>Each term is a component (attribute) of the vector</a:t>
            </a:r>
          </a:p>
          <a:p>
            <a:pPr fontAlgn="base">
              <a:spcAft>
                <a:spcPct val="0"/>
              </a:spcAft>
            </a:pPr>
            <a:r>
              <a:rPr lang="en-US" altLang="en-US" sz="2400"/>
              <a:t>The value of each component in the vector is the number of times the corresponding term occurs in the document</a:t>
            </a:r>
          </a:p>
          <a:p>
            <a:pPr fontAlgn="base">
              <a:spcAft>
                <a:spcPct val="0"/>
              </a:spcAft>
            </a:pPr>
            <a:endParaRPr lang="en-US" altLang="en-US" sz="2400"/>
          </a:p>
          <a:p>
            <a:pPr lvl="1" fontAlgn="base">
              <a:spcAft>
                <a:spcPct val="0"/>
              </a:spcAft>
            </a:pPr>
            <a:endParaRPr lang="en-US" altLang="en-US"/>
          </a:p>
          <a:p>
            <a:pPr lvl="1" fontAlgn="base">
              <a:spcAft>
                <a:spcPct val="0"/>
              </a:spcAft>
            </a:pPr>
            <a:endParaRPr lang="en-US" altLang="en-US"/>
          </a:p>
          <a:p>
            <a:pPr fontAlgn="base">
              <a:spcAft>
                <a:spcPct val="0"/>
              </a:spcAft>
            </a:pPr>
            <a:endParaRPr lang="en-US" altLang="en-US" sz="2400"/>
          </a:p>
        </p:txBody>
      </p:sp>
      <p:sp>
        <p:nvSpPr>
          <p:cNvPr id="32771" name="Content Placeholder 2">
            <a:extLst>
              <a:ext uri="{FF2B5EF4-FFF2-40B4-BE49-F238E27FC236}">
                <a16:creationId xmlns:a16="http://schemas.microsoft.com/office/drawing/2014/main" id="{3ED2D799-EA3F-4C66-A669-8C4FD371C5D9}"/>
              </a:ext>
            </a:extLst>
          </p:cNvPr>
          <p:cNvSpPr>
            <a:spLocks noGrp="1"/>
          </p:cNvSpPr>
          <p:nvPr>
            <p:ph sz="half" idx="2"/>
          </p:nvPr>
        </p:nvSpPr>
        <p:spPr/>
        <p:txBody>
          <a:bodyPr/>
          <a:lstStyle/>
          <a:p>
            <a:pPr fontAlgn="base">
              <a:spcAft>
                <a:spcPct val="0"/>
              </a:spcAft>
            </a:pPr>
            <a:endParaRPr lang="en-AE" altLang="en-US"/>
          </a:p>
        </p:txBody>
      </p:sp>
      <p:sp>
        <p:nvSpPr>
          <p:cNvPr id="2" name="Title 1">
            <a:extLst>
              <a:ext uri="{FF2B5EF4-FFF2-40B4-BE49-F238E27FC236}">
                <a16:creationId xmlns:a16="http://schemas.microsoft.com/office/drawing/2014/main" id="{8686AC61-9BE7-4764-B83D-DDEFCA0B37E9}"/>
              </a:ext>
            </a:extLst>
          </p:cNvPr>
          <p:cNvSpPr>
            <a:spLocks noGrp="1"/>
          </p:cNvSpPr>
          <p:nvPr>
            <p:ph type="title" idx="4294967295"/>
          </p:nvPr>
        </p:nvSpPr>
        <p:spPr>
          <a:xfrm>
            <a:off x="0" y="425450"/>
            <a:ext cx="6019800" cy="412750"/>
          </a:xfrm>
        </p:spPr>
        <p:txBody>
          <a:bodyPr>
            <a:normAutofit fontScale="90000"/>
          </a:bodyPr>
          <a:lstStyle/>
          <a:p>
            <a:pPr>
              <a:defRPr/>
            </a:pPr>
            <a:r>
              <a:rPr lang="en-US" altLang="en-US" dirty="0"/>
              <a:t>Types of record data: Sparse Data Matrix</a:t>
            </a:r>
            <a:endParaRPr lang="en-US" dirty="0"/>
          </a:p>
        </p:txBody>
      </p:sp>
      <p:graphicFrame>
        <p:nvGraphicFramePr>
          <p:cNvPr id="32773" name="Object 5">
            <a:extLst>
              <a:ext uri="{FF2B5EF4-FFF2-40B4-BE49-F238E27FC236}">
                <a16:creationId xmlns:a16="http://schemas.microsoft.com/office/drawing/2014/main" id="{44146C00-A0A5-4A63-9ABD-3C63794B7888}"/>
              </a:ext>
            </a:extLst>
          </p:cNvPr>
          <p:cNvGraphicFramePr>
            <a:graphicFrameLocks noChangeAspect="1"/>
          </p:cNvGraphicFramePr>
          <p:nvPr/>
        </p:nvGraphicFramePr>
        <p:xfrm>
          <a:off x="4845050" y="2057400"/>
          <a:ext cx="4162425" cy="2133600"/>
        </p:xfrm>
        <a:graphic>
          <a:graphicData uri="http://schemas.openxmlformats.org/presentationml/2006/ole">
            <mc:AlternateContent xmlns:mc="http://schemas.openxmlformats.org/markup-compatibility/2006">
              <mc:Choice xmlns:v="urn:schemas-microsoft-com:vml" Requires="v">
                <p:oleObj spid="_x0000_s32889" name="Visio" r:id="rId3" imgW="5925718" imgH="2693902" progId="Visio.Drawing.6">
                  <p:embed/>
                </p:oleObj>
              </mc:Choice>
              <mc:Fallback>
                <p:oleObj name="Visio" r:id="rId3" imgW="5925718" imgH="2693902"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050" y="2057400"/>
                        <a:ext cx="41624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7187B6F8-6C59-4730-B401-5D04D1CBB839}"/>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9114F56A-64EC-4096-9144-03C3B27CAB6F}"/>
              </a:ext>
            </a:extLst>
          </p:cNvPr>
          <p:cNvSpPr>
            <a:spLocks noGrp="1"/>
          </p:cNvSpPr>
          <p:nvPr>
            <p:ph type="dt" sz="quarter" idx="11"/>
          </p:nvPr>
        </p:nvSpPr>
        <p:spPr/>
        <p:txBody>
          <a:bodyPr/>
          <a:lstStyle/>
          <a:p>
            <a:pPr>
              <a:defRPr/>
            </a:pPr>
            <a:fld id="{7BC8DFA4-8829-4318-A9F9-BEE45C3A7B68}" type="datetime1">
              <a:rPr lang="en-US"/>
              <a:pPr>
                <a:defRPr/>
              </a:pPr>
              <a:t>9/21/2023</a:t>
            </a:fld>
            <a:endParaRPr lang="en-US" dirty="0"/>
          </a:p>
        </p:txBody>
      </p:sp>
      <p:sp>
        <p:nvSpPr>
          <p:cNvPr id="32776" name="Slide Number Placeholder 5">
            <a:extLst>
              <a:ext uri="{FF2B5EF4-FFF2-40B4-BE49-F238E27FC236}">
                <a16:creationId xmlns:a16="http://schemas.microsoft.com/office/drawing/2014/main" id="{3B69EDD9-1BF9-4BC0-AD15-A63AF246002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8352909-A2EA-4544-BBF3-1662D2DA1332}" type="slidenum">
              <a:rPr lang="en-US" altLang="en-US" sz="1200" smtClean="0">
                <a:solidFill>
                  <a:srgbClr val="898989"/>
                </a:solidFill>
              </a:rPr>
              <a:pPr>
                <a:spcBef>
                  <a:spcPct val="0"/>
                </a:spcBef>
                <a:buFontTx/>
                <a:buNone/>
              </a:pPr>
              <a:t>17</a:t>
            </a:fld>
            <a:endParaRPr lang="en-US" altLang="en-US" sz="12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C6549F5E-45C1-4B73-8498-519BCFCF99B7}"/>
              </a:ext>
            </a:extLst>
          </p:cNvPr>
          <p:cNvSpPr>
            <a:spLocks noGrp="1"/>
          </p:cNvSpPr>
          <p:nvPr>
            <p:ph idx="1"/>
          </p:nvPr>
        </p:nvSpPr>
        <p:spPr>
          <a:xfrm>
            <a:off x="304800" y="1493838"/>
            <a:ext cx="8229600" cy="4525962"/>
          </a:xfrm>
        </p:spPr>
        <p:txBody>
          <a:bodyPr/>
          <a:lstStyle/>
          <a:p>
            <a:pPr fontAlgn="base">
              <a:spcAft>
                <a:spcPct val="0"/>
              </a:spcAft>
            </a:pPr>
            <a:r>
              <a:rPr lang="en-US" altLang="en-US"/>
              <a:t>A special type of record data</a:t>
            </a:r>
          </a:p>
          <a:p>
            <a:pPr lvl="1" fontAlgn="base">
              <a:spcAft>
                <a:spcPct val="0"/>
              </a:spcAft>
            </a:pPr>
            <a:r>
              <a:rPr lang="en-US" altLang="en-US"/>
              <a:t>Each record (transaction) involves a set of items.  </a:t>
            </a:r>
          </a:p>
          <a:p>
            <a:pPr lvl="1" fontAlgn="base">
              <a:spcAft>
                <a:spcPct val="0"/>
              </a:spcAft>
            </a:pPr>
            <a:r>
              <a:rPr lang="en-US" altLang="en-US"/>
              <a:t>For example, consider a grocery store.  The set of products purchased by a customer during one shopping trip constitute a transaction, while the individual products that were purchased are the items. </a:t>
            </a:r>
          </a:p>
          <a:p>
            <a:pPr lvl="1" fontAlgn="base">
              <a:spcAft>
                <a:spcPct val="0"/>
              </a:spcAft>
            </a:pPr>
            <a:endParaRPr lang="en-US" altLang="en-US"/>
          </a:p>
          <a:p>
            <a:pPr lvl="2"/>
            <a:endParaRPr lang="en-US" altLang="en-US"/>
          </a:p>
          <a:p>
            <a:pPr fontAlgn="base">
              <a:spcAft>
                <a:spcPct val="0"/>
              </a:spcAft>
            </a:pPr>
            <a:endParaRPr lang="en-US" altLang="en-US"/>
          </a:p>
        </p:txBody>
      </p:sp>
      <p:sp>
        <p:nvSpPr>
          <p:cNvPr id="2" name="Title 1">
            <a:extLst>
              <a:ext uri="{FF2B5EF4-FFF2-40B4-BE49-F238E27FC236}">
                <a16:creationId xmlns:a16="http://schemas.microsoft.com/office/drawing/2014/main" id="{0ED42CD0-F2E4-4BA0-A622-08CF0C79426D}"/>
              </a:ext>
            </a:extLst>
          </p:cNvPr>
          <p:cNvSpPr>
            <a:spLocks noGrp="1"/>
          </p:cNvSpPr>
          <p:nvPr>
            <p:ph type="title" idx="4294967295"/>
          </p:nvPr>
        </p:nvSpPr>
        <p:spPr>
          <a:xfrm>
            <a:off x="457200" y="120650"/>
            <a:ext cx="6019800" cy="1143000"/>
          </a:xfrm>
        </p:spPr>
        <p:txBody>
          <a:bodyPr/>
          <a:lstStyle/>
          <a:p>
            <a:pPr>
              <a:defRPr/>
            </a:pPr>
            <a:r>
              <a:rPr lang="en-US" altLang="en-US" dirty="0"/>
              <a:t>Transaction/Market Data</a:t>
            </a:r>
            <a:endParaRPr lang="en-US" dirty="0"/>
          </a:p>
        </p:txBody>
      </p:sp>
      <p:graphicFrame>
        <p:nvGraphicFramePr>
          <p:cNvPr id="33796" name="Object 5">
            <a:extLst>
              <a:ext uri="{FF2B5EF4-FFF2-40B4-BE49-F238E27FC236}">
                <a16:creationId xmlns:a16="http://schemas.microsoft.com/office/drawing/2014/main" id="{93072032-76BE-437D-BEEA-17000582CCDD}"/>
              </a:ext>
            </a:extLst>
          </p:cNvPr>
          <p:cNvGraphicFramePr>
            <a:graphicFrameLocks noChangeAspect="1"/>
          </p:cNvGraphicFramePr>
          <p:nvPr/>
        </p:nvGraphicFramePr>
        <p:xfrm>
          <a:off x="2733675" y="4038600"/>
          <a:ext cx="3371850" cy="1763713"/>
        </p:xfrm>
        <a:graphic>
          <a:graphicData uri="http://schemas.openxmlformats.org/presentationml/2006/ole">
            <mc:AlternateContent xmlns:mc="http://schemas.openxmlformats.org/markup-compatibility/2006">
              <mc:Choice xmlns:v="urn:schemas-microsoft-com:vml" Requires="v">
                <p:oleObj spid="_x0000_s33912" name="Document" r:id="rId3" imgW="3823716" imgH="1999488" progId="Word.Document.8">
                  <p:embed/>
                </p:oleObj>
              </mc:Choice>
              <mc:Fallback>
                <p:oleObj name="Document" r:id="rId3" imgW="3823716" imgH="1999488"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675" y="4038600"/>
                        <a:ext cx="3371850"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a:extLst>
              <a:ext uri="{FF2B5EF4-FFF2-40B4-BE49-F238E27FC236}">
                <a16:creationId xmlns:a16="http://schemas.microsoft.com/office/drawing/2014/main" id="{F55E6B0A-DADC-4079-B9A8-DC3A99AD501E}"/>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9DFAAC90-5A50-4164-A467-894B6042AA82}"/>
              </a:ext>
            </a:extLst>
          </p:cNvPr>
          <p:cNvSpPr>
            <a:spLocks noGrp="1"/>
          </p:cNvSpPr>
          <p:nvPr>
            <p:ph type="dt" sz="quarter" idx="11"/>
          </p:nvPr>
        </p:nvSpPr>
        <p:spPr/>
        <p:txBody>
          <a:bodyPr/>
          <a:lstStyle/>
          <a:p>
            <a:pPr>
              <a:defRPr/>
            </a:pPr>
            <a:fld id="{3FD7E7EC-FF97-468D-9086-E274030A853C}" type="datetime1">
              <a:rPr lang="en-US"/>
              <a:pPr>
                <a:defRPr/>
              </a:pPr>
              <a:t>9/21/2023</a:t>
            </a:fld>
            <a:endParaRPr lang="en-US" dirty="0"/>
          </a:p>
        </p:txBody>
      </p:sp>
      <p:sp>
        <p:nvSpPr>
          <p:cNvPr id="33799" name="Slide Number Placeholder 5">
            <a:extLst>
              <a:ext uri="{FF2B5EF4-FFF2-40B4-BE49-F238E27FC236}">
                <a16:creationId xmlns:a16="http://schemas.microsoft.com/office/drawing/2014/main" id="{3A3D10F5-FBC3-4903-AAF3-ECE551D6A78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C5DA113-A975-452D-AB9D-377412AF5938}" type="slidenum">
              <a:rPr lang="en-US" altLang="en-US" sz="1200" smtClean="0">
                <a:solidFill>
                  <a:srgbClr val="898989"/>
                </a:solidFill>
              </a:rPr>
              <a:pPr>
                <a:spcBef>
                  <a:spcPct val="0"/>
                </a:spcBef>
                <a:buFontTx/>
                <a:buNone/>
              </a:pPr>
              <a:t>18</a:t>
            </a:fld>
            <a:endParaRPr lang="en-US" altLang="en-US" sz="120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2E93448B-4C01-44C5-A9E2-45B98A1909E3}"/>
              </a:ext>
            </a:extLst>
          </p:cNvPr>
          <p:cNvSpPr>
            <a:spLocks noGrp="1"/>
          </p:cNvSpPr>
          <p:nvPr>
            <p:ph idx="1"/>
          </p:nvPr>
        </p:nvSpPr>
        <p:spPr>
          <a:xfrm>
            <a:off x="304800" y="1493838"/>
            <a:ext cx="3736975" cy="4525962"/>
          </a:xfrm>
        </p:spPr>
        <p:txBody>
          <a:bodyPr/>
          <a:lstStyle/>
          <a:p>
            <a:pPr fontAlgn="base">
              <a:spcAft>
                <a:spcPct val="0"/>
              </a:spcAft>
            </a:pPr>
            <a:r>
              <a:rPr lang="en-US" altLang="en-US"/>
              <a:t>Examples: Generic graph and HTML Links </a:t>
            </a:r>
          </a:p>
          <a:p>
            <a:pPr fontAlgn="base">
              <a:spcAft>
                <a:spcPct val="0"/>
              </a:spcAft>
            </a:pPr>
            <a:endParaRPr lang="en-US" altLang="en-US" b="1"/>
          </a:p>
        </p:txBody>
      </p:sp>
      <p:sp>
        <p:nvSpPr>
          <p:cNvPr id="5" name="Content Placeholder 4">
            <a:extLst>
              <a:ext uri="{FF2B5EF4-FFF2-40B4-BE49-F238E27FC236}">
                <a16:creationId xmlns:a16="http://schemas.microsoft.com/office/drawing/2014/main" id="{A079FCE6-5107-44A8-B082-A736C0091998}"/>
              </a:ext>
            </a:extLst>
          </p:cNvPr>
          <p:cNvSpPr>
            <a:spLocks noGrp="1"/>
          </p:cNvSpPr>
          <p:nvPr>
            <p:ph sz="quarter" idx="10"/>
          </p:nvPr>
        </p:nvSpPr>
        <p:spPr>
          <a:xfrm>
            <a:off x="4041775" y="2784475"/>
            <a:ext cx="4949825" cy="2728913"/>
          </a:xfrm>
        </p:spPr>
        <p:txBody>
          <a:bodyPr>
            <a:noAutofit/>
          </a:bodyPr>
          <a:lstStyle/>
          <a:p>
            <a:pPr>
              <a:defRPr/>
            </a:pPr>
            <a:r>
              <a:rPr lang="en-US" sz="2400" b="0" dirty="0"/>
              <a:t>Data with relationships among objects</a:t>
            </a:r>
          </a:p>
          <a:p>
            <a:pPr>
              <a:buFont typeface="Wingdings" panose="05000000000000000000" pitchFamily="2" charset="2"/>
              <a:buChar char="§"/>
              <a:defRPr/>
            </a:pPr>
            <a:r>
              <a:rPr lang="en-US" sz="2400" b="0" dirty="0"/>
              <a:t>data objects are mapped to nodes</a:t>
            </a:r>
          </a:p>
          <a:p>
            <a:pPr>
              <a:buFont typeface="Wingdings" panose="05000000000000000000" pitchFamily="2" charset="2"/>
              <a:buChar char="§"/>
              <a:defRPr/>
            </a:pPr>
            <a:r>
              <a:rPr lang="en-US" sz="2400" b="0" dirty="0"/>
              <a:t>relationships among objects are captured by the links and link properties</a:t>
            </a:r>
          </a:p>
          <a:p>
            <a:pPr>
              <a:buFont typeface="Wingdings" panose="05000000000000000000" pitchFamily="2" charset="2"/>
              <a:buChar char="§"/>
              <a:defRPr/>
            </a:pPr>
            <a:r>
              <a:rPr lang="en-US" sz="2400" b="0" dirty="0"/>
              <a:t>Web pages on the World Wide Web as a directed graph</a:t>
            </a:r>
          </a:p>
          <a:p>
            <a:pPr lvl="1">
              <a:buFont typeface="Wingdings" panose="05000000000000000000" pitchFamily="2" charset="2"/>
              <a:buChar char="§"/>
              <a:defRPr/>
            </a:pPr>
            <a:r>
              <a:rPr lang="en-US" sz="2400" dirty="0"/>
              <a:t>Node corresponds to a web page</a:t>
            </a:r>
          </a:p>
          <a:p>
            <a:pPr lvl="1">
              <a:buFont typeface="Wingdings" panose="05000000000000000000" pitchFamily="2" charset="2"/>
              <a:buChar char="§"/>
              <a:defRPr/>
            </a:pPr>
            <a:r>
              <a:rPr lang="en-US" sz="2400" dirty="0"/>
              <a:t>Edge corresponds to a hyperlink</a:t>
            </a:r>
          </a:p>
          <a:p>
            <a:pPr>
              <a:buFont typeface="Wingdings" panose="05000000000000000000" pitchFamily="2" charset="2"/>
              <a:buChar char="§"/>
              <a:defRPr/>
            </a:pPr>
            <a:r>
              <a:rPr lang="en-US" sz="2400" b="0" dirty="0"/>
              <a:t>Hyperlink information can be used by search engines to fetch relevant pages</a:t>
            </a:r>
          </a:p>
          <a:p>
            <a:pPr lvl="1">
              <a:buFont typeface="Wingdings" panose="05000000000000000000" pitchFamily="2" charset="2"/>
              <a:buChar char="§"/>
              <a:defRPr/>
            </a:pPr>
            <a:endParaRPr lang="en-US" sz="2400" dirty="0"/>
          </a:p>
          <a:p>
            <a:pPr lvl="1">
              <a:buFont typeface="Wingdings" panose="05000000000000000000" pitchFamily="2" charset="2"/>
              <a:buChar char="§"/>
              <a:defRPr/>
            </a:pPr>
            <a:endParaRPr lang="en-US" sz="2400" dirty="0"/>
          </a:p>
          <a:p>
            <a:pPr>
              <a:defRPr/>
            </a:pPr>
            <a:endParaRPr lang="en-US" sz="2400" b="0" dirty="0"/>
          </a:p>
        </p:txBody>
      </p:sp>
      <p:sp>
        <p:nvSpPr>
          <p:cNvPr id="2" name="Title 1">
            <a:extLst>
              <a:ext uri="{FF2B5EF4-FFF2-40B4-BE49-F238E27FC236}">
                <a16:creationId xmlns:a16="http://schemas.microsoft.com/office/drawing/2014/main" id="{5CE2A47E-6A78-4557-BE4D-E1C8239FB329}"/>
              </a:ext>
            </a:extLst>
          </p:cNvPr>
          <p:cNvSpPr>
            <a:spLocks noGrp="1"/>
          </p:cNvSpPr>
          <p:nvPr>
            <p:ph type="title" idx="4294967295"/>
          </p:nvPr>
        </p:nvSpPr>
        <p:spPr>
          <a:xfrm>
            <a:off x="457200" y="198438"/>
            <a:ext cx="6019800" cy="1143000"/>
          </a:xfrm>
        </p:spPr>
        <p:txBody>
          <a:bodyPr/>
          <a:lstStyle/>
          <a:p>
            <a:pPr>
              <a:defRPr/>
            </a:pPr>
            <a:r>
              <a:rPr lang="en-US" altLang="en-US" dirty="0"/>
              <a:t>Graph Data </a:t>
            </a:r>
            <a:endParaRPr lang="en-US" dirty="0"/>
          </a:p>
        </p:txBody>
      </p:sp>
      <p:graphicFrame>
        <p:nvGraphicFramePr>
          <p:cNvPr id="34821" name="Object 5">
            <a:extLst>
              <a:ext uri="{FF2B5EF4-FFF2-40B4-BE49-F238E27FC236}">
                <a16:creationId xmlns:a16="http://schemas.microsoft.com/office/drawing/2014/main" id="{333B038B-4693-4305-A1F6-F467A33E8A36}"/>
              </a:ext>
            </a:extLst>
          </p:cNvPr>
          <p:cNvGraphicFramePr>
            <a:graphicFrameLocks noChangeAspect="1"/>
          </p:cNvGraphicFramePr>
          <p:nvPr/>
        </p:nvGraphicFramePr>
        <p:xfrm>
          <a:off x="487363" y="2279650"/>
          <a:ext cx="3554412" cy="2728913"/>
        </p:xfrm>
        <a:graphic>
          <a:graphicData uri="http://schemas.openxmlformats.org/presentationml/2006/ole">
            <mc:AlternateContent xmlns:mc="http://schemas.openxmlformats.org/markup-compatibility/2006">
              <mc:Choice xmlns:v="urn:schemas-microsoft-com:vml" Requires="v">
                <p:oleObj spid="_x0000_s34937" name="VISIO" r:id="rId3" imgW="839724" imgH="646176" progId="Visio.Drawing.6">
                  <p:embed/>
                </p:oleObj>
              </mc:Choice>
              <mc:Fallback>
                <p:oleObj name="VISIO" r:id="rId3" imgW="839724" imgH="646176"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2279650"/>
                        <a:ext cx="3554412" cy="27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0242A732-EA25-44B1-8D2D-77004DA57BF6}"/>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FF9EDBDA-5E35-42E5-9F1E-9414EB670F5D}"/>
              </a:ext>
            </a:extLst>
          </p:cNvPr>
          <p:cNvSpPr>
            <a:spLocks noGrp="1"/>
          </p:cNvSpPr>
          <p:nvPr>
            <p:ph type="dt" sz="quarter" idx="11"/>
          </p:nvPr>
        </p:nvSpPr>
        <p:spPr/>
        <p:txBody>
          <a:bodyPr/>
          <a:lstStyle/>
          <a:p>
            <a:pPr>
              <a:defRPr/>
            </a:pPr>
            <a:fld id="{9D3C8F78-1E12-4EE7-A355-0A7C62A7C28A}" type="datetime1">
              <a:rPr lang="en-US"/>
              <a:pPr>
                <a:defRPr/>
              </a:pPr>
              <a:t>9/21/2023</a:t>
            </a:fld>
            <a:endParaRPr lang="en-US" dirty="0"/>
          </a:p>
        </p:txBody>
      </p:sp>
      <p:sp>
        <p:nvSpPr>
          <p:cNvPr id="34824" name="Slide Number Placeholder 6">
            <a:extLst>
              <a:ext uri="{FF2B5EF4-FFF2-40B4-BE49-F238E27FC236}">
                <a16:creationId xmlns:a16="http://schemas.microsoft.com/office/drawing/2014/main" id="{9B1788FE-B7D5-4D48-9C57-D1A8A2FB56D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22B82EA-6834-4CF0-A68B-BAF9ECC04FB0}" type="slidenum">
              <a:rPr lang="en-US" altLang="en-US" sz="1200" smtClean="0">
                <a:solidFill>
                  <a:srgbClr val="898989"/>
                </a:solidFill>
              </a:rPr>
              <a:pPr>
                <a:spcBef>
                  <a:spcPct val="0"/>
                </a:spcBef>
                <a:buFontTx/>
                <a:buNone/>
              </a:pPr>
              <a:t>19</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5BCBBF-83C7-4359-9D8B-A5B4A031CE75}"/>
              </a:ext>
            </a:extLst>
          </p:cNvPr>
          <p:cNvSpPr>
            <a:spLocks noGrp="1"/>
          </p:cNvSpPr>
          <p:nvPr>
            <p:ph sz="quarter" idx="10"/>
          </p:nvPr>
        </p:nvSpPr>
        <p:spPr/>
        <p:txBody>
          <a:bodyPr/>
          <a:lstStyle/>
          <a:p>
            <a:pPr eaLnBrk="1" hangingPunct="1">
              <a:spcBef>
                <a:spcPct val="0"/>
              </a:spcBef>
              <a:defRPr/>
            </a:pPr>
            <a:r>
              <a:rPr lang="en-US" sz="2400" dirty="0">
                <a:latin typeface="Arial" charset="0"/>
                <a:cs typeface="Arial" charset="0"/>
              </a:rPr>
              <a:t>Text Book Chapter 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6B5B2BD8-CCA6-49E5-8437-E1222E20DFAF}"/>
              </a:ext>
            </a:extLst>
          </p:cNvPr>
          <p:cNvSpPr>
            <a:spLocks noGrp="1"/>
          </p:cNvSpPr>
          <p:nvPr>
            <p:ph idx="1"/>
          </p:nvPr>
        </p:nvSpPr>
        <p:spPr>
          <a:xfrm>
            <a:off x="304800" y="1493838"/>
            <a:ext cx="8229600" cy="4525962"/>
          </a:xfrm>
        </p:spPr>
        <p:txBody>
          <a:bodyPr/>
          <a:lstStyle/>
          <a:p>
            <a:pPr fontAlgn="base">
              <a:spcAft>
                <a:spcPct val="0"/>
              </a:spcAft>
            </a:pPr>
            <a:r>
              <a:rPr lang="en-US" altLang="en-US"/>
              <a:t>Benzene Molecule: C</a:t>
            </a:r>
            <a:r>
              <a:rPr lang="en-US" altLang="en-US" baseline="-25000"/>
              <a:t>6</a:t>
            </a:r>
            <a:r>
              <a:rPr lang="en-US" altLang="en-US"/>
              <a:t>H</a:t>
            </a:r>
            <a:r>
              <a:rPr lang="en-US" altLang="en-US" baseline="-25000"/>
              <a:t>6</a:t>
            </a:r>
          </a:p>
          <a:p>
            <a:pPr fontAlgn="base">
              <a:spcAft>
                <a:spcPct val="0"/>
              </a:spcAft>
            </a:pPr>
            <a:endParaRPr lang="en-US" altLang="en-US"/>
          </a:p>
          <a:p>
            <a:pPr fontAlgn="base">
              <a:spcAft>
                <a:spcPct val="0"/>
              </a:spcAft>
            </a:pPr>
            <a:endParaRPr lang="en-US" altLang="en-US"/>
          </a:p>
        </p:txBody>
      </p:sp>
      <p:sp>
        <p:nvSpPr>
          <p:cNvPr id="5" name="Content Placeholder 4">
            <a:extLst>
              <a:ext uri="{FF2B5EF4-FFF2-40B4-BE49-F238E27FC236}">
                <a16:creationId xmlns:a16="http://schemas.microsoft.com/office/drawing/2014/main" id="{B609C1A0-76B1-4237-85E7-28EAC8F36553}"/>
              </a:ext>
            </a:extLst>
          </p:cNvPr>
          <p:cNvSpPr>
            <a:spLocks noGrp="1"/>
          </p:cNvSpPr>
          <p:nvPr>
            <p:ph sz="quarter" idx="10"/>
          </p:nvPr>
        </p:nvSpPr>
        <p:spPr>
          <a:xfrm>
            <a:off x="4568825" y="2741613"/>
            <a:ext cx="4243388" cy="1143000"/>
          </a:xfrm>
        </p:spPr>
        <p:txBody>
          <a:bodyPr>
            <a:noAutofit/>
          </a:bodyPr>
          <a:lstStyle/>
          <a:p>
            <a:pPr>
              <a:defRPr/>
            </a:pPr>
            <a:r>
              <a:rPr lang="en-US" sz="2400" b="0" dirty="0"/>
              <a:t>Data with objects that are graphs</a:t>
            </a:r>
          </a:p>
          <a:p>
            <a:pPr>
              <a:buFont typeface="Wingdings" panose="05000000000000000000" pitchFamily="2" charset="2"/>
              <a:buChar char="Ø"/>
              <a:defRPr/>
            </a:pPr>
            <a:r>
              <a:rPr lang="en-US" sz="2400" b="0" dirty="0"/>
              <a:t> objects contain </a:t>
            </a:r>
            <a:r>
              <a:rPr lang="en-US" sz="2400" b="0" dirty="0" err="1"/>
              <a:t>subobjects</a:t>
            </a:r>
            <a:r>
              <a:rPr lang="en-US" sz="2400" b="0" dirty="0"/>
              <a:t> that have relationships</a:t>
            </a:r>
          </a:p>
          <a:p>
            <a:pPr>
              <a:buFont typeface="Wingdings" panose="05000000000000000000" pitchFamily="2" charset="2"/>
              <a:buChar char="Ø"/>
              <a:defRPr/>
            </a:pPr>
            <a:r>
              <a:rPr lang="en-US" sz="2400" b="0" dirty="0"/>
              <a:t>Example: structure of chemical compounds</a:t>
            </a:r>
          </a:p>
          <a:p>
            <a:pPr lvl="1">
              <a:buFont typeface="Wingdings" panose="05000000000000000000" pitchFamily="2" charset="2"/>
              <a:buChar char="Ø"/>
              <a:defRPr/>
            </a:pPr>
            <a:r>
              <a:rPr lang="en-US" sz="2400" dirty="0"/>
              <a:t>nodes are atoms</a:t>
            </a:r>
          </a:p>
          <a:p>
            <a:pPr lvl="1">
              <a:buFont typeface="Wingdings" panose="05000000000000000000" pitchFamily="2" charset="2"/>
              <a:buChar char="Ø"/>
              <a:defRPr/>
            </a:pPr>
            <a:r>
              <a:rPr lang="en-US" sz="2400" dirty="0"/>
              <a:t>links between nodes are chemical bonds</a:t>
            </a:r>
          </a:p>
          <a:p>
            <a:pPr>
              <a:buFont typeface="Wingdings" panose="05000000000000000000" pitchFamily="2" charset="2"/>
              <a:buChar char="Ø"/>
              <a:defRPr/>
            </a:pPr>
            <a:r>
              <a:rPr lang="en-US" sz="2400" b="0" dirty="0"/>
              <a:t>which substructures occur frequently in a set of compounds</a:t>
            </a:r>
          </a:p>
          <a:p>
            <a:pPr>
              <a:buFont typeface="Wingdings" panose="05000000000000000000" pitchFamily="2" charset="2"/>
              <a:buChar char="Ø"/>
              <a:defRPr/>
            </a:pPr>
            <a:r>
              <a:rPr lang="en-US" sz="2400" b="0" dirty="0"/>
              <a:t>ascertain whether the presence of any of these substructures is associated with the presence or absence of certain chemical properties</a:t>
            </a:r>
          </a:p>
        </p:txBody>
      </p:sp>
      <p:sp>
        <p:nvSpPr>
          <p:cNvPr id="2" name="Title 1">
            <a:extLst>
              <a:ext uri="{FF2B5EF4-FFF2-40B4-BE49-F238E27FC236}">
                <a16:creationId xmlns:a16="http://schemas.microsoft.com/office/drawing/2014/main" id="{6376A1E3-217D-4854-B8DF-D010AEE842BF}"/>
              </a:ext>
            </a:extLst>
          </p:cNvPr>
          <p:cNvSpPr>
            <a:spLocks noGrp="1"/>
          </p:cNvSpPr>
          <p:nvPr>
            <p:ph type="title" idx="4294967295"/>
          </p:nvPr>
        </p:nvSpPr>
        <p:spPr>
          <a:xfrm>
            <a:off x="304800" y="82550"/>
            <a:ext cx="8229600" cy="1143000"/>
          </a:xfrm>
        </p:spPr>
        <p:txBody>
          <a:bodyPr/>
          <a:lstStyle/>
          <a:p>
            <a:pPr>
              <a:defRPr/>
            </a:pPr>
            <a:r>
              <a:rPr lang="en-US" altLang="en-US" dirty="0"/>
              <a:t>Chemical Data </a:t>
            </a:r>
            <a:endParaRPr lang="en-US" dirty="0"/>
          </a:p>
        </p:txBody>
      </p:sp>
      <p:graphicFrame>
        <p:nvGraphicFramePr>
          <p:cNvPr id="35845" name="Object 6">
            <a:extLst>
              <a:ext uri="{FF2B5EF4-FFF2-40B4-BE49-F238E27FC236}">
                <a16:creationId xmlns:a16="http://schemas.microsoft.com/office/drawing/2014/main" id="{D3920D48-3AAC-4284-B7F7-01144CAE5154}"/>
              </a:ext>
            </a:extLst>
          </p:cNvPr>
          <p:cNvGraphicFramePr>
            <a:graphicFrameLocks noChangeAspect="1"/>
          </p:cNvGraphicFramePr>
          <p:nvPr/>
        </p:nvGraphicFramePr>
        <p:xfrm>
          <a:off x="242888" y="2619375"/>
          <a:ext cx="2940050" cy="2741613"/>
        </p:xfrm>
        <a:graphic>
          <a:graphicData uri="http://schemas.openxmlformats.org/presentationml/2006/ole">
            <mc:AlternateContent xmlns:mc="http://schemas.openxmlformats.org/markup-compatibility/2006">
              <mc:Choice xmlns:v="urn:schemas-microsoft-com:vml" Requires="v">
                <p:oleObj spid="_x0000_s35965" name="VISIO" r:id="rId3" imgW="5792724" imgH="5411724" progId="Visio.Drawing.6">
                  <p:embed/>
                </p:oleObj>
              </mc:Choice>
              <mc:Fallback>
                <p:oleObj name="VISIO" r:id="rId3" imgW="5792724" imgH="5411724"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8" y="2619375"/>
                        <a:ext cx="294005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5846" name="Picture 5">
            <a:extLst>
              <a:ext uri="{FF2B5EF4-FFF2-40B4-BE49-F238E27FC236}">
                <a16:creationId xmlns:a16="http://schemas.microsoft.com/office/drawing/2014/main" id="{1CCA85DA-5751-4D43-BEAC-E981D9E3D37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17838" y="2960688"/>
            <a:ext cx="20002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TextBox 7">
            <a:extLst>
              <a:ext uri="{FF2B5EF4-FFF2-40B4-BE49-F238E27FC236}">
                <a16:creationId xmlns:a16="http://schemas.microsoft.com/office/drawing/2014/main" id="{316EC141-99D6-43B1-B00E-F9FEFE2D85B6}"/>
              </a:ext>
            </a:extLst>
          </p:cNvPr>
          <p:cNvSpPr txBox="1">
            <a:spLocks noChangeArrowheads="1"/>
          </p:cNvSpPr>
          <p:nvPr/>
        </p:nvSpPr>
        <p:spPr bwMode="auto">
          <a:xfrm>
            <a:off x="3182938" y="2971800"/>
            <a:ext cx="941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Carbon</a:t>
            </a:r>
          </a:p>
        </p:txBody>
      </p:sp>
      <p:pic>
        <p:nvPicPr>
          <p:cNvPr id="35848" name="Picture 8">
            <a:extLst>
              <a:ext uri="{FF2B5EF4-FFF2-40B4-BE49-F238E27FC236}">
                <a16:creationId xmlns:a16="http://schemas.microsoft.com/office/drawing/2014/main" id="{522581DB-115F-4487-8DDD-AEF3BF1687C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3313113"/>
            <a:ext cx="1936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9" name="TextBox 9">
            <a:extLst>
              <a:ext uri="{FF2B5EF4-FFF2-40B4-BE49-F238E27FC236}">
                <a16:creationId xmlns:a16="http://schemas.microsoft.com/office/drawing/2014/main" id="{E88738B3-EC42-4849-A3DB-C0EAA2D577C2}"/>
              </a:ext>
            </a:extLst>
          </p:cNvPr>
          <p:cNvSpPr txBox="1">
            <a:spLocks noChangeArrowheads="1"/>
          </p:cNvSpPr>
          <p:nvPr/>
        </p:nvSpPr>
        <p:spPr bwMode="auto">
          <a:xfrm>
            <a:off x="3201988" y="3260725"/>
            <a:ext cx="118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Hydrogen</a:t>
            </a:r>
          </a:p>
        </p:txBody>
      </p:sp>
      <p:sp>
        <p:nvSpPr>
          <p:cNvPr id="3" name="Footer Placeholder 2">
            <a:extLst>
              <a:ext uri="{FF2B5EF4-FFF2-40B4-BE49-F238E27FC236}">
                <a16:creationId xmlns:a16="http://schemas.microsoft.com/office/drawing/2014/main" id="{40830453-8AF6-4925-B7F6-6FF04AD8B659}"/>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1AC110D7-A054-41ED-99DD-BC7B09D67D39}"/>
              </a:ext>
            </a:extLst>
          </p:cNvPr>
          <p:cNvSpPr>
            <a:spLocks noGrp="1"/>
          </p:cNvSpPr>
          <p:nvPr>
            <p:ph type="dt" sz="quarter" idx="11"/>
          </p:nvPr>
        </p:nvSpPr>
        <p:spPr/>
        <p:txBody>
          <a:bodyPr/>
          <a:lstStyle/>
          <a:p>
            <a:pPr>
              <a:defRPr/>
            </a:pPr>
            <a:fld id="{BD364886-FA1B-4980-BAB0-9CA7A4C74604}" type="datetime1">
              <a:rPr lang="en-US"/>
              <a:pPr>
                <a:defRPr/>
              </a:pPr>
              <a:t>9/21/2023</a:t>
            </a:fld>
            <a:endParaRPr lang="en-US" dirty="0"/>
          </a:p>
        </p:txBody>
      </p:sp>
      <p:sp>
        <p:nvSpPr>
          <p:cNvPr id="35852" name="Slide Number Placeholder 6">
            <a:extLst>
              <a:ext uri="{FF2B5EF4-FFF2-40B4-BE49-F238E27FC236}">
                <a16:creationId xmlns:a16="http://schemas.microsoft.com/office/drawing/2014/main" id="{D24FF8B7-B85B-448B-A26C-38B97EE97B6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D379A4B-CB1B-46B9-B2CD-261065D2C869}" type="slidenum">
              <a:rPr lang="en-US" altLang="en-US" sz="1200" smtClean="0">
                <a:solidFill>
                  <a:srgbClr val="898989"/>
                </a:solidFill>
              </a:rPr>
              <a:pPr>
                <a:spcBef>
                  <a:spcPct val="0"/>
                </a:spcBef>
                <a:buFontTx/>
                <a:buNone/>
              </a:pPr>
              <a:t>20</a:t>
            </a:fld>
            <a:endParaRPr lang="en-US" altLang="en-US" sz="120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2118F355-2BD2-48EB-8D09-7E8D399ABFBD}"/>
              </a:ext>
            </a:extLst>
          </p:cNvPr>
          <p:cNvSpPr>
            <a:spLocks noGrp="1"/>
          </p:cNvSpPr>
          <p:nvPr>
            <p:ph idx="1"/>
          </p:nvPr>
        </p:nvSpPr>
        <p:spPr>
          <a:xfrm>
            <a:off x="304800" y="1493838"/>
            <a:ext cx="8229600" cy="4525962"/>
          </a:xfrm>
        </p:spPr>
        <p:txBody>
          <a:bodyPr/>
          <a:lstStyle/>
          <a:p>
            <a:pPr fontAlgn="base">
              <a:spcAft>
                <a:spcPct val="0"/>
              </a:spcAft>
            </a:pPr>
            <a:r>
              <a:rPr lang="en-US" altLang="en-US"/>
              <a:t>The attributes have relationships that involve order in time or space</a:t>
            </a:r>
          </a:p>
        </p:txBody>
      </p:sp>
      <p:sp>
        <p:nvSpPr>
          <p:cNvPr id="2" name="Title 1">
            <a:extLst>
              <a:ext uri="{FF2B5EF4-FFF2-40B4-BE49-F238E27FC236}">
                <a16:creationId xmlns:a16="http://schemas.microsoft.com/office/drawing/2014/main" id="{FA1B2938-BD4E-4BB9-897C-8B61393FE3B3}"/>
              </a:ext>
            </a:extLst>
          </p:cNvPr>
          <p:cNvSpPr>
            <a:spLocks noGrp="1"/>
          </p:cNvSpPr>
          <p:nvPr>
            <p:ph type="title" idx="4294967295"/>
          </p:nvPr>
        </p:nvSpPr>
        <p:spPr>
          <a:xfrm>
            <a:off x="320675" y="149225"/>
            <a:ext cx="6003925" cy="1143000"/>
          </a:xfrm>
        </p:spPr>
        <p:txBody>
          <a:bodyPr/>
          <a:lstStyle/>
          <a:p>
            <a:pPr>
              <a:defRPr/>
            </a:pPr>
            <a:r>
              <a:rPr lang="en-US" altLang="en-US" dirty="0"/>
              <a:t>Ordered Data </a:t>
            </a:r>
            <a:endParaRPr lang="en-US" dirty="0"/>
          </a:p>
        </p:txBody>
      </p:sp>
      <p:sp>
        <p:nvSpPr>
          <p:cNvPr id="3" name="Footer Placeholder 2">
            <a:extLst>
              <a:ext uri="{FF2B5EF4-FFF2-40B4-BE49-F238E27FC236}">
                <a16:creationId xmlns:a16="http://schemas.microsoft.com/office/drawing/2014/main" id="{6C1EEA1D-ABA9-4EC8-8227-9C65F4900570}"/>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1D7E1992-9DEE-4403-B971-46C4549B90FD}"/>
              </a:ext>
            </a:extLst>
          </p:cNvPr>
          <p:cNvSpPr>
            <a:spLocks noGrp="1"/>
          </p:cNvSpPr>
          <p:nvPr>
            <p:ph type="dt" sz="quarter" idx="11"/>
          </p:nvPr>
        </p:nvSpPr>
        <p:spPr/>
        <p:txBody>
          <a:bodyPr/>
          <a:lstStyle/>
          <a:p>
            <a:pPr>
              <a:defRPr/>
            </a:pPr>
            <a:fld id="{05B38288-1BE6-4AAB-98DB-B75AD1589C5E}" type="datetime1">
              <a:rPr lang="en-US"/>
              <a:pPr>
                <a:defRPr/>
              </a:pPr>
              <a:t>9/21/2023</a:t>
            </a:fld>
            <a:endParaRPr lang="en-US" dirty="0"/>
          </a:p>
        </p:txBody>
      </p:sp>
      <p:sp>
        <p:nvSpPr>
          <p:cNvPr id="36870" name="Slide Number Placeholder 5">
            <a:extLst>
              <a:ext uri="{FF2B5EF4-FFF2-40B4-BE49-F238E27FC236}">
                <a16:creationId xmlns:a16="http://schemas.microsoft.com/office/drawing/2014/main" id="{06C8F64D-CFCA-4368-825C-74619CCDDEE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210B616-6289-4F1D-A329-8E78A157FECA}" type="slidenum">
              <a:rPr lang="en-US" altLang="en-US" sz="1200" smtClean="0">
                <a:solidFill>
                  <a:srgbClr val="898989"/>
                </a:solidFill>
              </a:rPr>
              <a:pPr>
                <a:spcBef>
                  <a:spcPct val="0"/>
                </a:spcBef>
                <a:buFontTx/>
                <a:buNone/>
              </a:pPr>
              <a:t>21</a:t>
            </a:fld>
            <a:endParaRPr lang="en-US" altLang="en-US" sz="12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57E2B-6D36-402B-9137-DC38227C6207}"/>
              </a:ext>
            </a:extLst>
          </p:cNvPr>
          <p:cNvSpPr>
            <a:spLocks noGrp="1"/>
          </p:cNvSpPr>
          <p:nvPr>
            <p:ph sz="half" idx="1"/>
          </p:nvPr>
        </p:nvSpPr>
        <p:spPr/>
        <p:txBody>
          <a:bodyPr>
            <a:normAutofit fontScale="92500" lnSpcReduction="10000"/>
          </a:bodyPr>
          <a:lstStyle/>
          <a:p>
            <a:pPr>
              <a:defRPr/>
            </a:pPr>
            <a:r>
              <a:rPr lang="en-US" dirty="0"/>
              <a:t>Extension of record data, where each record has a time associated with it</a:t>
            </a:r>
          </a:p>
          <a:p>
            <a:pPr lvl="1">
              <a:defRPr/>
            </a:pPr>
            <a:r>
              <a:rPr lang="en-US" sz="1650" dirty="0"/>
              <a:t>Also called temporal data</a:t>
            </a:r>
          </a:p>
          <a:p>
            <a:pPr lvl="1">
              <a:defRPr/>
            </a:pPr>
            <a:r>
              <a:rPr lang="en-US" sz="1650" dirty="0"/>
              <a:t>Find patterns such as “candy sales peak before Halloween.”</a:t>
            </a:r>
          </a:p>
          <a:p>
            <a:pPr>
              <a:defRPr/>
            </a:pPr>
            <a:r>
              <a:rPr lang="en-US" dirty="0"/>
              <a:t>Time can also be associated with each attribute</a:t>
            </a:r>
          </a:p>
          <a:p>
            <a:pPr lvl="1">
              <a:defRPr/>
            </a:pPr>
            <a:r>
              <a:rPr lang="en-US" sz="1650" dirty="0"/>
              <a:t>Find patterns such as “people who buy DVD players tend to buy DVDs in the period immediately following the purchase”</a:t>
            </a:r>
          </a:p>
        </p:txBody>
      </p:sp>
      <p:sp>
        <p:nvSpPr>
          <p:cNvPr id="37891" name="Content Placeholder 3">
            <a:extLst>
              <a:ext uri="{FF2B5EF4-FFF2-40B4-BE49-F238E27FC236}">
                <a16:creationId xmlns:a16="http://schemas.microsoft.com/office/drawing/2014/main" id="{F137DFCC-9DD2-497E-BABA-F6E533654B1A}"/>
              </a:ext>
            </a:extLst>
          </p:cNvPr>
          <p:cNvSpPr>
            <a:spLocks noGrp="1"/>
          </p:cNvSpPr>
          <p:nvPr>
            <p:ph sz="half" idx="2"/>
          </p:nvPr>
        </p:nvSpPr>
        <p:spPr/>
        <p:txBody>
          <a:bodyPr/>
          <a:lstStyle/>
          <a:p>
            <a:pPr fontAlgn="base">
              <a:spcAft>
                <a:spcPct val="0"/>
              </a:spcAft>
            </a:pPr>
            <a:endParaRPr lang="en-AE" altLang="en-US" dirty="0"/>
          </a:p>
        </p:txBody>
      </p:sp>
      <p:sp>
        <p:nvSpPr>
          <p:cNvPr id="2" name="Title 1">
            <a:extLst>
              <a:ext uri="{FF2B5EF4-FFF2-40B4-BE49-F238E27FC236}">
                <a16:creationId xmlns:a16="http://schemas.microsoft.com/office/drawing/2014/main" id="{47703873-9019-4F84-AE68-0DDB5F58CFA2}"/>
              </a:ext>
            </a:extLst>
          </p:cNvPr>
          <p:cNvSpPr>
            <a:spLocks noGrp="1"/>
          </p:cNvSpPr>
          <p:nvPr>
            <p:ph type="title" idx="4294967295"/>
          </p:nvPr>
        </p:nvSpPr>
        <p:spPr>
          <a:xfrm>
            <a:off x="457200" y="104775"/>
            <a:ext cx="6156325" cy="1112838"/>
          </a:xfrm>
        </p:spPr>
        <p:txBody>
          <a:bodyPr>
            <a:normAutofit fontScale="90000"/>
          </a:bodyPr>
          <a:lstStyle/>
          <a:p>
            <a:pPr>
              <a:defRPr/>
            </a:pPr>
            <a:r>
              <a:rPr lang="en-US" altLang="en-US" dirty="0"/>
              <a:t>Ordered Data: Sequential data </a:t>
            </a:r>
            <a:endParaRPr lang="en-US" dirty="0"/>
          </a:p>
        </p:txBody>
      </p:sp>
      <p:pic>
        <p:nvPicPr>
          <p:cNvPr id="37893" name="Picture 4">
            <a:extLst>
              <a:ext uri="{FF2B5EF4-FFF2-40B4-BE49-F238E27FC236}">
                <a16:creationId xmlns:a16="http://schemas.microsoft.com/office/drawing/2014/main" id="{4BAD984B-0C1E-4352-A3A4-04DFDA5348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00200"/>
            <a:ext cx="43688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E33F10E1-E097-4E89-ADCC-AAFC8488C981}"/>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38AE957E-E06C-46C9-A21B-DE3904E57847}"/>
              </a:ext>
            </a:extLst>
          </p:cNvPr>
          <p:cNvSpPr>
            <a:spLocks noGrp="1"/>
          </p:cNvSpPr>
          <p:nvPr>
            <p:ph type="dt" sz="quarter" idx="11"/>
          </p:nvPr>
        </p:nvSpPr>
        <p:spPr/>
        <p:txBody>
          <a:bodyPr/>
          <a:lstStyle/>
          <a:p>
            <a:pPr>
              <a:defRPr/>
            </a:pPr>
            <a:fld id="{EDAD49E9-B308-404F-A720-1EEDD72368A6}" type="datetime1">
              <a:rPr lang="en-US"/>
              <a:pPr>
                <a:defRPr/>
              </a:pPr>
              <a:t>9/21/2023</a:t>
            </a:fld>
            <a:endParaRPr lang="en-US" dirty="0"/>
          </a:p>
        </p:txBody>
      </p:sp>
      <p:sp>
        <p:nvSpPr>
          <p:cNvPr id="37896" name="Slide Number Placeholder 6">
            <a:extLst>
              <a:ext uri="{FF2B5EF4-FFF2-40B4-BE49-F238E27FC236}">
                <a16:creationId xmlns:a16="http://schemas.microsoft.com/office/drawing/2014/main" id="{431083AD-E601-4569-BBDA-2AF9B69E5A3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4EFAD6A-2B10-4E0B-81D8-DB11D1299CD0}" type="slidenum">
              <a:rPr lang="en-US" altLang="en-US" sz="1200" smtClean="0">
                <a:solidFill>
                  <a:srgbClr val="898989"/>
                </a:solidFill>
              </a:rPr>
              <a:pPr>
                <a:spcBef>
                  <a:spcPct val="0"/>
                </a:spcBef>
                <a:buFontTx/>
                <a:buNone/>
              </a:pPr>
              <a:t>22</a:t>
            </a:fld>
            <a:endParaRPr lang="en-US" altLang="en-US" sz="120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0C8F2306-71AA-4CD9-A6F7-E47B0D37E1A2}"/>
              </a:ext>
            </a:extLst>
          </p:cNvPr>
          <p:cNvSpPr>
            <a:spLocks noGrp="1"/>
          </p:cNvSpPr>
          <p:nvPr>
            <p:ph idx="1"/>
          </p:nvPr>
        </p:nvSpPr>
        <p:spPr>
          <a:xfrm>
            <a:off x="304800" y="1493838"/>
            <a:ext cx="4419600" cy="4525962"/>
          </a:xfrm>
        </p:spPr>
        <p:txBody>
          <a:bodyPr/>
          <a:lstStyle/>
          <a:p>
            <a:pPr fontAlgn="base">
              <a:spcAft>
                <a:spcPct val="0"/>
              </a:spcAft>
            </a:pPr>
            <a:r>
              <a:rPr lang="en-US" altLang="en-US"/>
              <a:t>Data set that is a sequence of individual entities</a:t>
            </a:r>
          </a:p>
          <a:p>
            <a:pPr fontAlgn="base">
              <a:spcAft>
                <a:spcPct val="0"/>
              </a:spcAft>
            </a:pPr>
            <a:r>
              <a:rPr lang="en-US" altLang="en-US"/>
              <a:t>Genomic sequence data</a:t>
            </a:r>
          </a:p>
          <a:p>
            <a:pPr lvl="1" fontAlgn="base">
              <a:spcAft>
                <a:spcPct val="0"/>
              </a:spcAft>
            </a:pPr>
            <a:r>
              <a:rPr lang="en-US" altLang="en-US" sz="2000"/>
              <a:t>predicting similarities in the structure and function of genes from similarities in nucleotide sequences</a:t>
            </a:r>
          </a:p>
          <a:p>
            <a:pPr fontAlgn="base">
              <a:spcAft>
                <a:spcPct val="0"/>
              </a:spcAft>
            </a:pPr>
            <a:endParaRPr lang="en-US" altLang="en-US"/>
          </a:p>
        </p:txBody>
      </p:sp>
      <p:sp>
        <p:nvSpPr>
          <p:cNvPr id="2" name="Title 1">
            <a:extLst>
              <a:ext uri="{FF2B5EF4-FFF2-40B4-BE49-F238E27FC236}">
                <a16:creationId xmlns:a16="http://schemas.microsoft.com/office/drawing/2014/main" id="{717A591F-45E9-49EE-97E0-369005FF0FCC}"/>
              </a:ext>
            </a:extLst>
          </p:cNvPr>
          <p:cNvSpPr>
            <a:spLocks noGrp="1"/>
          </p:cNvSpPr>
          <p:nvPr>
            <p:ph type="title" idx="4294967295"/>
          </p:nvPr>
        </p:nvSpPr>
        <p:spPr>
          <a:xfrm>
            <a:off x="385763" y="103188"/>
            <a:ext cx="8229600" cy="1143000"/>
          </a:xfrm>
        </p:spPr>
        <p:txBody>
          <a:bodyPr/>
          <a:lstStyle/>
          <a:p>
            <a:pPr>
              <a:defRPr/>
            </a:pPr>
            <a:r>
              <a:rPr lang="en-US" altLang="en-US" dirty="0"/>
              <a:t>Ordered Data: Sequence data </a:t>
            </a:r>
            <a:endParaRPr lang="en-US" dirty="0"/>
          </a:p>
        </p:txBody>
      </p:sp>
      <p:graphicFrame>
        <p:nvGraphicFramePr>
          <p:cNvPr id="38916" name="Object 4">
            <a:extLst>
              <a:ext uri="{FF2B5EF4-FFF2-40B4-BE49-F238E27FC236}">
                <a16:creationId xmlns:a16="http://schemas.microsoft.com/office/drawing/2014/main" id="{1925837D-660D-41FE-BE6A-67A9B80A7D14}"/>
              </a:ext>
            </a:extLst>
          </p:cNvPr>
          <p:cNvGraphicFramePr>
            <a:graphicFrameLocks noChangeAspect="1"/>
          </p:cNvGraphicFramePr>
          <p:nvPr/>
        </p:nvGraphicFramePr>
        <p:xfrm>
          <a:off x="4846638" y="1436688"/>
          <a:ext cx="4208462" cy="3592512"/>
        </p:xfrm>
        <a:graphic>
          <a:graphicData uri="http://schemas.openxmlformats.org/presentationml/2006/ole">
            <mc:AlternateContent xmlns:mc="http://schemas.openxmlformats.org/markup-compatibility/2006">
              <mc:Choice xmlns:v="urn:schemas-microsoft-com:vml" Requires="v">
                <p:oleObj spid="_x0000_s39032" name="VISIO" r:id="rId3" imgW="2330196" imgH="1991868" progId="Visio.Drawing.6">
                  <p:embed/>
                </p:oleObj>
              </mc:Choice>
              <mc:Fallback>
                <p:oleObj name="VISIO" r:id="rId3" imgW="2330196" imgH="199186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6638" y="1436688"/>
                        <a:ext cx="4208462"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513E453F-ADE1-447A-BE5F-79EA82ECF064}"/>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0B681C49-2210-4462-AC8A-5EA09134504E}"/>
              </a:ext>
            </a:extLst>
          </p:cNvPr>
          <p:cNvSpPr>
            <a:spLocks noGrp="1"/>
          </p:cNvSpPr>
          <p:nvPr>
            <p:ph type="dt" sz="quarter" idx="11"/>
          </p:nvPr>
        </p:nvSpPr>
        <p:spPr/>
        <p:txBody>
          <a:bodyPr/>
          <a:lstStyle/>
          <a:p>
            <a:pPr>
              <a:defRPr/>
            </a:pPr>
            <a:fld id="{B74E2C24-74BE-47FE-A5E0-9216998CEDF9}" type="datetime1">
              <a:rPr lang="en-US"/>
              <a:pPr>
                <a:defRPr/>
              </a:pPr>
              <a:t>9/21/2023</a:t>
            </a:fld>
            <a:endParaRPr lang="en-US" dirty="0"/>
          </a:p>
        </p:txBody>
      </p:sp>
      <p:sp>
        <p:nvSpPr>
          <p:cNvPr id="38919" name="Slide Number Placeholder 5">
            <a:extLst>
              <a:ext uri="{FF2B5EF4-FFF2-40B4-BE49-F238E27FC236}">
                <a16:creationId xmlns:a16="http://schemas.microsoft.com/office/drawing/2014/main" id="{396EDE72-6063-4DAF-8B90-9423A3F8C54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D8A83E6-CCF7-4E32-87B3-047E43351CA7}" type="slidenum">
              <a:rPr lang="en-US" altLang="en-US" sz="1200" smtClean="0">
                <a:solidFill>
                  <a:srgbClr val="898989"/>
                </a:solidFill>
              </a:rPr>
              <a:pPr>
                <a:spcBef>
                  <a:spcPct val="0"/>
                </a:spcBef>
                <a:buFontTx/>
                <a:buNone/>
              </a:pPr>
              <a:t>23</a:t>
            </a:fld>
            <a:endParaRPr lang="en-US"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ED4C0EAA-88E0-4C76-BC2D-0EAEBDE488AB}"/>
              </a:ext>
            </a:extLst>
          </p:cNvPr>
          <p:cNvSpPr>
            <a:spLocks noGrp="1"/>
          </p:cNvSpPr>
          <p:nvPr>
            <p:ph idx="1"/>
          </p:nvPr>
        </p:nvSpPr>
        <p:spPr>
          <a:xfrm>
            <a:off x="304800" y="1493838"/>
            <a:ext cx="8229600" cy="4525962"/>
          </a:xfrm>
        </p:spPr>
        <p:txBody>
          <a:bodyPr/>
          <a:lstStyle/>
          <a:p>
            <a:pPr fontAlgn="base">
              <a:spcAft>
                <a:spcPct val="0"/>
              </a:spcAft>
            </a:pPr>
            <a:r>
              <a:rPr lang="en-US" altLang="en-US"/>
              <a:t>Each record is a time series, i.e., a series of measurements taken over time</a:t>
            </a:r>
          </a:p>
          <a:p>
            <a:pPr fontAlgn="base">
              <a:spcAft>
                <a:spcPct val="0"/>
              </a:spcAft>
            </a:pPr>
            <a:r>
              <a:rPr lang="en-US" altLang="en-US"/>
              <a:t>Example: data set containing objects that are time series of the daily prices of various stocks</a:t>
            </a:r>
          </a:p>
        </p:txBody>
      </p:sp>
      <p:sp>
        <p:nvSpPr>
          <p:cNvPr id="2" name="Title 1">
            <a:extLst>
              <a:ext uri="{FF2B5EF4-FFF2-40B4-BE49-F238E27FC236}">
                <a16:creationId xmlns:a16="http://schemas.microsoft.com/office/drawing/2014/main" id="{71190A71-3593-4489-B2FC-EC5D83C436AD}"/>
              </a:ext>
            </a:extLst>
          </p:cNvPr>
          <p:cNvSpPr>
            <a:spLocks noGrp="1"/>
          </p:cNvSpPr>
          <p:nvPr>
            <p:ph type="title" idx="4294967295"/>
          </p:nvPr>
        </p:nvSpPr>
        <p:spPr>
          <a:xfrm>
            <a:off x="304800" y="76200"/>
            <a:ext cx="6172200" cy="1143000"/>
          </a:xfrm>
        </p:spPr>
        <p:txBody>
          <a:bodyPr>
            <a:normAutofit fontScale="90000"/>
          </a:bodyPr>
          <a:lstStyle/>
          <a:p>
            <a:pPr>
              <a:defRPr/>
            </a:pPr>
            <a:r>
              <a:rPr lang="en-US" altLang="en-US" dirty="0"/>
              <a:t>Ordered Data: Time series data </a:t>
            </a:r>
            <a:endParaRPr lang="en-US" dirty="0"/>
          </a:p>
        </p:txBody>
      </p:sp>
      <p:sp>
        <p:nvSpPr>
          <p:cNvPr id="3" name="Footer Placeholder 2">
            <a:extLst>
              <a:ext uri="{FF2B5EF4-FFF2-40B4-BE49-F238E27FC236}">
                <a16:creationId xmlns:a16="http://schemas.microsoft.com/office/drawing/2014/main" id="{6A54190B-78A5-4F69-AFEF-D3EDAA7C5270}"/>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DC79F7D1-ACD4-4293-BCB6-35C792328AC5}"/>
              </a:ext>
            </a:extLst>
          </p:cNvPr>
          <p:cNvSpPr>
            <a:spLocks noGrp="1"/>
          </p:cNvSpPr>
          <p:nvPr>
            <p:ph type="dt" sz="quarter" idx="11"/>
          </p:nvPr>
        </p:nvSpPr>
        <p:spPr/>
        <p:txBody>
          <a:bodyPr/>
          <a:lstStyle/>
          <a:p>
            <a:pPr>
              <a:defRPr/>
            </a:pPr>
            <a:fld id="{B0DE022C-9BFC-43BB-9590-DB35A3C23882}" type="datetime1">
              <a:rPr lang="en-US"/>
              <a:pPr>
                <a:defRPr/>
              </a:pPr>
              <a:t>9/21/2023</a:t>
            </a:fld>
            <a:endParaRPr lang="en-US" dirty="0"/>
          </a:p>
        </p:txBody>
      </p:sp>
      <p:sp>
        <p:nvSpPr>
          <p:cNvPr id="39942" name="Slide Number Placeholder 5">
            <a:extLst>
              <a:ext uri="{FF2B5EF4-FFF2-40B4-BE49-F238E27FC236}">
                <a16:creationId xmlns:a16="http://schemas.microsoft.com/office/drawing/2014/main" id="{7BC75BAA-39D5-413D-A89E-4E9482D3621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D06E191-3CD1-44C1-B0FE-E549F81E3B58}" type="slidenum">
              <a:rPr lang="en-US" altLang="en-US" sz="1200" smtClean="0">
                <a:solidFill>
                  <a:srgbClr val="898989"/>
                </a:solidFill>
              </a:rPr>
              <a:pPr>
                <a:spcBef>
                  <a:spcPct val="0"/>
                </a:spcBef>
                <a:buFontTx/>
                <a:buNone/>
              </a:pPr>
              <a:t>24</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DCDBA52A-5718-4AAF-8687-2606477ED2B0}"/>
              </a:ext>
            </a:extLst>
          </p:cNvPr>
          <p:cNvSpPr>
            <a:spLocks noGrp="1"/>
          </p:cNvSpPr>
          <p:nvPr>
            <p:ph idx="1"/>
          </p:nvPr>
        </p:nvSpPr>
        <p:spPr>
          <a:xfrm>
            <a:off x="304800" y="1493838"/>
            <a:ext cx="8229600" cy="4525962"/>
          </a:xfrm>
        </p:spPr>
        <p:txBody>
          <a:bodyPr/>
          <a:lstStyle/>
          <a:p>
            <a:pPr fontAlgn="base">
              <a:spcAft>
                <a:spcPct val="0"/>
              </a:spcAft>
            </a:pPr>
            <a:r>
              <a:rPr lang="en-US" altLang="en-US"/>
              <a:t>Some objects have spatial attributes, such as positions or areas, as well as other types of attributes</a:t>
            </a:r>
          </a:p>
          <a:p>
            <a:pPr fontAlgn="base">
              <a:spcAft>
                <a:spcPct val="0"/>
              </a:spcAft>
            </a:pPr>
            <a:r>
              <a:rPr lang="en-US" altLang="en-US"/>
              <a:t>Example of spatial data is weather data (precipitation, temperature, pressure) that is collected for a variety of geographical locations</a:t>
            </a:r>
          </a:p>
          <a:p>
            <a:pPr fontAlgn="base">
              <a:spcAft>
                <a:spcPct val="0"/>
              </a:spcAft>
            </a:pPr>
            <a:endParaRPr lang="en-US" altLang="en-US"/>
          </a:p>
        </p:txBody>
      </p:sp>
      <p:sp>
        <p:nvSpPr>
          <p:cNvPr id="2" name="Title 1">
            <a:extLst>
              <a:ext uri="{FF2B5EF4-FFF2-40B4-BE49-F238E27FC236}">
                <a16:creationId xmlns:a16="http://schemas.microsoft.com/office/drawing/2014/main" id="{55EE569F-5554-4006-8E63-F3EB534FD112}"/>
              </a:ext>
            </a:extLst>
          </p:cNvPr>
          <p:cNvSpPr>
            <a:spLocks noGrp="1"/>
          </p:cNvSpPr>
          <p:nvPr>
            <p:ph type="title" idx="4294967295"/>
          </p:nvPr>
        </p:nvSpPr>
        <p:spPr>
          <a:xfrm>
            <a:off x="304800" y="120650"/>
            <a:ext cx="8229600" cy="1143000"/>
          </a:xfrm>
        </p:spPr>
        <p:txBody>
          <a:bodyPr/>
          <a:lstStyle/>
          <a:p>
            <a:pPr>
              <a:defRPr/>
            </a:pPr>
            <a:r>
              <a:rPr lang="en-US" altLang="en-US" dirty="0"/>
              <a:t>Ordered Data: Spatial data</a:t>
            </a:r>
            <a:endParaRPr lang="en-US" dirty="0"/>
          </a:p>
        </p:txBody>
      </p:sp>
      <p:sp>
        <p:nvSpPr>
          <p:cNvPr id="3" name="Footer Placeholder 2">
            <a:extLst>
              <a:ext uri="{FF2B5EF4-FFF2-40B4-BE49-F238E27FC236}">
                <a16:creationId xmlns:a16="http://schemas.microsoft.com/office/drawing/2014/main" id="{C1358EA5-BAAC-4E61-8516-AC1A49814559}"/>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C640CDDD-079E-45C8-9652-750DE96F4BFD}"/>
              </a:ext>
            </a:extLst>
          </p:cNvPr>
          <p:cNvSpPr>
            <a:spLocks noGrp="1"/>
          </p:cNvSpPr>
          <p:nvPr>
            <p:ph type="dt" sz="quarter" idx="11"/>
          </p:nvPr>
        </p:nvSpPr>
        <p:spPr/>
        <p:txBody>
          <a:bodyPr/>
          <a:lstStyle/>
          <a:p>
            <a:pPr>
              <a:defRPr/>
            </a:pPr>
            <a:fld id="{1DE1492E-9124-4040-89B0-4BDD715EAEA9}" type="datetime1">
              <a:rPr lang="en-US"/>
              <a:pPr>
                <a:defRPr/>
              </a:pPr>
              <a:t>9/21/2023</a:t>
            </a:fld>
            <a:endParaRPr lang="en-US" dirty="0"/>
          </a:p>
        </p:txBody>
      </p:sp>
      <p:sp>
        <p:nvSpPr>
          <p:cNvPr id="40966" name="Slide Number Placeholder 5">
            <a:extLst>
              <a:ext uri="{FF2B5EF4-FFF2-40B4-BE49-F238E27FC236}">
                <a16:creationId xmlns:a16="http://schemas.microsoft.com/office/drawing/2014/main" id="{EFB3D796-7E5C-41C0-8C39-96DBF1823A0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2874E2E-EA83-4DA8-A812-F9CF6CD39ADD}" type="slidenum">
              <a:rPr lang="en-US" altLang="en-US" sz="1200" smtClean="0">
                <a:solidFill>
                  <a:srgbClr val="898989"/>
                </a:solidFill>
              </a:rPr>
              <a:pPr>
                <a:spcBef>
                  <a:spcPct val="0"/>
                </a:spcBef>
                <a:buFontTx/>
                <a:buNone/>
              </a:pPr>
              <a:t>25</a:t>
            </a:fld>
            <a:endParaRPr lang="en-US" altLang="en-US" sz="120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4B8131C9-12E9-4BE5-898B-BA752BFD7216}"/>
              </a:ext>
            </a:extLst>
          </p:cNvPr>
          <p:cNvSpPr>
            <a:spLocks noGrp="1"/>
          </p:cNvSpPr>
          <p:nvPr>
            <p:ph idx="1"/>
          </p:nvPr>
        </p:nvSpPr>
        <p:spPr>
          <a:xfrm>
            <a:off x="457200" y="1493838"/>
            <a:ext cx="8229600" cy="4525962"/>
          </a:xfrm>
        </p:spPr>
        <p:txBody>
          <a:bodyPr/>
          <a:lstStyle/>
          <a:p>
            <a:pPr fontAlgn="base">
              <a:spcAft>
                <a:spcPct val="0"/>
              </a:spcAft>
            </a:pPr>
            <a:r>
              <a:rPr lang="en-US" altLang="en-US" dirty="0"/>
              <a:t>Data may not be of good quality</a:t>
            </a:r>
          </a:p>
          <a:p>
            <a:pPr lvl="1" fontAlgn="base">
              <a:spcAft>
                <a:spcPct val="0"/>
              </a:spcAft>
            </a:pPr>
            <a:r>
              <a:rPr lang="en-US" altLang="en-US" dirty="0"/>
              <a:t>Human error, limitations of measuring devices and flaws in the data collection process</a:t>
            </a:r>
          </a:p>
          <a:p>
            <a:pPr lvl="1" fontAlgn="base">
              <a:spcAft>
                <a:spcPct val="0"/>
              </a:spcAft>
            </a:pPr>
            <a:r>
              <a:rPr lang="en-US" altLang="en-US" dirty="0"/>
              <a:t>Factors affecting data quality</a:t>
            </a:r>
          </a:p>
          <a:p>
            <a:pPr lvl="2"/>
            <a:r>
              <a:rPr lang="en-US" altLang="en-US" dirty="0"/>
              <a:t>Noise and artifacts</a:t>
            </a:r>
          </a:p>
          <a:p>
            <a:pPr lvl="2"/>
            <a:r>
              <a:rPr lang="en-US" altLang="en-US" dirty="0"/>
              <a:t>Outliers </a:t>
            </a:r>
          </a:p>
          <a:p>
            <a:pPr lvl="2"/>
            <a:r>
              <a:rPr lang="en-US" altLang="en-US" dirty="0"/>
              <a:t>Missing values</a:t>
            </a:r>
          </a:p>
          <a:p>
            <a:pPr lvl="2"/>
            <a:r>
              <a:rPr lang="en-US" altLang="en-US" dirty="0"/>
              <a:t>Inconsistent values</a:t>
            </a:r>
          </a:p>
          <a:p>
            <a:pPr lvl="2"/>
            <a:r>
              <a:rPr lang="en-US" altLang="en-US" dirty="0"/>
              <a:t>Duplicate data </a:t>
            </a:r>
          </a:p>
          <a:p>
            <a:pPr fontAlgn="base">
              <a:spcAft>
                <a:spcPct val="0"/>
              </a:spcAft>
            </a:pPr>
            <a:endParaRPr lang="en-US" altLang="en-US" dirty="0"/>
          </a:p>
        </p:txBody>
      </p:sp>
      <p:sp>
        <p:nvSpPr>
          <p:cNvPr id="2" name="Title 1">
            <a:extLst>
              <a:ext uri="{FF2B5EF4-FFF2-40B4-BE49-F238E27FC236}">
                <a16:creationId xmlns:a16="http://schemas.microsoft.com/office/drawing/2014/main" id="{3A146AB9-830D-401F-9FC5-F0A7EAA6E331}"/>
              </a:ext>
            </a:extLst>
          </p:cNvPr>
          <p:cNvSpPr>
            <a:spLocks noGrp="1"/>
          </p:cNvSpPr>
          <p:nvPr>
            <p:ph type="title" idx="4294967295"/>
          </p:nvPr>
        </p:nvSpPr>
        <p:spPr>
          <a:xfrm>
            <a:off x="304800" y="120650"/>
            <a:ext cx="6248400" cy="1143000"/>
          </a:xfrm>
        </p:spPr>
        <p:txBody>
          <a:bodyPr/>
          <a:lstStyle/>
          <a:p>
            <a:pPr>
              <a:defRPr/>
            </a:pPr>
            <a:r>
              <a:rPr lang="en-US" altLang="en-US" dirty="0"/>
              <a:t>Data Quality </a:t>
            </a:r>
            <a:endParaRPr lang="en-US" dirty="0"/>
          </a:p>
        </p:txBody>
      </p:sp>
      <p:sp>
        <p:nvSpPr>
          <p:cNvPr id="3" name="Footer Placeholder 2">
            <a:extLst>
              <a:ext uri="{FF2B5EF4-FFF2-40B4-BE49-F238E27FC236}">
                <a16:creationId xmlns:a16="http://schemas.microsoft.com/office/drawing/2014/main" id="{48D5376E-C3F2-49B9-9DC4-AEDF633597CF}"/>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71308081-287E-4A44-98D4-F74C605516B9}"/>
              </a:ext>
            </a:extLst>
          </p:cNvPr>
          <p:cNvSpPr>
            <a:spLocks noGrp="1"/>
          </p:cNvSpPr>
          <p:nvPr>
            <p:ph type="dt" sz="quarter" idx="11"/>
          </p:nvPr>
        </p:nvSpPr>
        <p:spPr/>
        <p:txBody>
          <a:bodyPr/>
          <a:lstStyle/>
          <a:p>
            <a:pPr>
              <a:defRPr/>
            </a:pPr>
            <a:fld id="{157802FF-FEA3-4180-B216-C16BE0D842D7}" type="datetime1">
              <a:rPr lang="en-US"/>
              <a:pPr>
                <a:defRPr/>
              </a:pPr>
              <a:t>9/21/2023</a:t>
            </a:fld>
            <a:endParaRPr lang="en-US" dirty="0"/>
          </a:p>
        </p:txBody>
      </p:sp>
      <p:sp>
        <p:nvSpPr>
          <p:cNvPr id="41990" name="Slide Number Placeholder 5">
            <a:extLst>
              <a:ext uri="{FF2B5EF4-FFF2-40B4-BE49-F238E27FC236}">
                <a16:creationId xmlns:a16="http://schemas.microsoft.com/office/drawing/2014/main" id="{35E2D125-E77F-4DE5-9374-0D4F91DCC3A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DF28DD6-0AE1-401A-873B-C412405A9A0E}" type="slidenum">
              <a:rPr lang="en-US" altLang="en-US" sz="1200" smtClean="0">
                <a:solidFill>
                  <a:srgbClr val="898989"/>
                </a:solidFill>
              </a:rPr>
              <a:pPr>
                <a:spcBef>
                  <a:spcPct val="0"/>
                </a:spcBef>
                <a:buFontTx/>
                <a:buNone/>
              </a:pPr>
              <a:t>26</a:t>
            </a:fld>
            <a:endParaRPr lang="en-US" altLang="en-US" sz="120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19E6123A-95AF-4E4F-A827-E949CE0B7053}"/>
              </a:ext>
            </a:extLst>
          </p:cNvPr>
          <p:cNvSpPr>
            <a:spLocks noGrp="1"/>
          </p:cNvSpPr>
          <p:nvPr>
            <p:ph idx="1"/>
          </p:nvPr>
        </p:nvSpPr>
        <p:spPr>
          <a:xfrm>
            <a:off x="304800" y="1493838"/>
            <a:ext cx="8229600" cy="4525962"/>
          </a:xfrm>
        </p:spPr>
        <p:txBody>
          <a:bodyPr/>
          <a:lstStyle/>
          <a:p>
            <a:pPr fontAlgn="base">
              <a:spcAft>
                <a:spcPct val="0"/>
              </a:spcAft>
            </a:pPr>
            <a:r>
              <a:rPr lang="en-US" altLang="en-US" dirty="0"/>
              <a:t>Noise is a random component of measurement error</a:t>
            </a:r>
          </a:p>
          <a:p>
            <a:pPr fontAlgn="base">
              <a:spcAft>
                <a:spcPct val="0"/>
              </a:spcAft>
            </a:pPr>
            <a:r>
              <a:rPr lang="en-US" altLang="en-US" dirty="0"/>
              <a:t>Refers to unwanted signal that modifies (distorts) the original values/signals</a:t>
            </a:r>
          </a:p>
          <a:p>
            <a:pPr lvl="1" fontAlgn="base">
              <a:spcAft>
                <a:spcPct val="0"/>
              </a:spcAft>
            </a:pPr>
            <a:r>
              <a:rPr lang="en-US" altLang="en-US" sz="1800" dirty="0"/>
              <a:t>Example: distortion of a person’s voice when talking on a poor phone </a:t>
            </a:r>
          </a:p>
          <a:p>
            <a:pPr lvl="1" fontAlgn="base">
              <a:spcAft>
                <a:spcPct val="0"/>
              </a:spcAft>
            </a:pPr>
            <a:endParaRPr lang="en-US" altLang="en-US" sz="1800" dirty="0"/>
          </a:p>
          <a:p>
            <a:pPr fontAlgn="base">
              <a:spcAft>
                <a:spcPct val="0"/>
              </a:spcAft>
            </a:pPr>
            <a:endParaRPr lang="en-US" altLang="en-US" dirty="0"/>
          </a:p>
        </p:txBody>
      </p:sp>
      <p:sp>
        <p:nvSpPr>
          <p:cNvPr id="2" name="Title 1">
            <a:extLst>
              <a:ext uri="{FF2B5EF4-FFF2-40B4-BE49-F238E27FC236}">
                <a16:creationId xmlns:a16="http://schemas.microsoft.com/office/drawing/2014/main" id="{DC73619D-2C0B-418B-BB56-5A4BB1C43DFB}"/>
              </a:ext>
            </a:extLst>
          </p:cNvPr>
          <p:cNvSpPr>
            <a:spLocks noGrp="1"/>
          </p:cNvSpPr>
          <p:nvPr>
            <p:ph type="title" idx="4294967295"/>
          </p:nvPr>
        </p:nvSpPr>
        <p:spPr>
          <a:xfrm>
            <a:off x="457200" y="166688"/>
            <a:ext cx="6019800" cy="1143000"/>
          </a:xfrm>
        </p:spPr>
        <p:txBody>
          <a:bodyPr/>
          <a:lstStyle/>
          <a:p>
            <a:pPr>
              <a:defRPr/>
            </a:pPr>
            <a:r>
              <a:rPr lang="en-US" altLang="en-US" dirty="0"/>
              <a:t>Noise</a:t>
            </a:r>
            <a:endParaRPr lang="en-US" dirty="0"/>
          </a:p>
        </p:txBody>
      </p:sp>
      <p:pic>
        <p:nvPicPr>
          <p:cNvPr id="43012" name="Picture 4">
            <a:extLst>
              <a:ext uri="{FF2B5EF4-FFF2-40B4-BE49-F238E27FC236}">
                <a16:creationId xmlns:a16="http://schemas.microsoft.com/office/drawing/2014/main" id="{D856AE5A-8C6C-4D36-8B89-AE20B6364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250"/>
          <a:stretch>
            <a:fillRect/>
          </a:stretch>
        </p:blipFill>
        <p:spPr bwMode="auto">
          <a:xfrm>
            <a:off x="838201" y="3349625"/>
            <a:ext cx="3297238" cy="263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3" name="Picture 5">
            <a:extLst>
              <a:ext uri="{FF2B5EF4-FFF2-40B4-BE49-F238E27FC236}">
                <a16:creationId xmlns:a16="http://schemas.microsoft.com/office/drawing/2014/main" id="{8EE8C2E5-58B3-43BB-8FEB-FF5A812F6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392" r="6250"/>
          <a:stretch>
            <a:fillRect/>
          </a:stretch>
        </p:blipFill>
        <p:spPr bwMode="auto">
          <a:xfrm>
            <a:off x="5008563" y="3454399"/>
            <a:ext cx="3031330" cy="2661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6">
            <a:extLst>
              <a:ext uri="{FF2B5EF4-FFF2-40B4-BE49-F238E27FC236}">
                <a16:creationId xmlns:a16="http://schemas.microsoft.com/office/drawing/2014/main" id="{C8745A42-EC09-4628-B6C0-62033F3EFC0B}"/>
              </a:ext>
            </a:extLst>
          </p:cNvPr>
          <p:cNvSpPr txBox="1">
            <a:spLocks noChangeArrowheads="1"/>
          </p:cNvSpPr>
          <p:nvPr/>
        </p:nvSpPr>
        <p:spPr bwMode="auto">
          <a:xfrm>
            <a:off x="2039938" y="3322638"/>
            <a:ext cx="14287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defRPr/>
            </a:pPr>
            <a:r>
              <a:rPr lang="en-US" altLang="en-US" sz="1050" dirty="0"/>
              <a:t>Two Sine Waves</a:t>
            </a:r>
          </a:p>
        </p:txBody>
      </p:sp>
      <p:sp>
        <p:nvSpPr>
          <p:cNvPr id="7" name="Text Box 7">
            <a:extLst>
              <a:ext uri="{FF2B5EF4-FFF2-40B4-BE49-F238E27FC236}">
                <a16:creationId xmlns:a16="http://schemas.microsoft.com/office/drawing/2014/main" id="{401F6724-7E59-4A6F-B0C7-12C4EA2BF254}"/>
              </a:ext>
            </a:extLst>
          </p:cNvPr>
          <p:cNvSpPr txBox="1">
            <a:spLocks noChangeArrowheads="1"/>
          </p:cNvSpPr>
          <p:nvPr/>
        </p:nvSpPr>
        <p:spPr bwMode="auto">
          <a:xfrm>
            <a:off x="5475288" y="3359150"/>
            <a:ext cx="18859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defRPr/>
            </a:pPr>
            <a:r>
              <a:rPr lang="en-US" altLang="en-US" sz="1050" dirty="0"/>
              <a:t>Two Sine Waves + Noise</a:t>
            </a:r>
          </a:p>
        </p:txBody>
      </p:sp>
      <p:sp>
        <p:nvSpPr>
          <p:cNvPr id="3" name="Footer Placeholder 2">
            <a:extLst>
              <a:ext uri="{FF2B5EF4-FFF2-40B4-BE49-F238E27FC236}">
                <a16:creationId xmlns:a16="http://schemas.microsoft.com/office/drawing/2014/main" id="{C12D63C8-79D4-4FB0-82E3-DCFA62251A51}"/>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3044919E-6F8D-49E3-93B3-9F23BEED086A}"/>
              </a:ext>
            </a:extLst>
          </p:cNvPr>
          <p:cNvSpPr>
            <a:spLocks noGrp="1"/>
          </p:cNvSpPr>
          <p:nvPr>
            <p:ph type="dt" sz="quarter" idx="11"/>
          </p:nvPr>
        </p:nvSpPr>
        <p:spPr/>
        <p:txBody>
          <a:bodyPr/>
          <a:lstStyle/>
          <a:p>
            <a:pPr>
              <a:defRPr/>
            </a:pPr>
            <a:fld id="{D994116C-A2AA-47B0-A239-83BA10A52790}" type="datetime1">
              <a:rPr lang="en-US"/>
              <a:pPr>
                <a:defRPr/>
              </a:pPr>
              <a:t>9/21/2023</a:t>
            </a:fld>
            <a:endParaRPr lang="en-US" dirty="0"/>
          </a:p>
        </p:txBody>
      </p:sp>
      <p:sp>
        <p:nvSpPr>
          <p:cNvPr id="43018" name="Slide Number Placeholder 7">
            <a:extLst>
              <a:ext uri="{FF2B5EF4-FFF2-40B4-BE49-F238E27FC236}">
                <a16:creationId xmlns:a16="http://schemas.microsoft.com/office/drawing/2014/main" id="{B6BAA06F-5F9A-4C17-98B0-684A7F5B561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EFB9720-9858-4A0F-B629-F1368A69B0B3}" type="slidenum">
              <a:rPr lang="en-US" altLang="en-US" sz="1200" smtClean="0">
                <a:solidFill>
                  <a:srgbClr val="898989"/>
                </a:solidFill>
              </a:rPr>
              <a:pPr>
                <a:spcBef>
                  <a:spcPct val="0"/>
                </a:spcBef>
                <a:buFontTx/>
                <a:buNone/>
              </a:pPr>
              <a:t>27</a:t>
            </a:fld>
            <a:endParaRPr lang="en-US" altLang="en-US" sz="12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2C1CC954-6873-474F-9EA6-0B2D69E97AED}"/>
              </a:ext>
            </a:extLst>
          </p:cNvPr>
          <p:cNvSpPr>
            <a:spLocks noGrp="1"/>
          </p:cNvSpPr>
          <p:nvPr>
            <p:ph idx="1"/>
          </p:nvPr>
        </p:nvSpPr>
        <p:spPr>
          <a:xfrm>
            <a:off x="304800" y="1493838"/>
            <a:ext cx="8229600" cy="4525962"/>
          </a:xfrm>
        </p:spPr>
        <p:txBody>
          <a:bodyPr/>
          <a:lstStyle/>
          <a:p>
            <a:pPr fontAlgn="base">
              <a:spcAft>
                <a:spcPct val="0"/>
              </a:spcAft>
            </a:pPr>
            <a:r>
              <a:rPr lang="en-US" altLang="en-US"/>
              <a:t>Deterministic distortion of data</a:t>
            </a:r>
          </a:p>
          <a:p>
            <a:pPr fontAlgn="base">
              <a:spcAft>
                <a:spcPct val="0"/>
              </a:spcAft>
            </a:pPr>
            <a:r>
              <a:rPr lang="en-US" altLang="en-US"/>
              <a:t>Example: A streak in the same place in a set of photographs</a:t>
            </a:r>
          </a:p>
        </p:txBody>
      </p:sp>
      <p:sp>
        <p:nvSpPr>
          <p:cNvPr id="2" name="Title 1">
            <a:extLst>
              <a:ext uri="{FF2B5EF4-FFF2-40B4-BE49-F238E27FC236}">
                <a16:creationId xmlns:a16="http://schemas.microsoft.com/office/drawing/2014/main" id="{A70668A6-B2D5-4DBE-B90B-F19C5C7902D0}"/>
              </a:ext>
            </a:extLst>
          </p:cNvPr>
          <p:cNvSpPr>
            <a:spLocks noGrp="1"/>
          </p:cNvSpPr>
          <p:nvPr>
            <p:ph type="title" idx="4294967295"/>
          </p:nvPr>
        </p:nvSpPr>
        <p:spPr>
          <a:xfrm>
            <a:off x="457200" y="106363"/>
            <a:ext cx="6096000" cy="1143000"/>
          </a:xfrm>
        </p:spPr>
        <p:txBody>
          <a:bodyPr/>
          <a:lstStyle/>
          <a:p>
            <a:pPr>
              <a:defRPr/>
            </a:pPr>
            <a:r>
              <a:rPr lang="en-US" dirty="0"/>
              <a:t>Artifacts</a:t>
            </a:r>
          </a:p>
        </p:txBody>
      </p:sp>
      <p:sp>
        <p:nvSpPr>
          <p:cNvPr id="3" name="Footer Placeholder 2">
            <a:extLst>
              <a:ext uri="{FF2B5EF4-FFF2-40B4-BE49-F238E27FC236}">
                <a16:creationId xmlns:a16="http://schemas.microsoft.com/office/drawing/2014/main" id="{65AD7BED-E627-43AC-97B8-2033BD600E76}"/>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1DC2959A-A2C7-41C1-9605-6C9C2A5F71F3}"/>
              </a:ext>
            </a:extLst>
          </p:cNvPr>
          <p:cNvSpPr>
            <a:spLocks noGrp="1"/>
          </p:cNvSpPr>
          <p:nvPr>
            <p:ph type="dt" sz="quarter" idx="11"/>
          </p:nvPr>
        </p:nvSpPr>
        <p:spPr/>
        <p:txBody>
          <a:bodyPr/>
          <a:lstStyle/>
          <a:p>
            <a:pPr>
              <a:defRPr/>
            </a:pPr>
            <a:fld id="{58739584-B6A8-4487-831C-10C3880DFB12}" type="datetime1">
              <a:rPr lang="en-US"/>
              <a:pPr>
                <a:defRPr/>
              </a:pPr>
              <a:t>9/21/2023</a:t>
            </a:fld>
            <a:endParaRPr lang="en-US" dirty="0"/>
          </a:p>
        </p:txBody>
      </p:sp>
      <p:sp>
        <p:nvSpPr>
          <p:cNvPr id="44038" name="Slide Number Placeholder 5">
            <a:extLst>
              <a:ext uri="{FF2B5EF4-FFF2-40B4-BE49-F238E27FC236}">
                <a16:creationId xmlns:a16="http://schemas.microsoft.com/office/drawing/2014/main" id="{2FD6A269-1985-4709-BBCE-A224AA47DE6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E45330E-364F-4C1E-967B-DA17459C7283}" type="slidenum">
              <a:rPr lang="en-US" altLang="en-US" sz="1200" smtClean="0">
                <a:solidFill>
                  <a:srgbClr val="898989"/>
                </a:solidFill>
              </a:rPr>
              <a:pPr>
                <a:spcBef>
                  <a:spcPct val="0"/>
                </a:spcBef>
                <a:buFontTx/>
                <a:buNone/>
              </a:pPr>
              <a:t>28</a:t>
            </a:fld>
            <a:endParaRPr lang="en-US"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D2EE9B-055E-4F83-92EF-8737E8E296E1}"/>
              </a:ext>
            </a:extLst>
          </p:cNvPr>
          <p:cNvSpPr>
            <a:spLocks noGrp="1"/>
          </p:cNvSpPr>
          <p:nvPr>
            <p:ph sz="half" idx="1"/>
          </p:nvPr>
        </p:nvSpPr>
        <p:spPr>
          <a:xfrm>
            <a:off x="227013" y="1431925"/>
            <a:ext cx="4516437" cy="4525963"/>
          </a:xfrm>
        </p:spPr>
        <p:txBody>
          <a:bodyPr>
            <a:normAutofit fontScale="92500"/>
          </a:bodyPr>
          <a:lstStyle/>
          <a:p>
            <a:pPr>
              <a:defRPr/>
            </a:pPr>
            <a:r>
              <a:rPr lang="en-US" altLang="en-US" dirty="0"/>
              <a:t>Outliers are </a:t>
            </a:r>
          </a:p>
          <a:p>
            <a:pPr lvl="1">
              <a:defRPr/>
            </a:pPr>
            <a:r>
              <a:rPr lang="en-US" altLang="en-US" dirty="0"/>
              <a:t>Data objects with characteristics that are considerably different than most of the other data objects in the data set</a:t>
            </a:r>
          </a:p>
          <a:p>
            <a:pPr lvl="1">
              <a:defRPr/>
            </a:pPr>
            <a:r>
              <a:rPr lang="en-US" altLang="en-US" dirty="0"/>
              <a:t>Values of an attribute that are different from the usual values of the attribute</a:t>
            </a:r>
          </a:p>
          <a:p>
            <a:pPr lvl="1">
              <a:defRPr/>
            </a:pPr>
            <a:r>
              <a:rPr lang="en-US" altLang="en-US" dirty="0"/>
              <a:t>Outliers can be legitimate data objects or values</a:t>
            </a:r>
          </a:p>
          <a:p>
            <a:pPr lvl="1">
              <a:defRPr/>
            </a:pPr>
            <a:r>
              <a:rPr lang="en-US" altLang="en-US" dirty="0"/>
              <a:t>Outliers are of interest</a:t>
            </a:r>
          </a:p>
          <a:p>
            <a:pPr>
              <a:defRPr/>
            </a:pPr>
            <a:endParaRPr lang="en-US" altLang="en-US" dirty="0"/>
          </a:p>
          <a:p>
            <a:pPr>
              <a:defRPr/>
            </a:pPr>
            <a:endParaRPr lang="en-US" dirty="0"/>
          </a:p>
        </p:txBody>
      </p:sp>
      <p:sp>
        <p:nvSpPr>
          <p:cNvPr id="2" name="Title 1">
            <a:extLst>
              <a:ext uri="{FF2B5EF4-FFF2-40B4-BE49-F238E27FC236}">
                <a16:creationId xmlns:a16="http://schemas.microsoft.com/office/drawing/2014/main" id="{31209023-DEA0-4508-9E1B-030A8D996DF6}"/>
              </a:ext>
            </a:extLst>
          </p:cNvPr>
          <p:cNvSpPr>
            <a:spLocks noGrp="1"/>
          </p:cNvSpPr>
          <p:nvPr>
            <p:ph type="title" idx="4294967295"/>
          </p:nvPr>
        </p:nvSpPr>
        <p:spPr>
          <a:xfrm>
            <a:off x="485775" y="58738"/>
            <a:ext cx="6248400" cy="1143000"/>
          </a:xfrm>
        </p:spPr>
        <p:txBody>
          <a:bodyPr/>
          <a:lstStyle/>
          <a:p>
            <a:pPr>
              <a:defRPr/>
            </a:pPr>
            <a:r>
              <a:rPr lang="en-US" altLang="en-US" dirty="0"/>
              <a:t>Outliers</a:t>
            </a:r>
            <a:endParaRPr lang="en-US" dirty="0"/>
          </a:p>
        </p:txBody>
      </p:sp>
      <p:grpSp>
        <p:nvGrpSpPr>
          <p:cNvPr id="45060" name="Group 4">
            <a:extLst>
              <a:ext uri="{FF2B5EF4-FFF2-40B4-BE49-F238E27FC236}">
                <a16:creationId xmlns:a16="http://schemas.microsoft.com/office/drawing/2014/main" id="{696B6656-7671-4A81-89DC-596EAA1CCCC7}"/>
              </a:ext>
            </a:extLst>
          </p:cNvPr>
          <p:cNvGrpSpPr>
            <a:grpSpLocks/>
          </p:cNvGrpSpPr>
          <p:nvPr/>
        </p:nvGrpSpPr>
        <p:grpSpPr bwMode="auto">
          <a:xfrm>
            <a:off x="5257800" y="1828800"/>
            <a:ext cx="3513138" cy="4038600"/>
            <a:chOff x="3648" y="2448"/>
            <a:chExt cx="2112" cy="1872"/>
          </a:xfrm>
        </p:grpSpPr>
        <p:pic>
          <p:nvPicPr>
            <p:cNvPr id="45064" name="Picture 5">
              <a:extLst>
                <a:ext uri="{FF2B5EF4-FFF2-40B4-BE49-F238E27FC236}">
                  <a16:creationId xmlns:a16="http://schemas.microsoft.com/office/drawing/2014/main" id="{B7BC55B6-1BC6-4B12-9D7E-E09E5612A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6">
              <a:extLst>
                <a:ext uri="{FF2B5EF4-FFF2-40B4-BE49-F238E27FC236}">
                  <a16:creationId xmlns:a16="http://schemas.microsoft.com/office/drawing/2014/main" id="{BC547632-0DB2-46BF-A7D6-FFFF8024F573}"/>
                </a:ext>
              </a:extLst>
            </p:cNvPr>
            <p:cNvSpPr>
              <a:spLocks noChangeArrowheads="1"/>
            </p:cNvSpPr>
            <p:nvPr/>
          </p:nvSpPr>
          <p:spPr bwMode="auto">
            <a:xfrm>
              <a:off x="3766" y="2961"/>
              <a:ext cx="86" cy="84"/>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defRPr/>
              </a:pPr>
              <a:endParaRPr lang="en-US" altLang="en-US" sz="1050"/>
            </a:p>
          </p:txBody>
        </p:sp>
        <p:sp>
          <p:nvSpPr>
            <p:cNvPr id="7" name="Oval 7">
              <a:extLst>
                <a:ext uri="{FF2B5EF4-FFF2-40B4-BE49-F238E27FC236}">
                  <a16:creationId xmlns:a16="http://schemas.microsoft.com/office/drawing/2014/main" id="{C60039AB-D048-452C-9F90-FC765329910B}"/>
                </a:ext>
              </a:extLst>
            </p:cNvPr>
            <p:cNvSpPr>
              <a:spLocks noChangeArrowheads="1"/>
            </p:cNvSpPr>
            <p:nvPr/>
          </p:nvSpPr>
          <p:spPr bwMode="auto">
            <a:xfrm>
              <a:off x="3907" y="3223"/>
              <a:ext cx="86" cy="8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defRPr/>
              </a:pPr>
              <a:endParaRPr lang="en-US" altLang="en-US" sz="1050"/>
            </a:p>
          </p:txBody>
        </p:sp>
        <p:sp>
          <p:nvSpPr>
            <p:cNvPr id="8" name="Oval 8">
              <a:extLst>
                <a:ext uri="{FF2B5EF4-FFF2-40B4-BE49-F238E27FC236}">
                  <a16:creationId xmlns:a16="http://schemas.microsoft.com/office/drawing/2014/main" id="{CD022E78-4054-4BF9-AE4D-5D03C0CA9606}"/>
                </a:ext>
              </a:extLst>
            </p:cNvPr>
            <p:cNvSpPr>
              <a:spLocks noChangeArrowheads="1"/>
            </p:cNvSpPr>
            <p:nvPr/>
          </p:nvSpPr>
          <p:spPr bwMode="auto">
            <a:xfrm>
              <a:off x="5612" y="3871"/>
              <a:ext cx="86" cy="8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defRPr/>
              </a:pPr>
              <a:endParaRPr lang="en-US" altLang="en-US" sz="1050"/>
            </a:p>
          </p:txBody>
        </p:sp>
        <p:sp>
          <p:nvSpPr>
            <p:cNvPr id="9" name="Oval 9">
              <a:extLst>
                <a:ext uri="{FF2B5EF4-FFF2-40B4-BE49-F238E27FC236}">
                  <a16:creationId xmlns:a16="http://schemas.microsoft.com/office/drawing/2014/main" id="{68DA9A88-BF50-4E26-8C26-36AAAAB00713}"/>
                </a:ext>
              </a:extLst>
            </p:cNvPr>
            <p:cNvSpPr>
              <a:spLocks noChangeArrowheads="1"/>
            </p:cNvSpPr>
            <p:nvPr/>
          </p:nvSpPr>
          <p:spPr bwMode="auto">
            <a:xfrm>
              <a:off x="4320" y="3937"/>
              <a:ext cx="87" cy="8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defRPr/>
              </a:pPr>
              <a:endParaRPr lang="en-US" altLang="en-US" sz="1050"/>
            </a:p>
          </p:txBody>
        </p:sp>
        <p:sp>
          <p:nvSpPr>
            <p:cNvPr id="10" name="Rectangle 10">
              <a:extLst>
                <a:ext uri="{FF2B5EF4-FFF2-40B4-BE49-F238E27FC236}">
                  <a16:creationId xmlns:a16="http://schemas.microsoft.com/office/drawing/2014/main" id="{1E3CF809-2B72-48E9-B888-790D07F1AF3E}"/>
                </a:ext>
              </a:extLst>
            </p:cNvPr>
            <p:cNvSpPr>
              <a:spLocks noChangeArrowheads="1"/>
            </p:cNvSpPr>
            <p:nvPr/>
          </p:nvSpPr>
          <p:spPr bwMode="auto">
            <a:xfrm>
              <a:off x="4944" y="3072"/>
              <a:ext cx="192" cy="24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defRPr/>
              </a:pPr>
              <a:endParaRPr lang="en-US" altLang="en-US" sz="1050"/>
            </a:p>
          </p:txBody>
        </p:sp>
        <p:sp>
          <p:nvSpPr>
            <p:cNvPr id="11" name="Rectangle 11">
              <a:extLst>
                <a:ext uri="{FF2B5EF4-FFF2-40B4-BE49-F238E27FC236}">
                  <a16:creationId xmlns:a16="http://schemas.microsoft.com/office/drawing/2014/main" id="{5D939ECB-DB08-400E-A00C-CE10B8DDC1BB}"/>
                </a:ext>
              </a:extLst>
            </p:cNvPr>
            <p:cNvSpPr>
              <a:spLocks noChangeArrowheads="1"/>
            </p:cNvSpPr>
            <p:nvPr/>
          </p:nvSpPr>
          <p:spPr bwMode="auto">
            <a:xfrm>
              <a:off x="3888" y="3119"/>
              <a:ext cx="199" cy="24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defRPr/>
              </a:pPr>
              <a:endParaRPr lang="en-US" altLang="en-US" sz="1050"/>
            </a:p>
          </p:txBody>
        </p:sp>
      </p:grpSp>
      <p:sp>
        <p:nvSpPr>
          <p:cNvPr id="4" name="Footer Placeholder 3">
            <a:extLst>
              <a:ext uri="{FF2B5EF4-FFF2-40B4-BE49-F238E27FC236}">
                <a16:creationId xmlns:a16="http://schemas.microsoft.com/office/drawing/2014/main" id="{A04CFEE1-A68B-49C3-893C-94CD17636A63}"/>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B60518E1-03D6-4DC7-A419-A16E90F122EB}"/>
              </a:ext>
            </a:extLst>
          </p:cNvPr>
          <p:cNvSpPr>
            <a:spLocks noGrp="1"/>
          </p:cNvSpPr>
          <p:nvPr>
            <p:ph type="dt" sz="quarter" idx="11"/>
          </p:nvPr>
        </p:nvSpPr>
        <p:spPr/>
        <p:txBody>
          <a:bodyPr/>
          <a:lstStyle/>
          <a:p>
            <a:pPr>
              <a:defRPr/>
            </a:pPr>
            <a:fld id="{3C96A9FB-8624-4A44-8EEE-46F028569C8F}" type="datetime1">
              <a:rPr lang="en-US"/>
              <a:pPr>
                <a:defRPr/>
              </a:pPr>
              <a:t>9/21/2023</a:t>
            </a:fld>
            <a:endParaRPr lang="en-US" dirty="0"/>
          </a:p>
        </p:txBody>
      </p:sp>
      <p:sp>
        <p:nvSpPr>
          <p:cNvPr id="45063" name="Slide Number Placeholder 12">
            <a:extLst>
              <a:ext uri="{FF2B5EF4-FFF2-40B4-BE49-F238E27FC236}">
                <a16:creationId xmlns:a16="http://schemas.microsoft.com/office/drawing/2014/main" id="{3C5B2265-7AB6-4AA2-BDFA-84D7A44E472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5AA68D3-A19B-4A07-AE1C-ACF0E22A3FA4}" type="slidenum">
              <a:rPr lang="en-US" altLang="en-US" sz="1200" smtClean="0">
                <a:solidFill>
                  <a:srgbClr val="898989"/>
                </a:solidFill>
              </a:rPr>
              <a:pPr>
                <a:spcBef>
                  <a:spcPct val="0"/>
                </a:spcBef>
                <a:buFontTx/>
                <a:buNone/>
              </a:pPr>
              <a:t>29</a:t>
            </a:fld>
            <a:endParaRPr lang="en-US"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B56D8EA1-D6F6-44E6-88DE-408AE293ABD1}"/>
              </a:ext>
            </a:extLst>
          </p:cNvPr>
          <p:cNvSpPr>
            <a:spLocks noGrp="1"/>
          </p:cNvSpPr>
          <p:nvPr>
            <p:ph sz="half" idx="1"/>
          </p:nvPr>
        </p:nvSpPr>
        <p:spPr>
          <a:xfrm>
            <a:off x="457200" y="1447800"/>
            <a:ext cx="4262438" cy="4525963"/>
          </a:xfrm>
        </p:spPr>
        <p:txBody>
          <a:bodyPr/>
          <a:lstStyle/>
          <a:p>
            <a:pPr fontAlgn="base">
              <a:spcAft>
                <a:spcPct val="0"/>
              </a:spcAft>
            </a:pPr>
            <a:r>
              <a:rPr lang="en-US" altLang="en-US" sz="2000"/>
              <a:t>Dataset: Collection of data objects and their attributes</a:t>
            </a:r>
          </a:p>
          <a:p>
            <a:pPr fontAlgn="base">
              <a:spcAft>
                <a:spcPct val="0"/>
              </a:spcAft>
            </a:pPr>
            <a:r>
              <a:rPr lang="en-US" altLang="en-US" sz="2000"/>
              <a:t>An attribute is a property or characteristic of an object that vary from person to person or from time to time</a:t>
            </a:r>
          </a:p>
          <a:p>
            <a:pPr lvl="1" fontAlgn="base">
              <a:spcAft>
                <a:spcPct val="0"/>
              </a:spcAft>
            </a:pPr>
            <a:r>
              <a:rPr lang="en-US" altLang="en-US" sz="2000"/>
              <a:t>Attribute is also known as variable, field, dimension, or feature</a:t>
            </a:r>
          </a:p>
          <a:p>
            <a:pPr fontAlgn="base">
              <a:spcAft>
                <a:spcPct val="0"/>
              </a:spcAft>
            </a:pPr>
            <a:r>
              <a:rPr lang="en-US" altLang="en-US" sz="2000"/>
              <a:t>A collection of attributes describe an object</a:t>
            </a:r>
          </a:p>
          <a:p>
            <a:pPr lvl="1" fontAlgn="base">
              <a:spcAft>
                <a:spcPct val="0"/>
              </a:spcAft>
            </a:pPr>
            <a:r>
              <a:rPr lang="en-US" altLang="en-US" sz="2000"/>
              <a:t>Object is also known as record, point, case, sample, entity, or instance</a:t>
            </a:r>
          </a:p>
          <a:p>
            <a:pPr lvl="4"/>
            <a:endParaRPr lang="en-US" altLang="en-US" sz="2000"/>
          </a:p>
          <a:p>
            <a:pPr fontAlgn="base">
              <a:spcAft>
                <a:spcPct val="0"/>
              </a:spcAft>
            </a:pPr>
            <a:endParaRPr lang="en-US" altLang="en-US" sz="2000"/>
          </a:p>
        </p:txBody>
      </p:sp>
      <p:sp>
        <p:nvSpPr>
          <p:cNvPr id="18435" name="Content Placeholder 2">
            <a:extLst>
              <a:ext uri="{FF2B5EF4-FFF2-40B4-BE49-F238E27FC236}">
                <a16:creationId xmlns:a16="http://schemas.microsoft.com/office/drawing/2014/main" id="{5EE507F4-1043-490B-8721-985AFCC613D9}"/>
              </a:ext>
            </a:extLst>
          </p:cNvPr>
          <p:cNvSpPr>
            <a:spLocks noGrp="1"/>
          </p:cNvSpPr>
          <p:nvPr>
            <p:ph sz="half" idx="2"/>
          </p:nvPr>
        </p:nvSpPr>
        <p:spPr/>
        <p:txBody>
          <a:bodyPr/>
          <a:lstStyle/>
          <a:p>
            <a:pPr fontAlgn="base">
              <a:spcAft>
                <a:spcPct val="0"/>
              </a:spcAft>
            </a:pPr>
            <a:endParaRPr lang="en-US" altLang="en-US"/>
          </a:p>
        </p:txBody>
      </p:sp>
      <p:sp>
        <p:nvSpPr>
          <p:cNvPr id="2" name="Title 1">
            <a:extLst>
              <a:ext uri="{FF2B5EF4-FFF2-40B4-BE49-F238E27FC236}">
                <a16:creationId xmlns:a16="http://schemas.microsoft.com/office/drawing/2014/main" id="{2CDCAA82-87D2-4F37-A736-DE0446B41791}"/>
              </a:ext>
            </a:extLst>
          </p:cNvPr>
          <p:cNvSpPr>
            <a:spLocks noGrp="1"/>
          </p:cNvSpPr>
          <p:nvPr>
            <p:ph type="title" idx="4294967295"/>
          </p:nvPr>
        </p:nvSpPr>
        <p:spPr>
          <a:xfrm>
            <a:off x="457200" y="87313"/>
            <a:ext cx="6096000" cy="1087437"/>
          </a:xfrm>
        </p:spPr>
        <p:txBody>
          <a:bodyPr/>
          <a:lstStyle/>
          <a:p>
            <a:pPr>
              <a:defRPr/>
            </a:pPr>
            <a:r>
              <a:rPr lang="en-US" altLang="en-US" dirty="0"/>
              <a:t>Data</a:t>
            </a:r>
            <a:endParaRPr lang="en-US" dirty="0"/>
          </a:p>
        </p:txBody>
      </p:sp>
      <p:grpSp>
        <p:nvGrpSpPr>
          <p:cNvPr id="18437" name="Group 16">
            <a:extLst>
              <a:ext uri="{FF2B5EF4-FFF2-40B4-BE49-F238E27FC236}">
                <a16:creationId xmlns:a16="http://schemas.microsoft.com/office/drawing/2014/main" id="{1F786FDF-1BF8-4EE0-993E-DBA38C3754B9}"/>
              </a:ext>
            </a:extLst>
          </p:cNvPr>
          <p:cNvGrpSpPr>
            <a:grpSpLocks/>
          </p:cNvGrpSpPr>
          <p:nvPr/>
        </p:nvGrpSpPr>
        <p:grpSpPr bwMode="auto">
          <a:xfrm>
            <a:off x="5372100" y="1981200"/>
            <a:ext cx="3652838" cy="3735388"/>
            <a:chOff x="3403" y="1104"/>
            <a:chExt cx="2213" cy="2645"/>
          </a:xfrm>
        </p:grpSpPr>
        <p:graphicFrame>
          <p:nvGraphicFramePr>
            <p:cNvPr id="18444" name="Object 10">
              <a:extLst>
                <a:ext uri="{FF2B5EF4-FFF2-40B4-BE49-F238E27FC236}">
                  <a16:creationId xmlns:a16="http://schemas.microsoft.com/office/drawing/2014/main" id="{6C754A5D-6813-494D-9A08-CEE53FC95B55}"/>
                </a:ext>
              </a:extLst>
            </p:cNvPr>
            <p:cNvGraphicFramePr>
              <a:graphicFrameLocks noChangeAspect="1"/>
            </p:cNvGraphicFramePr>
            <p:nvPr/>
          </p:nvGraphicFramePr>
          <p:xfrm>
            <a:off x="3403" y="1383"/>
            <a:ext cx="2213" cy="2366"/>
          </p:xfrm>
          <a:graphic>
            <a:graphicData uri="http://schemas.openxmlformats.org/presentationml/2006/ole">
              <mc:AlternateContent xmlns:mc="http://schemas.openxmlformats.org/markup-compatibility/2006">
                <mc:Choice xmlns:v="urn:schemas-microsoft-com:vml" Requires="v">
                  <p:oleObj spid="_x0000_s18558" name="Document" r:id="rId3" imgW="5405628" imgH="5779008" progId="Word.Document.8">
                    <p:embed/>
                  </p:oleObj>
                </mc:Choice>
                <mc:Fallback>
                  <p:oleObj name="Document" r:id="rId3" imgW="5405628" imgH="5779008"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 y="1383"/>
                          <a:ext cx="2213" cy="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AutoShape 12">
              <a:extLst>
                <a:ext uri="{FF2B5EF4-FFF2-40B4-BE49-F238E27FC236}">
                  <a16:creationId xmlns:a16="http://schemas.microsoft.com/office/drawing/2014/main" id="{0C3943F1-9B27-4E3A-80C7-E211F39836E6}"/>
                </a:ext>
              </a:extLst>
            </p:cNvPr>
            <p:cNvSpPr>
              <a:spLocks/>
            </p:cNvSpPr>
            <p:nvPr/>
          </p:nvSpPr>
          <p:spPr bwMode="auto">
            <a:xfrm rot="5400000">
              <a:off x="4340" y="240"/>
              <a:ext cx="242" cy="1968"/>
            </a:xfrm>
            <a:prstGeom prst="leftBrace">
              <a:avLst>
                <a:gd name="adj1" fmla="val 6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defRPr/>
              </a:pPr>
              <a:endParaRPr lang="en-US" altLang="en-US" sz="1050"/>
            </a:p>
          </p:txBody>
        </p:sp>
      </p:grpSp>
      <p:sp>
        <p:nvSpPr>
          <p:cNvPr id="18438" name="Text Box 14">
            <a:extLst>
              <a:ext uri="{FF2B5EF4-FFF2-40B4-BE49-F238E27FC236}">
                <a16:creationId xmlns:a16="http://schemas.microsoft.com/office/drawing/2014/main" id="{D8373329-4E37-4CE5-B6EA-7EBFA27D990C}"/>
              </a:ext>
            </a:extLst>
          </p:cNvPr>
          <p:cNvSpPr txBox="1">
            <a:spLocks noChangeArrowheads="1"/>
          </p:cNvSpPr>
          <p:nvPr/>
        </p:nvSpPr>
        <p:spPr bwMode="auto">
          <a:xfrm>
            <a:off x="6656388" y="1471613"/>
            <a:ext cx="108585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500">
                <a:solidFill>
                  <a:srgbClr val="FF0000"/>
                </a:solidFill>
              </a:rPr>
              <a:t>Attributes</a:t>
            </a:r>
          </a:p>
        </p:txBody>
      </p:sp>
      <p:sp>
        <p:nvSpPr>
          <p:cNvPr id="8" name="AutoShape 15">
            <a:extLst>
              <a:ext uri="{FF2B5EF4-FFF2-40B4-BE49-F238E27FC236}">
                <a16:creationId xmlns:a16="http://schemas.microsoft.com/office/drawing/2014/main" id="{2C466FF0-7437-4288-8119-B1BEDDCD84D2}"/>
              </a:ext>
            </a:extLst>
          </p:cNvPr>
          <p:cNvSpPr>
            <a:spLocks/>
          </p:cNvSpPr>
          <p:nvPr/>
        </p:nvSpPr>
        <p:spPr bwMode="auto">
          <a:xfrm>
            <a:off x="5092700" y="3092450"/>
            <a:ext cx="285750" cy="2343150"/>
          </a:xfrm>
          <a:prstGeom prst="leftBrace">
            <a:avLst>
              <a:gd name="adj1" fmla="val 6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defRPr/>
            </a:pPr>
            <a:endParaRPr lang="en-US" altLang="en-US" sz="1050"/>
          </a:p>
        </p:txBody>
      </p:sp>
      <p:sp>
        <p:nvSpPr>
          <p:cNvPr id="18440" name="Text Box 17">
            <a:extLst>
              <a:ext uri="{FF2B5EF4-FFF2-40B4-BE49-F238E27FC236}">
                <a16:creationId xmlns:a16="http://schemas.microsoft.com/office/drawing/2014/main" id="{A69C9D4F-B946-440B-9C5B-D2D3FF9224CF}"/>
              </a:ext>
            </a:extLst>
          </p:cNvPr>
          <p:cNvSpPr txBox="1">
            <a:spLocks noChangeArrowheads="1"/>
          </p:cNvSpPr>
          <p:nvPr/>
        </p:nvSpPr>
        <p:spPr bwMode="auto">
          <a:xfrm rot="-5400000">
            <a:off x="4490244" y="4172744"/>
            <a:ext cx="85725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500">
                <a:solidFill>
                  <a:srgbClr val="FF0000"/>
                </a:solidFill>
              </a:rPr>
              <a:t>Objects</a:t>
            </a:r>
          </a:p>
        </p:txBody>
      </p:sp>
      <p:sp>
        <p:nvSpPr>
          <p:cNvPr id="3" name="Footer Placeholder 2">
            <a:extLst>
              <a:ext uri="{FF2B5EF4-FFF2-40B4-BE49-F238E27FC236}">
                <a16:creationId xmlns:a16="http://schemas.microsoft.com/office/drawing/2014/main" id="{183137E9-154F-4B34-B567-4657CFA63434}"/>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86FEB10C-8374-48A6-AE8B-6F80B80C5D04}"/>
              </a:ext>
            </a:extLst>
          </p:cNvPr>
          <p:cNvSpPr>
            <a:spLocks noGrp="1"/>
          </p:cNvSpPr>
          <p:nvPr>
            <p:ph type="dt" sz="quarter" idx="11"/>
          </p:nvPr>
        </p:nvSpPr>
        <p:spPr/>
        <p:txBody>
          <a:bodyPr/>
          <a:lstStyle/>
          <a:p>
            <a:pPr>
              <a:defRPr/>
            </a:pPr>
            <a:fld id="{434101A3-052D-40C6-87DA-F8D31444857B}" type="datetime1">
              <a:rPr lang="en-US"/>
              <a:pPr>
                <a:defRPr/>
              </a:pPr>
              <a:t>9/21/2023</a:t>
            </a:fld>
            <a:endParaRPr lang="en-US" dirty="0"/>
          </a:p>
        </p:txBody>
      </p:sp>
      <p:sp>
        <p:nvSpPr>
          <p:cNvPr id="18443" name="Slide Number Placeholder 6">
            <a:extLst>
              <a:ext uri="{FF2B5EF4-FFF2-40B4-BE49-F238E27FC236}">
                <a16:creationId xmlns:a16="http://schemas.microsoft.com/office/drawing/2014/main" id="{15C6679E-2471-4433-A238-92C57F8D3DA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26C69E0-651E-4207-8946-62792D0E586F}" type="slidenum">
              <a:rPr lang="en-US" altLang="en-US" sz="1200" smtClean="0">
                <a:solidFill>
                  <a:srgbClr val="898989"/>
                </a:solidFill>
              </a:rPr>
              <a:pPr>
                <a:spcBef>
                  <a:spcPct val="0"/>
                </a:spcBef>
                <a:buFontTx/>
                <a:buNone/>
              </a:pPr>
              <a:t>3</a:t>
            </a:fld>
            <a:endParaRPr lang="en-US"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A26145DF-1A2A-407A-9E08-B93832B6FF98}"/>
              </a:ext>
            </a:extLst>
          </p:cNvPr>
          <p:cNvSpPr>
            <a:spLocks noGrp="1"/>
          </p:cNvSpPr>
          <p:nvPr>
            <p:ph idx="1"/>
          </p:nvPr>
        </p:nvSpPr>
        <p:spPr>
          <a:xfrm>
            <a:off x="504825" y="1508125"/>
            <a:ext cx="8229600" cy="4525963"/>
          </a:xfrm>
        </p:spPr>
        <p:txBody>
          <a:bodyPr/>
          <a:lstStyle/>
          <a:p>
            <a:pPr fontAlgn="base">
              <a:spcAft>
                <a:spcPct val="0"/>
              </a:spcAft>
            </a:pPr>
            <a:r>
              <a:rPr lang="en-US" altLang="en-US"/>
              <a:t>Reasons for missing values</a:t>
            </a:r>
          </a:p>
          <a:p>
            <a:pPr lvl="1" fontAlgn="base">
              <a:spcAft>
                <a:spcPct val="0"/>
              </a:spcAft>
            </a:pPr>
            <a:r>
              <a:rPr lang="en-US" altLang="en-US" sz="2000"/>
              <a:t>Information is not collected </a:t>
            </a:r>
            <a:br>
              <a:rPr lang="en-US" altLang="en-US" sz="2000"/>
            </a:br>
            <a:r>
              <a:rPr lang="en-US" altLang="en-US" sz="2000"/>
              <a:t>(e.g., people decline to give their age and weight)</a:t>
            </a:r>
          </a:p>
          <a:p>
            <a:pPr lvl="1" fontAlgn="base">
              <a:spcAft>
                <a:spcPct val="0"/>
              </a:spcAft>
            </a:pPr>
            <a:r>
              <a:rPr lang="en-US" altLang="en-US" sz="2000"/>
              <a:t>Attributes may not be applicable to all objects </a:t>
            </a:r>
            <a:br>
              <a:rPr lang="en-US" altLang="en-US" sz="2000"/>
            </a:br>
            <a:r>
              <a:rPr lang="en-US" altLang="en-US" sz="2000"/>
              <a:t>(e.g., annual income is not applicable to children)</a:t>
            </a:r>
          </a:p>
          <a:p>
            <a:pPr fontAlgn="base">
              <a:spcAft>
                <a:spcPct val="0"/>
              </a:spcAft>
            </a:pPr>
            <a:r>
              <a:rPr lang="en-US" altLang="en-US"/>
              <a:t>Handling missing values</a:t>
            </a:r>
          </a:p>
          <a:p>
            <a:pPr lvl="1" fontAlgn="base">
              <a:spcAft>
                <a:spcPct val="0"/>
              </a:spcAft>
            </a:pPr>
            <a:r>
              <a:rPr lang="en-US" altLang="en-US" sz="2000"/>
              <a:t>Eliminate Data Objects or attributes</a:t>
            </a:r>
          </a:p>
          <a:p>
            <a:pPr lvl="1" fontAlgn="base">
              <a:spcAft>
                <a:spcPct val="0"/>
              </a:spcAft>
            </a:pPr>
            <a:r>
              <a:rPr lang="en-US" altLang="en-US" sz="2000"/>
              <a:t>Estimate Missing Values – interpolation (time series data), average (continuous attribute), most common value (categorical attribute)</a:t>
            </a:r>
          </a:p>
          <a:p>
            <a:pPr lvl="1" fontAlgn="base">
              <a:spcAft>
                <a:spcPct val="0"/>
              </a:spcAft>
            </a:pPr>
            <a:r>
              <a:rPr lang="en-US" altLang="en-US" sz="2000"/>
              <a:t>Ignore the Missing Value During Analysis</a:t>
            </a:r>
          </a:p>
          <a:p>
            <a:pPr fontAlgn="base">
              <a:spcAft>
                <a:spcPct val="0"/>
              </a:spcAft>
            </a:pPr>
            <a:endParaRPr lang="en-US" altLang="en-US"/>
          </a:p>
        </p:txBody>
      </p:sp>
      <p:sp>
        <p:nvSpPr>
          <p:cNvPr id="2" name="Title 1">
            <a:extLst>
              <a:ext uri="{FF2B5EF4-FFF2-40B4-BE49-F238E27FC236}">
                <a16:creationId xmlns:a16="http://schemas.microsoft.com/office/drawing/2014/main" id="{AEAC4D3F-E9E5-4F32-BF68-76B57BCE1736}"/>
              </a:ext>
            </a:extLst>
          </p:cNvPr>
          <p:cNvSpPr>
            <a:spLocks noGrp="1"/>
          </p:cNvSpPr>
          <p:nvPr>
            <p:ph type="title" idx="4294967295"/>
          </p:nvPr>
        </p:nvSpPr>
        <p:spPr>
          <a:xfrm>
            <a:off x="304800" y="134938"/>
            <a:ext cx="6248400" cy="1143000"/>
          </a:xfrm>
        </p:spPr>
        <p:txBody>
          <a:bodyPr/>
          <a:lstStyle/>
          <a:p>
            <a:pPr>
              <a:defRPr/>
            </a:pPr>
            <a:r>
              <a:rPr lang="en-US" altLang="en-US" dirty="0"/>
              <a:t>Missing Values</a:t>
            </a:r>
            <a:endParaRPr lang="en-US" dirty="0"/>
          </a:p>
        </p:txBody>
      </p:sp>
      <p:sp>
        <p:nvSpPr>
          <p:cNvPr id="3" name="Footer Placeholder 2">
            <a:extLst>
              <a:ext uri="{FF2B5EF4-FFF2-40B4-BE49-F238E27FC236}">
                <a16:creationId xmlns:a16="http://schemas.microsoft.com/office/drawing/2014/main" id="{31657C77-3661-4CA4-BA0C-0BED2C4D1225}"/>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3B7D6572-8CC9-4F63-B5A5-D01CAB8206E6}"/>
              </a:ext>
            </a:extLst>
          </p:cNvPr>
          <p:cNvSpPr>
            <a:spLocks noGrp="1"/>
          </p:cNvSpPr>
          <p:nvPr>
            <p:ph type="dt" sz="quarter" idx="11"/>
          </p:nvPr>
        </p:nvSpPr>
        <p:spPr/>
        <p:txBody>
          <a:bodyPr/>
          <a:lstStyle/>
          <a:p>
            <a:pPr>
              <a:defRPr/>
            </a:pPr>
            <a:fld id="{65A4E4D3-F077-4348-899B-FDF5E2863BB6}" type="datetime1">
              <a:rPr lang="en-US"/>
              <a:pPr>
                <a:defRPr/>
              </a:pPr>
              <a:t>9/21/2023</a:t>
            </a:fld>
            <a:endParaRPr lang="en-US" dirty="0"/>
          </a:p>
        </p:txBody>
      </p:sp>
      <p:sp>
        <p:nvSpPr>
          <p:cNvPr id="46086" name="Slide Number Placeholder 5">
            <a:extLst>
              <a:ext uri="{FF2B5EF4-FFF2-40B4-BE49-F238E27FC236}">
                <a16:creationId xmlns:a16="http://schemas.microsoft.com/office/drawing/2014/main" id="{C0A8ACCE-E7EB-4DD8-ADFA-381D71394D6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3978573-E63D-473A-94D5-31AE7E16DD84}" type="slidenum">
              <a:rPr lang="en-US" altLang="en-US" sz="1200" smtClean="0">
                <a:solidFill>
                  <a:srgbClr val="898989"/>
                </a:solidFill>
              </a:rPr>
              <a:pPr>
                <a:spcBef>
                  <a:spcPct val="0"/>
                </a:spcBef>
                <a:buFontTx/>
                <a:buNone/>
              </a:pPr>
              <a:t>30</a:t>
            </a:fld>
            <a:endParaRPr lang="en-US" altLang="en-US" sz="120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95D7C-2D7D-4794-B330-3887F26E134D}"/>
              </a:ext>
            </a:extLst>
          </p:cNvPr>
          <p:cNvSpPr>
            <a:spLocks noGrp="1"/>
          </p:cNvSpPr>
          <p:nvPr>
            <p:ph idx="1"/>
          </p:nvPr>
        </p:nvSpPr>
        <p:spPr>
          <a:xfrm>
            <a:off x="381000" y="1524000"/>
            <a:ext cx="8229600" cy="4525963"/>
          </a:xfrm>
        </p:spPr>
        <p:txBody>
          <a:bodyPr>
            <a:normAutofit/>
          </a:bodyPr>
          <a:lstStyle/>
          <a:p>
            <a:pPr marL="342900" lvl="1" indent="-342900">
              <a:spcBef>
                <a:spcPts val="900"/>
              </a:spcBef>
              <a:spcAft>
                <a:spcPts val="150"/>
              </a:spcAft>
              <a:buSzPct val="100000"/>
              <a:buFont typeface="Arial" pitchFamily="34" charset="0"/>
              <a:buChar char="•"/>
              <a:defRPr/>
            </a:pPr>
            <a:r>
              <a:rPr lang="en-US" altLang="en-US" dirty="0"/>
              <a:t>Eliminate Data Objects with missing values</a:t>
            </a:r>
          </a:p>
          <a:p>
            <a:pPr lvl="1">
              <a:defRPr/>
            </a:pPr>
            <a:r>
              <a:rPr lang="en-US" dirty="0"/>
              <a:t>If many objects have missing values – reliable analysis is not possible</a:t>
            </a:r>
          </a:p>
          <a:p>
            <a:pPr lvl="1">
              <a:defRPr/>
            </a:pPr>
            <a:r>
              <a:rPr lang="en-US" dirty="0"/>
              <a:t>Good choice if the dataset has few objects with missing values</a:t>
            </a:r>
          </a:p>
          <a:p>
            <a:pPr marL="342900" lvl="1" indent="-342900">
              <a:spcBef>
                <a:spcPts val="900"/>
              </a:spcBef>
              <a:spcAft>
                <a:spcPts val="150"/>
              </a:spcAft>
              <a:buSzPct val="100000"/>
              <a:buFont typeface="Arial" pitchFamily="34" charset="0"/>
              <a:buChar char="•"/>
              <a:defRPr/>
            </a:pPr>
            <a:r>
              <a:rPr lang="en-US" altLang="en-US" dirty="0"/>
              <a:t>Eliminate attributes with missing values</a:t>
            </a:r>
          </a:p>
          <a:p>
            <a:pPr lvl="1">
              <a:defRPr/>
            </a:pPr>
            <a:r>
              <a:rPr lang="en-US" dirty="0"/>
              <a:t>Should be done with caution – the attribute might be critical for analysis</a:t>
            </a:r>
          </a:p>
        </p:txBody>
      </p:sp>
      <p:sp>
        <p:nvSpPr>
          <p:cNvPr id="2" name="Title 1">
            <a:extLst>
              <a:ext uri="{FF2B5EF4-FFF2-40B4-BE49-F238E27FC236}">
                <a16:creationId xmlns:a16="http://schemas.microsoft.com/office/drawing/2014/main" id="{896869C4-DF63-418B-81DF-BBA0A647A81E}"/>
              </a:ext>
            </a:extLst>
          </p:cNvPr>
          <p:cNvSpPr>
            <a:spLocks noGrp="1"/>
          </p:cNvSpPr>
          <p:nvPr>
            <p:ph type="title" idx="4294967295"/>
          </p:nvPr>
        </p:nvSpPr>
        <p:spPr>
          <a:xfrm>
            <a:off x="457200" y="93663"/>
            <a:ext cx="8229600" cy="1143000"/>
          </a:xfrm>
        </p:spPr>
        <p:txBody>
          <a:bodyPr/>
          <a:lstStyle/>
          <a:p>
            <a:pPr>
              <a:defRPr/>
            </a:pPr>
            <a:r>
              <a:rPr lang="en-US" dirty="0"/>
              <a:t>Handling missing values</a:t>
            </a:r>
          </a:p>
        </p:txBody>
      </p:sp>
      <p:sp>
        <p:nvSpPr>
          <p:cNvPr id="4" name="Footer Placeholder 3">
            <a:extLst>
              <a:ext uri="{FF2B5EF4-FFF2-40B4-BE49-F238E27FC236}">
                <a16:creationId xmlns:a16="http://schemas.microsoft.com/office/drawing/2014/main" id="{F5617AC9-5812-479A-AB2B-88FB056F3544}"/>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F43DE7B0-F1ED-4A19-ACAD-0FD2C4EF953A}"/>
              </a:ext>
            </a:extLst>
          </p:cNvPr>
          <p:cNvSpPr>
            <a:spLocks noGrp="1"/>
          </p:cNvSpPr>
          <p:nvPr>
            <p:ph type="dt" sz="quarter" idx="11"/>
          </p:nvPr>
        </p:nvSpPr>
        <p:spPr/>
        <p:txBody>
          <a:bodyPr/>
          <a:lstStyle/>
          <a:p>
            <a:pPr>
              <a:defRPr/>
            </a:pPr>
            <a:fld id="{25B284A0-4BC2-487B-A04D-2DE222BDA39C}" type="datetime1">
              <a:rPr lang="en-US"/>
              <a:pPr>
                <a:defRPr/>
              </a:pPr>
              <a:t>9/21/2023</a:t>
            </a:fld>
            <a:endParaRPr lang="en-US" dirty="0"/>
          </a:p>
        </p:txBody>
      </p:sp>
      <p:sp>
        <p:nvSpPr>
          <p:cNvPr id="47110" name="Slide Number Placeholder 6">
            <a:extLst>
              <a:ext uri="{FF2B5EF4-FFF2-40B4-BE49-F238E27FC236}">
                <a16:creationId xmlns:a16="http://schemas.microsoft.com/office/drawing/2014/main" id="{422A73E2-289A-4ADE-A8D6-081762F96CF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60C48A9-1B46-40D0-9196-DB8F776A52F4}" type="slidenum">
              <a:rPr lang="en-US" altLang="en-US" sz="1200" smtClean="0">
                <a:solidFill>
                  <a:srgbClr val="898989"/>
                </a:solidFill>
              </a:rPr>
              <a:pPr>
                <a:spcBef>
                  <a:spcPct val="0"/>
                </a:spcBef>
                <a:buFontTx/>
                <a:buNone/>
              </a:pPr>
              <a:t>31</a:t>
            </a:fld>
            <a:endParaRPr lang="en-US" altLang="en-US" sz="1200">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A596F-463D-41A3-9A79-6B1E1BEF4234}"/>
              </a:ext>
            </a:extLst>
          </p:cNvPr>
          <p:cNvSpPr>
            <a:spLocks noGrp="1"/>
          </p:cNvSpPr>
          <p:nvPr>
            <p:ph idx="1"/>
          </p:nvPr>
        </p:nvSpPr>
        <p:spPr>
          <a:xfrm>
            <a:off x="473075" y="1516063"/>
            <a:ext cx="8229600" cy="4525962"/>
          </a:xfrm>
        </p:spPr>
        <p:txBody>
          <a:bodyPr>
            <a:normAutofit/>
          </a:bodyPr>
          <a:lstStyle/>
          <a:p>
            <a:pPr marL="342900" lvl="1" indent="-342900">
              <a:spcBef>
                <a:spcPts val="900"/>
              </a:spcBef>
              <a:spcAft>
                <a:spcPts val="150"/>
              </a:spcAft>
              <a:buSzPct val="100000"/>
              <a:buFont typeface="Arial" pitchFamily="34" charset="0"/>
              <a:buChar char="•"/>
              <a:defRPr/>
            </a:pPr>
            <a:r>
              <a:rPr lang="en-US" altLang="en-US" dirty="0"/>
              <a:t>Estimate Missing Values</a:t>
            </a:r>
          </a:p>
          <a:p>
            <a:pPr lvl="1">
              <a:defRPr/>
            </a:pPr>
            <a:r>
              <a:rPr lang="en-US" dirty="0"/>
              <a:t>Time series data where values vary in a smooth manner use interpolation</a:t>
            </a:r>
          </a:p>
          <a:p>
            <a:pPr lvl="1">
              <a:defRPr/>
            </a:pPr>
            <a:r>
              <a:rPr lang="en-US" dirty="0"/>
              <a:t>Dataset with many similar data points </a:t>
            </a:r>
          </a:p>
          <a:p>
            <a:pPr lvl="2">
              <a:defRPr/>
            </a:pPr>
            <a:r>
              <a:rPr lang="en-US" dirty="0"/>
              <a:t>Missing attribute value is continuous – replaced with the average of the nearest neighbors</a:t>
            </a:r>
          </a:p>
          <a:p>
            <a:pPr lvl="2">
              <a:defRPr/>
            </a:pPr>
            <a:r>
              <a:rPr lang="en-US" dirty="0"/>
              <a:t>Missing attribute value is categorical – replaced with the most frequently occurring value</a:t>
            </a:r>
          </a:p>
          <a:p>
            <a:pPr lvl="1">
              <a:defRPr/>
            </a:pPr>
            <a:endParaRPr lang="en-US" dirty="0"/>
          </a:p>
          <a:p>
            <a:pPr lvl="1">
              <a:defRPr/>
            </a:pPr>
            <a:endParaRPr lang="en-US" dirty="0"/>
          </a:p>
          <a:p>
            <a:pPr lvl="2">
              <a:defRPr/>
            </a:pPr>
            <a:endParaRPr lang="en-US" dirty="0"/>
          </a:p>
          <a:p>
            <a:pPr lvl="2">
              <a:defRPr/>
            </a:pPr>
            <a:endParaRPr lang="en-US" dirty="0"/>
          </a:p>
          <a:p>
            <a:pPr lvl="2">
              <a:defRPr/>
            </a:pPr>
            <a:endParaRPr lang="en-US" dirty="0"/>
          </a:p>
        </p:txBody>
      </p:sp>
      <p:sp>
        <p:nvSpPr>
          <p:cNvPr id="2" name="Title 1">
            <a:extLst>
              <a:ext uri="{FF2B5EF4-FFF2-40B4-BE49-F238E27FC236}">
                <a16:creationId xmlns:a16="http://schemas.microsoft.com/office/drawing/2014/main" id="{7B3F5395-C952-4118-9120-23DF18320D00}"/>
              </a:ext>
            </a:extLst>
          </p:cNvPr>
          <p:cNvSpPr>
            <a:spLocks noGrp="1"/>
          </p:cNvSpPr>
          <p:nvPr>
            <p:ph type="title" idx="4294967295"/>
          </p:nvPr>
        </p:nvSpPr>
        <p:spPr>
          <a:xfrm>
            <a:off x="457200" y="120650"/>
            <a:ext cx="8229600" cy="1143000"/>
          </a:xfrm>
        </p:spPr>
        <p:txBody>
          <a:bodyPr/>
          <a:lstStyle/>
          <a:p>
            <a:pPr>
              <a:defRPr/>
            </a:pPr>
            <a:r>
              <a:rPr lang="en-US" dirty="0"/>
              <a:t>Handling missing values</a:t>
            </a:r>
          </a:p>
        </p:txBody>
      </p:sp>
      <p:sp>
        <p:nvSpPr>
          <p:cNvPr id="4" name="Footer Placeholder 3">
            <a:extLst>
              <a:ext uri="{FF2B5EF4-FFF2-40B4-BE49-F238E27FC236}">
                <a16:creationId xmlns:a16="http://schemas.microsoft.com/office/drawing/2014/main" id="{53E917BB-A467-4B01-B5C4-FED686917538}"/>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08822337-D06C-497B-801E-C7A964B9417C}"/>
              </a:ext>
            </a:extLst>
          </p:cNvPr>
          <p:cNvSpPr>
            <a:spLocks noGrp="1"/>
          </p:cNvSpPr>
          <p:nvPr>
            <p:ph type="dt" sz="quarter" idx="11"/>
          </p:nvPr>
        </p:nvSpPr>
        <p:spPr/>
        <p:txBody>
          <a:bodyPr/>
          <a:lstStyle/>
          <a:p>
            <a:pPr>
              <a:defRPr/>
            </a:pPr>
            <a:fld id="{16D20E19-E519-4342-A8C7-CE96CD821245}" type="datetime1">
              <a:rPr lang="en-US"/>
              <a:pPr>
                <a:defRPr/>
              </a:pPr>
              <a:t>9/21/2023</a:t>
            </a:fld>
            <a:endParaRPr lang="en-US" dirty="0"/>
          </a:p>
        </p:txBody>
      </p:sp>
      <p:sp>
        <p:nvSpPr>
          <p:cNvPr id="48134" name="Slide Number Placeholder 6">
            <a:extLst>
              <a:ext uri="{FF2B5EF4-FFF2-40B4-BE49-F238E27FC236}">
                <a16:creationId xmlns:a16="http://schemas.microsoft.com/office/drawing/2014/main" id="{06BCF6F5-4329-4E06-8B93-33511E9AA94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081616B-82A2-4199-AB98-2F39306B9BB7}" type="slidenum">
              <a:rPr lang="en-US" altLang="en-US" sz="1200" smtClean="0">
                <a:solidFill>
                  <a:srgbClr val="898989"/>
                </a:solidFill>
              </a:rPr>
              <a:pPr>
                <a:spcBef>
                  <a:spcPct val="0"/>
                </a:spcBef>
                <a:buFontTx/>
                <a:buNone/>
              </a:pPr>
              <a:t>32</a:t>
            </a:fld>
            <a:endParaRPr lang="en-US" altLang="en-US"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FF14E-DD3C-48C8-890A-448F08C31E03}"/>
              </a:ext>
            </a:extLst>
          </p:cNvPr>
          <p:cNvSpPr>
            <a:spLocks noGrp="1"/>
          </p:cNvSpPr>
          <p:nvPr>
            <p:ph idx="1"/>
          </p:nvPr>
        </p:nvSpPr>
        <p:spPr>
          <a:xfrm>
            <a:off x="304800" y="1493838"/>
            <a:ext cx="8229600" cy="4525962"/>
          </a:xfrm>
        </p:spPr>
        <p:txBody>
          <a:bodyPr>
            <a:normAutofit/>
          </a:bodyPr>
          <a:lstStyle/>
          <a:p>
            <a:pPr marL="342900" lvl="1" indent="-342900">
              <a:spcBef>
                <a:spcPts val="900"/>
              </a:spcBef>
              <a:spcAft>
                <a:spcPts val="150"/>
              </a:spcAft>
              <a:buSzPct val="100000"/>
              <a:buFont typeface="Arial" pitchFamily="34" charset="0"/>
              <a:buChar char="•"/>
              <a:defRPr/>
            </a:pPr>
            <a:r>
              <a:rPr lang="en-US" altLang="en-US" dirty="0"/>
              <a:t>Ignore Missing Values</a:t>
            </a:r>
          </a:p>
          <a:p>
            <a:pPr lvl="1">
              <a:defRPr/>
            </a:pPr>
            <a:r>
              <a:rPr lang="en-US" dirty="0"/>
              <a:t>Example: Clustering a set of objects </a:t>
            </a:r>
          </a:p>
          <a:p>
            <a:pPr lvl="2">
              <a:defRPr/>
            </a:pPr>
            <a:r>
              <a:rPr lang="en-US" dirty="0"/>
              <a:t> Similarity is computed with attributes that do not have missing values</a:t>
            </a:r>
          </a:p>
          <a:p>
            <a:pPr lvl="2">
              <a:defRPr/>
            </a:pPr>
            <a:r>
              <a:rPr lang="en-US" dirty="0"/>
              <a:t>The similarity will be approximate</a:t>
            </a:r>
          </a:p>
          <a:p>
            <a:pPr lvl="1">
              <a:defRPr/>
            </a:pPr>
            <a:endParaRPr lang="en-US" dirty="0"/>
          </a:p>
          <a:p>
            <a:pPr lvl="2">
              <a:defRPr/>
            </a:pPr>
            <a:endParaRPr lang="en-US" dirty="0"/>
          </a:p>
          <a:p>
            <a:pPr lvl="2">
              <a:defRPr/>
            </a:pPr>
            <a:endParaRPr lang="en-US" dirty="0"/>
          </a:p>
          <a:p>
            <a:pPr lvl="2">
              <a:defRPr/>
            </a:pPr>
            <a:endParaRPr lang="en-US" dirty="0"/>
          </a:p>
        </p:txBody>
      </p:sp>
      <p:sp>
        <p:nvSpPr>
          <p:cNvPr id="2" name="Title 1">
            <a:extLst>
              <a:ext uri="{FF2B5EF4-FFF2-40B4-BE49-F238E27FC236}">
                <a16:creationId xmlns:a16="http://schemas.microsoft.com/office/drawing/2014/main" id="{7397DDE4-A08F-4109-8F26-AE985264DFED}"/>
              </a:ext>
            </a:extLst>
          </p:cNvPr>
          <p:cNvSpPr>
            <a:spLocks noGrp="1"/>
          </p:cNvSpPr>
          <p:nvPr>
            <p:ph type="title" idx="4294967295"/>
          </p:nvPr>
        </p:nvSpPr>
        <p:spPr>
          <a:xfrm>
            <a:off x="338138" y="76200"/>
            <a:ext cx="8229600" cy="1143000"/>
          </a:xfrm>
        </p:spPr>
        <p:txBody>
          <a:bodyPr/>
          <a:lstStyle/>
          <a:p>
            <a:pPr>
              <a:defRPr/>
            </a:pPr>
            <a:r>
              <a:rPr lang="en-US" dirty="0"/>
              <a:t>Handling missing values</a:t>
            </a:r>
          </a:p>
        </p:txBody>
      </p:sp>
      <p:sp>
        <p:nvSpPr>
          <p:cNvPr id="4" name="Footer Placeholder 3">
            <a:extLst>
              <a:ext uri="{FF2B5EF4-FFF2-40B4-BE49-F238E27FC236}">
                <a16:creationId xmlns:a16="http://schemas.microsoft.com/office/drawing/2014/main" id="{67EE3C8B-7D7A-4540-A95B-E4A026184728}"/>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509C9946-509A-428D-BE9B-3D50A37F59B2}"/>
              </a:ext>
            </a:extLst>
          </p:cNvPr>
          <p:cNvSpPr>
            <a:spLocks noGrp="1"/>
          </p:cNvSpPr>
          <p:nvPr>
            <p:ph type="dt" sz="quarter" idx="11"/>
          </p:nvPr>
        </p:nvSpPr>
        <p:spPr/>
        <p:txBody>
          <a:bodyPr/>
          <a:lstStyle/>
          <a:p>
            <a:pPr>
              <a:defRPr/>
            </a:pPr>
            <a:fld id="{34A1E0AD-0E88-48A4-A413-C61FF60D223D}" type="datetime1">
              <a:rPr lang="en-US"/>
              <a:pPr>
                <a:defRPr/>
              </a:pPr>
              <a:t>9/21/2023</a:t>
            </a:fld>
            <a:endParaRPr lang="en-US" dirty="0"/>
          </a:p>
        </p:txBody>
      </p:sp>
      <p:sp>
        <p:nvSpPr>
          <p:cNvPr id="49158" name="Slide Number Placeholder 6">
            <a:extLst>
              <a:ext uri="{FF2B5EF4-FFF2-40B4-BE49-F238E27FC236}">
                <a16:creationId xmlns:a16="http://schemas.microsoft.com/office/drawing/2014/main" id="{0CDA7E04-0330-42F2-B244-0028DC4CA76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113B237-715E-4545-A41B-782973F8864F}" type="slidenum">
              <a:rPr lang="en-US" altLang="en-US" sz="1200" smtClean="0">
                <a:solidFill>
                  <a:srgbClr val="898989"/>
                </a:solidFill>
              </a:rPr>
              <a:pPr>
                <a:spcBef>
                  <a:spcPct val="0"/>
                </a:spcBef>
                <a:buFontTx/>
                <a:buNone/>
              </a:pPr>
              <a:t>33</a:t>
            </a:fld>
            <a:endParaRPr lang="en-US" altLang="en-US" sz="1200">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D1DFDB4C-AEBD-4E6E-B2F7-7AF2A04EE015}"/>
              </a:ext>
            </a:extLst>
          </p:cNvPr>
          <p:cNvSpPr>
            <a:spLocks noGrp="1"/>
          </p:cNvSpPr>
          <p:nvPr>
            <p:ph idx="1"/>
          </p:nvPr>
        </p:nvSpPr>
        <p:spPr>
          <a:xfrm>
            <a:off x="381000" y="1524000"/>
            <a:ext cx="8229600" cy="4525963"/>
          </a:xfrm>
        </p:spPr>
        <p:txBody>
          <a:bodyPr/>
          <a:lstStyle/>
          <a:p>
            <a:pPr fontAlgn="base">
              <a:spcAft>
                <a:spcPct val="0"/>
              </a:spcAft>
            </a:pPr>
            <a:r>
              <a:rPr lang="en-US" altLang="en-US"/>
              <a:t>Example: Address details </a:t>
            </a:r>
          </a:p>
          <a:p>
            <a:pPr lvl="1" fontAlgn="base">
              <a:spcAft>
                <a:spcPct val="0"/>
              </a:spcAft>
            </a:pPr>
            <a:r>
              <a:rPr lang="en-US" altLang="en-US"/>
              <a:t>Zip code and city are inconsistent </a:t>
            </a:r>
          </a:p>
          <a:p>
            <a:pPr lvl="1" fontAlgn="base">
              <a:spcAft>
                <a:spcPct val="0"/>
              </a:spcAft>
            </a:pPr>
            <a:r>
              <a:rPr lang="en-US" altLang="en-US"/>
              <a:t>Person with age 50 weighs 5kg</a:t>
            </a:r>
          </a:p>
          <a:p>
            <a:pPr lvl="1" fontAlgn="base">
              <a:spcAft>
                <a:spcPct val="0"/>
              </a:spcAft>
            </a:pPr>
            <a:r>
              <a:rPr lang="en-US" altLang="en-US"/>
              <a:t>Negative height values</a:t>
            </a:r>
          </a:p>
          <a:p>
            <a:pPr lvl="1" fontAlgn="base">
              <a:spcAft>
                <a:spcPct val="0"/>
              </a:spcAft>
            </a:pPr>
            <a:r>
              <a:rPr lang="en-US" altLang="en-US"/>
              <a:t>Unavailable product code</a:t>
            </a:r>
          </a:p>
          <a:p>
            <a:pPr lvl="1" fontAlgn="base">
              <a:spcAft>
                <a:spcPct val="0"/>
              </a:spcAft>
            </a:pPr>
            <a:endParaRPr lang="en-US" altLang="en-US"/>
          </a:p>
          <a:p>
            <a:pPr fontAlgn="base">
              <a:spcAft>
                <a:spcPct val="0"/>
              </a:spcAft>
            </a:pPr>
            <a:r>
              <a:rPr lang="en-US" altLang="en-US"/>
              <a:t>Correction </a:t>
            </a:r>
          </a:p>
          <a:p>
            <a:pPr lvl="1" fontAlgn="base">
              <a:spcAft>
                <a:spcPct val="0"/>
              </a:spcAft>
            </a:pPr>
            <a:r>
              <a:rPr lang="en-US" altLang="en-US"/>
              <a:t>Possible sometimes </a:t>
            </a:r>
          </a:p>
          <a:p>
            <a:pPr lvl="1" fontAlgn="base">
              <a:spcAft>
                <a:spcPct val="0"/>
              </a:spcAft>
            </a:pPr>
            <a:r>
              <a:rPr lang="en-US" altLang="en-US"/>
              <a:t>Requires additional or redundant information </a:t>
            </a:r>
          </a:p>
        </p:txBody>
      </p:sp>
      <p:sp>
        <p:nvSpPr>
          <p:cNvPr id="2" name="Title 1">
            <a:extLst>
              <a:ext uri="{FF2B5EF4-FFF2-40B4-BE49-F238E27FC236}">
                <a16:creationId xmlns:a16="http://schemas.microsoft.com/office/drawing/2014/main" id="{4C7B9AED-8C55-4F36-B6F4-A661C0985239}"/>
              </a:ext>
            </a:extLst>
          </p:cNvPr>
          <p:cNvSpPr>
            <a:spLocks noGrp="1"/>
          </p:cNvSpPr>
          <p:nvPr>
            <p:ph type="title" idx="4294967295"/>
          </p:nvPr>
        </p:nvSpPr>
        <p:spPr>
          <a:xfrm>
            <a:off x="457200" y="198438"/>
            <a:ext cx="6096000" cy="1143000"/>
          </a:xfrm>
        </p:spPr>
        <p:txBody>
          <a:bodyPr/>
          <a:lstStyle/>
          <a:p>
            <a:pPr>
              <a:defRPr/>
            </a:pPr>
            <a:r>
              <a:rPr lang="en-US" dirty="0"/>
              <a:t>Inconsistent values</a:t>
            </a:r>
          </a:p>
        </p:txBody>
      </p:sp>
      <p:sp>
        <p:nvSpPr>
          <p:cNvPr id="3" name="Footer Placeholder 2">
            <a:extLst>
              <a:ext uri="{FF2B5EF4-FFF2-40B4-BE49-F238E27FC236}">
                <a16:creationId xmlns:a16="http://schemas.microsoft.com/office/drawing/2014/main" id="{2EDDF1D6-073A-4157-A424-A6D8988C9B17}"/>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A2C7C9E0-B9A0-4065-A858-D04B365BAABE}"/>
              </a:ext>
            </a:extLst>
          </p:cNvPr>
          <p:cNvSpPr>
            <a:spLocks noGrp="1"/>
          </p:cNvSpPr>
          <p:nvPr>
            <p:ph type="dt" sz="quarter" idx="11"/>
          </p:nvPr>
        </p:nvSpPr>
        <p:spPr/>
        <p:txBody>
          <a:bodyPr/>
          <a:lstStyle/>
          <a:p>
            <a:pPr>
              <a:defRPr/>
            </a:pPr>
            <a:fld id="{1C0A5A4B-3A92-4CDF-ACA3-EBF23FAE078A}" type="datetime1">
              <a:rPr lang="en-US"/>
              <a:pPr>
                <a:defRPr/>
              </a:pPr>
              <a:t>9/21/2023</a:t>
            </a:fld>
            <a:endParaRPr lang="en-US" dirty="0"/>
          </a:p>
        </p:txBody>
      </p:sp>
      <p:sp>
        <p:nvSpPr>
          <p:cNvPr id="50182" name="Slide Number Placeholder 5">
            <a:extLst>
              <a:ext uri="{FF2B5EF4-FFF2-40B4-BE49-F238E27FC236}">
                <a16:creationId xmlns:a16="http://schemas.microsoft.com/office/drawing/2014/main" id="{4DCE085D-A0EE-4EB4-97E8-271F94AC47A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3AA64D0-2189-44FC-B392-7B4B55A92BB5}" type="slidenum">
              <a:rPr lang="en-US" altLang="en-US" sz="1200" smtClean="0">
                <a:solidFill>
                  <a:srgbClr val="898989"/>
                </a:solidFill>
              </a:rPr>
              <a:pPr>
                <a:spcBef>
                  <a:spcPct val="0"/>
                </a:spcBef>
                <a:buFontTx/>
                <a:buNone/>
              </a:pPr>
              <a:t>34</a:t>
            </a:fld>
            <a:endParaRPr lang="en-US" altLang="en-US" sz="1200">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37458-64E3-4939-8C0F-E8F8265F3A82}"/>
              </a:ext>
            </a:extLst>
          </p:cNvPr>
          <p:cNvSpPr>
            <a:spLocks noGrp="1"/>
          </p:cNvSpPr>
          <p:nvPr>
            <p:ph idx="1"/>
          </p:nvPr>
        </p:nvSpPr>
        <p:spPr>
          <a:xfrm>
            <a:off x="457200" y="1465263"/>
            <a:ext cx="8229600" cy="4525962"/>
          </a:xfrm>
        </p:spPr>
        <p:txBody>
          <a:bodyPr>
            <a:normAutofit/>
          </a:bodyPr>
          <a:lstStyle/>
          <a:p>
            <a:pPr>
              <a:defRPr/>
            </a:pPr>
            <a:r>
              <a:rPr lang="en-US" altLang="en-US" dirty="0"/>
              <a:t>Data set may include data objects that are duplicates, or almost duplicates of one another</a:t>
            </a:r>
          </a:p>
          <a:p>
            <a:pPr lvl="1">
              <a:defRPr/>
            </a:pPr>
            <a:r>
              <a:rPr lang="en-US" altLang="en-US" sz="2000" dirty="0"/>
              <a:t>Major issue when merging data from heterogeneous sources</a:t>
            </a:r>
          </a:p>
          <a:p>
            <a:pPr>
              <a:defRPr/>
            </a:pPr>
            <a:r>
              <a:rPr lang="en-US" altLang="en-US" dirty="0"/>
              <a:t>Examples:</a:t>
            </a:r>
          </a:p>
          <a:p>
            <a:pPr lvl="1">
              <a:defRPr/>
            </a:pPr>
            <a:r>
              <a:rPr lang="en-US" altLang="en-US" sz="2000" dirty="0"/>
              <a:t>Same person with multiple email addresses</a:t>
            </a:r>
          </a:p>
          <a:p>
            <a:pPr>
              <a:defRPr/>
            </a:pPr>
            <a:r>
              <a:rPr lang="en-US" altLang="en-US" dirty="0"/>
              <a:t>Data deduplication or cleaning</a:t>
            </a:r>
          </a:p>
          <a:p>
            <a:pPr lvl="1">
              <a:defRPr/>
            </a:pPr>
            <a:r>
              <a:rPr lang="en-US" altLang="en-US" sz="2000" dirty="0"/>
              <a:t>Process of dealing with duplicate data</a:t>
            </a:r>
          </a:p>
          <a:p>
            <a:pPr marL="342900" lvl="1" indent="-342900">
              <a:spcBef>
                <a:spcPts val="900"/>
              </a:spcBef>
              <a:spcAft>
                <a:spcPts val="150"/>
              </a:spcAft>
              <a:buSzPct val="100000"/>
              <a:buFont typeface="Arial" pitchFamily="34" charset="0"/>
              <a:buChar char="•"/>
              <a:defRPr/>
            </a:pPr>
            <a:r>
              <a:rPr lang="en-US" sz="2000" dirty="0"/>
              <a:t>Correction requires additional or redundant information </a:t>
            </a:r>
          </a:p>
          <a:p>
            <a:pPr>
              <a:defRPr/>
            </a:pPr>
            <a:endParaRPr lang="en-US" dirty="0"/>
          </a:p>
        </p:txBody>
      </p:sp>
      <p:sp>
        <p:nvSpPr>
          <p:cNvPr id="2" name="Title 1">
            <a:extLst>
              <a:ext uri="{FF2B5EF4-FFF2-40B4-BE49-F238E27FC236}">
                <a16:creationId xmlns:a16="http://schemas.microsoft.com/office/drawing/2014/main" id="{99B0AC13-D6B1-46D1-B53E-BE7D94341C9C}"/>
              </a:ext>
            </a:extLst>
          </p:cNvPr>
          <p:cNvSpPr>
            <a:spLocks noGrp="1"/>
          </p:cNvSpPr>
          <p:nvPr>
            <p:ph type="title" idx="4294967295"/>
          </p:nvPr>
        </p:nvSpPr>
        <p:spPr>
          <a:xfrm>
            <a:off x="457200" y="76200"/>
            <a:ext cx="8229600" cy="1143000"/>
          </a:xfrm>
        </p:spPr>
        <p:txBody>
          <a:bodyPr/>
          <a:lstStyle/>
          <a:p>
            <a:pPr>
              <a:defRPr/>
            </a:pPr>
            <a:r>
              <a:rPr lang="en-US" altLang="en-US" dirty="0"/>
              <a:t>Duplicate Data</a:t>
            </a:r>
            <a:endParaRPr lang="en-US" dirty="0"/>
          </a:p>
        </p:txBody>
      </p:sp>
      <p:sp>
        <p:nvSpPr>
          <p:cNvPr id="4" name="Footer Placeholder 3">
            <a:extLst>
              <a:ext uri="{FF2B5EF4-FFF2-40B4-BE49-F238E27FC236}">
                <a16:creationId xmlns:a16="http://schemas.microsoft.com/office/drawing/2014/main" id="{41998FBC-A046-44B6-B5DD-2976FA73E0E1}"/>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12C8BC54-2E5E-4AC2-B0D1-1AAC07A24A41}"/>
              </a:ext>
            </a:extLst>
          </p:cNvPr>
          <p:cNvSpPr>
            <a:spLocks noGrp="1"/>
          </p:cNvSpPr>
          <p:nvPr>
            <p:ph type="dt" sz="quarter" idx="11"/>
          </p:nvPr>
        </p:nvSpPr>
        <p:spPr/>
        <p:txBody>
          <a:bodyPr/>
          <a:lstStyle/>
          <a:p>
            <a:pPr>
              <a:defRPr/>
            </a:pPr>
            <a:fld id="{ED5E63FF-BA9C-4F5B-AD65-3D2285769727}" type="datetime1">
              <a:rPr lang="en-US"/>
              <a:pPr>
                <a:defRPr/>
              </a:pPr>
              <a:t>9/21/2023</a:t>
            </a:fld>
            <a:endParaRPr lang="en-US" dirty="0"/>
          </a:p>
        </p:txBody>
      </p:sp>
      <p:sp>
        <p:nvSpPr>
          <p:cNvPr id="51206" name="Slide Number Placeholder 6">
            <a:extLst>
              <a:ext uri="{FF2B5EF4-FFF2-40B4-BE49-F238E27FC236}">
                <a16:creationId xmlns:a16="http://schemas.microsoft.com/office/drawing/2014/main" id="{2DCDDB9C-3C81-4C88-AB65-0B01C6C4794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C3163B3-8A7C-477E-AD6F-F5013AE5EFE6}" type="slidenum">
              <a:rPr lang="en-US" altLang="en-US" sz="1200" smtClean="0">
                <a:solidFill>
                  <a:srgbClr val="898989"/>
                </a:solidFill>
              </a:rPr>
              <a:pPr>
                <a:spcBef>
                  <a:spcPct val="0"/>
                </a:spcBef>
                <a:buFontTx/>
                <a:buNone/>
              </a:pPr>
              <a:t>35</a:t>
            </a:fld>
            <a:endParaRPr lang="en-US" altLang="en-US"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515DEF3D-A525-414A-B6B3-8D10DD6F5EAE}"/>
              </a:ext>
            </a:extLst>
          </p:cNvPr>
          <p:cNvSpPr>
            <a:spLocks noGrp="1"/>
          </p:cNvSpPr>
          <p:nvPr>
            <p:ph idx="1"/>
          </p:nvPr>
        </p:nvSpPr>
        <p:spPr>
          <a:xfrm>
            <a:off x="582613" y="1447800"/>
            <a:ext cx="8229600" cy="4525963"/>
          </a:xfrm>
        </p:spPr>
        <p:txBody>
          <a:bodyPr/>
          <a:lstStyle/>
          <a:p>
            <a:pPr fontAlgn="base">
              <a:spcAft>
                <a:spcPct val="0"/>
              </a:spcAft>
            </a:pPr>
            <a:r>
              <a:rPr lang="en-US" altLang="en-US" dirty="0"/>
              <a:t>Data preprocessing steps are to be applied to the data to make it more suitable for data mining </a:t>
            </a:r>
          </a:p>
          <a:p>
            <a:pPr fontAlgn="base">
              <a:spcAft>
                <a:spcPct val="0"/>
              </a:spcAft>
            </a:pPr>
            <a:r>
              <a:rPr lang="en-US" altLang="en-US" dirty="0"/>
              <a:t>Improves data mining analysis with respect to time, cost and quality</a:t>
            </a:r>
          </a:p>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p:txBody>
      </p:sp>
      <p:sp>
        <p:nvSpPr>
          <p:cNvPr id="2" name="Title 1">
            <a:extLst>
              <a:ext uri="{FF2B5EF4-FFF2-40B4-BE49-F238E27FC236}">
                <a16:creationId xmlns:a16="http://schemas.microsoft.com/office/drawing/2014/main" id="{62470ED8-42F4-4D51-9482-F96FFC984017}"/>
              </a:ext>
            </a:extLst>
          </p:cNvPr>
          <p:cNvSpPr>
            <a:spLocks noGrp="1"/>
          </p:cNvSpPr>
          <p:nvPr>
            <p:ph type="title" idx="4294967295"/>
          </p:nvPr>
        </p:nvSpPr>
        <p:spPr>
          <a:xfrm>
            <a:off x="457200" y="76200"/>
            <a:ext cx="6019800" cy="1143000"/>
          </a:xfrm>
        </p:spPr>
        <p:txBody>
          <a:bodyPr/>
          <a:lstStyle/>
          <a:p>
            <a:pPr>
              <a:defRPr/>
            </a:pPr>
            <a:r>
              <a:rPr lang="en-US" altLang="en-US" dirty="0"/>
              <a:t>Data Preprocessing</a:t>
            </a:r>
            <a:endParaRPr lang="en-US" dirty="0"/>
          </a:p>
        </p:txBody>
      </p:sp>
      <p:sp>
        <p:nvSpPr>
          <p:cNvPr id="3" name="Footer Placeholder 2">
            <a:extLst>
              <a:ext uri="{FF2B5EF4-FFF2-40B4-BE49-F238E27FC236}">
                <a16:creationId xmlns:a16="http://schemas.microsoft.com/office/drawing/2014/main" id="{07720890-6E2D-4D13-AEEF-353BAC07A3BF}"/>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2F3D85C6-BCAD-490D-9704-2200F4CC2B51}"/>
              </a:ext>
            </a:extLst>
          </p:cNvPr>
          <p:cNvSpPr>
            <a:spLocks noGrp="1"/>
          </p:cNvSpPr>
          <p:nvPr>
            <p:ph type="dt" sz="quarter" idx="11"/>
          </p:nvPr>
        </p:nvSpPr>
        <p:spPr/>
        <p:txBody>
          <a:bodyPr/>
          <a:lstStyle/>
          <a:p>
            <a:pPr>
              <a:defRPr/>
            </a:pPr>
            <a:fld id="{7D53E1D3-8597-4E75-A1C6-0832CC6CA783}" type="datetime1">
              <a:rPr lang="en-US"/>
              <a:pPr>
                <a:defRPr/>
              </a:pPr>
              <a:t>9/21/2023</a:t>
            </a:fld>
            <a:endParaRPr lang="en-US" dirty="0"/>
          </a:p>
        </p:txBody>
      </p:sp>
      <p:sp>
        <p:nvSpPr>
          <p:cNvPr id="52230" name="Slide Number Placeholder 5">
            <a:extLst>
              <a:ext uri="{FF2B5EF4-FFF2-40B4-BE49-F238E27FC236}">
                <a16:creationId xmlns:a16="http://schemas.microsoft.com/office/drawing/2014/main" id="{639F0B8D-8850-4E25-B43F-4B0789A3E9D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EA57458-26D6-4A7F-9BDB-7AB0EA57348B}" type="slidenum">
              <a:rPr lang="en-US" altLang="en-US" sz="1200" smtClean="0">
                <a:solidFill>
                  <a:srgbClr val="898989"/>
                </a:solidFill>
              </a:rPr>
              <a:pPr>
                <a:spcBef>
                  <a:spcPct val="0"/>
                </a:spcBef>
                <a:buFontTx/>
                <a:buNone/>
              </a:pPr>
              <a:t>36</a:t>
            </a:fld>
            <a:endParaRPr lang="en-US"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a16="http://schemas.microsoft.com/office/drawing/2014/main" id="{6177BA7F-E8BD-4AE1-9619-612E45D997FE}"/>
              </a:ext>
            </a:extLst>
          </p:cNvPr>
          <p:cNvSpPr>
            <a:spLocks noGrp="1"/>
          </p:cNvSpPr>
          <p:nvPr>
            <p:ph idx="1"/>
          </p:nvPr>
        </p:nvSpPr>
        <p:spPr>
          <a:xfrm>
            <a:off x="457200" y="1447800"/>
            <a:ext cx="8229600" cy="4525963"/>
          </a:xfrm>
        </p:spPr>
        <p:txBody>
          <a:bodyPr/>
          <a:lstStyle/>
          <a:p>
            <a:pPr fontAlgn="base">
              <a:spcAft>
                <a:spcPct val="0"/>
              </a:spcAft>
            </a:pPr>
            <a:r>
              <a:rPr lang="en-US" altLang="en-US" dirty="0"/>
              <a:t>Aggregation</a:t>
            </a:r>
          </a:p>
          <a:p>
            <a:pPr fontAlgn="base">
              <a:spcAft>
                <a:spcPct val="0"/>
              </a:spcAft>
            </a:pPr>
            <a:r>
              <a:rPr lang="en-US" altLang="en-US" dirty="0"/>
              <a:t>Sampling</a:t>
            </a:r>
          </a:p>
          <a:p>
            <a:pPr fontAlgn="base">
              <a:spcAft>
                <a:spcPct val="0"/>
              </a:spcAft>
            </a:pPr>
            <a:r>
              <a:rPr lang="en-US" altLang="en-US" dirty="0"/>
              <a:t>Feature Reduction (Dimensionality Reduction, Feature subset selection, </a:t>
            </a:r>
            <a:r>
              <a:rPr lang="en-US" altLang="en-US"/>
              <a:t>Feature Weighting)</a:t>
            </a:r>
            <a:endParaRPr lang="en-US" altLang="en-US" dirty="0"/>
          </a:p>
          <a:p>
            <a:pPr fontAlgn="base">
              <a:spcAft>
                <a:spcPct val="0"/>
              </a:spcAft>
            </a:pPr>
            <a:r>
              <a:rPr lang="en-US" altLang="en-US" dirty="0"/>
              <a:t>Feature creation</a:t>
            </a:r>
          </a:p>
          <a:p>
            <a:pPr fontAlgn="base">
              <a:spcAft>
                <a:spcPct val="0"/>
              </a:spcAft>
            </a:pPr>
            <a:r>
              <a:rPr lang="en-US" altLang="en-US" dirty="0"/>
              <a:t>Discretization and Binarization</a:t>
            </a:r>
          </a:p>
          <a:p>
            <a:pPr fontAlgn="base">
              <a:spcAft>
                <a:spcPct val="0"/>
              </a:spcAft>
            </a:pPr>
            <a:r>
              <a:rPr lang="en-US" altLang="en-US" dirty="0"/>
              <a:t>Attribute Transformation</a:t>
            </a:r>
          </a:p>
          <a:p>
            <a:pPr fontAlgn="base">
              <a:spcAft>
                <a:spcPct val="0"/>
              </a:spcAft>
            </a:pPr>
            <a:endParaRPr lang="en-US" altLang="en-US" dirty="0"/>
          </a:p>
          <a:p>
            <a:pPr fontAlgn="base">
              <a:spcAft>
                <a:spcPct val="0"/>
              </a:spcAft>
            </a:pPr>
            <a:endParaRPr lang="en-US" altLang="en-US" dirty="0"/>
          </a:p>
        </p:txBody>
      </p:sp>
      <p:sp>
        <p:nvSpPr>
          <p:cNvPr id="2" name="Title 1">
            <a:extLst>
              <a:ext uri="{FF2B5EF4-FFF2-40B4-BE49-F238E27FC236}">
                <a16:creationId xmlns:a16="http://schemas.microsoft.com/office/drawing/2014/main" id="{C635FFAE-A7B0-4C35-8C0B-BE0EF95DF3B5}"/>
              </a:ext>
            </a:extLst>
          </p:cNvPr>
          <p:cNvSpPr>
            <a:spLocks noGrp="1"/>
          </p:cNvSpPr>
          <p:nvPr>
            <p:ph type="title" idx="4294967295"/>
          </p:nvPr>
        </p:nvSpPr>
        <p:spPr>
          <a:xfrm>
            <a:off x="304800" y="76200"/>
            <a:ext cx="6248400" cy="1143000"/>
          </a:xfrm>
        </p:spPr>
        <p:txBody>
          <a:bodyPr/>
          <a:lstStyle/>
          <a:p>
            <a:pPr>
              <a:defRPr/>
            </a:pPr>
            <a:r>
              <a:rPr lang="en-US" altLang="en-US" dirty="0"/>
              <a:t>Data Preprocessing</a:t>
            </a:r>
            <a:endParaRPr lang="en-US" dirty="0"/>
          </a:p>
        </p:txBody>
      </p:sp>
      <p:sp>
        <p:nvSpPr>
          <p:cNvPr id="3" name="Footer Placeholder 2">
            <a:extLst>
              <a:ext uri="{FF2B5EF4-FFF2-40B4-BE49-F238E27FC236}">
                <a16:creationId xmlns:a16="http://schemas.microsoft.com/office/drawing/2014/main" id="{64C2C8B7-CF31-4872-B9BA-AE8366F99573}"/>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3C0A38FF-B076-4253-994A-D11AA75B2E55}"/>
              </a:ext>
            </a:extLst>
          </p:cNvPr>
          <p:cNvSpPr>
            <a:spLocks noGrp="1"/>
          </p:cNvSpPr>
          <p:nvPr>
            <p:ph type="dt" sz="quarter" idx="11"/>
          </p:nvPr>
        </p:nvSpPr>
        <p:spPr/>
        <p:txBody>
          <a:bodyPr/>
          <a:lstStyle/>
          <a:p>
            <a:pPr>
              <a:defRPr/>
            </a:pPr>
            <a:fld id="{3A3C62A0-8FBE-4D1D-AC11-8510CB54E006}" type="datetime1">
              <a:rPr lang="en-US"/>
              <a:pPr>
                <a:defRPr/>
              </a:pPr>
              <a:t>9/21/2023</a:t>
            </a:fld>
            <a:endParaRPr lang="en-US" dirty="0"/>
          </a:p>
        </p:txBody>
      </p:sp>
      <p:sp>
        <p:nvSpPr>
          <p:cNvPr id="53254" name="Slide Number Placeholder 5">
            <a:extLst>
              <a:ext uri="{FF2B5EF4-FFF2-40B4-BE49-F238E27FC236}">
                <a16:creationId xmlns:a16="http://schemas.microsoft.com/office/drawing/2014/main" id="{1A069744-3C2B-4A78-980E-7649E771A54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687B056-3B86-475C-89A4-3E49E51C9697}" type="slidenum">
              <a:rPr lang="en-US" altLang="en-US" sz="1200" smtClean="0">
                <a:solidFill>
                  <a:srgbClr val="898989"/>
                </a:solidFill>
              </a:rPr>
              <a:pPr>
                <a:spcBef>
                  <a:spcPct val="0"/>
                </a:spcBef>
                <a:buFontTx/>
                <a:buNone/>
              </a:pPr>
              <a:t>37</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a:extLst>
              <a:ext uri="{FF2B5EF4-FFF2-40B4-BE49-F238E27FC236}">
                <a16:creationId xmlns:a16="http://schemas.microsoft.com/office/drawing/2014/main" id="{7A0A7E02-EAA4-4DD9-9AD0-934532EF7DE6}"/>
              </a:ext>
            </a:extLst>
          </p:cNvPr>
          <p:cNvSpPr>
            <a:spLocks noGrp="1"/>
          </p:cNvSpPr>
          <p:nvPr>
            <p:ph idx="1"/>
          </p:nvPr>
        </p:nvSpPr>
        <p:spPr>
          <a:xfrm>
            <a:off x="457200" y="1330325"/>
            <a:ext cx="8229600" cy="4525963"/>
          </a:xfrm>
        </p:spPr>
        <p:txBody>
          <a:bodyPr/>
          <a:lstStyle/>
          <a:p>
            <a:pPr fontAlgn="base">
              <a:spcAft>
                <a:spcPct val="0"/>
              </a:spcAft>
            </a:pPr>
            <a:r>
              <a:rPr lang="en-US" altLang="en-US" dirty="0"/>
              <a:t>Combining two or more objects into a single object</a:t>
            </a:r>
          </a:p>
          <a:p>
            <a:pPr fontAlgn="base">
              <a:spcAft>
                <a:spcPct val="0"/>
              </a:spcAft>
            </a:pPr>
            <a:r>
              <a:rPr lang="en-US" altLang="en-US" dirty="0"/>
              <a:t>Purpose</a:t>
            </a:r>
          </a:p>
          <a:p>
            <a:pPr lvl="1" fontAlgn="base">
              <a:spcAft>
                <a:spcPct val="0"/>
              </a:spcAft>
            </a:pPr>
            <a:r>
              <a:rPr lang="en-US" altLang="en-US" dirty="0"/>
              <a:t>Data reduction </a:t>
            </a:r>
          </a:p>
          <a:p>
            <a:pPr fontAlgn="base">
              <a:spcAft>
                <a:spcPct val="0"/>
              </a:spcAft>
            </a:pPr>
            <a:r>
              <a:rPr lang="en-US" altLang="en-US" dirty="0"/>
              <a:t>Advantages</a:t>
            </a:r>
          </a:p>
          <a:p>
            <a:pPr lvl="1" fontAlgn="base">
              <a:spcAft>
                <a:spcPct val="0"/>
              </a:spcAft>
            </a:pPr>
            <a:r>
              <a:rPr lang="en-US" altLang="en-US" sz="2000" dirty="0"/>
              <a:t>Small datasets </a:t>
            </a:r>
          </a:p>
          <a:p>
            <a:pPr lvl="2"/>
            <a:r>
              <a:rPr lang="en-US" altLang="en-US" sz="2000" dirty="0"/>
              <a:t>less memory/processing time</a:t>
            </a:r>
          </a:p>
          <a:p>
            <a:pPr lvl="1" fontAlgn="base">
              <a:spcAft>
                <a:spcPct val="0"/>
              </a:spcAft>
            </a:pPr>
            <a:r>
              <a:rPr lang="en-US" altLang="en-US" sz="2000" dirty="0"/>
              <a:t>Change of scale</a:t>
            </a:r>
          </a:p>
          <a:p>
            <a:pPr lvl="2"/>
            <a:r>
              <a:rPr lang="en-US" altLang="en-US" sz="2000" dirty="0"/>
              <a:t> High level view of data instead of low level</a:t>
            </a:r>
          </a:p>
          <a:p>
            <a:pPr lvl="1" fontAlgn="base">
              <a:spcAft>
                <a:spcPct val="0"/>
              </a:spcAft>
            </a:pPr>
            <a:r>
              <a:rPr lang="en-US" altLang="en-US" sz="2000" dirty="0"/>
              <a:t>More “stable” data</a:t>
            </a:r>
          </a:p>
          <a:p>
            <a:pPr lvl="2"/>
            <a:r>
              <a:rPr lang="en-US" altLang="en-US" sz="2000" dirty="0"/>
              <a:t> Aggregated data tends to have less variability </a:t>
            </a:r>
          </a:p>
          <a:p>
            <a:pPr fontAlgn="base">
              <a:spcAft>
                <a:spcPct val="0"/>
              </a:spcAft>
            </a:pPr>
            <a:r>
              <a:rPr lang="en-US" altLang="en-US" dirty="0"/>
              <a:t>Disadvantage</a:t>
            </a:r>
            <a:endParaRPr lang="en-US" altLang="en-US" sz="2000" dirty="0"/>
          </a:p>
          <a:p>
            <a:pPr lvl="1" fontAlgn="base">
              <a:spcAft>
                <a:spcPct val="0"/>
              </a:spcAft>
            </a:pPr>
            <a:r>
              <a:rPr lang="en-US" altLang="en-US" sz="2000" dirty="0"/>
              <a:t>Loss of details</a:t>
            </a:r>
          </a:p>
          <a:p>
            <a:pPr fontAlgn="base">
              <a:spcAft>
                <a:spcPct val="0"/>
              </a:spcAft>
            </a:pPr>
            <a:endParaRPr lang="en-US" altLang="en-US" dirty="0"/>
          </a:p>
        </p:txBody>
      </p:sp>
      <p:sp>
        <p:nvSpPr>
          <p:cNvPr id="2" name="Title 1">
            <a:extLst>
              <a:ext uri="{FF2B5EF4-FFF2-40B4-BE49-F238E27FC236}">
                <a16:creationId xmlns:a16="http://schemas.microsoft.com/office/drawing/2014/main" id="{DEBF0363-6E4A-42A2-B7C3-D758078CD1D1}"/>
              </a:ext>
            </a:extLst>
          </p:cNvPr>
          <p:cNvSpPr>
            <a:spLocks noGrp="1"/>
          </p:cNvSpPr>
          <p:nvPr>
            <p:ph type="title" idx="4294967295"/>
          </p:nvPr>
        </p:nvSpPr>
        <p:spPr>
          <a:xfrm>
            <a:off x="457200" y="187325"/>
            <a:ext cx="6019800" cy="1143000"/>
          </a:xfrm>
        </p:spPr>
        <p:txBody>
          <a:bodyPr/>
          <a:lstStyle/>
          <a:p>
            <a:pPr>
              <a:defRPr/>
            </a:pPr>
            <a:r>
              <a:rPr lang="en-US" altLang="en-US" dirty="0"/>
              <a:t>Aggregation</a:t>
            </a:r>
            <a:endParaRPr lang="en-US" dirty="0"/>
          </a:p>
        </p:txBody>
      </p:sp>
      <p:sp>
        <p:nvSpPr>
          <p:cNvPr id="3" name="Footer Placeholder 2">
            <a:extLst>
              <a:ext uri="{FF2B5EF4-FFF2-40B4-BE49-F238E27FC236}">
                <a16:creationId xmlns:a16="http://schemas.microsoft.com/office/drawing/2014/main" id="{68DC8A2E-2889-49A4-A99A-827152FE8FCC}"/>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36FB78A4-B098-4184-B7BA-292B0187B2A7}"/>
              </a:ext>
            </a:extLst>
          </p:cNvPr>
          <p:cNvSpPr>
            <a:spLocks noGrp="1"/>
          </p:cNvSpPr>
          <p:nvPr>
            <p:ph type="dt" sz="quarter" idx="11"/>
          </p:nvPr>
        </p:nvSpPr>
        <p:spPr/>
        <p:txBody>
          <a:bodyPr/>
          <a:lstStyle/>
          <a:p>
            <a:pPr>
              <a:defRPr/>
            </a:pPr>
            <a:fld id="{486EF0E3-62D1-4B81-82A8-A28D6D92D9D2}" type="datetime1">
              <a:rPr lang="en-US"/>
              <a:pPr>
                <a:defRPr/>
              </a:pPr>
              <a:t>9/21/2023</a:t>
            </a:fld>
            <a:endParaRPr lang="en-US" dirty="0"/>
          </a:p>
        </p:txBody>
      </p:sp>
      <p:sp>
        <p:nvSpPr>
          <p:cNvPr id="54278" name="Slide Number Placeholder 5">
            <a:extLst>
              <a:ext uri="{FF2B5EF4-FFF2-40B4-BE49-F238E27FC236}">
                <a16:creationId xmlns:a16="http://schemas.microsoft.com/office/drawing/2014/main" id="{E74EC48E-4D94-4AA0-87B9-8CAEC126B45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CE325A9-D531-49F9-A000-6E52EAF8EFEC}" type="slidenum">
              <a:rPr lang="en-US" altLang="en-US" sz="1200" smtClean="0">
                <a:solidFill>
                  <a:srgbClr val="898989"/>
                </a:solidFill>
              </a:rPr>
              <a:pPr>
                <a:spcBef>
                  <a:spcPct val="0"/>
                </a:spcBef>
                <a:buFontTx/>
                <a:buNone/>
              </a:pPr>
              <a:t>38</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48B4F01C-003B-4CFB-922E-D05404D2F2F1}"/>
              </a:ext>
            </a:extLst>
          </p:cNvPr>
          <p:cNvSpPr>
            <a:spLocks noGrp="1"/>
          </p:cNvSpPr>
          <p:nvPr>
            <p:ph idx="1"/>
          </p:nvPr>
        </p:nvSpPr>
        <p:spPr>
          <a:xfrm>
            <a:off x="304800" y="1493838"/>
            <a:ext cx="8382000" cy="4525962"/>
          </a:xfrm>
        </p:spPr>
        <p:txBody>
          <a:bodyPr/>
          <a:lstStyle/>
          <a:p>
            <a:pPr algn="just" fontAlgn="base">
              <a:lnSpc>
                <a:spcPct val="95000"/>
              </a:lnSpc>
              <a:spcAft>
                <a:spcPct val="0"/>
              </a:spcAft>
            </a:pPr>
            <a:r>
              <a:rPr lang="en-US" altLang="en-US" dirty="0">
                <a:ea typeface="MS Mincho" panose="02020609040205080304" pitchFamily="49" charset="-128"/>
              </a:rPr>
              <a:t>Sampling is the main technique employed for selecting a subset of data</a:t>
            </a:r>
          </a:p>
          <a:p>
            <a:pPr algn="just" fontAlgn="base">
              <a:lnSpc>
                <a:spcPct val="95000"/>
              </a:lnSpc>
              <a:spcAft>
                <a:spcPct val="0"/>
              </a:spcAft>
            </a:pPr>
            <a:r>
              <a:rPr lang="en-US" altLang="en-US" dirty="0">
                <a:ea typeface="MS Mincho" panose="02020609040205080304" pitchFamily="49" charset="-128"/>
              </a:rPr>
              <a:t>Sampling is used in data mining because processing the entire data is too expensive or time consuming</a:t>
            </a:r>
          </a:p>
          <a:p>
            <a:pPr fontAlgn="base">
              <a:spcAft>
                <a:spcPct val="0"/>
              </a:spcAft>
            </a:pPr>
            <a:r>
              <a:rPr lang="en-US" altLang="en-US" dirty="0"/>
              <a:t>The key principle for effective sampling is the following: </a:t>
            </a:r>
          </a:p>
          <a:p>
            <a:pPr lvl="1" fontAlgn="base">
              <a:spcAft>
                <a:spcPct val="0"/>
              </a:spcAft>
            </a:pPr>
            <a:r>
              <a:rPr lang="en-US" altLang="en-US" sz="2000" dirty="0"/>
              <a:t>Using a sample will work almost as well as using the entire data set, if the sample is representative</a:t>
            </a:r>
            <a:br>
              <a:rPr lang="en-US" altLang="en-US" sz="2000" dirty="0"/>
            </a:br>
            <a:endParaRPr lang="en-US" altLang="en-US" sz="2000" dirty="0"/>
          </a:p>
          <a:p>
            <a:pPr lvl="1" fontAlgn="base">
              <a:spcAft>
                <a:spcPct val="0"/>
              </a:spcAft>
            </a:pPr>
            <a:r>
              <a:rPr lang="en-US" altLang="en-US" sz="2000" dirty="0"/>
              <a:t>A sample is representative if it has approximately the same property (of interest) as the original set of data  </a:t>
            </a:r>
          </a:p>
          <a:p>
            <a:pPr algn="just" fontAlgn="base">
              <a:lnSpc>
                <a:spcPct val="95000"/>
              </a:lnSpc>
              <a:spcAft>
                <a:spcPct val="0"/>
              </a:spcAft>
              <a:buFont typeface="Wingdings" panose="05000000000000000000" pitchFamily="2" charset="2"/>
              <a:buChar char="§"/>
            </a:pPr>
            <a:endParaRPr lang="en-US" altLang="en-US" dirty="0">
              <a:ea typeface="MS Mincho" panose="02020609040205080304" pitchFamily="49" charset="-128"/>
            </a:endParaRPr>
          </a:p>
          <a:p>
            <a:pPr fontAlgn="base">
              <a:spcAft>
                <a:spcPct val="0"/>
              </a:spcAft>
            </a:pPr>
            <a:endParaRPr lang="en-US" altLang="en-US" dirty="0"/>
          </a:p>
        </p:txBody>
      </p:sp>
      <p:sp>
        <p:nvSpPr>
          <p:cNvPr id="2" name="Title 1">
            <a:extLst>
              <a:ext uri="{FF2B5EF4-FFF2-40B4-BE49-F238E27FC236}">
                <a16:creationId xmlns:a16="http://schemas.microsoft.com/office/drawing/2014/main" id="{BB350BCF-6660-482B-8F44-27CDE2B621EA}"/>
              </a:ext>
            </a:extLst>
          </p:cNvPr>
          <p:cNvSpPr>
            <a:spLocks noGrp="1"/>
          </p:cNvSpPr>
          <p:nvPr>
            <p:ph type="title" idx="4294967295"/>
          </p:nvPr>
        </p:nvSpPr>
        <p:spPr>
          <a:xfrm>
            <a:off x="457200" y="214313"/>
            <a:ext cx="8229600" cy="1143000"/>
          </a:xfrm>
        </p:spPr>
        <p:txBody>
          <a:bodyPr/>
          <a:lstStyle/>
          <a:p>
            <a:pPr>
              <a:defRPr/>
            </a:pPr>
            <a:r>
              <a:rPr lang="en-US" altLang="en-US" dirty="0"/>
              <a:t>Sampling </a:t>
            </a:r>
            <a:endParaRPr lang="en-US" dirty="0"/>
          </a:p>
        </p:txBody>
      </p:sp>
      <p:sp>
        <p:nvSpPr>
          <p:cNvPr id="3" name="Footer Placeholder 2">
            <a:extLst>
              <a:ext uri="{FF2B5EF4-FFF2-40B4-BE49-F238E27FC236}">
                <a16:creationId xmlns:a16="http://schemas.microsoft.com/office/drawing/2014/main" id="{5718F45E-E376-4151-B9B7-6276AB1A1F76}"/>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FEF06FE9-C1D6-46B1-940F-A786E30D64EC}"/>
              </a:ext>
            </a:extLst>
          </p:cNvPr>
          <p:cNvSpPr>
            <a:spLocks noGrp="1"/>
          </p:cNvSpPr>
          <p:nvPr>
            <p:ph type="dt" sz="quarter" idx="11"/>
          </p:nvPr>
        </p:nvSpPr>
        <p:spPr/>
        <p:txBody>
          <a:bodyPr/>
          <a:lstStyle/>
          <a:p>
            <a:pPr>
              <a:defRPr/>
            </a:pPr>
            <a:fld id="{2E20D513-9895-4AC5-B8B8-9D193696C2E4}" type="datetime1">
              <a:rPr lang="en-US"/>
              <a:pPr>
                <a:defRPr/>
              </a:pPr>
              <a:t>9/21/2023</a:t>
            </a:fld>
            <a:endParaRPr lang="en-US" dirty="0"/>
          </a:p>
        </p:txBody>
      </p:sp>
      <p:sp>
        <p:nvSpPr>
          <p:cNvPr id="55302" name="Slide Number Placeholder 5">
            <a:extLst>
              <a:ext uri="{FF2B5EF4-FFF2-40B4-BE49-F238E27FC236}">
                <a16:creationId xmlns:a16="http://schemas.microsoft.com/office/drawing/2014/main" id="{49BE2907-B86E-4B17-B743-69D3F6080BE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0592070-A7B1-4391-8811-B164E5DA96A9}" type="slidenum">
              <a:rPr lang="en-US" altLang="en-US" sz="1200" smtClean="0">
                <a:solidFill>
                  <a:srgbClr val="898989"/>
                </a:solidFill>
              </a:rPr>
              <a:pPr>
                <a:spcBef>
                  <a:spcPct val="0"/>
                </a:spcBef>
                <a:buFontTx/>
                <a:buNone/>
              </a:pPr>
              <a:t>39</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DDDF00C6-F79F-4EFB-9AA7-00EAF1B63BF7}"/>
              </a:ext>
            </a:extLst>
          </p:cNvPr>
          <p:cNvSpPr>
            <a:spLocks noGrp="1"/>
          </p:cNvSpPr>
          <p:nvPr>
            <p:ph idx="1"/>
          </p:nvPr>
        </p:nvSpPr>
        <p:spPr>
          <a:xfrm>
            <a:off x="304800" y="1493838"/>
            <a:ext cx="8229600" cy="4525962"/>
          </a:xfrm>
        </p:spPr>
        <p:txBody>
          <a:bodyPr/>
          <a:lstStyle/>
          <a:p>
            <a:pPr fontAlgn="base">
              <a:spcAft>
                <a:spcPct val="0"/>
              </a:spcAft>
            </a:pPr>
            <a:r>
              <a:rPr lang="en-US" altLang="en-US"/>
              <a:t>Properties of an attribute need not be the same as the properties of the values used to measure it</a:t>
            </a:r>
          </a:p>
          <a:p>
            <a:pPr lvl="1" fontAlgn="base">
              <a:spcAft>
                <a:spcPct val="0"/>
              </a:spcAft>
            </a:pPr>
            <a:r>
              <a:rPr lang="en-US" altLang="en-US"/>
              <a:t>Example 1: Employee ID and Employee age represented as integers</a:t>
            </a:r>
          </a:p>
          <a:p>
            <a:pPr lvl="2"/>
            <a:r>
              <a:rPr lang="en-US" altLang="en-US" sz="2000"/>
              <a:t>ID has no limit but age has a maximum and minimum value</a:t>
            </a:r>
          </a:p>
          <a:p>
            <a:pPr lvl="2"/>
            <a:r>
              <a:rPr lang="en-US" altLang="en-US" sz="2000"/>
              <a:t>Average Employee age</a:t>
            </a:r>
          </a:p>
          <a:p>
            <a:pPr lvl="1" fontAlgn="base">
              <a:spcAft>
                <a:spcPct val="0"/>
              </a:spcAft>
            </a:pPr>
            <a:r>
              <a:rPr lang="en-US" altLang="en-US"/>
              <a:t>Example 2: Mapping length of line segments to numbers in two different ways</a:t>
            </a:r>
          </a:p>
          <a:p>
            <a:pPr lvl="2"/>
            <a:r>
              <a:rPr lang="en-US" altLang="en-US" sz="2000"/>
              <a:t>An attribute can be measured in a way that does not capture all the properties of the attribute</a:t>
            </a:r>
          </a:p>
          <a:p>
            <a:pPr fontAlgn="base">
              <a:spcAft>
                <a:spcPct val="0"/>
              </a:spcAft>
            </a:pPr>
            <a:endParaRPr lang="en-US" altLang="en-US"/>
          </a:p>
        </p:txBody>
      </p:sp>
      <p:sp>
        <p:nvSpPr>
          <p:cNvPr id="2" name="Title 1">
            <a:extLst>
              <a:ext uri="{FF2B5EF4-FFF2-40B4-BE49-F238E27FC236}">
                <a16:creationId xmlns:a16="http://schemas.microsoft.com/office/drawing/2014/main" id="{E1936079-C18F-4841-AEE8-373227E3AD4B}"/>
              </a:ext>
            </a:extLst>
          </p:cNvPr>
          <p:cNvSpPr>
            <a:spLocks noGrp="1"/>
          </p:cNvSpPr>
          <p:nvPr>
            <p:ph type="title" idx="4294967295"/>
          </p:nvPr>
        </p:nvSpPr>
        <p:spPr>
          <a:xfrm>
            <a:off x="304800" y="76200"/>
            <a:ext cx="6248400" cy="1143000"/>
          </a:xfrm>
        </p:spPr>
        <p:txBody>
          <a:bodyPr/>
          <a:lstStyle/>
          <a:p>
            <a:pPr>
              <a:defRPr/>
            </a:pPr>
            <a:r>
              <a:rPr lang="en-US" altLang="en-US" dirty="0"/>
              <a:t>Type of an Attribute</a:t>
            </a:r>
            <a:endParaRPr lang="en-US" dirty="0"/>
          </a:p>
        </p:txBody>
      </p:sp>
      <p:sp>
        <p:nvSpPr>
          <p:cNvPr id="3" name="Footer Placeholder 2">
            <a:extLst>
              <a:ext uri="{FF2B5EF4-FFF2-40B4-BE49-F238E27FC236}">
                <a16:creationId xmlns:a16="http://schemas.microsoft.com/office/drawing/2014/main" id="{BA7BC45F-FE20-45E6-BB58-665AB7291A53}"/>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AD787FD4-EF63-473D-BB67-BFED33F6D032}"/>
              </a:ext>
            </a:extLst>
          </p:cNvPr>
          <p:cNvSpPr>
            <a:spLocks noGrp="1"/>
          </p:cNvSpPr>
          <p:nvPr>
            <p:ph type="dt" sz="quarter" idx="11"/>
          </p:nvPr>
        </p:nvSpPr>
        <p:spPr/>
        <p:txBody>
          <a:bodyPr/>
          <a:lstStyle/>
          <a:p>
            <a:pPr>
              <a:defRPr/>
            </a:pPr>
            <a:fld id="{D33E26A6-81DA-47CF-95D7-FA560CC12B9A}" type="datetime1">
              <a:rPr lang="en-US"/>
              <a:pPr>
                <a:defRPr/>
              </a:pPr>
              <a:t>9/21/2023</a:t>
            </a:fld>
            <a:endParaRPr lang="en-US" dirty="0"/>
          </a:p>
        </p:txBody>
      </p:sp>
      <p:sp>
        <p:nvSpPr>
          <p:cNvPr id="19462" name="Slide Number Placeholder 5">
            <a:extLst>
              <a:ext uri="{FF2B5EF4-FFF2-40B4-BE49-F238E27FC236}">
                <a16:creationId xmlns:a16="http://schemas.microsoft.com/office/drawing/2014/main" id="{9A01C577-3D85-4F32-942A-962B5851992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6FF2DC2-B58D-4976-B993-DC913D0AD608}" type="slidenum">
              <a:rPr lang="en-US" altLang="en-US" sz="1200" smtClean="0">
                <a:solidFill>
                  <a:srgbClr val="898989"/>
                </a:solidFill>
              </a:rPr>
              <a:pPr>
                <a:spcBef>
                  <a:spcPct val="0"/>
                </a:spcBef>
                <a:buFontTx/>
                <a:buNone/>
              </a:pPr>
              <a:t>4</a:t>
            </a:fld>
            <a:endParaRPr lang="en-US" altLang="en-US" sz="120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a:extLst>
              <a:ext uri="{FF2B5EF4-FFF2-40B4-BE49-F238E27FC236}">
                <a16:creationId xmlns:a16="http://schemas.microsoft.com/office/drawing/2014/main" id="{EE007816-21B1-4527-A35B-75568ED99620}"/>
              </a:ext>
            </a:extLst>
          </p:cNvPr>
          <p:cNvSpPr>
            <a:spLocks noGrp="1"/>
          </p:cNvSpPr>
          <p:nvPr>
            <p:ph idx="1"/>
          </p:nvPr>
        </p:nvSpPr>
        <p:spPr>
          <a:xfrm>
            <a:off x="457200" y="1524000"/>
            <a:ext cx="8229600" cy="4525963"/>
          </a:xfrm>
        </p:spPr>
        <p:txBody>
          <a:bodyPr/>
          <a:lstStyle/>
          <a:p>
            <a:pPr fontAlgn="base">
              <a:spcAft>
                <a:spcPct val="0"/>
              </a:spcAft>
            </a:pPr>
            <a:r>
              <a:rPr lang="en-US" altLang="en-US"/>
              <a:t>Simple Random Sampling</a:t>
            </a:r>
          </a:p>
          <a:p>
            <a:pPr lvl="1" fontAlgn="base">
              <a:spcAft>
                <a:spcPct val="0"/>
              </a:spcAft>
            </a:pPr>
            <a:r>
              <a:rPr lang="en-US" altLang="en-US" sz="2000"/>
              <a:t>There is an equal probability of selecting any particular item</a:t>
            </a:r>
          </a:p>
          <a:p>
            <a:pPr fontAlgn="base">
              <a:spcAft>
                <a:spcPct val="0"/>
              </a:spcAft>
            </a:pPr>
            <a:r>
              <a:rPr lang="en-US" altLang="en-US"/>
              <a:t>Sampling without replacement</a:t>
            </a:r>
          </a:p>
          <a:p>
            <a:pPr lvl="1" fontAlgn="base">
              <a:spcAft>
                <a:spcPct val="0"/>
              </a:spcAft>
            </a:pPr>
            <a:r>
              <a:rPr lang="en-US" altLang="en-US" sz="2000"/>
              <a:t>As each item is selected, it is removed from the population</a:t>
            </a:r>
          </a:p>
          <a:p>
            <a:pPr fontAlgn="base">
              <a:spcAft>
                <a:spcPct val="0"/>
              </a:spcAft>
            </a:pPr>
            <a:r>
              <a:rPr lang="en-US" altLang="en-US"/>
              <a:t>Sampling with replacement</a:t>
            </a:r>
          </a:p>
          <a:p>
            <a:pPr lvl="1" fontAlgn="base">
              <a:spcAft>
                <a:spcPct val="0"/>
              </a:spcAft>
            </a:pPr>
            <a:r>
              <a:rPr lang="en-US" altLang="en-US" sz="2000"/>
              <a:t>Objects are not removed from the population as they are selected for the sample </a:t>
            </a:r>
          </a:p>
          <a:p>
            <a:pPr lvl="1" fontAlgn="base">
              <a:spcAft>
                <a:spcPct val="0"/>
              </a:spcAft>
            </a:pPr>
            <a:r>
              <a:rPr lang="en-US" altLang="en-US" sz="2000"/>
              <a:t>In sampling with replacement, the same object can be picked up more than once</a:t>
            </a:r>
          </a:p>
          <a:p>
            <a:pPr lvl="1" fontAlgn="base">
              <a:spcAft>
                <a:spcPct val="0"/>
              </a:spcAft>
            </a:pPr>
            <a:r>
              <a:rPr lang="en-GB" altLang="en-US" sz="2000"/>
              <a:t> Simpler to analyse since the probability of selecting any object remains constant during the sampling process</a:t>
            </a:r>
            <a:endParaRPr lang="en-US" altLang="en-US" sz="2000"/>
          </a:p>
          <a:p>
            <a:pPr fontAlgn="base">
              <a:spcAft>
                <a:spcPct val="0"/>
              </a:spcAft>
            </a:pPr>
            <a:endParaRPr lang="en-US" altLang="en-US"/>
          </a:p>
        </p:txBody>
      </p:sp>
      <p:sp>
        <p:nvSpPr>
          <p:cNvPr id="2" name="Title 1">
            <a:extLst>
              <a:ext uri="{FF2B5EF4-FFF2-40B4-BE49-F238E27FC236}">
                <a16:creationId xmlns:a16="http://schemas.microsoft.com/office/drawing/2014/main" id="{4E531F30-B752-4D28-9BAB-435B63BB761C}"/>
              </a:ext>
            </a:extLst>
          </p:cNvPr>
          <p:cNvSpPr>
            <a:spLocks noGrp="1"/>
          </p:cNvSpPr>
          <p:nvPr>
            <p:ph type="title" idx="4294967295"/>
          </p:nvPr>
        </p:nvSpPr>
        <p:spPr>
          <a:xfrm>
            <a:off x="201613" y="119063"/>
            <a:ext cx="7543800" cy="1089025"/>
          </a:xfrm>
        </p:spPr>
        <p:txBody>
          <a:bodyPr/>
          <a:lstStyle/>
          <a:p>
            <a:pPr>
              <a:defRPr/>
            </a:pPr>
            <a:r>
              <a:rPr lang="en-US" altLang="en-US" dirty="0"/>
              <a:t>Types of Sampling</a:t>
            </a:r>
            <a:endParaRPr lang="en-US" dirty="0"/>
          </a:p>
        </p:txBody>
      </p:sp>
      <p:sp>
        <p:nvSpPr>
          <p:cNvPr id="3" name="Footer Placeholder 2">
            <a:extLst>
              <a:ext uri="{FF2B5EF4-FFF2-40B4-BE49-F238E27FC236}">
                <a16:creationId xmlns:a16="http://schemas.microsoft.com/office/drawing/2014/main" id="{4C87B8B4-28E5-4752-B9BB-39BC5E047B0A}"/>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8E4EA45D-24FB-4BD6-822D-97C103309505}"/>
              </a:ext>
            </a:extLst>
          </p:cNvPr>
          <p:cNvSpPr>
            <a:spLocks noGrp="1"/>
          </p:cNvSpPr>
          <p:nvPr>
            <p:ph type="dt" sz="quarter" idx="11"/>
          </p:nvPr>
        </p:nvSpPr>
        <p:spPr/>
        <p:txBody>
          <a:bodyPr/>
          <a:lstStyle/>
          <a:p>
            <a:pPr>
              <a:defRPr/>
            </a:pPr>
            <a:fld id="{EFE49D42-3DF6-4E31-8846-CAA60FF53DB5}" type="datetime1">
              <a:rPr lang="en-US"/>
              <a:pPr>
                <a:defRPr/>
              </a:pPr>
              <a:t>9/21/2023</a:t>
            </a:fld>
            <a:endParaRPr lang="en-US" dirty="0"/>
          </a:p>
        </p:txBody>
      </p:sp>
      <p:sp>
        <p:nvSpPr>
          <p:cNvPr id="56326" name="Slide Number Placeholder 5">
            <a:extLst>
              <a:ext uri="{FF2B5EF4-FFF2-40B4-BE49-F238E27FC236}">
                <a16:creationId xmlns:a16="http://schemas.microsoft.com/office/drawing/2014/main" id="{9E8C828C-D9E5-4499-AC30-3DE846E67CD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48762F1-D079-4F61-B30C-BCAC9CCC8C18}" type="slidenum">
              <a:rPr lang="en-US" altLang="en-US" sz="1200" smtClean="0">
                <a:solidFill>
                  <a:srgbClr val="898989"/>
                </a:solidFill>
              </a:rPr>
              <a:pPr>
                <a:spcBef>
                  <a:spcPct val="0"/>
                </a:spcBef>
                <a:buFontTx/>
                <a:buNone/>
              </a:pPr>
              <a:t>40</a:t>
            </a:fld>
            <a:endParaRPr lang="en-US" altLang="en-US"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a:extLst>
              <a:ext uri="{FF2B5EF4-FFF2-40B4-BE49-F238E27FC236}">
                <a16:creationId xmlns:a16="http://schemas.microsoft.com/office/drawing/2014/main" id="{C51C449F-81D2-4769-BF09-150D663E778F}"/>
              </a:ext>
            </a:extLst>
          </p:cNvPr>
          <p:cNvSpPr>
            <a:spLocks noGrp="1"/>
          </p:cNvSpPr>
          <p:nvPr>
            <p:ph idx="1"/>
          </p:nvPr>
        </p:nvSpPr>
        <p:spPr>
          <a:xfrm>
            <a:off x="457200" y="1447800"/>
            <a:ext cx="8229600" cy="4525963"/>
          </a:xfrm>
        </p:spPr>
        <p:txBody>
          <a:bodyPr/>
          <a:lstStyle/>
          <a:p>
            <a:pPr fontAlgn="base">
              <a:spcAft>
                <a:spcPct val="0"/>
              </a:spcAft>
            </a:pPr>
            <a:r>
              <a:rPr lang="en-US" altLang="en-US" dirty="0"/>
              <a:t>Stratified sampling</a:t>
            </a:r>
          </a:p>
          <a:p>
            <a:pPr lvl="1" fontAlgn="base">
              <a:spcAft>
                <a:spcPct val="0"/>
              </a:spcAft>
            </a:pPr>
            <a:r>
              <a:rPr lang="en-US" altLang="en-US" sz="2000" dirty="0"/>
              <a:t>Used when the dataset has different types of objects with different number of objects in each type</a:t>
            </a:r>
          </a:p>
          <a:p>
            <a:pPr lvl="1" fontAlgn="base">
              <a:spcAft>
                <a:spcPct val="0"/>
              </a:spcAft>
            </a:pPr>
            <a:r>
              <a:rPr lang="en-US" altLang="en-US" sz="2000" dirty="0"/>
              <a:t>Random sampling can fail to represent objects that are less frequent</a:t>
            </a:r>
          </a:p>
          <a:p>
            <a:pPr lvl="1" fontAlgn="base">
              <a:spcAft>
                <a:spcPct val="0"/>
              </a:spcAft>
            </a:pPr>
            <a:r>
              <a:rPr lang="en-US" altLang="en-US" sz="2000" dirty="0"/>
              <a:t>Example: Classifier model might not be able to learn the less frequent objects</a:t>
            </a:r>
          </a:p>
          <a:p>
            <a:pPr fontAlgn="base">
              <a:spcAft>
                <a:spcPct val="0"/>
              </a:spcAft>
            </a:pPr>
            <a:r>
              <a:rPr lang="en-US" altLang="en-US" sz="2000" dirty="0"/>
              <a:t>How it is done?</a:t>
            </a:r>
          </a:p>
          <a:p>
            <a:pPr lvl="1" fontAlgn="base">
              <a:spcAft>
                <a:spcPct val="0"/>
              </a:spcAft>
            </a:pPr>
            <a:r>
              <a:rPr lang="en-US" altLang="en-US" sz="2000" dirty="0"/>
              <a:t>Split the data into several partitions/groups based on the type of the objects and then draw equal number of random samples from each partition</a:t>
            </a:r>
          </a:p>
          <a:p>
            <a:pPr lvl="1" fontAlgn="base">
              <a:spcAft>
                <a:spcPct val="0"/>
              </a:spcAft>
            </a:pPr>
            <a:r>
              <a:rPr lang="en-US" altLang="en-US" sz="2000" dirty="0"/>
              <a:t>In another variation, the number of objects drawn from each group is proportional to the size of that group</a:t>
            </a:r>
          </a:p>
        </p:txBody>
      </p:sp>
      <p:sp>
        <p:nvSpPr>
          <p:cNvPr id="2" name="Title 1">
            <a:extLst>
              <a:ext uri="{FF2B5EF4-FFF2-40B4-BE49-F238E27FC236}">
                <a16:creationId xmlns:a16="http://schemas.microsoft.com/office/drawing/2014/main" id="{993FF137-7AAE-4C47-9CDD-54EAED5A7638}"/>
              </a:ext>
            </a:extLst>
          </p:cNvPr>
          <p:cNvSpPr>
            <a:spLocks noGrp="1"/>
          </p:cNvSpPr>
          <p:nvPr>
            <p:ph type="title" idx="4294967295"/>
          </p:nvPr>
        </p:nvSpPr>
        <p:spPr>
          <a:xfrm>
            <a:off x="304800" y="130175"/>
            <a:ext cx="6172200" cy="1089025"/>
          </a:xfrm>
        </p:spPr>
        <p:txBody>
          <a:bodyPr/>
          <a:lstStyle/>
          <a:p>
            <a:pPr>
              <a:defRPr/>
            </a:pPr>
            <a:r>
              <a:rPr lang="en-US" altLang="en-US" dirty="0"/>
              <a:t>Types of Sampling</a:t>
            </a:r>
            <a:endParaRPr lang="en-US" dirty="0"/>
          </a:p>
        </p:txBody>
      </p:sp>
      <p:sp>
        <p:nvSpPr>
          <p:cNvPr id="3" name="Footer Placeholder 2">
            <a:extLst>
              <a:ext uri="{FF2B5EF4-FFF2-40B4-BE49-F238E27FC236}">
                <a16:creationId xmlns:a16="http://schemas.microsoft.com/office/drawing/2014/main" id="{1C9432E4-5932-4656-9B2A-1853B8C12C7C}"/>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375D4EEA-2826-4B66-A850-3F7A5F9DF392}"/>
              </a:ext>
            </a:extLst>
          </p:cNvPr>
          <p:cNvSpPr>
            <a:spLocks noGrp="1"/>
          </p:cNvSpPr>
          <p:nvPr>
            <p:ph type="dt" sz="quarter" idx="11"/>
          </p:nvPr>
        </p:nvSpPr>
        <p:spPr/>
        <p:txBody>
          <a:bodyPr/>
          <a:lstStyle/>
          <a:p>
            <a:pPr>
              <a:defRPr/>
            </a:pPr>
            <a:fld id="{1636C47D-C0C1-4DE7-8AE6-660D951B599D}" type="datetime1">
              <a:rPr lang="en-US"/>
              <a:pPr>
                <a:defRPr/>
              </a:pPr>
              <a:t>9/21/2023</a:t>
            </a:fld>
            <a:endParaRPr lang="en-US" dirty="0"/>
          </a:p>
        </p:txBody>
      </p:sp>
      <p:sp>
        <p:nvSpPr>
          <p:cNvPr id="57350" name="Slide Number Placeholder 5">
            <a:extLst>
              <a:ext uri="{FF2B5EF4-FFF2-40B4-BE49-F238E27FC236}">
                <a16:creationId xmlns:a16="http://schemas.microsoft.com/office/drawing/2014/main" id="{E92C0AB6-BAB3-46A7-B4D1-3A55BDBA352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D86AAA5-2D18-466A-95E7-4DAC664A0FBE}" type="slidenum">
              <a:rPr lang="en-US" altLang="en-US" sz="1200" smtClean="0">
                <a:solidFill>
                  <a:srgbClr val="898989"/>
                </a:solidFill>
              </a:rPr>
              <a:pPr>
                <a:spcBef>
                  <a:spcPct val="0"/>
                </a:spcBef>
                <a:buFontTx/>
                <a:buNone/>
              </a:pPr>
              <a:t>41</a:t>
            </a:fld>
            <a:endParaRPr lang="en-US" altLang="en-US" sz="1200">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a:extLst>
              <a:ext uri="{FF2B5EF4-FFF2-40B4-BE49-F238E27FC236}">
                <a16:creationId xmlns:a16="http://schemas.microsoft.com/office/drawing/2014/main" id="{3FF387E1-1390-44EF-A5B9-A7C0B6E245FF}"/>
              </a:ext>
            </a:extLst>
          </p:cNvPr>
          <p:cNvSpPr>
            <a:spLocks noGrp="1"/>
          </p:cNvSpPr>
          <p:nvPr>
            <p:ph idx="1"/>
          </p:nvPr>
        </p:nvSpPr>
        <p:spPr>
          <a:xfrm>
            <a:off x="457200" y="1447800"/>
            <a:ext cx="8229600" cy="4525963"/>
          </a:xfrm>
        </p:spPr>
        <p:txBody>
          <a:bodyPr/>
          <a:lstStyle/>
          <a:p>
            <a:pPr fontAlgn="base">
              <a:spcAft>
                <a:spcPct val="0"/>
              </a:spcAft>
            </a:pPr>
            <a:r>
              <a:rPr lang="en-US" altLang="en-US" dirty="0"/>
              <a:t>Progressive/Adaptive Sampling</a:t>
            </a:r>
          </a:p>
          <a:p>
            <a:pPr lvl="1" fontAlgn="base">
              <a:spcAft>
                <a:spcPct val="0"/>
              </a:spcAft>
            </a:pPr>
            <a:r>
              <a:rPr lang="en-US" altLang="en-US" sz="2000" dirty="0"/>
              <a:t>Used when proper sample size can be difficult to determine</a:t>
            </a:r>
          </a:p>
          <a:p>
            <a:pPr lvl="1" fontAlgn="base">
              <a:spcAft>
                <a:spcPct val="0"/>
              </a:spcAft>
            </a:pPr>
            <a:r>
              <a:rPr lang="en-US" altLang="en-US" sz="2000" dirty="0"/>
              <a:t>Start with a small sample, and then increase the sample size until a sample of sufficient size has been obtained</a:t>
            </a:r>
          </a:p>
          <a:p>
            <a:pPr lvl="1" fontAlgn="base">
              <a:spcAft>
                <a:spcPct val="0"/>
              </a:spcAft>
            </a:pPr>
            <a:r>
              <a:rPr lang="en-US" altLang="en-US" sz="2000" dirty="0"/>
              <a:t>Evaluate the sample to judge if it is large enough</a:t>
            </a:r>
          </a:p>
          <a:p>
            <a:pPr fontAlgn="base">
              <a:spcAft>
                <a:spcPct val="0"/>
              </a:spcAft>
            </a:pPr>
            <a:r>
              <a:rPr lang="en-US" altLang="en-US" sz="2000" dirty="0"/>
              <a:t>How it is done?</a:t>
            </a:r>
          </a:p>
          <a:p>
            <a:pPr lvl="1"/>
            <a:r>
              <a:rPr lang="en-GB" sz="2000" dirty="0"/>
              <a:t>Suppose, for instance, that progressive sampling is used to learn a predictive model. </a:t>
            </a:r>
          </a:p>
          <a:p>
            <a:pPr lvl="1"/>
            <a:r>
              <a:rPr lang="en-GB" sz="2000" dirty="0"/>
              <a:t>The accuracy of predictive models increases as the sample size increases, at some point the increase in accuracy levels off.</a:t>
            </a:r>
          </a:p>
          <a:p>
            <a:pPr lvl="1"/>
            <a:r>
              <a:rPr lang="en-GB" sz="2000" dirty="0"/>
              <a:t>Stop increasing the sample size at this </a:t>
            </a:r>
            <a:r>
              <a:rPr lang="en-GB" sz="2000" dirty="0" err="1"/>
              <a:t>leveling</a:t>
            </a:r>
            <a:r>
              <a:rPr lang="en-GB" sz="2000" dirty="0"/>
              <a:t>-off point.</a:t>
            </a:r>
            <a:endParaRPr lang="en-US" altLang="en-US" sz="2000" dirty="0"/>
          </a:p>
          <a:p>
            <a:pPr lvl="1" fontAlgn="base">
              <a:spcAft>
                <a:spcPct val="0"/>
              </a:spcAft>
            </a:pPr>
            <a:endParaRPr lang="en-US" altLang="en-US" sz="1800" dirty="0"/>
          </a:p>
        </p:txBody>
      </p:sp>
      <p:sp>
        <p:nvSpPr>
          <p:cNvPr id="2" name="Title 1">
            <a:extLst>
              <a:ext uri="{FF2B5EF4-FFF2-40B4-BE49-F238E27FC236}">
                <a16:creationId xmlns:a16="http://schemas.microsoft.com/office/drawing/2014/main" id="{150AFAD9-514F-4111-B386-D5A786CAE1CB}"/>
              </a:ext>
            </a:extLst>
          </p:cNvPr>
          <p:cNvSpPr>
            <a:spLocks noGrp="1"/>
          </p:cNvSpPr>
          <p:nvPr>
            <p:ph type="title" idx="4294967295"/>
          </p:nvPr>
        </p:nvSpPr>
        <p:spPr>
          <a:xfrm>
            <a:off x="304800" y="187325"/>
            <a:ext cx="6248400" cy="1089025"/>
          </a:xfrm>
        </p:spPr>
        <p:txBody>
          <a:bodyPr/>
          <a:lstStyle/>
          <a:p>
            <a:pPr>
              <a:defRPr/>
            </a:pPr>
            <a:r>
              <a:rPr lang="en-US" altLang="en-US" dirty="0"/>
              <a:t>Types of Sampling</a:t>
            </a:r>
            <a:endParaRPr lang="en-US" dirty="0"/>
          </a:p>
        </p:txBody>
      </p:sp>
      <p:sp>
        <p:nvSpPr>
          <p:cNvPr id="3" name="Footer Placeholder 2">
            <a:extLst>
              <a:ext uri="{FF2B5EF4-FFF2-40B4-BE49-F238E27FC236}">
                <a16:creationId xmlns:a16="http://schemas.microsoft.com/office/drawing/2014/main" id="{C0990D3D-2D72-438F-A365-848A4259AF30}"/>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DD4F6B3C-778F-401E-935F-CBEBDF9528C5}"/>
              </a:ext>
            </a:extLst>
          </p:cNvPr>
          <p:cNvSpPr>
            <a:spLocks noGrp="1"/>
          </p:cNvSpPr>
          <p:nvPr>
            <p:ph type="dt" sz="quarter" idx="11"/>
          </p:nvPr>
        </p:nvSpPr>
        <p:spPr/>
        <p:txBody>
          <a:bodyPr/>
          <a:lstStyle/>
          <a:p>
            <a:pPr>
              <a:defRPr/>
            </a:pPr>
            <a:fld id="{59E3A8A9-C471-484B-A6A6-249B07D84BF9}" type="datetime1">
              <a:rPr lang="en-US"/>
              <a:pPr>
                <a:defRPr/>
              </a:pPr>
              <a:t>9/21/2023</a:t>
            </a:fld>
            <a:endParaRPr lang="en-US" dirty="0"/>
          </a:p>
        </p:txBody>
      </p:sp>
      <p:sp>
        <p:nvSpPr>
          <p:cNvPr id="58374" name="Slide Number Placeholder 5">
            <a:extLst>
              <a:ext uri="{FF2B5EF4-FFF2-40B4-BE49-F238E27FC236}">
                <a16:creationId xmlns:a16="http://schemas.microsoft.com/office/drawing/2014/main" id="{9059BDF3-8670-4429-B4DE-2C4BC41A0C4D}"/>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8FCB76A-C62B-4359-A680-230D8F64A423}" type="slidenum">
              <a:rPr lang="en-US" altLang="en-US" sz="1200" smtClean="0">
                <a:solidFill>
                  <a:srgbClr val="898989"/>
                </a:solidFill>
              </a:rPr>
              <a:pPr>
                <a:spcBef>
                  <a:spcPct val="0"/>
                </a:spcBef>
                <a:buFontTx/>
                <a:buNone/>
              </a:pPr>
              <a:t>42</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a:extLst>
              <a:ext uri="{FF2B5EF4-FFF2-40B4-BE49-F238E27FC236}">
                <a16:creationId xmlns:a16="http://schemas.microsoft.com/office/drawing/2014/main" id="{338C25E2-EE2B-414A-928C-9C096B91AE07}"/>
              </a:ext>
            </a:extLst>
          </p:cNvPr>
          <p:cNvSpPr>
            <a:spLocks noGrp="1"/>
          </p:cNvSpPr>
          <p:nvPr>
            <p:ph idx="1"/>
          </p:nvPr>
        </p:nvSpPr>
        <p:spPr>
          <a:xfrm>
            <a:off x="423863" y="1524000"/>
            <a:ext cx="8229600" cy="4525963"/>
          </a:xfrm>
        </p:spPr>
        <p:txBody>
          <a:bodyPr/>
          <a:lstStyle/>
          <a:p>
            <a:pPr fontAlgn="base">
              <a:spcAft>
                <a:spcPct val="0"/>
              </a:spcAft>
            </a:pPr>
            <a:r>
              <a:rPr lang="en-US" altLang="en-US" dirty="0"/>
              <a:t>Reducing the number of features in a dataset</a:t>
            </a:r>
          </a:p>
          <a:p>
            <a:pPr fontAlgn="base">
              <a:spcAft>
                <a:spcPct val="0"/>
              </a:spcAft>
            </a:pPr>
            <a:r>
              <a:rPr lang="en-US" altLang="en-US" dirty="0"/>
              <a:t>Purpose</a:t>
            </a:r>
          </a:p>
          <a:p>
            <a:pPr lvl="1" fontAlgn="base">
              <a:spcAft>
                <a:spcPct val="0"/>
              </a:spcAft>
              <a:buFont typeface="Arial" pitchFamily="34" charset="0"/>
              <a:buChar char="•"/>
            </a:pPr>
            <a:r>
              <a:rPr lang="en-US" altLang="en-US" sz="2000" dirty="0"/>
              <a:t>More understandable models</a:t>
            </a:r>
          </a:p>
          <a:p>
            <a:pPr lvl="1" fontAlgn="base">
              <a:spcAft>
                <a:spcPct val="0"/>
              </a:spcAft>
              <a:buFont typeface="Arial" pitchFamily="34" charset="0"/>
              <a:buChar char="•"/>
            </a:pPr>
            <a:r>
              <a:rPr lang="en-US" altLang="en-US" sz="2000" dirty="0"/>
              <a:t>Reduce amount of time and memory required by data mining algorithms</a:t>
            </a:r>
          </a:p>
          <a:p>
            <a:pPr lvl="1" fontAlgn="base">
              <a:spcAft>
                <a:spcPct val="0"/>
              </a:spcAft>
              <a:buFont typeface="Arial" pitchFamily="34" charset="0"/>
              <a:buChar char="•"/>
            </a:pPr>
            <a:r>
              <a:rPr lang="en-US" altLang="en-US" sz="2000" dirty="0"/>
              <a:t>Allow data to be more easily visualized</a:t>
            </a:r>
          </a:p>
          <a:p>
            <a:pPr lvl="1" fontAlgn="base">
              <a:spcAft>
                <a:spcPct val="0"/>
              </a:spcAft>
              <a:buFont typeface="Arial" pitchFamily="34" charset="0"/>
              <a:buChar char="•"/>
            </a:pPr>
            <a:r>
              <a:rPr lang="en-US" altLang="en-US" sz="2000" dirty="0"/>
              <a:t>May help to eliminate irrelevant features or reduce noise</a:t>
            </a:r>
          </a:p>
        </p:txBody>
      </p:sp>
      <p:sp>
        <p:nvSpPr>
          <p:cNvPr id="2" name="Title 1">
            <a:extLst>
              <a:ext uri="{FF2B5EF4-FFF2-40B4-BE49-F238E27FC236}">
                <a16:creationId xmlns:a16="http://schemas.microsoft.com/office/drawing/2014/main" id="{00BAEED4-A827-48CE-9CF8-DF0FFC701181}"/>
              </a:ext>
            </a:extLst>
          </p:cNvPr>
          <p:cNvSpPr>
            <a:spLocks noGrp="1"/>
          </p:cNvSpPr>
          <p:nvPr>
            <p:ph type="title" idx="4294967295"/>
          </p:nvPr>
        </p:nvSpPr>
        <p:spPr>
          <a:xfrm>
            <a:off x="457200" y="76200"/>
            <a:ext cx="6096000" cy="1143000"/>
          </a:xfrm>
        </p:spPr>
        <p:txBody>
          <a:bodyPr/>
          <a:lstStyle/>
          <a:p>
            <a:pPr>
              <a:defRPr/>
            </a:pPr>
            <a:r>
              <a:rPr lang="en-US" altLang="en-US" dirty="0"/>
              <a:t>Feature Reduction</a:t>
            </a:r>
          </a:p>
        </p:txBody>
      </p:sp>
      <p:sp>
        <p:nvSpPr>
          <p:cNvPr id="3" name="Footer Placeholder 2">
            <a:extLst>
              <a:ext uri="{FF2B5EF4-FFF2-40B4-BE49-F238E27FC236}">
                <a16:creationId xmlns:a16="http://schemas.microsoft.com/office/drawing/2014/main" id="{5201AAF4-714E-42FF-80AA-73B6F8AF558B}"/>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C1BF61AC-353C-499C-ABC3-BF42935E9952}"/>
              </a:ext>
            </a:extLst>
          </p:cNvPr>
          <p:cNvSpPr>
            <a:spLocks noGrp="1"/>
          </p:cNvSpPr>
          <p:nvPr>
            <p:ph type="dt" sz="quarter" idx="11"/>
          </p:nvPr>
        </p:nvSpPr>
        <p:spPr/>
        <p:txBody>
          <a:bodyPr/>
          <a:lstStyle/>
          <a:p>
            <a:pPr>
              <a:defRPr/>
            </a:pPr>
            <a:fld id="{1D26CC81-7788-4144-BD97-110DAEA70455}" type="datetime1">
              <a:rPr lang="en-US"/>
              <a:pPr>
                <a:defRPr/>
              </a:pPr>
              <a:t>9/21/2023</a:t>
            </a:fld>
            <a:endParaRPr lang="en-US" dirty="0"/>
          </a:p>
        </p:txBody>
      </p:sp>
      <p:sp>
        <p:nvSpPr>
          <p:cNvPr id="59398" name="Slide Number Placeholder 5">
            <a:extLst>
              <a:ext uri="{FF2B5EF4-FFF2-40B4-BE49-F238E27FC236}">
                <a16:creationId xmlns:a16="http://schemas.microsoft.com/office/drawing/2014/main" id="{6C9AC9B9-A87C-4974-8885-CE2BB58BD15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C82BD22-C689-4EF6-8DF9-B789967C2A88}" type="slidenum">
              <a:rPr lang="en-US" altLang="en-US" sz="1200" smtClean="0">
                <a:solidFill>
                  <a:srgbClr val="898989"/>
                </a:solidFill>
              </a:rPr>
              <a:pPr>
                <a:spcBef>
                  <a:spcPct val="0"/>
                </a:spcBef>
                <a:buFontTx/>
                <a:buNone/>
              </a:pPr>
              <a:t>43</a:t>
            </a:fld>
            <a:endParaRPr lang="en-US" altLang="en-US" sz="12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a:extLst>
              <a:ext uri="{FF2B5EF4-FFF2-40B4-BE49-F238E27FC236}">
                <a16:creationId xmlns:a16="http://schemas.microsoft.com/office/drawing/2014/main" id="{DE1C5FB1-690B-4235-909B-30975EC63EDD}"/>
              </a:ext>
            </a:extLst>
          </p:cNvPr>
          <p:cNvSpPr>
            <a:spLocks noGrp="1"/>
          </p:cNvSpPr>
          <p:nvPr>
            <p:ph idx="1"/>
          </p:nvPr>
        </p:nvSpPr>
        <p:spPr>
          <a:xfrm>
            <a:off x="555625" y="1493838"/>
            <a:ext cx="8229600" cy="4525962"/>
          </a:xfrm>
        </p:spPr>
        <p:txBody>
          <a:bodyPr/>
          <a:lstStyle/>
          <a:p>
            <a:pPr fontAlgn="base">
              <a:spcAft>
                <a:spcPct val="0"/>
              </a:spcAft>
            </a:pPr>
            <a:r>
              <a:rPr lang="en-US" altLang="en-US" dirty="0"/>
              <a:t>When dimension (attributes) increases, analysis become significantly harder </a:t>
            </a:r>
          </a:p>
          <a:p>
            <a:pPr fontAlgn="base">
              <a:spcAft>
                <a:spcPct val="0"/>
              </a:spcAft>
            </a:pPr>
            <a:r>
              <a:rPr lang="en-US" altLang="en-US" dirty="0"/>
              <a:t>Data becomes increasingly sparse in the space that it occupies</a:t>
            </a:r>
          </a:p>
          <a:p>
            <a:pPr fontAlgn="base">
              <a:spcAft>
                <a:spcPct val="0"/>
              </a:spcAft>
            </a:pPr>
            <a:r>
              <a:rPr lang="en-US" altLang="en-US" dirty="0"/>
              <a:t>Classification</a:t>
            </a:r>
          </a:p>
          <a:p>
            <a:pPr lvl="1" fontAlgn="base">
              <a:spcAft>
                <a:spcPct val="0"/>
              </a:spcAft>
            </a:pPr>
            <a:r>
              <a:rPr lang="en-US" altLang="en-US" sz="2000" dirty="0"/>
              <a:t>Model not able to learn </a:t>
            </a:r>
          </a:p>
          <a:p>
            <a:pPr fontAlgn="base">
              <a:spcAft>
                <a:spcPct val="0"/>
              </a:spcAft>
            </a:pPr>
            <a:r>
              <a:rPr lang="en-US" altLang="en-US" dirty="0"/>
              <a:t>Clustering and outlier detection</a:t>
            </a:r>
          </a:p>
          <a:p>
            <a:pPr lvl="1" fontAlgn="base">
              <a:spcAft>
                <a:spcPct val="0"/>
              </a:spcAft>
            </a:pPr>
            <a:r>
              <a:rPr lang="en-US" altLang="en-US" sz="2000" dirty="0"/>
              <a:t>Definitions of distance between points, and density which is critical become less meaningful</a:t>
            </a:r>
          </a:p>
          <a:p>
            <a:pPr fontAlgn="base">
              <a:spcAft>
                <a:spcPct val="0"/>
              </a:spcAft>
            </a:pPr>
            <a:endParaRPr lang="en-US" altLang="en-US" dirty="0"/>
          </a:p>
        </p:txBody>
      </p:sp>
      <p:sp>
        <p:nvSpPr>
          <p:cNvPr id="2" name="Title 1">
            <a:extLst>
              <a:ext uri="{FF2B5EF4-FFF2-40B4-BE49-F238E27FC236}">
                <a16:creationId xmlns:a16="http://schemas.microsoft.com/office/drawing/2014/main" id="{7E98FAC7-F402-483B-9283-A41EBE4562A7}"/>
              </a:ext>
            </a:extLst>
          </p:cNvPr>
          <p:cNvSpPr>
            <a:spLocks noGrp="1"/>
          </p:cNvSpPr>
          <p:nvPr>
            <p:ph type="title" idx="4294967295"/>
          </p:nvPr>
        </p:nvSpPr>
        <p:spPr>
          <a:xfrm>
            <a:off x="457200" y="76200"/>
            <a:ext cx="8229600" cy="1143000"/>
          </a:xfrm>
        </p:spPr>
        <p:txBody>
          <a:bodyPr/>
          <a:lstStyle/>
          <a:p>
            <a:pPr>
              <a:defRPr/>
            </a:pPr>
            <a:r>
              <a:rPr lang="en-US" altLang="en-US" dirty="0"/>
              <a:t>Curse of Dimensionality</a:t>
            </a:r>
            <a:endParaRPr lang="en-US" dirty="0"/>
          </a:p>
        </p:txBody>
      </p:sp>
      <p:sp>
        <p:nvSpPr>
          <p:cNvPr id="3" name="Footer Placeholder 2">
            <a:extLst>
              <a:ext uri="{FF2B5EF4-FFF2-40B4-BE49-F238E27FC236}">
                <a16:creationId xmlns:a16="http://schemas.microsoft.com/office/drawing/2014/main" id="{468D0A2C-488B-4029-B229-483328BFB40E}"/>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BF674CBF-3B43-4C54-AF54-BC7B952BDC7B}"/>
              </a:ext>
            </a:extLst>
          </p:cNvPr>
          <p:cNvSpPr>
            <a:spLocks noGrp="1"/>
          </p:cNvSpPr>
          <p:nvPr>
            <p:ph type="dt" sz="quarter" idx="11"/>
          </p:nvPr>
        </p:nvSpPr>
        <p:spPr/>
        <p:txBody>
          <a:bodyPr/>
          <a:lstStyle/>
          <a:p>
            <a:pPr>
              <a:defRPr/>
            </a:pPr>
            <a:fld id="{19F2555C-9F92-40A8-998F-1F1D37B5745B}" type="datetime1">
              <a:rPr lang="en-US"/>
              <a:pPr>
                <a:defRPr/>
              </a:pPr>
              <a:t>9/21/2023</a:t>
            </a:fld>
            <a:endParaRPr lang="en-US" dirty="0"/>
          </a:p>
        </p:txBody>
      </p:sp>
      <p:sp>
        <p:nvSpPr>
          <p:cNvPr id="60422" name="Slide Number Placeholder 5">
            <a:extLst>
              <a:ext uri="{FF2B5EF4-FFF2-40B4-BE49-F238E27FC236}">
                <a16:creationId xmlns:a16="http://schemas.microsoft.com/office/drawing/2014/main" id="{258A20C4-0320-4732-9ABC-BB591D1974F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BCD3DBE-46F2-45E5-A176-6C1ABE93CA7C}" type="slidenum">
              <a:rPr lang="en-US" altLang="en-US" sz="1200" smtClean="0">
                <a:solidFill>
                  <a:srgbClr val="898989"/>
                </a:solidFill>
              </a:rPr>
              <a:pPr>
                <a:spcBef>
                  <a:spcPct val="0"/>
                </a:spcBef>
                <a:buFontTx/>
                <a:buNone/>
              </a:pPr>
              <a:t>44</a:t>
            </a:fld>
            <a:endParaRPr lang="en-US" altLang="en-US" sz="120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a16="http://schemas.microsoft.com/office/drawing/2014/main" id="{BF4BAC24-56DC-4207-B198-4D66F07C498A}"/>
              </a:ext>
            </a:extLst>
          </p:cNvPr>
          <p:cNvSpPr>
            <a:spLocks noGrp="1"/>
          </p:cNvSpPr>
          <p:nvPr>
            <p:ph idx="1"/>
          </p:nvPr>
        </p:nvSpPr>
        <p:spPr>
          <a:xfrm>
            <a:off x="533400" y="1528763"/>
            <a:ext cx="8229600" cy="4525962"/>
          </a:xfrm>
        </p:spPr>
        <p:txBody>
          <a:bodyPr/>
          <a:lstStyle/>
          <a:p>
            <a:pPr fontAlgn="base">
              <a:spcAft>
                <a:spcPct val="0"/>
              </a:spcAft>
            </a:pPr>
            <a:r>
              <a:rPr lang="en-US" altLang="en-US"/>
              <a:t>Types:</a:t>
            </a:r>
          </a:p>
          <a:p>
            <a:pPr lvl="1" fontAlgn="base">
              <a:spcAft>
                <a:spcPct val="0"/>
              </a:spcAft>
            </a:pPr>
            <a:r>
              <a:rPr lang="en-US" altLang="en-US" sz="2000"/>
              <a:t>Creating new attributes that are a combination of the old attributes</a:t>
            </a:r>
          </a:p>
          <a:p>
            <a:pPr lvl="2"/>
            <a:r>
              <a:rPr lang="en-US" altLang="en-US" sz="2000"/>
              <a:t>Dimensionality reduction</a:t>
            </a:r>
          </a:p>
          <a:p>
            <a:pPr lvl="1" fontAlgn="base">
              <a:spcAft>
                <a:spcPct val="0"/>
              </a:spcAft>
            </a:pPr>
            <a:r>
              <a:rPr lang="en-US" altLang="en-US" sz="2000"/>
              <a:t>Selecting attributes that are a subset of the original attributes</a:t>
            </a:r>
          </a:p>
          <a:p>
            <a:pPr lvl="2"/>
            <a:r>
              <a:rPr lang="en-US" altLang="en-US" sz="2000"/>
              <a:t>Feature subset selection or feature selection</a:t>
            </a:r>
          </a:p>
          <a:p>
            <a:pPr fontAlgn="base">
              <a:spcAft>
                <a:spcPct val="0"/>
              </a:spcAft>
            </a:pPr>
            <a:r>
              <a:rPr lang="en-US" altLang="en-US"/>
              <a:t>Dimensionality Reduction Techniques</a:t>
            </a:r>
          </a:p>
          <a:p>
            <a:pPr lvl="1" fontAlgn="base">
              <a:spcAft>
                <a:spcPct val="0"/>
              </a:spcAft>
            </a:pPr>
            <a:r>
              <a:rPr lang="en-US" altLang="en-US" sz="1800"/>
              <a:t>Principle Component Analysis (PCA)</a:t>
            </a:r>
          </a:p>
          <a:p>
            <a:pPr lvl="1" fontAlgn="base">
              <a:spcAft>
                <a:spcPct val="0"/>
              </a:spcAft>
            </a:pPr>
            <a:r>
              <a:rPr lang="en-US" altLang="en-US" sz="1800"/>
              <a:t>Singular Value Decomposition (SVD)</a:t>
            </a:r>
          </a:p>
          <a:p>
            <a:pPr fontAlgn="base">
              <a:spcAft>
                <a:spcPct val="0"/>
              </a:spcAft>
            </a:pPr>
            <a:endParaRPr lang="en-US" altLang="en-US"/>
          </a:p>
        </p:txBody>
      </p:sp>
      <p:sp>
        <p:nvSpPr>
          <p:cNvPr id="2" name="Title 1">
            <a:extLst>
              <a:ext uri="{FF2B5EF4-FFF2-40B4-BE49-F238E27FC236}">
                <a16:creationId xmlns:a16="http://schemas.microsoft.com/office/drawing/2014/main" id="{E2F9A148-724A-48A7-B631-743C1A62CCC3}"/>
              </a:ext>
            </a:extLst>
          </p:cNvPr>
          <p:cNvSpPr>
            <a:spLocks noGrp="1"/>
          </p:cNvSpPr>
          <p:nvPr>
            <p:ph type="title" idx="4294967295"/>
          </p:nvPr>
        </p:nvSpPr>
        <p:spPr>
          <a:xfrm>
            <a:off x="219075" y="149225"/>
            <a:ext cx="6477000" cy="1143000"/>
          </a:xfrm>
        </p:spPr>
        <p:txBody>
          <a:bodyPr/>
          <a:lstStyle/>
          <a:p>
            <a:pPr>
              <a:defRPr/>
            </a:pPr>
            <a:r>
              <a:rPr lang="en-US" altLang="en-US"/>
              <a:t>Feature </a:t>
            </a:r>
            <a:r>
              <a:rPr lang="en-US" altLang="en-US" dirty="0"/>
              <a:t>Reduction</a:t>
            </a:r>
          </a:p>
        </p:txBody>
      </p:sp>
      <p:sp>
        <p:nvSpPr>
          <p:cNvPr id="3" name="Footer Placeholder 2">
            <a:extLst>
              <a:ext uri="{FF2B5EF4-FFF2-40B4-BE49-F238E27FC236}">
                <a16:creationId xmlns:a16="http://schemas.microsoft.com/office/drawing/2014/main" id="{4B7B07F5-61F0-4947-8117-AF845CF2BE47}"/>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060CDACD-EC05-40A4-8791-B37D287C2B7E}"/>
              </a:ext>
            </a:extLst>
          </p:cNvPr>
          <p:cNvSpPr>
            <a:spLocks noGrp="1"/>
          </p:cNvSpPr>
          <p:nvPr>
            <p:ph type="dt" sz="quarter" idx="11"/>
          </p:nvPr>
        </p:nvSpPr>
        <p:spPr/>
        <p:txBody>
          <a:bodyPr/>
          <a:lstStyle/>
          <a:p>
            <a:pPr>
              <a:defRPr/>
            </a:pPr>
            <a:fld id="{21391CF1-B0C8-45FB-B978-96270FADD603}" type="datetime1">
              <a:rPr lang="en-US"/>
              <a:pPr>
                <a:defRPr/>
              </a:pPr>
              <a:t>9/21/2023</a:t>
            </a:fld>
            <a:endParaRPr lang="en-US" dirty="0"/>
          </a:p>
        </p:txBody>
      </p:sp>
      <p:sp>
        <p:nvSpPr>
          <p:cNvPr id="61446" name="Slide Number Placeholder 5">
            <a:extLst>
              <a:ext uri="{FF2B5EF4-FFF2-40B4-BE49-F238E27FC236}">
                <a16:creationId xmlns:a16="http://schemas.microsoft.com/office/drawing/2014/main" id="{61F6EDAB-27B8-4E75-898A-4E31C1A7CBA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55B6D54-5FBD-4C39-A2E9-BA5985D793B9}" type="slidenum">
              <a:rPr lang="en-US" altLang="en-US" sz="1200" smtClean="0">
                <a:solidFill>
                  <a:srgbClr val="898989"/>
                </a:solidFill>
              </a:rPr>
              <a:pPr>
                <a:spcBef>
                  <a:spcPct val="0"/>
                </a:spcBef>
                <a:buFontTx/>
                <a:buNone/>
              </a:pPr>
              <a:t>45</a:t>
            </a:fld>
            <a:endParaRPr lang="en-US" altLang="en-US" sz="120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a16="http://schemas.microsoft.com/office/drawing/2014/main" id="{8179D7E5-6E39-41D8-A885-C87C9648D97D}"/>
              </a:ext>
            </a:extLst>
          </p:cNvPr>
          <p:cNvSpPr>
            <a:spLocks noGrp="1"/>
          </p:cNvSpPr>
          <p:nvPr>
            <p:ph idx="1"/>
          </p:nvPr>
        </p:nvSpPr>
        <p:spPr>
          <a:xfrm>
            <a:off x="411163" y="1501775"/>
            <a:ext cx="8229600" cy="4525963"/>
          </a:xfrm>
        </p:spPr>
        <p:txBody>
          <a:bodyPr/>
          <a:lstStyle/>
          <a:p>
            <a:pPr fontAlgn="base">
              <a:spcAft>
                <a:spcPct val="0"/>
              </a:spcAft>
              <a:defRPr/>
            </a:pPr>
            <a:r>
              <a:rPr lang="en-US" altLang="en-US" dirty="0"/>
              <a:t>Use techniques from linear algebra </a:t>
            </a:r>
          </a:p>
          <a:p>
            <a:pPr fontAlgn="base">
              <a:spcAft>
                <a:spcPct val="0"/>
              </a:spcAft>
              <a:defRPr/>
            </a:pPr>
            <a:r>
              <a:rPr lang="en-US" altLang="en-US" dirty="0"/>
              <a:t>Maps the data from a high-dimensional space into a lower-dimensional space</a:t>
            </a:r>
          </a:p>
          <a:p>
            <a:pPr fontAlgn="base">
              <a:spcAft>
                <a:spcPct val="0"/>
              </a:spcAft>
              <a:defRPr/>
            </a:pPr>
            <a:r>
              <a:rPr lang="en-US" altLang="en-US" dirty="0"/>
              <a:t>Continuous data</a:t>
            </a:r>
          </a:p>
          <a:p>
            <a:pPr fontAlgn="base">
              <a:spcAft>
                <a:spcPct val="0"/>
              </a:spcAft>
              <a:defRPr/>
            </a:pPr>
            <a:r>
              <a:rPr lang="en-US" altLang="en-US" dirty="0"/>
              <a:t>Finds new attributes (principal components) that</a:t>
            </a:r>
          </a:p>
          <a:p>
            <a:pPr lvl="1" fontAlgn="base">
              <a:spcAft>
                <a:spcPct val="0"/>
              </a:spcAft>
              <a:defRPr/>
            </a:pPr>
            <a:r>
              <a:rPr lang="en-US" altLang="en-US" sz="2000" dirty="0"/>
              <a:t>are linear combinations of the original attributes</a:t>
            </a:r>
          </a:p>
          <a:p>
            <a:pPr lvl="1" fontAlgn="base">
              <a:spcAft>
                <a:spcPct val="0"/>
              </a:spcAft>
              <a:defRPr/>
            </a:pPr>
            <a:r>
              <a:rPr lang="en-US" altLang="en-US" sz="2000" dirty="0"/>
              <a:t>are orthogonal (perpendicular) to each other</a:t>
            </a:r>
          </a:p>
          <a:p>
            <a:pPr lvl="1" fontAlgn="base">
              <a:spcAft>
                <a:spcPct val="0"/>
              </a:spcAft>
              <a:defRPr/>
            </a:pPr>
            <a:r>
              <a:rPr lang="en-US" altLang="en-US" sz="2000" dirty="0"/>
              <a:t>capture the maximum amount of variation in the data</a:t>
            </a:r>
          </a:p>
          <a:p>
            <a:pPr marL="0" indent="0" fontAlgn="base">
              <a:spcAft>
                <a:spcPct val="0"/>
              </a:spcAft>
              <a:buFont typeface="Arial" panose="020B0604020202020204" pitchFamily="34" charset="0"/>
              <a:buNone/>
              <a:defRPr/>
            </a:pPr>
            <a:endParaRPr lang="en-US" altLang="en-US" dirty="0"/>
          </a:p>
        </p:txBody>
      </p:sp>
      <p:sp>
        <p:nvSpPr>
          <p:cNvPr id="2" name="Title 1">
            <a:extLst>
              <a:ext uri="{FF2B5EF4-FFF2-40B4-BE49-F238E27FC236}">
                <a16:creationId xmlns:a16="http://schemas.microsoft.com/office/drawing/2014/main" id="{B8671FBB-09C5-4FEC-B74B-5514FE532FFF}"/>
              </a:ext>
            </a:extLst>
          </p:cNvPr>
          <p:cNvSpPr>
            <a:spLocks noGrp="1"/>
          </p:cNvSpPr>
          <p:nvPr>
            <p:ph type="title" idx="4294967295"/>
          </p:nvPr>
        </p:nvSpPr>
        <p:spPr>
          <a:xfrm>
            <a:off x="457200" y="93663"/>
            <a:ext cx="6096000" cy="1143000"/>
          </a:xfrm>
        </p:spPr>
        <p:txBody>
          <a:bodyPr>
            <a:normAutofit fontScale="90000"/>
          </a:bodyPr>
          <a:lstStyle/>
          <a:p>
            <a:pPr>
              <a:defRPr/>
            </a:pPr>
            <a:r>
              <a:rPr lang="en-US" altLang="en-US" dirty="0"/>
              <a:t>Dimensionality Reduction: PCA</a:t>
            </a:r>
            <a:endParaRPr lang="en-US" dirty="0"/>
          </a:p>
        </p:txBody>
      </p:sp>
      <p:sp>
        <p:nvSpPr>
          <p:cNvPr id="3" name="Footer Placeholder 2">
            <a:extLst>
              <a:ext uri="{FF2B5EF4-FFF2-40B4-BE49-F238E27FC236}">
                <a16:creationId xmlns:a16="http://schemas.microsoft.com/office/drawing/2014/main" id="{6276F160-3DC1-4FFE-BAB3-971E290594FE}"/>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A2DD6586-48DF-4A26-B7F0-F2F9A3EBC029}"/>
              </a:ext>
            </a:extLst>
          </p:cNvPr>
          <p:cNvSpPr>
            <a:spLocks noGrp="1"/>
          </p:cNvSpPr>
          <p:nvPr>
            <p:ph type="dt" sz="quarter" idx="11"/>
          </p:nvPr>
        </p:nvSpPr>
        <p:spPr/>
        <p:txBody>
          <a:bodyPr/>
          <a:lstStyle/>
          <a:p>
            <a:pPr>
              <a:defRPr/>
            </a:pPr>
            <a:fld id="{FEB48241-FAB4-4614-B292-128750D12A90}" type="datetime1">
              <a:rPr lang="en-US"/>
              <a:pPr>
                <a:defRPr/>
              </a:pPr>
              <a:t>9/21/2023</a:t>
            </a:fld>
            <a:endParaRPr lang="en-US" dirty="0"/>
          </a:p>
        </p:txBody>
      </p:sp>
      <p:sp>
        <p:nvSpPr>
          <p:cNvPr id="62470" name="Slide Number Placeholder 5">
            <a:extLst>
              <a:ext uri="{FF2B5EF4-FFF2-40B4-BE49-F238E27FC236}">
                <a16:creationId xmlns:a16="http://schemas.microsoft.com/office/drawing/2014/main" id="{5B345334-A91A-4C0B-8757-EDC8A673EFC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BDAF85F-DB3B-4FAC-BBFF-D0DD4F76C3C0}" type="slidenum">
              <a:rPr lang="en-US" altLang="en-US" sz="1200" smtClean="0">
                <a:solidFill>
                  <a:srgbClr val="898989"/>
                </a:solidFill>
              </a:rPr>
              <a:pPr>
                <a:spcBef>
                  <a:spcPct val="0"/>
                </a:spcBef>
                <a:buFontTx/>
                <a:buNone/>
              </a:pPr>
              <a:t>46</a:t>
            </a:fld>
            <a:endParaRPr lang="en-US" altLang="en-US" sz="1200">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Content Placeholder 2">
            <a:extLst>
              <a:ext uri="{FF2B5EF4-FFF2-40B4-BE49-F238E27FC236}">
                <a16:creationId xmlns:a16="http://schemas.microsoft.com/office/drawing/2014/main" id="{71F5461B-18C4-44B1-80AC-654EB0F317D3}"/>
              </a:ext>
            </a:extLst>
          </p:cNvPr>
          <p:cNvSpPr>
            <a:spLocks noGrp="1"/>
          </p:cNvSpPr>
          <p:nvPr>
            <p:ph idx="1"/>
          </p:nvPr>
        </p:nvSpPr>
        <p:spPr>
          <a:xfrm>
            <a:off x="304800" y="1493838"/>
            <a:ext cx="8229600" cy="4525962"/>
          </a:xfrm>
        </p:spPr>
        <p:txBody>
          <a:bodyPr/>
          <a:lstStyle/>
          <a:p>
            <a:pPr fontAlgn="base">
              <a:spcAft>
                <a:spcPct val="0"/>
              </a:spcAft>
            </a:pPr>
            <a:r>
              <a:rPr lang="en-US" altLang="en-US"/>
              <a:t>Goal is to find a projection that captures the largest  amount of variation in data</a:t>
            </a:r>
          </a:p>
          <a:p>
            <a:pPr fontAlgn="base">
              <a:spcAft>
                <a:spcPct val="0"/>
              </a:spcAft>
            </a:pPr>
            <a:endParaRPr lang="en-US" altLang="en-US"/>
          </a:p>
          <a:p>
            <a:pPr fontAlgn="base">
              <a:spcAft>
                <a:spcPct val="0"/>
              </a:spcAft>
            </a:pPr>
            <a:endParaRPr lang="en-US" altLang="en-US"/>
          </a:p>
        </p:txBody>
      </p:sp>
      <p:sp>
        <p:nvSpPr>
          <p:cNvPr id="2" name="Title 1">
            <a:extLst>
              <a:ext uri="{FF2B5EF4-FFF2-40B4-BE49-F238E27FC236}">
                <a16:creationId xmlns:a16="http://schemas.microsoft.com/office/drawing/2014/main" id="{DF8EFC16-6689-4A51-9CE0-F1046BBD1A34}"/>
              </a:ext>
            </a:extLst>
          </p:cNvPr>
          <p:cNvSpPr>
            <a:spLocks noGrp="1"/>
          </p:cNvSpPr>
          <p:nvPr>
            <p:ph type="title" idx="4294967295"/>
          </p:nvPr>
        </p:nvSpPr>
        <p:spPr>
          <a:xfrm>
            <a:off x="388938" y="134938"/>
            <a:ext cx="6164262" cy="1143000"/>
          </a:xfrm>
        </p:spPr>
        <p:txBody>
          <a:bodyPr>
            <a:normAutofit fontScale="90000"/>
          </a:bodyPr>
          <a:lstStyle/>
          <a:p>
            <a:pPr>
              <a:defRPr/>
            </a:pPr>
            <a:r>
              <a:rPr lang="en-US" altLang="en-US" dirty="0"/>
              <a:t>Dimensionality Reduction: PCA</a:t>
            </a:r>
            <a:endParaRPr lang="en-US" dirty="0"/>
          </a:p>
        </p:txBody>
      </p:sp>
      <p:pic>
        <p:nvPicPr>
          <p:cNvPr id="63492" name="Picture 10">
            <a:extLst>
              <a:ext uri="{FF2B5EF4-FFF2-40B4-BE49-F238E27FC236}">
                <a16:creationId xmlns:a16="http://schemas.microsoft.com/office/drawing/2014/main" id="{066EAEAE-46B3-447C-85A9-CF7DAEE7F5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3963" y="2641600"/>
            <a:ext cx="2613025"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EAD64222-B856-4B83-BE5B-C8C8AB051788}"/>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0C82CCB2-397E-4ACE-9E0D-01FF6A178770}"/>
              </a:ext>
            </a:extLst>
          </p:cNvPr>
          <p:cNvSpPr>
            <a:spLocks noGrp="1"/>
          </p:cNvSpPr>
          <p:nvPr>
            <p:ph type="dt" sz="quarter" idx="11"/>
          </p:nvPr>
        </p:nvSpPr>
        <p:spPr/>
        <p:txBody>
          <a:bodyPr/>
          <a:lstStyle/>
          <a:p>
            <a:pPr>
              <a:defRPr/>
            </a:pPr>
            <a:fld id="{DD6AC22C-3CB0-4170-A673-1C135EAB1005}" type="datetime1">
              <a:rPr lang="en-US"/>
              <a:pPr>
                <a:defRPr/>
              </a:pPr>
              <a:t>9/21/2023</a:t>
            </a:fld>
            <a:endParaRPr lang="en-US" dirty="0"/>
          </a:p>
        </p:txBody>
      </p:sp>
      <p:sp>
        <p:nvSpPr>
          <p:cNvPr id="63495" name="Slide Number Placeholder 5">
            <a:extLst>
              <a:ext uri="{FF2B5EF4-FFF2-40B4-BE49-F238E27FC236}">
                <a16:creationId xmlns:a16="http://schemas.microsoft.com/office/drawing/2014/main" id="{ADC500E6-CCD7-4F8E-901E-424F6E67D55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0186E7C-6769-46B2-B78D-4514E41D6A1B}" type="slidenum">
              <a:rPr lang="en-US" altLang="en-US" sz="1200" smtClean="0">
                <a:solidFill>
                  <a:srgbClr val="898989"/>
                </a:solidFill>
              </a:rPr>
              <a:pPr>
                <a:spcBef>
                  <a:spcPct val="0"/>
                </a:spcBef>
                <a:buFontTx/>
                <a:buNone/>
              </a:pPr>
              <a:t>47</a:t>
            </a:fld>
            <a:endParaRPr lang="en-US" altLang="en-US"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a:extLst>
              <a:ext uri="{FF2B5EF4-FFF2-40B4-BE49-F238E27FC236}">
                <a16:creationId xmlns:a16="http://schemas.microsoft.com/office/drawing/2014/main" id="{B02AEF25-FBF9-4337-B97F-016610087DC0}"/>
              </a:ext>
            </a:extLst>
          </p:cNvPr>
          <p:cNvSpPr>
            <a:spLocks noGrp="1"/>
          </p:cNvSpPr>
          <p:nvPr>
            <p:ph idx="1"/>
          </p:nvPr>
        </p:nvSpPr>
        <p:spPr>
          <a:xfrm>
            <a:off x="582613" y="1487488"/>
            <a:ext cx="8229600" cy="4525962"/>
          </a:xfrm>
        </p:spPr>
        <p:txBody>
          <a:bodyPr/>
          <a:lstStyle/>
          <a:p>
            <a:pPr fontAlgn="base">
              <a:spcAft>
                <a:spcPct val="0"/>
              </a:spcAft>
              <a:buFont typeface="Wingdings" panose="05000000000000000000" pitchFamily="2" charset="2"/>
              <a:buChar char="§"/>
            </a:pPr>
            <a:r>
              <a:rPr lang="en-US" altLang="en-US"/>
              <a:t>Use/Select only a subset of features</a:t>
            </a:r>
          </a:p>
          <a:p>
            <a:pPr fontAlgn="base">
              <a:spcAft>
                <a:spcPct val="0"/>
              </a:spcAft>
              <a:buFont typeface="Wingdings" panose="05000000000000000000" pitchFamily="2" charset="2"/>
              <a:buChar char="§"/>
            </a:pPr>
            <a:r>
              <a:rPr lang="en-US" altLang="en-US"/>
              <a:t>Eliminates redundant and irrelevant features</a:t>
            </a:r>
          </a:p>
          <a:p>
            <a:pPr fontAlgn="base">
              <a:spcAft>
                <a:spcPct val="0"/>
              </a:spcAft>
              <a:buFont typeface="Wingdings" panose="05000000000000000000" pitchFamily="2" charset="2"/>
              <a:buChar char="§"/>
            </a:pPr>
            <a:r>
              <a:rPr lang="en-US" altLang="en-US"/>
              <a:t>Redundant features </a:t>
            </a:r>
          </a:p>
          <a:p>
            <a:pPr lvl="1" fontAlgn="base">
              <a:spcAft>
                <a:spcPct val="0"/>
              </a:spcAft>
            </a:pPr>
            <a:r>
              <a:rPr lang="en-US" altLang="en-US" sz="1800"/>
              <a:t>Duplicate</a:t>
            </a:r>
          </a:p>
          <a:p>
            <a:pPr lvl="1" fontAlgn="base">
              <a:spcAft>
                <a:spcPct val="0"/>
              </a:spcAft>
            </a:pPr>
            <a:r>
              <a:rPr lang="en-US" altLang="en-US" sz="1800"/>
              <a:t>Much or all of the information is contained in one or more other attributes</a:t>
            </a:r>
          </a:p>
          <a:p>
            <a:pPr lvl="1" fontAlgn="base">
              <a:spcAft>
                <a:spcPct val="0"/>
              </a:spcAft>
            </a:pPr>
            <a:r>
              <a:rPr lang="en-US" altLang="en-US" sz="1800"/>
              <a:t>Example: purchase price of a product and the amount of sales tax paid</a:t>
            </a:r>
          </a:p>
          <a:p>
            <a:pPr fontAlgn="base">
              <a:spcAft>
                <a:spcPct val="0"/>
              </a:spcAft>
              <a:buFont typeface="Wingdings" panose="05000000000000000000" pitchFamily="2" charset="2"/>
              <a:buChar char="§"/>
            </a:pPr>
            <a:r>
              <a:rPr lang="en-US" altLang="en-US"/>
              <a:t>Irrelevant features</a:t>
            </a:r>
          </a:p>
          <a:p>
            <a:pPr lvl="1" fontAlgn="base">
              <a:spcAft>
                <a:spcPct val="0"/>
              </a:spcAft>
            </a:pPr>
            <a:r>
              <a:rPr lang="en-US" altLang="en-US" sz="1800"/>
              <a:t>Contain no information that is useful for the data mining task at hand</a:t>
            </a:r>
          </a:p>
          <a:p>
            <a:pPr lvl="1" fontAlgn="base">
              <a:spcAft>
                <a:spcPct val="0"/>
              </a:spcAft>
            </a:pPr>
            <a:r>
              <a:rPr lang="en-US" altLang="en-US" sz="1800"/>
              <a:t>Example: Students' ID is often irrelevant to the task of predicting students' GPA</a:t>
            </a:r>
          </a:p>
          <a:p>
            <a:pPr fontAlgn="base">
              <a:spcAft>
                <a:spcPct val="0"/>
              </a:spcAft>
            </a:pPr>
            <a:endParaRPr lang="en-US" altLang="en-US"/>
          </a:p>
        </p:txBody>
      </p:sp>
      <p:sp>
        <p:nvSpPr>
          <p:cNvPr id="2" name="Title 1">
            <a:extLst>
              <a:ext uri="{FF2B5EF4-FFF2-40B4-BE49-F238E27FC236}">
                <a16:creationId xmlns:a16="http://schemas.microsoft.com/office/drawing/2014/main" id="{3217E3DA-BE75-4188-945D-6E67286E94D4}"/>
              </a:ext>
            </a:extLst>
          </p:cNvPr>
          <p:cNvSpPr>
            <a:spLocks noGrp="1"/>
          </p:cNvSpPr>
          <p:nvPr>
            <p:ph type="title" idx="4294967295"/>
          </p:nvPr>
        </p:nvSpPr>
        <p:spPr>
          <a:xfrm>
            <a:off x="319088" y="58738"/>
            <a:ext cx="6359525" cy="1143000"/>
          </a:xfrm>
        </p:spPr>
        <p:txBody>
          <a:bodyPr/>
          <a:lstStyle/>
          <a:p>
            <a:pPr>
              <a:defRPr/>
            </a:pPr>
            <a:r>
              <a:rPr lang="en-US" altLang="en-US" dirty="0"/>
              <a:t>Feature Subset Selection</a:t>
            </a:r>
            <a:endParaRPr lang="en-US" dirty="0"/>
          </a:p>
        </p:txBody>
      </p:sp>
      <p:sp>
        <p:nvSpPr>
          <p:cNvPr id="3" name="Footer Placeholder 2">
            <a:extLst>
              <a:ext uri="{FF2B5EF4-FFF2-40B4-BE49-F238E27FC236}">
                <a16:creationId xmlns:a16="http://schemas.microsoft.com/office/drawing/2014/main" id="{6EF0FA6D-4F27-4355-9DE4-64A4BE494E12}"/>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6A089009-169C-4F7E-A18E-CEA3E1B31435}"/>
              </a:ext>
            </a:extLst>
          </p:cNvPr>
          <p:cNvSpPr>
            <a:spLocks noGrp="1"/>
          </p:cNvSpPr>
          <p:nvPr>
            <p:ph type="dt" sz="quarter" idx="11"/>
          </p:nvPr>
        </p:nvSpPr>
        <p:spPr/>
        <p:txBody>
          <a:bodyPr/>
          <a:lstStyle/>
          <a:p>
            <a:pPr>
              <a:defRPr/>
            </a:pPr>
            <a:fld id="{6418A1C8-B39C-47BF-8D0B-6AF80F84BDC2}" type="datetime1">
              <a:rPr lang="en-US"/>
              <a:pPr>
                <a:defRPr/>
              </a:pPr>
              <a:t>9/21/2023</a:t>
            </a:fld>
            <a:endParaRPr lang="en-US" dirty="0"/>
          </a:p>
        </p:txBody>
      </p:sp>
      <p:sp>
        <p:nvSpPr>
          <p:cNvPr id="64518" name="Slide Number Placeholder 5">
            <a:extLst>
              <a:ext uri="{FF2B5EF4-FFF2-40B4-BE49-F238E27FC236}">
                <a16:creationId xmlns:a16="http://schemas.microsoft.com/office/drawing/2014/main" id="{D0B8EDF6-C1A7-4526-9E6C-32B06241791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416FF0F-A96C-4ACE-8E70-573C18A5A208}" type="slidenum">
              <a:rPr lang="en-US" altLang="en-US" sz="1200" smtClean="0">
                <a:solidFill>
                  <a:srgbClr val="898989"/>
                </a:solidFill>
              </a:rPr>
              <a:pPr>
                <a:spcBef>
                  <a:spcPct val="0"/>
                </a:spcBef>
                <a:buFontTx/>
                <a:buNone/>
              </a:pPr>
              <a:t>48</a:t>
            </a:fld>
            <a:endParaRPr lang="en-US" altLang="en-US" sz="120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a:extLst>
              <a:ext uri="{FF2B5EF4-FFF2-40B4-BE49-F238E27FC236}">
                <a16:creationId xmlns:a16="http://schemas.microsoft.com/office/drawing/2014/main" id="{419AFED8-3A62-489A-8752-36733DAE0CED}"/>
              </a:ext>
            </a:extLst>
          </p:cNvPr>
          <p:cNvSpPr>
            <a:spLocks noGrp="1"/>
          </p:cNvSpPr>
          <p:nvPr>
            <p:ph idx="1"/>
          </p:nvPr>
        </p:nvSpPr>
        <p:spPr>
          <a:xfrm>
            <a:off x="304800" y="1493838"/>
            <a:ext cx="8229600" cy="4525962"/>
          </a:xfrm>
        </p:spPr>
        <p:txBody>
          <a:bodyPr/>
          <a:lstStyle/>
          <a:p>
            <a:pPr fontAlgn="base">
              <a:spcAft>
                <a:spcPct val="0"/>
              </a:spcAft>
            </a:pPr>
            <a:r>
              <a:rPr lang="en-US" altLang="en-US" dirty="0"/>
              <a:t>Techniques:</a:t>
            </a:r>
          </a:p>
          <a:p>
            <a:pPr lvl="1" fontAlgn="base">
              <a:spcAft>
                <a:spcPct val="0"/>
              </a:spcAft>
            </a:pPr>
            <a:r>
              <a:rPr lang="en-US" altLang="en-US" dirty="0"/>
              <a:t>Brute-force approach</a:t>
            </a:r>
          </a:p>
          <a:p>
            <a:pPr lvl="2"/>
            <a:r>
              <a:rPr lang="en-US" altLang="en-US" sz="2000" dirty="0"/>
              <a:t>Try all possible feature subsets as input to data mining algorithm</a:t>
            </a:r>
          </a:p>
          <a:p>
            <a:pPr lvl="2"/>
            <a:r>
              <a:rPr lang="en-US" altLang="en-US" sz="2000" dirty="0"/>
              <a:t>n</a:t>
            </a:r>
            <a:r>
              <a:rPr lang="en-US" altLang="en-US" sz="2000" i="1" dirty="0"/>
              <a:t> </a:t>
            </a:r>
            <a:r>
              <a:rPr lang="en-US" altLang="en-US" sz="2000" dirty="0"/>
              <a:t>attributes is 2</a:t>
            </a:r>
            <a:r>
              <a:rPr lang="en-US" altLang="en-US" sz="2000" baseline="30000" dirty="0"/>
              <a:t>n</a:t>
            </a:r>
          </a:p>
          <a:p>
            <a:pPr lvl="2"/>
            <a:r>
              <a:rPr lang="en-US" altLang="en-US" sz="2000" dirty="0"/>
              <a:t>Evaluation function</a:t>
            </a:r>
          </a:p>
          <a:p>
            <a:pPr fontAlgn="base">
              <a:spcAft>
                <a:spcPct val="0"/>
              </a:spcAft>
            </a:pPr>
            <a:endParaRPr lang="en-US" altLang="en-US" dirty="0"/>
          </a:p>
        </p:txBody>
      </p:sp>
      <p:sp>
        <p:nvSpPr>
          <p:cNvPr id="2" name="Title 1">
            <a:extLst>
              <a:ext uri="{FF2B5EF4-FFF2-40B4-BE49-F238E27FC236}">
                <a16:creationId xmlns:a16="http://schemas.microsoft.com/office/drawing/2014/main" id="{E751AB49-4526-4ECA-A934-D72005AB266F}"/>
              </a:ext>
            </a:extLst>
          </p:cNvPr>
          <p:cNvSpPr>
            <a:spLocks noGrp="1"/>
          </p:cNvSpPr>
          <p:nvPr>
            <p:ph type="title" idx="4294967295"/>
          </p:nvPr>
        </p:nvSpPr>
        <p:spPr>
          <a:xfrm>
            <a:off x="339725" y="106363"/>
            <a:ext cx="6338888" cy="1143000"/>
          </a:xfrm>
        </p:spPr>
        <p:txBody>
          <a:bodyPr/>
          <a:lstStyle/>
          <a:p>
            <a:pPr>
              <a:defRPr/>
            </a:pPr>
            <a:r>
              <a:rPr lang="en-US" altLang="en-US" dirty="0"/>
              <a:t>Feature Subset Selection</a:t>
            </a:r>
            <a:endParaRPr lang="en-US" dirty="0"/>
          </a:p>
        </p:txBody>
      </p:sp>
      <p:sp>
        <p:nvSpPr>
          <p:cNvPr id="3" name="Footer Placeholder 2">
            <a:extLst>
              <a:ext uri="{FF2B5EF4-FFF2-40B4-BE49-F238E27FC236}">
                <a16:creationId xmlns:a16="http://schemas.microsoft.com/office/drawing/2014/main" id="{5B4A81E4-521D-4A79-9818-84C64EDE59B0}"/>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16FB5202-AC03-43DB-8250-5E519697E843}"/>
              </a:ext>
            </a:extLst>
          </p:cNvPr>
          <p:cNvSpPr>
            <a:spLocks noGrp="1"/>
          </p:cNvSpPr>
          <p:nvPr>
            <p:ph type="dt" sz="quarter" idx="11"/>
          </p:nvPr>
        </p:nvSpPr>
        <p:spPr/>
        <p:txBody>
          <a:bodyPr/>
          <a:lstStyle/>
          <a:p>
            <a:pPr>
              <a:defRPr/>
            </a:pPr>
            <a:fld id="{BA0C5854-9BE9-4F67-84D6-F33FF6B1A4E2}" type="datetime1">
              <a:rPr lang="en-US"/>
              <a:pPr>
                <a:defRPr/>
              </a:pPr>
              <a:t>9/21/2023</a:t>
            </a:fld>
            <a:endParaRPr lang="en-US" dirty="0"/>
          </a:p>
        </p:txBody>
      </p:sp>
      <p:sp>
        <p:nvSpPr>
          <p:cNvPr id="65542" name="Slide Number Placeholder 5">
            <a:extLst>
              <a:ext uri="{FF2B5EF4-FFF2-40B4-BE49-F238E27FC236}">
                <a16:creationId xmlns:a16="http://schemas.microsoft.com/office/drawing/2014/main" id="{253F4DC3-E293-4126-9ADC-ED6BB6D00C8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F0FE018-2FC6-4564-B6FB-819B64A3267E}" type="slidenum">
              <a:rPr lang="en-US" altLang="en-US" sz="1200" smtClean="0">
                <a:solidFill>
                  <a:srgbClr val="898989"/>
                </a:solidFill>
              </a:rPr>
              <a:pPr>
                <a:spcBef>
                  <a:spcPct val="0"/>
                </a:spcBef>
                <a:buFontTx/>
                <a:buNone/>
              </a:pPr>
              <a:t>49</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28B0-21D6-439D-BCCE-DEC4B3E76E8C}"/>
              </a:ext>
            </a:extLst>
          </p:cNvPr>
          <p:cNvSpPr>
            <a:spLocks noGrp="1"/>
          </p:cNvSpPr>
          <p:nvPr>
            <p:ph idx="1"/>
          </p:nvPr>
        </p:nvSpPr>
        <p:spPr>
          <a:xfrm>
            <a:off x="304800" y="1493838"/>
            <a:ext cx="8229600" cy="4525962"/>
          </a:xfrm>
        </p:spPr>
        <p:txBody>
          <a:bodyPr/>
          <a:lstStyle/>
          <a:p>
            <a:pPr marL="214313" indent="-214313">
              <a:lnSpc>
                <a:spcPct val="95000"/>
              </a:lnSpc>
              <a:defRPr/>
            </a:pPr>
            <a:r>
              <a:rPr lang="en-US" altLang="en-US" sz="2000" dirty="0"/>
              <a:t>The way you measure an attribute sometimes may not capture all the properties of an attribute</a:t>
            </a:r>
          </a:p>
          <a:p>
            <a:pPr lvl="1">
              <a:lnSpc>
                <a:spcPct val="95000"/>
              </a:lnSpc>
              <a:defRPr/>
            </a:pPr>
            <a:endParaRPr lang="en-US" altLang="en-US" sz="1350" b="1" dirty="0">
              <a:latin typeface="Times New Roman" panose="02020603050405020304" pitchFamily="18" charset="0"/>
              <a:cs typeface="Times New Roman" panose="02020603050405020304" pitchFamily="18" charset="0"/>
            </a:endParaRPr>
          </a:p>
          <a:p>
            <a:pPr lvl="1">
              <a:lnSpc>
                <a:spcPct val="95000"/>
              </a:lnSpc>
              <a:defRPr/>
            </a:pPr>
            <a:endParaRPr lang="en-US" altLang="en-US" sz="1500" b="1" dirty="0">
              <a:latin typeface="Times New Roman" panose="02020603050405020304" pitchFamily="18" charset="0"/>
              <a:cs typeface="Times New Roman" panose="02020603050405020304" pitchFamily="18" charset="0"/>
            </a:endParaRPr>
          </a:p>
          <a:p>
            <a:pPr>
              <a:defRPr/>
            </a:pPr>
            <a:endParaRPr lang="en-US" dirty="0"/>
          </a:p>
        </p:txBody>
      </p:sp>
      <p:sp>
        <p:nvSpPr>
          <p:cNvPr id="2" name="Title 1">
            <a:extLst>
              <a:ext uri="{FF2B5EF4-FFF2-40B4-BE49-F238E27FC236}">
                <a16:creationId xmlns:a16="http://schemas.microsoft.com/office/drawing/2014/main" id="{A18D03C6-F287-40D6-83F3-54C21C4BA107}"/>
              </a:ext>
            </a:extLst>
          </p:cNvPr>
          <p:cNvSpPr>
            <a:spLocks noGrp="1"/>
          </p:cNvSpPr>
          <p:nvPr>
            <p:ph type="title" idx="4294967295"/>
          </p:nvPr>
        </p:nvSpPr>
        <p:spPr>
          <a:xfrm>
            <a:off x="304800" y="147638"/>
            <a:ext cx="6353175" cy="1143000"/>
          </a:xfrm>
        </p:spPr>
        <p:txBody>
          <a:bodyPr/>
          <a:lstStyle/>
          <a:p>
            <a:pPr>
              <a:defRPr/>
            </a:pPr>
            <a:r>
              <a:rPr lang="en-US" altLang="en-US" dirty="0"/>
              <a:t>Type of an Attribute</a:t>
            </a:r>
            <a:endParaRPr lang="en-US" dirty="0"/>
          </a:p>
        </p:txBody>
      </p:sp>
      <p:graphicFrame>
        <p:nvGraphicFramePr>
          <p:cNvPr id="20484" name="Object 4">
            <a:extLst>
              <a:ext uri="{FF2B5EF4-FFF2-40B4-BE49-F238E27FC236}">
                <a16:creationId xmlns:a16="http://schemas.microsoft.com/office/drawing/2014/main" id="{3665EA8A-1E22-4E04-A0CF-F7C329257A8F}"/>
              </a:ext>
            </a:extLst>
          </p:cNvPr>
          <p:cNvGraphicFramePr>
            <a:graphicFrameLocks noChangeAspect="1"/>
          </p:cNvGraphicFramePr>
          <p:nvPr/>
        </p:nvGraphicFramePr>
        <p:xfrm>
          <a:off x="762000" y="2092325"/>
          <a:ext cx="5029200" cy="3990975"/>
        </p:xfrm>
        <a:graphic>
          <a:graphicData uri="http://schemas.openxmlformats.org/presentationml/2006/ole">
            <mc:AlternateContent xmlns:mc="http://schemas.openxmlformats.org/markup-compatibility/2006">
              <mc:Choice xmlns:v="urn:schemas-microsoft-com:vml" Requires="v">
                <p:oleObj spid="_x0000_s20601" name="VISIO" r:id="rId3" imgW="5582412" imgH="4442460" progId="Visio.Drawing.6">
                  <p:embed/>
                </p:oleObj>
              </mc:Choice>
              <mc:Fallback>
                <p:oleObj name="VISIO" r:id="rId3" imgW="5582412" imgH="44424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92325"/>
                        <a:ext cx="50292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Rectangle 5">
            <a:extLst>
              <a:ext uri="{FF2B5EF4-FFF2-40B4-BE49-F238E27FC236}">
                <a16:creationId xmlns:a16="http://schemas.microsoft.com/office/drawing/2014/main" id="{18ED937D-665D-4093-A420-21D095C84DE2}"/>
              </a:ext>
            </a:extLst>
          </p:cNvPr>
          <p:cNvSpPr>
            <a:spLocks noChangeArrowheads="1"/>
          </p:cNvSpPr>
          <p:nvPr/>
        </p:nvSpPr>
        <p:spPr bwMode="auto">
          <a:xfrm>
            <a:off x="6423025" y="1981200"/>
            <a:ext cx="213201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4313" indent="-214313">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sz="1800" dirty="0"/>
              <a:t>Measurements on the right-hand side of the figure, capture both the ordering and additivity properties of the length attribute. </a:t>
            </a:r>
          </a:p>
          <a:p>
            <a:pPr>
              <a:spcBef>
                <a:spcPct val="0"/>
              </a:spcBef>
            </a:pPr>
            <a:r>
              <a:rPr lang="en-US" altLang="en-US" sz="1800" dirty="0"/>
              <a:t>Whereas  measurements on the left captures only the order property</a:t>
            </a:r>
          </a:p>
        </p:txBody>
      </p:sp>
      <p:sp>
        <p:nvSpPr>
          <p:cNvPr id="4" name="Footer Placeholder 3">
            <a:extLst>
              <a:ext uri="{FF2B5EF4-FFF2-40B4-BE49-F238E27FC236}">
                <a16:creationId xmlns:a16="http://schemas.microsoft.com/office/drawing/2014/main" id="{1CE7A229-63B6-490C-9707-462C77E8BC29}"/>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694FE108-2B98-48E7-B00C-F7A55B1E38F8}"/>
              </a:ext>
            </a:extLst>
          </p:cNvPr>
          <p:cNvSpPr>
            <a:spLocks noGrp="1"/>
          </p:cNvSpPr>
          <p:nvPr>
            <p:ph type="dt" sz="quarter" idx="11"/>
          </p:nvPr>
        </p:nvSpPr>
        <p:spPr/>
        <p:txBody>
          <a:bodyPr/>
          <a:lstStyle/>
          <a:p>
            <a:pPr>
              <a:defRPr/>
            </a:pPr>
            <a:fld id="{D1552F5A-76B2-4046-B999-7A98224C490F}" type="datetime1">
              <a:rPr lang="en-US"/>
              <a:pPr>
                <a:defRPr/>
              </a:pPr>
              <a:t>9/21/2023</a:t>
            </a:fld>
            <a:endParaRPr lang="en-US" dirty="0"/>
          </a:p>
        </p:txBody>
      </p:sp>
      <p:sp>
        <p:nvSpPr>
          <p:cNvPr id="20488" name="Slide Number Placeholder 6">
            <a:extLst>
              <a:ext uri="{FF2B5EF4-FFF2-40B4-BE49-F238E27FC236}">
                <a16:creationId xmlns:a16="http://schemas.microsoft.com/office/drawing/2014/main" id="{2549E02F-BA1D-458A-9914-DC7FCBC04CC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F0D10A8-EC8C-43EC-8085-C055888C2E37}" type="slidenum">
              <a:rPr lang="en-US" altLang="en-US" sz="1200" smtClean="0">
                <a:solidFill>
                  <a:srgbClr val="898989"/>
                </a:solidFill>
              </a:rPr>
              <a:pPr>
                <a:spcBef>
                  <a:spcPct val="0"/>
                </a:spcBef>
                <a:buFontTx/>
                <a:buNone/>
              </a:pPr>
              <a:t>5</a:t>
            </a:fld>
            <a:endParaRPr lang="en-US" altLang="en-US" sz="120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a:extLst>
              <a:ext uri="{FF2B5EF4-FFF2-40B4-BE49-F238E27FC236}">
                <a16:creationId xmlns:a16="http://schemas.microsoft.com/office/drawing/2014/main" id="{1A2251DF-247C-44A9-ABC2-5023C3AEDEB3}"/>
              </a:ext>
            </a:extLst>
          </p:cNvPr>
          <p:cNvSpPr>
            <a:spLocks noGrp="1"/>
          </p:cNvSpPr>
          <p:nvPr>
            <p:ph idx="1"/>
          </p:nvPr>
        </p:nvSpPr>
        <p:spPr>
          <a:xfrm>
            <a:off x="304800" y="1493838"/>
            <a:ext cx="8229600" cy="4525962"/>
          </a:xfrm>
        </p:spPr>
        <p:txBody>
          <a:bodyPr/>
          <a:lstStyle/>
          <a:p>
            <a:pPr lvl="1" fontAlgn="base">
              <a:spcAft>
                <a:spcPct val="0"/>
              </a:spcAft>
            </a:pPr>
            <a:r>
              <a:rPr lang="en-GB" altLang="en-US" sz="2000" dirty="0"/>
              <a:t>FS  methods are  classified into  three  types,  based  on  the  interaction  with the learning model such as Filter, Wrapper and Embedded Methods</a:t>
            </a:r>
          </a:p>
          <a:p>
            <a:pPr lvl="1" fontAlgn="base">
              <a:spcAft>
                <a:spcPct val="0"/>
              </a:spcAft>
            </a:pPr>
            <a:endParaRPr lang="en-US" altLang="en-US" sz="2000" dirty="0"/>
          </a:p>
          <a:p>
            <a:pPr lvl="1" fontAlgn="base">
              <a:spcAft>
                <a:spcPct val="0"/>
              </a:spcAft>
            </a:pPr>
            <a:r>
              <a:rPr lang="en-US" altLang="en-US" dirty="0"/>
              <a:t>Filter approaches</a:t>
            </a:r>
          </a:p>
          <a:p>
            <a:pPr lvl="2"/>
            <a:r>
              <a:rPr lang="en-GB" sz="2000" dirty="0"/>
              <a:t>Features are selected before the data mining algorithm is run</a:t>
            </a:r>
          </a:p>
          <a:p>
            <a:pPr lvl="2"/>
            <a:r>
              <a:rPr lang="en-US" altLang="en-US" sz="2000" dirty="0"/>
              <a:t>Features are selected using statistical measures that are independent of the DM algorithms</a:t>
            </a:r>
          </a:p>
          <a:p>
            <a:pPr lvl="2"/>
            <a:r>
              <a:rPr lang="en-US" altLang="en-US" sz="2000" dirty="0"/>
              <a:t>Information gain, chi-square test, fisher score, correlation coefficient</a:t>
            </a:r>
            <a:endParaRPr lang="en-US" altLang="en-US" sz="1800" dirty="0"/>
          </a:p>
          <a:p>
            <a:pPr fontAlgn="base">
              <a:spcAft>
                <a:spcPct val="0"/>
              </a:spcAft>
            </a:pPr>
            <a:endParaRPr lang="en-US" altLang="en-US" dirty="0"/>
          </a:p>
        </p:txBody>
      </p:sp>
      <p:sp>
        <p:nvSpPr>
          <p:cNvPr id="2" name="Title 1">
            <a:extLst>
              <a:ext uri="{FF2B5EF4-FFF2-40B4-BE49-F238E27FC236}">
                <a16:creationId xmlns:a16="http://schemas.microsoft.com/office/drawing/2014/main" id="{34D76B3B-B7CB-45CF-A0DA-CEC107985556}"/>
              </a:ext>
            </a:extLst>
          </p:cNvPr>
          <p:cNvSpPr>
            <a:spLocks noGrp="1"/>
          </p:cNvSpPr>
          <p:nvPr>
            <p:ph type="title" idx="4294967295"/>
          </p:nvPr>
        </p:nvSpPr>
        <p:spPr>
          <a:xfrm>
            <a:off x="549275" y="134938"/>
            <a:ext cx="6129338" cy="1143000"/>
          </a:xfrm>
        </p:spPr>
        <p:txBody>
          <a:bodyPr/>
          <a:lstStyle/>
          <a:p>
            <a:pPr>
              <a:defRPr/>
            </a:pPr>
            <a:r>
              <a:rPr lang="en-US" altLang="en-US" dirty="0"/>
              <a:t>Feature Subset Selection</a:t>
            </a:r>
            <a:endParaRPr lang="en-US" dirty="0"/>
          </a:p>
        </p:txBody>
      </p:sp>
      <p:sp>
        <p:nvSpPr>
          <p:cNvPr id="3" name="Footer Placeholder 2">
            <a:extLst>
              <a:ext uri="{FF2B5EF4-FFF2-40B4-BE49-F238E27FC236}">
                <a16:creationId xmlns:a16="http://schemas.microsoft.com/office/drawing/2014/main" id="{8265CF0F-1977-4294-AFF5-9637F9238AC7}"/>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59D63B62-3206-470A-AD04-F4D95E312BDD}"/>
              </a:ext>
            </a:extLst>
          </p:cNvPr>
          <p:cNvSpPr>
            <a:spLocks noGrp="1"/>
          </p:cNvSpPr>
          <p:nvPr>
            <p:ph type="dt" sz="quarter" idx="11"/>
          </p:nvPr>
        </p:nvSpPr>
        <p:spPr/>
        <p:txBody>
          <a:bodyPr/>
          <a:lstStyle/>
          <a:p>
            <a:pPr>
              <a:defRPr/>
            </a:pPr>
            <a:fld id="{620C8386-E312-49E2-858C-771978C360AB}" type="datetime1">
              <a:rPr lang="en-US"/>
              <a:pPr>
                <a:defRPr/>
              </a:pPr>
              <a:t>9/21/2023</a:t>
            </a:fld>
            <a:endParaRPr lang="en-US" dirty="0"/>
          </a:p>
        </p:txBody>
      </p:sp>
      <p:sp>
        <p:nvSpPr>
          <p:cNvPr id="66566" name="Slide Number Placeholder 5">
            <a:extLst>
              <a:ext uri="{FF2B5EF4-FFF2-40B4-BE49-F238E27FC236}">
                <a16:creationId xmlns:a16="http://schemas.microsoft.com/office/drawing/2014/main" id="{204C5BEF-CFD2-4463-824D-591B3C0C128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DDB5670-C281-4914-9ADD-B1F16BBBE243}" type="slidenum">
              <a:rPr lang="en-US" altLang="en-US" sz="1200" smtClean="0">
                <a:solidFill>
                  <a:srgbClr val="898989"/>
                </a:solidFill>
              </a:rPr>
              <a:pPr>
                <a:spcBef>
                  <a:spcPct val="0"/>
                </a:spcBef>
                <a:buFontTx/>
                <a:buNone/>
              </a:pPr>
              <a:t>50</a:t>
            </a:fld>
            <a:endParaRPr lang="en-US" altLang="en-US" sz="1200">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5B6A74-B257-43E4-9C2B-474CBC269612}"/>
              </a:ext>
            </a:extLst>
          </p:cNvPr>
          <p:cNvSpPr>
            <a:spLocks noGrp="1"/>
          </p:cNvSpPr>
          <p:nvPr>
            <p:ph idx="1"/>
          </p:nvPr>
        </p:nvSpPr>
        <p:spPr/>
        <p:txBody>
          <a:bodyPr/>
          <a:lstStyle/>
          <a:p>
            <a:r>
              <a:rPr lang="en-GB" dirty="0"/>
              <a:t>Filter methods use variable ranking techniques as the principle criteria for variable selection by ordering. Ranking methods are used due to their simplicity and good success is reported for practical applications. A suitable ranking criterion is used to score the variables and a threshold is used to remove variables below the threshold. Ranking methods are filter methods since they are applied before classification to filter out the less relevant variables. A basic property of a unique feature </a:t>
            </a:r>
            <a:endParaRPr lang="en-AE" dirty="0"/>
          </a:p>
        </p:txBody>
      </p:sp>
      <p:sp>
        <p:nvSpPr>
          <p:cNvPr id="3" name="Content Placeholder 2">
            <a:extLst>
              <a:ext uri="{FF2B5EF4-FFF2-40B4-BE49-F238E27FC236}">
                <a16:creationId xmlns:a16="http://schemas.microsoft.com/office/drawing/2014/main" id="{3045A617-EEF0-42F4-A1AE-DE34B97AF778}"/>
              </a:ext>
            </a:extLst>
          </p:cNvPr>
          <p:cNvSpPr>
            <a:spLocks noGrp="1"/>
          </p:cNvSpPr>
          <p:nvPr>
            <p:ph sz="quarter" idx="10"/>
          </p:nvPr>
        </p:nvSpPr>
        <p:spPr/>
        <p:txBody>
          <a:bodyPr/>
          <a:lstStyle/>
          <a:p>
            <a:r>
              <a:rPr lang="en-GB" dirty="0"/>
              <a:t>Filter methods</a:t>
            </a:r>
            <a:endParaRPr lang="en-AE" dirty="0"/>
          </a:p>
        </p:txBody>
      </p:sp>
      <p:sp>
        <p:nvSpPr>
          <p:cNvPr id="4" name="Date Placeholder 3">
            <a:extLst>
              <a:ext uri="{FF2B5EF4-FFF2-40B4-BE49-F238E27FC236}">
                <a16:creationId xmlns:a16="http://schemas.microsoft.com/office/drawing/2014/main" id="{457FC00C-7169-49DA-802C-4CF08094F276}"/>
              </a:ext>
            </a:extLst>
          </p:cNvPr>
          <p:cNvSpPr>
            <a:spLocks noGrp="1"/>
          </p:cNvSpPr>
          <p:nvPr>
            <p:ph type="dt" sz="half" idx="11"/>
          </p:nvPr>
        </p:nvSpPr>
        <p:spPr/>
        <p:txBody>
          <a:bodyPr/>
          <a:lstStyle/>
          <a:p>
            <a:pPr>
              <a:defRPr/>
            </a:pPr>
            <a:fld id="{565D5885-86D0-4C88-819B-19C63648BACE}" type="datetime1">
              <a:rPr lang="en-US" smtClean="0"/>
              <a:pPr>
                <a:defRPr/>
              </a:pPr>
              <a:t>9/21/2023</a:t>
            </a:fld>
            <a:endParaRPr lang="en-US" dirty="0"/>
          </a:p>
        </p:txBody>
      </p:sp>
      <p:sp>
        <p:nvSpPr>
          <p:cNvPr id="5" name="Footer Placeholder 4">
            <a:extLst>
              <a:ext uri="{FF2B5EF4-FFF2-40B4-BE49-F238E27FC236}">
                <a16:creationId xmlns:a16="http://schemas.microsoft.com/office/drawing/2014/main" id="{27FA07D1-E036-49C5-9AB6-7D981CEAF3CB}"/>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CE3866F5-02F5-4D8B-A744-35D9614CA5F4}"/>
              </a:ext>
            </a:extLst>
          </p:cNvPr>
          <p:cNvSpPr>
            <a:spLocks noGrp="1"/>
          </p:cNvSpPr>
          <p:nvPr>
            <p:ph type="sldNum" sz="quarter" idx="13"/>
          </p:nvPr>
        </p:nvSpPr>
        <p:spPr/>
        <p:txBody>
          <a:bodyPr/>
          <a:lstStyle/>
          <a:p>
            <a:pPr>
              <a:defRPr/>
            </a:pPr>
            <a:fld id="{8600891D-3CF6-4A0B-AEE2-93693415F9C6}" type="slidenum">
              <a:rPr lang="en-US" altLang="en-US" smtClean="0"/>
              <a:pPr>
                <a:defRPr/>
              </a:pPr>
              <a:t>51</a:t>
            </a:fld>
            <a:endParaRPr lang="en-US" altLang="en-US"/>
          </a:p>
        </p:txBody>
      </p:sp>
    </p:spTree>
    <p:extLst>
      <p:ext uri="{BB962C8B-B14F-4D97-AF65-F5344CB8AC3E}">
        <p14:creationId xmlns:p14="http://schemas.microsoft.com/office/powerpoint/2010/main" val="33280246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a:extLst>
              <a:ext uri="{FF2B5EF4-FFF2-40B4-BE49-F238E27FC236}">
                <a16:creationId xmlns:a16="http://schemas.microsoft.com/office/drawing/2014/main" id="{1A2251DF-247C-44A9-ABC2-5023C3AEDEB3}"/>
              </a:ext>
            </a:extLst>
          </p:cNvPr>
          <p:cNvSpPr>
            <a:spLocks noGrp="1"/>
          </p:cNvSpPr>
          <p:nvPr>
            <p:ph idx="1"/>
          </p:nvPr>
        </p:nvSpPr>
        <p:spPr>
          <a:xfrm>
            <a:off x="304800" y="1493838"/>
            <a:ext cx="8229600" cy="4525962"/>
          </a:xfrm>
        </p:spPr>
        <p:txBody>
          <a:bodyPr/>
          <a:lstStyle/>
          <a:p>
            <a:pPr lvl="1" fontAlgn="base">
              <a:spcAft>
                <a:spcPct val="0"/>
              </a:spcAft>
            </a:pPr>
            <a:r>
              <a:rPr lang="en-US" altLang="en-US" dirty="0"/>
              <a:t>Wrapper approaches</a:t>
            </a:r>
          </a:p>
          <a:p>
            <a:pPr lvl="2"/>
            <a:r>
              <a:rPr lang="en-GB" altLang="en-US" sz="2000" dirty="0"/>
              <a:t>The  best  subset  of features is selected based  on  the  results of the predictive model (classifier/regressor)</a:t>
            </a:r>
          </a:p>
          <a:p>
            <a:pPr lvl="2"/>
            <a:r>
              <a:rPr lang="en-GB" altLang="en-US" sz="2000" dirty="0"/>
              <a:t>Computationally  more  expensive  than filter  methods, due  to  the  repeated  learning steps and cross-validation</a:t>
            </a:r>
            <a:endParaRPr lang="en-US" altLang="en-US" sz="2000" dirty="0"/>
          </a:p>
          <a:p>
            <a:pPr lvl="2"/>
            <a:r>
              <a:rPr lang="en-GB" altLang="en-US" sz="2000"/>
              <a:t>Recursive </a:t>
            </a:r>
            <a:r>
              <a:rPr lang="en-GB" altLang="en-US" sz="2000" dirty="0"/>
              <a:t>feature elimination, sequential feature selection algorithms (Sequential Forward Selection (SFS), Sequential Backward Selection (SBS))</a:t>
            </a:r>
            <a:endParaRPr lang="en-US" altLang="en-US" sz="2000" dirty="0"/>
          </a:p>
          <a:p>
            <a:pPr lvl="1" fontAlgn="base">
              <a:spcAft>
                <a:spcPct val="0"/>
              </a:spcAft>
            </a:pPr>
            <a:endParaRPr lang="en-US" altLang="en-US" sz="1800" dirty="0"/>
          </a:p>
          <a:p>
            <a:pPr fontAlgn="base">
              <a:spcAft>
                <a:spcPct val="0"/>
              </a:spcAft>
            </a:pPr>
            <a:endParaRPr lang="en-US" altLang="en-US" dirty="0"/>
          </a:p>
        </p:txBody>
      </p:sp>
      <p:sp>
        <p:nvSpPr>
          <p:cNvPr id="2" name="Title 1">
            <a:extLst>
              <a:ext uri="{FF2B5EF4-FFF2-40B4-BE49-F238E27FC236}">
                <a16:creationId xmlns:a16="http://schemas.microsoft.com/office/drawing/2014/main" id="{34D76B3B-B7CB-45CF-A0DA-CEC107985556}"/>
              </a:ext>
            </a:extLst>
          </p:cNvPr>
          <p:cNvSpPr>
            <a:spLocks noGrp="1"/>
          </p:cNvSpPr>
          <p:nvPr>
            <p:ph type="title" idx="4294967295"/>
          </p:nvPr>
        </p:nvSpPr>
        <p:spPr>
          <a:xfrm>
            <a:off x="549275" y="134938"/>
            <a:ext cx="6129338" cy="1143000"/>
          </a:xfrm>
        </p:spPr>
        <p:txBody>
          <a:bodyPr/>
          <a:lstStyle/>
          <a:p>
            <a:pPr>
              <a:defRPr/>
            </a:pPr>
            <a:r>
              <a:rPr lang="en-US" altLang="en-US" dirty="0"/>
              <a:t>Feature Subset Selection</a:t>
            </a:r>
            <a:endParaRPr lang="en-US" dirty="0"/>
          </a:p>
        </p:txBody>
      </p:sp>
      <p:sp>
        <p:nvSpPr>
          <p:cNvPr id="3" name="Footer Placeholder 2">
            <a:extLst>
              <a:ext uri="{FF2B5EF4-FFF2-40B4-BE49-F238E27FC236}">
                <a16:creationId xmlns:a16="http://schemas.microsoft.com/office/drawing/2014/main" id="{8265CF0F-1977-4294-AFF5-9637F9238AC7}"/>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59D63B62-3206-470A-AD04-F4D95E312BDD}"/>
              </a:ext>
            </a:extLst>
          </p:cNvPr>
          <p:cNvSpPr>
            <a:spLocks noGrp="1"/>
          </p:cNvSpPr>
          <p:nvPr>
            <p:ph type="dt" sz="quarter" idx="11"/>
          </p:nvPr>
        </p:nvSpPr>
        <p:spPr/>
        <p:txBody>
          <a:bodyPr/>
          <a:lstStyle/>
          <a:p>
            <a:pPr>
              <a:defRPr/>
            </a:pPr>
            <a:fld id="{620C8386-E312-49E2-858C-771978C360AB}" type="datetime1">
              <a:rPr lang="en-US"/>
              <a:pPr>
                <a:defRPr/>
              </a:pPr>
              <a:t>9/21/2023</a:t>
            </a:fld>
            <a:endParaRPr lang="en-US" dirty="0"/>
          </a:p>
        </p:txBody>
      </p:sp>
      <p:sp>
        <p:nvSpPr>
          <p:cNvPr id="66566" name="Slide Number Placeholder 5">
            <a:extLst>
              <a:ext uri="{FF2B5EF4-FFF2-40B4-BE49-F238E27FC236}">
                <a16:creationId xmlns:a16="http://schemas.microsoft.com/office/drawing/2014/main" id="{204C5BEF-CFD2-4463-824D-591B3C0C128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DDB5670-C281-4914-9ADD-B1F16BBBE243}" type="slidenum">
              <a:rPr lang="en-US" altLang="en-US" sz="1200" smtClean="0">
                <a:solidFill>
                  <a:srgbClr val="898989"/>
                </a:solidFill>
              </a:rPr>
              <a:pPr>
                <a:spcBef>
                  <a:spcPct val="0"/>
                </a:spcBef>
                <a:buFontTx/>
                <a:buNone/>
              </a:pPr>
              <a:t>52</a:t>
            </a:fld>
            <a:endParaRPr lang="en-US" altLang="en-US" sz="1200">
              <a:solidFill>
                <a:srgbClr val="898989"/>
              </a:solidFill>
            </a:endParaRPr>
          </a:p>
        </p:txBody>
      </p:sp>
    </p:spTree>
    <p:extLst>
      <p:ext uri="{BB962C8B-B14F-4D97-AF65-F5344CB8AC3E}">
        <p14:creationId xmlns:p14="http://schemas.microsoft.com/office/powerpoint/2010/main" val="3032379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E9755F-02CC-461B-BBC3-D922289FC438}"/>
              </a:ext>
            </a:extLst>
          </p:cNvPr>
          <p:cNvSpPr>
            <a:spLocks noGrp="1"/>
          </p:cNvSpPr>
          <p:nvPr>
            <p:ph idx="1"/>
          </p:nvPr>
        </p:nvSpPr>
        <p:spPr/>
        <p:txBody>
          <a:bodyPr/>
          <a:lstStyle/>
          <a:p>
            <a:pPr algn="just"/>
            <a:r>
              <a:rPr lang="en-GB" dirty="0"/>
              <a:t>Wrapper methods use the predictor as a black box and the predictor performance as the objective function to evaluate the variable subset. Since evaluating 2</a:t>
            </a:r>
            <a:r>
              <a:rPr lang="en-GB" baseline="30000" dirty="0"/>
              <a:t>n</a:t>
            </a:r>
            <a:r>
              <a:rPr lang="en-GB" dirty="0"/>
              <a:t> subsets becomes a NP-hard problem, suboptimal subsets are found by employing search algorithms which find a subset heuristically. A number of search algorithms can be used to find a subset of variables which maximizes the objective function which is the classification performance. The Branch and Bound method [8], [30] used tree structured</a:t>
            </a:r>
            <a:endParaRPr lang="en-AE" dirty="0"/>
          </a:p>
        </p:txBody>
      </p:sp>
      <p:sp>
        <p:nvSpPr>
          <p:cNvPr id="3" name="Content Placeholder 2">
            <a:extLst>
              <a:ext uri="{FF2B5EF4-FFF2-40B4-BE49-F238E27FC236}">
                <a16:creationId xmlns:a16="http://schemas.microsoft.com/office/drawing/2014/main" id="{E5C6DCAE-AC1C-46EB-A18C-7FB8F853A5DF}"/>
              </a:ext>
            </a:extLst>
          </p:cNvPr>
          <p:cNvSpPr>
            <a:spLocks noGrp="1"/>
          </p:cNvSpPr>
          <p:nvPr>
            <p:ph sz="quarter" idx="10"/>
          </p:nvPr>
        </p:nvSpPr>
        <p:spPr/>
        <p:txBody>
          <a:bodyPr/>
          <a:lstStyle/>
          <a:p>
            <a:r>
              <a:rPr lang="en-GB" dirty="0"/>
              <a:t>Wrapper methods</a:t>
            </a:r>
            <a:endParaRPr lang="en-AE" dirty="0"/>
          </a:p>
        </p:txBody>
      </p:sp>
      <p:sp>
        <p:nvSpPr>
          <p:cNvPr id="4" name="Date Placeholder 3">
            <a:extLst>
              <a:ext uri="{FF2B5EF4-FFF2-40B4-BE49-F238E27FC236}">
                <a16:creationId xmlns:a16="http://schemas.microsoft.com/office/drawing/2014/main" id="{044AB9D3-AFAC-4264-8DC4-BCD780ABA46A}"/>
              </a:ext>
            </a:extLst>
          </p:cNvPr>
          <p:cNvSpPr>
            <a:spLocks noGrp="1"/>
          </p:cNvSpPr>
          <p:nvPr>
            <p:ph type="dt" sz="half" idx="11"/>
          </p:nvPr>
        </p:nvSpPr>
        <p:spPr/>
        <p:txBody>
          <a:bodyPr/>
          <a:lstStyle/>
          <a:p>
            <a:pPr>
              <a:defRPr/>
            </a:pPr>
            <a:fld id="{565D5885-86D0-4C88-819B-19C63648BACE}" type="datetime1">
              <a:rPr lang="en-US" smtClean="0"/>
              <a:pPr>
                <a:defRPr/>
              </a:pPr>
              <a:t>9/21/2023</a:t>
            </a:fld>
            <a:endParaRPr lang="en-US" dirty="0"/>
          </a:p>
        </p:txBody>
      </p:sp>
      <p:sp>
        <p:nvSpPr>
          <p:cNvPr id="5" name="Footer Placeholder 4">
            <a:extLst>
              <a:ext uri="{FF2B5EF4-FFF2-40B4-BE49-F238E27FC236}">
                <a16:creationId xmlns:a16="http://schemas.microsoft.com/office/drawing/2014/main" id="{5493CA2D-6A3A-4961-9AC6-C0859842C31C}"/>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B1A73D2C-E15A-4E29-AEF9-BD02E833538D}"/>
              </a:ext>
            </a:extLst>
          </p:cNvPr>
          <p:cNvSpPr>
            <a:spLocks noGrp="1"/>
          </p:cNvSpPr>
          <p:nvPr>
            <p:ph type="sldNum" sz="quarter" idx="13"/>
          </p:nvPr>
        </p:nvSpPr>
        <p:spPr/>
        <p:txBody>
          <a:bodyPr/>
          <a:lstStyle/>
          <a:p>
            <a:pPr>
              <a:defRPr/>
            </a:pPr>
            <a:fld id="{8600891D-3CF6-4A0B-AEE2-93693415F9C6}" type="slidenum">
              <a:rPr lang="en-US" altLang="en-US" smtClean="0"/>
              <a:pPr>
                <a:defRPr/>
              </a:pPr>
              <a:t>53</a:t>
            </a:fld>
            <a:endParaRPr lang="en-US" altLang="en-US"/>
          </a:p>
        </p:txBody>
      </p:sp>
    </p:spTree>
    <p:extLst>
      <p:ext uri="{BB962C8B-B14F-4D97-AF65-F5344CB8AC3E}">
        <p14:creationId xmlns:p14="http://schemas.microsoft.com/office/powerpoint/2010/main" val="2719020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a:extLst>
              <a:ext uri="{FF2B5EF4-FFF2-40B4-BE49-F238E27FC236}">
                <a16:creationId xmlns:a16="http://schemas.microsoft.com/office/drawing/2014/main" id="{419AFED8-3A62-489A-8752-36733DAE0CED}"/>
              </a:ext>
            </a:extLst>
          </p:cNvPr>
          <p:cNvSpPr>
            <a:spLocks noGrp="1"/>
          </p:cNvSpPr>
          <p:nvPr>
            <p:ph idx="1"/>
          </p:nvPr>
        </p:nvSpPr>
        <p:spPr>
          <a:xfrm>
            <a:off x="304800" y="1493838"/>
            <a:ext cx="8229600" cy="4525962"/>
          </a:xfrm>
        </p:spPr>
        <p:txBody>
          <a:bodyPr/>
          <a:lstStyle/>
          <a:p>
            <a:pPr lvl="1" fontAlgn="base">
              <a:spcAft>
                <a:spcPct val="0"/>
              </a:spcAft>
            </a:pPr>
            <a:r>
              <a:rPr lang="en-US" altLang="en-US" dirty="0"/>
              <a:t>Embedded approaches</a:t>
            </a:r>
          </a:p>
          <a:p>
            <a:pPr lvl="2"/>
            <a:r>
              <a:rPr lang="en-US" altLang="en-US" dirty="0"/>
              <a:t>Feature selection occurs naturally as part of the data mining algorithm during its operation </a:t>
            </a:r>
          </a:p>
          <a:p>
            <a:pPr lvl="2"/>
            <a:r>
              <a:rPr lang="en-GB" dirty="0"/>
              <a:t>The algorithm itself decides which attributes to use and which to ignore</a:t>
            </a:r>
            <a:endParaRPr lang="en-US" altLang="en-US" dirty="0"/>
          </a:p>
          <a:p>
            <a:pPr lvl="3"/>
            <a:r>
              <a:rPr lang="en-US" altLang="en-US" sz="2400" dirty="0"/>
              <a:t>Decision tree classifiers</a:t>
            </a:r>
          </a:p>
          <a:p>
            <a:pPr fontAlgn="base">
              <a:spcAft>
                <a:spcPct val="0"/>
              </a:spcAft>
            </a:pPr>
            <a:endParaRPr lang="en-US" altLang="en-US" dirty="0"/>
          </a:p>
        </p:txBody>
      </p:sp>
      <p:sp>
        <p:nvSpPr>
          <p:cNvPr id="2" name="Title 1">
            <a:extLst>
              <a:ext uri="{FF2B5EF4-FFF2-40B4-BE49-F238E27FC236}">
                <a16:creationId xmlns:a16="http://schemas.microsoft.com/office/drawing/2014/main" id="{E751AB49-4526-4ECA-A934-D72005AB266F}"/>
              </a:ext>
            </a:extLst>
          </p:cNvPr>
          <p:cNvSpPr>
            <a:spLocks noGrp="1"/>
          </p:cNvSpPr>
          <p:nvPr>
            <p:ph type="title" idx="4294967295"/>
          </p:nvPr>
        </p:nvSpPr>
        <p:spPr>
          <a:xfrm>
            <a:off x="339725" y="106363"/>
            <a:ext cx="6338888" cy="1143000"/>
          </a:xfrm>
        </p:spPr>
        <p:txBody>
          <a:bodyPr/>
          <a:lstStyle/>
          <a:p>
            <a:pPr>
              <a:defRPr/>
            </a:pPr>
            <a:r>
              <a:rPr lang="en-US" altLang="en-US" dirty="0"/>
              <a:t>Feature Subset Selection</a:t>
            </a:r>
            <a:endParaRPr lang="en-US" dirty="0"/>
          </a:p>
        </p:txBody>
      </p:sp>
      <p:sp>
        <p:nvSpPr>
          <p:cNvPr id="3" name="Footer Placeholder 2">
            <a:extLst>
              <a:ext uri="{FF2B5EF4-FFF2-40B4-BE49-F238E27FC236}">
                <a16:creationId xmlns:a16="http://schemas.microsoft.com/office/drawing/2014/main" id="{5B4A81E4-521D-4A79-9818-84C64EDE59B0}"/>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16FB5202-AC03-43DB-8250-5E519697E843}"/>
              </a:ext>
            </a:extLst>
          </p:cNvPr>
          <p:cNvSpPr>
            <a:spLocks noGrp="1"/>
          </p:cNvSpPr>
          <p:nvPr>
            <p:ph type="dt" sz="quarter" idx="11"/>
          </p:nvPr>
        </p:nvSpPr>
        <p:spPr/>
        <p:txBody>
          <a:bodyPr/>
          <a:lstStyle/>
          <a:p>
            <a:pPr>
              <a:defRPr/>
            </a:pPr>
            <a:fld id="{BA0C5854-9BE9-4F67-84D6-F33FF6B1A4E2}" type="datetime1">
              <a:rPr lang="en-US"/>
              <a:pPr>
                <a:defRPr/>
              </a:pPr>
              <a:t>9/21/2023</a:t>
            </a:fld>
            <a:endParaRPr lang="en-US" dirty="0"/>
          </a:p>
        </p:txBody>
      </p:sp>
      <p:sp>
        <p:nvSpPr>
          <p:cNvPr id="65542" name="Slide Number Placeholder 5">
            <a:extLst>
              <a:ext uri="{FF2B5EF4-FFF2-40B4-BE49-F238E27FC236}">
                <a16:creationId xmlns:a16="http://schemas.microsoft.com/office/drawing/2014/main" id="{253F4DC3-E293-4126-9ADC-ED6BB6D00C8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F0FE018-2FC6-4564-B6FB-819B64A3267E}" type="slidenum">
              <a:rPr lang="en-US" altLang="en-US" sz="1200" smtClean="0">
                <a:solidFill>
                  <a:srgbClr val="898989"/>
                </a:solidFill>
              </a:rPr>
              <a:pPr>
                <a:spcBef>
                  <a:spcPct val="0"/>
                </a:spcBef>
                <a:buFontTx/>
                <a:buNone/>
              </a:pPr>
              <a:t>54</a:t>
            </a:fld>
            <a:endParaRPr lang="en-US" altLang="en-US" sz="1200">
              <a:solidFill>
                <a:srgbClr val="898989"/>
              </a:solidFill>
            </a:endParaRPr>
          </a:p>
        </p:txBody>
      </p:sp>
    </p:spTree>
    <p:extLst>
      <p:ext uri="{BB962C8B-B14F-4D97-AF65-F5344CB8AC3E}">
        <p14:creationId xmlns:p14="http://schemas.microsoft.com/office/powerpoint/2010/main" val="3572456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3B3760-8137-4222-964D-5B5C48347F45}"/>
              </a:ext>
            </a:extLst>
          </p:cNvPr>
          <p:cNvSpPr>
            <a:spLocks noGrp="1"/>
          </p:cNvSpPr>
          <p:nvPr>
            <p:ph idx="1"/>
          </p:nvPr>
        </p:nvSpPr>
        <p:spPr>
          <a:xfrm>
            <a:off x="304800" y="1493837"/>
            <a:ext cx="8686800" cy="4525963"/>
          </a:xfrm>
        </p:spPr>
        <p:txBody>
          <a:bodyPr/>
          <a:lstStyle/>
          <a:p>
            <a:r>
              <a:rPr lang="en-GB" dirty="0"/>
              <a:t>A common architecture - filter and wrapper approaches</a:t>
            </a:r>
          </a:p>
          <a:p>
            <a:r>
              <a:rPr lang="en-GB" dirty="0"/>
              <a:t>The feature selection process</a:t>
            </a:r>
          </a:p>
          <a:p>
            <a:pPr lvl="1"/>
            <a:r>
              <a:rPr lang="en-GB" dirty="0"/>
              <a:t>a search strategy that controls the generation of a new subset of features</a:t>
            </a:r>
          </a:p>
          <a:p>
            <a:pPr lvl="1"/>
            <a:r>
              <a:rPr lang="en-GB" dirty="0"/>
              <a:t>a measure for evaluating a subset</a:t>
            </a:r>
          </a:p>
          <a:p>
            <a:pPr lvl="1"/>
            <a:r>
              <a:rPr lang="en-GB" dirty="0"/>
              <a:t>a stopping criterion</a:t>
            </a:r>
          </a:p>
          <a:p>
            <a:pPr lvl="1"/>
            <a:r>
              <a:rPr lang="en-GB" dirty="0"/>
              <a:t>a validation procedure</a:t>
            </a:r>
          </a:p>
          <a:p>
            <a:r>
              <a:rPr lang="en-GB" dirty="0"/>
              <a:t>Difference between filter methods and wrapper (evaluate a subset of features)</a:t>
            </a:r>
          </a:p>
          <a:p>
            <a:pPr lvl="1"/>
            <a:r>
              <a:rPr lang="en-GB" dirty="0"/>
              <a:t>For a wrapper method, subset evaluation uses the target data mining algorithm, while for a filter approach, the evaluation technique is distinct from the target data mining algorithm</a:t>
            </a:r>
            <a:endParaRPr lang="en-AE" dirty="0"/>
          </a:p>
        </p:txBody>
      </p:sp>
      <p:sp>
        <p:nvSpPr>
          <p:cNvPr id="3" name="Content Placeholder 2">
            <a:extLst>
              <a:ext uri="{FF2B5EF4-FFF2-40B4-BE49-F238E27FC236}">
                <a16:creationId xmlns:a16="http://schemas.microsoft.com/office/drawing/2014/main" id="{3A6D7EDD-F578-4762-8735-9CDEC153D22C}"/>
              </a:ext>
            </a:extLst>
          </p:cNvPr>
          <p:cNvSpPr>
            <a:spLocks noGrp="1"/>
          </p:cNvSpPr>
          <p:nvPr>
            <p:ph sz="quarter" idx="10"/>
          </p:nvPr>
        </p:nvSpPr>
        <p:spPr/>
        <p:txBody>
          <a:bodyPr/>
          <a:lstStyle/>
          <a:p>
            <a:r>
              <a:rPr lang="en-GB" dirty="0"/>
              <a:t>An Architecture for Feature Subset Selection</a:t>
            </a:r>
            <a:endParaRPr lang="en-AE" dirty="0"/>
          </a:p>
        </p:txBody>
      </p:sp>
      <p:sp>
        <p:nvSpPr>
          <p:cNvPr id="4" name="Date Placeholder 3">
            <a:extLst>
              <a:ext uri="{FF2B5EF4-FFF2-40B4-BE49-F238E27FC236}">
                <a16:creationId xmlns:a16="http://schemas.microsoft.com/office/drawing/2014/main" id="{A051F68D-7116-42F2-B48A-42B2374B1D9E}"/>
              </a:ext>
            </a:extLst>
          </p:cNvPr>
          <p:cNvSpPr>
            <a:spLocks noGrp="1"/>
          </p:cNvSpPr>
          <p:nvPr>
            <p:ph type="dt" sz="half" idx="11"/>
          </p:nvPr>
        </p:nvSpPr>
        <p:spPr/>
        <p:txBody>
          <a:bodyPr/>
          <a:lstStyle/>
          <a:p>
            <a:pPr>
              <a:defRPr/>
            </a:pPr>
            <a:fld id="{565D5885-86D0-4C88-819B-19C63648BACE}" type="datetime1">
              <a:rPr lang="en-US" smtClean="0"/>
              <a:pPr>
                <a:defRPr/>
              </a:pPr>
              <a:t>9/21/2023</a:t>
            </a:fld>
            <a:endParaRPr lang="en-US" dirty="0"/>
          </a:p>
        </p:txBody>
      </p:sp>
      <p:sp>
        <p:nvSpPr>
          <p:cNvPr id="5" name="Footer Placeholder 4">
            <a:extLst>
              <a:ext uri="{FF2B5EF4-FFF2-40B4-BE49-F238E27FC236}">
                <a16:creationId xmlns:a16="http://schemas.microsoft.com/office/drawing/2014/main" id="{9D40EFDC-8450-4899-8E88-5EF8E7A1788B}"/>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55E887A8-0FF1-41D9-888E-BA719945EE26}"/>
              </a:ext>
            </a:extLst>
          </p:cNvPr>
          <p:cNvSpPr>
            <a:spLocks noGrp="1"/>
          </p:cNvSpPr>
          <p:nvPr>
            <p:ph type="sldNum" sz="quarter" idx="13"/>
          </p:nvPr>
        </p:nvSpPr>
        <p:spPr/>
        <p:txBody>
          <a:bodyPr/>
          <a:lstStyle/>
          <a:p>
            <a:pPr>
              <a:defRPr/>
            </a:pPr>
            <a:fld id="{8600891D-3CF6-4A0B-AEE2-93693415F9C6}" type="slidenum">
              <a:rPr lang="en-US" altLang="en-US" smtClean="0"/>
              <a:pPr>
                <a:defRPr/>
              </a:pPr>
              <a:t>55</a:t>
            </a:fld>
            <a:endParaRPr lang="en-US" altLang="en-US"/>
          </a:p>
        </p:txBody>
      </p:sp>
    </p:spTree>
    <p:extLst>
      <p:ext uri="{BB962C8B-B14F-4D97-AF65-F5344CB8AC3E}">
        <p14:creationId xmlns:p14="http://schemas.microsoft.com/office/powerpoint/2010/main" val="3776206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127F49B-F4BE-459A-B740-7F69FF9283A8}"/>
              </a:ext>
            </a:extLst>
          </p:cNvPr>
          <p:cNvPicPr>
            <a:picLocks noGrp="1" noChangeAspect="1"/>
          </p:cNvPicPr>
          <p:nvPr>
            <p:ph idx="1"/>
          </p:nvPr>
        </p:nvPicPr>
        <p:blipFill>
          <a:blip r:embed="rId2"/>
          <a:stretch>
            <a:fillRect/>
          </a:stretch>
        </p:blipFill>
        <p:spPr>
          <a:xfrm>
            <a:off x="762000" y="1676400"/>
            <a:ext cx="6867525" cy="4131040"/>
          </a:xfrm>
          <a:prstGeom prst="rect">
            <a:avLst/>
          </a:prstGeom>
        </p:spPr>
      </p:pic>
      <p:sp>
        <p:nvSpPr>
          <p:cNvPr id="3" name="Content Placeholder 2">
            <a:extLst>
              <a:ext uri="{FF2B5EF4-FFF2-40B4-BE49-F238E27FC236}">
                <a16:creationId xmlns:a16="http://schemas.microsoft.com/office/drawing/2014/main" id="{51E29F0B-1E8E-4B82-A73A-715A0ADE9AF7}"/>
              </a:ext>
            </a:extLst>
          </p:cNvPr>
          <p:cNvSpPr>
            <a:spLocks noGrp="1"/>
          </p:cNvSpPr>
          <p:nvPr>
            <p:ph sz="quarter" idx="10"/>
          </p:nvPr>
        </p:nvSpPr>
        <p:spPr/>
        <p:txBody>
          <a:bodyPr/>
          <a:lstStyle/>
          <a:p>
            <a:r>
              <a:rPr lang="en-GB" dirty="0"/>
              <a:t>Feature subset selection process</a:t>
            </a:r>
            <a:endParaRPr lang="en-AE" dirty="0"/>
          </a:p>
        </p:txBody>
      </p:sp>
      <p:sp>
        <p:nvSpPr>
          <p:cNvPr id="4" name="Date Placeholder 3">
            <a:extLst>
              <a:ext uri="{FF2B5EF4-FFF2-40B4-BE49-F238E27FC236}">
                <a16:creationId xmlns:a16="http://schemas.microsoft.com/office/drawing/2014/main" id="{70A403E3-7146-4B7E-AA46-8F954C67D722}"/>
              </a:ext>
            </a:extLst>
          </p:cNvPr>
          <p:cNvSpPr>
            <a:spLocks noGrp="1"/>
          </p:cNvSpPr>
          <p:nvPr>
            <p:ph type="dt" sz="half" idx="11"/>
          </p:nvPr>
        </p:nvSpPr>
        <p:spPr/>
        <p:txBody>
          <a:bodyPr/>
          <a:lstStyle/>
          <a:p>
            <a:pPr>
              <a:defRPr/>
            </a:pPr>
            <a:fld id="{565D5885-86D0-4C88-819B-19C63648BACE}" type="datetime1">
              <a:rPr lang="en-US" smtClean="0"/>
              <a:pPr>
                <a:defRPr/>
              </a:pPr>
              <a:t>9/21/2023</a:t>
            </a:fld>
            <a:endParaRPr lang="en-US" dirty="0"/>
          </a:p>
        </p:txBody>
      </p:sp>
      <p:sp>
        <p:nvSpPr>
          <p:cNvPr id="5" name="Footer Placeholder 4">
            <a:extLst>
              <a:ext uri="{FF2B5EF4-FFF2-40B4-BE49-F238E27FC236}">
                <a16:creationId xmlns:a16="http://schemas.microsoft.com/office/drawing/2014/main" id="{5B9E005B-5804-42FF-8548-A41E6FE7754D}"/>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4EBA0F30-5E4A-4C2C-959A-EE6E6131F15B}"/>
              </a:ext>
            </a:extLst>
          </p:cNvPr>
          <p:cNvSpPr>
            <a:spLocks noGrp="1"/>
          </p:cNvSpPr>
          <p:nvPr>
            <p:ph type="sldNum" sz="quarter" idx="13"/>
          </p:nvPr>
        </p:nvSpPr>
        <p:spPr/>
        <p:txBody>
          <a:bodyPr/>
          <a:lstStyle/>
          <a:p>
            <a:pPr>
              <a:defRPr/>
            </a:pPr>
            <a:fld id="{8600891D-3CF6-4A0B-AEE2-93693415F9C6}" type="slidenum">
              <a:rPr lang="en-US" altLang="en-US" smtClean="0"/>
              <a:pPr>
                <a:defRPr/>
              </a:pPr>
              <a:t>56</a:t>
            </a:fld>
            <a:endParaRPr lang="en-US" altLang="en-US"/>
          </a:p>
        </p:txBody>
      </p:sp>
    </p:spTree>
    <p:extLst>
      <p:ext uri="{BB962C8B-B14F-4D97-AF65-F5344CB8AC3E}">
        <p14:creationId xmlns:p14="http://schemas.microsoft.com/office/powerpoint/2010/main" val="3721747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a:extLst>
              <a:ext uri="{FF2B5EF4-FFF2-40B4-BE49-F238E27FC236}">
                <a16:creationId xmlns:a16="http://schemas.microsoft.com/office/drawing/2014/main" id="{D705B18E-3FBF-44E2-A575-EC841A1B6D8E}"/>
              </a:ext>
            </a:extLst>
          </p:cNvPr>
          <p:cNvSpPr>
            <a:spLocks noGrp="1"/>
          </p:cNvSpPr>
          <p:nvPr>
            <p:ph idx="1"/>
          </p:nvPr>
        </p:nvSpPr>
        <p:spPr>
          <a:xfrm>
            <a:off x="446088" y="1463675"/>
            <a:ext cx="8229600" cy="4525963"/>
          </a:xfrm>
        </p:spPr>
        <p:txBody>
          <a:bodyPr/>
          <a:lstStyle/>
          <a:p>
            <a:pPr fontAlgn="base">
              <a:spcAft>
                <a:spcPct val="0"/>
              </a:spcAft>
              <a:buFont typeface="Wingdings" panose="05000000000000000000" pitchFamily="2" charset="2"/>
              <a:buChar char="§"/>
            </a:pPr>
            <a:r>
              <a:rPr lang="en-US" altLang="en-US" dirty="0"/>
              <a:t>Used to keep or eliminate features</a:t>
            </a:r>
          </a:p>
          <a:p>
            <a:pPr fontAlgn="base">
              <a:spcAft>
                <a:spcPct val="0"/>
              </a:spcAft>
              <a:buFont typeface="Wingdings" panose="05000000000000000000" pitchFamily="2" charset="2"/>
              <a:buChar char="§"/>
            </a:pPr>
            <a:r>
              <a:rPr lang="en-US" altLang="en-US" dirty="0"/>
              <a:t>Important features are assigned a higher weight</a:t>
            </a:r>
          </a:p>
          <a:p>
            <a:pPr fontAlgn="base">
              <a:spcAft>
                <a:spcPct val="0"/>
              </a:spcAft>
              <a:buFont typeface="Wingdings" panose="05000000000000000000" pitchFamily="2" charset="2"/>
              <a:buChar char="§"/>
            </a:pPr>
            <a:r>
              <a:rPr lang="en-US" altLang="en-US" dirty="0"/>
              <a:t>Less important features are given a lower weight</a:t>
            </a:r>
          </a:p>
          <a:p>
            <a:pPr fontAlgn="base">
              <a:spcAft>
                <a:spcPct val="0"/>
              </a:spcAft>
              <a:buFont typeface="Wingdings" panose="05000000000000000000" pitchFamily="2" charset="2"/>
              <a:buChar char="§"/>
            </a:pPr>
            <a:r>
              <a:rPr lang="en-US" altLang="en-US" dirty="0"/>
              <a:t>Weights are sometimes assigned based on domain knowledge about the relative importance of features</a:t>
            </a:r>
          </a:p>
        </p:txBody>
      </p:sp>
      <p:sp>
        <p:nvSpPr>
          <p:cNvPr id="2" name="Title 1">
            <a:extLst>
              <a:ext uri="{FF2B5EF4-FFF2-40B4-BE49-F238E27FC236}">
                <a16:creationId xmlns:a16="http://schemas.microsoft.com/office/drawing/2014/main" id="{43C40982-F0BB-4FEB-A7A0-DEF218E3FE4F}"/>
              </a:ext>
            </a:extLst>
          </p:cNvPr>
          <p:cNvSpPr>
            <a:spLocks noGrp="1"/>
          </p:cNvSpPr>
          <p:nvPr>
            <p:ph type="title" idx="4294967295"/>
          </p:nvPr>
        </p:nvSpPr>
        <p:spPr>
          <a:xfrm>
            <a:off x="457200" y="76200"/>
            <a:ext cx="6019800" cy="1143000"/>
          </a:xfrm>
        </p:spPr>
        <p:txBody>
          <a:bodyPr/>
          <a:lstStyle/>
          <a:p>
            <a:pPr>
              <a:defRPr/>
            </a:pPr>
            <a:r>
              <a:rPr lang="en-US" dirty="0"/>
              <a:t>Feature Weighting</a:t>
            </a:r>
          </a:p>
        </p:txBody>
      </p:sp>
      <p:sp>
        <p:nvSpPr>
          <p:cNvPr id="3" name="Footer Placeholder 2">
            <a:extLst>
              <a:ext uri="{FF2B5EF4-FFF2-40B4-BE49-F238E27FC236}">
                <a16:creationId xmlns:a16="http://schemas.microsoft.com/office/drawing/2014/main" id="{D5347EB6-A600-4939-A640-8D047303918C}"/>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82B414DD-CA6D-49DB-8DDF-C97DD9A0D5D0}"/>
              </a:ext>
            </a:extLst>
          </p:cNvPr>
          <p:cNvSpPr>
            <a:spLocks noGrp="1"/>
          </p:cNvSpPr>
          <p:nvPr>
            <p:ph type="dt" sz="quarter" idx="11"/>
          </p:nvPr>
        </p:nvSpPr>
        <p:spPr/>
        <p:txBody>
          <a:bodyPr/>
          <a:lstStyle/>
          <a:p>
            <a:pPr>
              <a:defRPr/>
            </a:pPr>
            <a:fld id="{20C5B4AB-0E99-4066-A4C9-2AED835D2DF2}" type="datetime1">
              <a:rPr lang="en-US"/>
              <a:pPr>
                <a:defRPr/>
              </a:pPr>
              <a:t>9/21/2023</a:t>
            </a:fld>
            <a:endParaRPr lang="en-US" dirty="0"/>
          </a:p>
        </p:txBody>
      </p:sp>
      <p:sp>
        <p:nvSpPr>
          <p:cNvPr id="67590" name="Slide Number Placeholder 5">
            <a:extLst>
              <a:ext uri="{FF2B5EF4-FFF2-40B4-BE49-F238E27FC236}">
                <a16:creationId xmlns:a16="http://schemas.microsoft.com/office/drawing/2014/main" id="{73A7181E-BB2F-4C0E-BD96-397E637E982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DB9F1C9-241B-4F40-8724-64ADB3BE5472}" type="slidenum">
              <a:rPr lang="en-US" altLang="en-US" sz="1200" smtClean="0">
                <a:solidFill>
                  <a:srgbClr val="898989"/>
                </a:solidFill>
              </a:rPr>
              <a:pPr>
                <a:spcBef>
                  <a:spcPct val="0"/>
                </a:spcBef>
                <a:buFontTx/>
                <a:buNone/>
              </a:pPr>
              <a:t>57</a:t>
            </a:fld>
            <a:endParaRPr lang="en-US" altLang="en-US" sz="120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a:extLst>
              <a:ext uri="{FF2B5EF4-FFF2-40B4-BE49-F238E27FC236}">
                <a16:creationId xmlns:a16="http://schemas.microsoft.com/office/drawing/2014/main" id="{A5C629D7-F1D0-4396-81B9-D0CD4A4147DF}"/>
              </a:ext>
            </a:extLst>
          </p:cNvPr>
          <p:cNvSpPr>
            <a:spLocks noGrp="1"/>
          </p:cNvSpPr>
          <p:nvPr>
            <p:ph idx="1"/>
          </p:nvPr>
        </p:nvSpPr>
        <p:spPr>
          <a:xfrm>
            <a:off x="457200" y="1333500"/>
            <a:ext cx="8229600" cy="4525963"/>
          </a:xfrm>
        </p:spPr>
        <p:txBody>
          <a:bodyPr/>
          <a:lstStyle/>
          <a:p>
            <a:pPr fontAlgn="base">
              <a:spcAft>
                <a:spcPct val="0"/>
              </a:spcAft>
            </a:pPr>
            <a:r>
              <a:rPr lang="en-US" altLang="en-US"/>
              <a:t>Create new attributes that can capture the important information in a data set much more efficiently than the original attributes</a:t>
            </a:r>
          </a:p>
          <a:p>
            <a:pPr fontAlgn="base">
              <a:spcAft>
                <a:spcPct val="0"/>
              </a:spcAft>
            </a:pPr>
            <a:r>
              <a:rPr lang="en-US" altLang="en-US"/>
              <a:t>The number of new attributes can be smaller than the number of original attributes</a:t>
            </a:r>
          </a:p>
          <a:p>
            <a:pPr fontAlgn="base">
              <a:spcAft>
                <a:spcPct val="0"/>
              </a:spcAft>
            </a:pPr>
            <a:r>
              <a:rPr lang="en-US" altLang="en-US"/>
              <a:t>Three general methodologies</a:t>
            </a:r>
          </a:p>
          <a:p>
            <a:pPr lvl="1" fontAlgn="base">
              <a:spcAft>
                <a:spcPct val="0"/>
              </a:spcAft>
            </a:pPr>
            <a:r>
              <a:rPr lang="en-US" altLang="en-US" sz="2000"/>
              <a:t>Feature Extraction</a:t>
            </a:r>
          </a:p>
          <a:p>
            <a:pPr lvl="1" fontAlgn="base">
              <a:spcAft>
                <a:spcPct val="0"/>
              </a:spcAft>
            </a:pPr>
            <a:r>
              <a:rPr lang="en-US" altLang="en-US" sz="2000"/>
              <a:t>Mapping Data to New Space </a:t>
            </a:r>
          </a:p>
          <a:p>
            <a:pPr lvl="2"/>
            <a:r>
              <a:rPr lang="en-US" altLang="en-US" sz="2000"/>
              <a:t>Time series data to frequency domain </a:t>
            </a:r>
          </a:p>
          <a:p>
            <a:pPr lvl="1" fontAlgn="base">
              <a:spcAft>
                <a:spcPct val="0"/>
              </a:spcAft>
            </a:pPr>
            <a:r>
              <a:rPr lang="en-US" altLang="en-US" sz="2000"/>
              <a:t>Feature Construction</a:t>
            </a:r>
          </a:p>
          <a:p>
            <a:pPr lvl="2"/>
            <a:r>
              <a:rPr lang="en-US" altLang="en-US" sz="2000"/>
              <a:t>Constructing new features from already existing ones</a:t>
            </a:r>
          </a:p>
          <a:p>
            <a:pPr lvl="2"/>
            <a:r>
              <a:rPr lang="en-US" altLang="en-US" sz="2000"/>
              <a:t>Density = mass/volume</a:t>
            </a:r>
          </a:p>
          <a:p>
            <a:pPr fontAlgn="base">
              <a:spcAft>
                <a:spcPct val="0"/>
              </a:spcAft>
            </a:pPr>
            <a:endParaRPr lang="en-US" altLang="en-US"/>
          </a:p>
        </p:txBody>
      </p:sp>
      <p:sp>
        <p:nvSpPr>
          <p:cNvPr id="2" name="Title 1">
            <a:extLst>
              <a:ext uri="{FF2B5EF4-FFF2-40B4-BE49-F238E27FC236}">
                <a16:creationId xmlns:a16="http://schemas.microsoft.com/office/drawing/2014/main" id="{F4F62094-A4C5-4F19-8D41-96FB5EDC8F41}"/>
              </a:ext>
            </a:extLst>
          </p:cNvPr>
          <p:cNvSpPr>
            <a:spLocks noGrp="1"/>
          </p:cNvSpPr>
          <p:nvPr>
            <p:ph type="title" idx="4294967295"/>
          </p:nvPr>
        </p:nvSpPr>
        <p:spPr>
          <a:xfrm>
            <a:off x="582613" y="177800"/>
            <a:ext cx="8229600" cy="1143000"/>
          </a:xfrm>
        </p:spPr>
        <p:txBody>
          <a:bodyPr/>
          <a:lstStyle/>
          <a:p>
            <a:pPr>
              <a:defRPr/>
            </a:pPr>
            <a:r>
              <a:rPr lang="en-US" altLang="en-US" dirty="0"/>
              <a:t>Feature Creation</a:t>
            </a:r>
            <a:endParaRPr lang="en-US" dirty="0"/>
          </a:p>
        </p:txBody>
      </p:sp>
      <p:sp>
        <p:nvSpPr>
          <p:cNvPr id="3" name="Footer Placeholder 2">
            <a:extLst>
              <a:ext uri="{FF2B5EF4-FFF2-40B4-BE49-F238E27FC236}">
                <a16:creationId xmlns:a16="http://schemas.microsoft.com/office/drawing/2014/main" id="{F778FDFD-7125-4FA0-AACF-6F3F8100B693}"/>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51055F9A-F5AD-44CA-9825-0AFA23F9CE4E}"/>
              </a:ext>
            </a:extLst>
          </p:cNvPr>
          <p:cNvSpPr>
            <a:spLocks noGrp="1"/>
          </p:cNvSpPr>
          <p:nvPr>
            <p:ph type="dt" sz="quarter" idx="11"/>
          </p:nvPr>
        </p:nvSpPr>
        <p:spPr/>
        <p:txBody>
          <a:bodyPr/>
          <a:lstStyle/>
          <a:p>
            <a:pPr>
              <a:defRPr/>
            </a:pPr>
            <a:fld id="{77793744-B457-40E3-ADC4-B6EC062164B1}" type="datetime1">
              <a:rPr lang="en-US"/>
              <a:pPr>
                <a:defRPr/>
              </a:pPr>
              <a:t>9/21/2023</a:t>
            </a:fld>
            <a:endParaRPr lang="en-US" dirty="0"/>
          </a:p>
        </p:txBody>
      </p:sp>
      <p:sp>
        <p:nvSpPr>
          <p:cNvPr id="68614" name="Slide Number Placeholder 5">
            <a:extLst>
              <a:ext uri="{FF2B5EF4-FFF2-40B4-BE49-F238E27FC236}">
                <a16:creationId xmlns:a16="http://schemas.microsoft.com/office/drawing/2014/main" id="{5D851518-96E2-4215-9C77-2819A7229B0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2E8B1C4-9866-4D19-BD00-95C90F275D8F}" type="slidenum">
              <a:rPr lang="en-US" altLang="en-US" sz="1200" smtClean="0">
                <a:solidFill>
                  <a:srgbClr val="898989"/>
                </a:solidFill>
              </a:rPr>
              <a:pPr>
                <a:spcBef>
                  <a:spcPct val="0"/>
                </a:spcBef>
                <a:buFontTx/>
                <a:buNone/>
              </a:pPr>
              <a:t>58</a:t>
            </a:fld>
            <a:endParaRPr lang="en-US" altLang="en-US"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9634" name="Content Placeholder 6">
            <a:extLst>
              <a:ext uri="{FF2B5EF4-FFF2-40B4-BE49-F238E27FC236}">
                <a16:creationId xmlns:a16="http://schemas.microsoft.com/office/drawing/2014/main" id="{C92A6737-0313-445F-889A-EB3470D06B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6388" y="1905000"/>
            <a:ext cx="4046537" cy="3886200"/>
          </a:xfrm>
        </p:spPr>
      </p:pic>
      <p:sp>
        <p:nvSpPr>
          <p:cNvPr id="8" name="Content Placeholder 7">
            <a:extLst>
              <a:ext uri="{FF2B5EF4-FFF2-40B4-BE49-F238E27FC236}">
                <a16:creationId xmlns:a16="http://schemas.microsoft.com/office/drawing/2014/main" id="{77EC1E91-B42D-4495-A3AB-E0A711AD46B6}"/>
              </a:ext>
            </a:extLst>
          </p:cNvPr>
          <p:cNvSpPr>
            <a:spLocks noGrp="1"/>
          </p:cNvSpPr>
          <p:nvPr>
            <p:ph sz="quarter" idx="10"/>
          </p:nvPr>
        </p:nvSpPr>
        <p:spPr>
          <a:xfrm>
            <a:off x="4381500" y="1905000"/>
            <a:ext cx="4435475" cy="2816225"/>
          </a:xfrm>
        </p:spPr>
        <p:txBody>
          <a:bodyPr>
            <a:noAutofit/>
          </a:bodyPr>
          <a:lstStyle/>
          <a:p>
            <a:pPr>
              <a:defRPr/>
            </a:pPr>
            <a:r>
              <a:rPr lang="en-US" sz="2400" b="0" dirty="0"/>
              <a:t>Image data is processed to provide higher level features</a:t>
            </a:r>
          </a:p>
          <a:p>
            <a:pPr lvl="1">
              <a:defRPr/>
            </a:pPr>
            <a:r>
              <a:rPr lang="en-US" sz="2400" dirty="0" err="1"/>
              <a:t>Colour</a:t>
            </a:r>
            <a:endParaRPr lang="en-US" sz="2400" dirty="0"/>
          </a:p>
          <a:p>
            <a:pPr lvl="1">
              <a:defRPr/>
            </a:pPr>
            <a:r>
              <a:rPr lang="en-US" sz="2400" dirty="0"/>
              <a:t>Shape – area, diameter, </a:t>
            </a:r>
          </a:p>
          <a:p>
            <a:pPr lvl="1">
              <a:defRPr/>
            </a:pPr>
            <a:r>
              <a:rPr lang="en-US" sz="2400" dirty="0"/>
              <a:t>Texture</a:t>
            </a:r>
          </a:p>
        </p:txBody>
      </p:sp>
      <p:sp>
        <p:nvSpPr>
          <p:cNvPr id="2" name="Title 1">
            <a:extLst>
              <a:ext uri="{FF2B5EF4-FFF2-40B4-BE49-F238E27FC236}">
                <a16:creationId xmlns:a16="http://schemas.microsoft.com/office/drawing/2014/main" id="{73DD893C-F47D-41AD-9A1E-21A6C014EB72}"/>
              </a:ext>
            </a:extLst>
          </p:cNvPr>
          <p:cNvSpPr>
            <a:spLocks noGrp="1"/>
          </p:cNvSpPr>
          <p:nvPr>
            <p:ph type="title" idx="4294967295"/>
          </p:nvPr>
        </p:nvSpPr>
        <p:spPr>
          <a:xfrm>
            <a:off x="457200" y="163513"/>
            <a:ext cx="8229600" cy="1143000"/>
          </a:xfrm>
        </p:spPr>
        <p:txBody>
          <a:bodyPr/>
          <a:lstStyle/>
          <a:p>
            <a:pPr lvl="1">
              <a:lnSpc>
                <a:spcPct val="85000"/>
              </a:lnSpc>
              <a:defRPr/>
            </a:pPr>
            <a:r>
              <a:rPr lang="en-US" altLang="en-US" kern="1200" spc="-150" dirty="0">
                <a:latin typeface="Arial" pitchFamily="34" charset="0"/>
                <a:ea typeface="+mj-ea"/>
                <a:cs typeface="Arial" pitchFamily="34" charset="0"/>
              </a:rPr>
              <a:t>Feature Extraction</a:t>
            </a:r>
            <a:br>
              <a:rPr lang="en-US" altLang="en-US" sz="1800" dirty="0"/>
            </a:br>
            <a:endParaRPr lang="en-US" dirty="0"/>
          </a:p>
        </p:txBody>
      </p:sp>
      <p:sp>
        <p:nvSpPr>
          <p:cNvPr id="69637" name="TextBox 3">
            <a:extLst>
              <a:ext uri="{FF2B5EF4-FFF2-40B4-BE49-F238E27FC236}">
                <a16:creationId xmlns:a16="http://schemas.microsoft.com/office/drawing/2014/main" id="{886E13C0-7E2D-4279-A544-07B78BAD57E3}"/>
              </a:ext>
            </a:extLst>
          </p:cNvPr>
          <p:cNvSpPr txBox="1">
            <a:spLocks noChangeArrowheads="1"/>
          </p:cNvSpPr>
          <p:nvPr/>
        </p:nvSpPr>
        <p:spPr bwMode="auto">
          <a:xfrm>
            <a:off x="450850" y="1306513"/>
            <a:ext cx="3148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t>Histopathology image</a:t>
            </a:r>
          </a:p>
        </p:txBody>
      </p:sp>
      <p:sp>
        <p:nvSpPr>
          <p:cNvPr id="3" name="Footer Placeholder 2">
            <a:extLst>
              <a:ext uri="{FF2B5EF4-FFF2-40B4-BE49-F238E27FC236}">
                <a16:creationId xmlns:a16="http://schemas.microsoft.com/office/drawing/2014/main" id="{278C3C81-2BF8-4E93-B752-C4668E1A70A5}"/>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91C36806-640D-43A2-8914-B0C4B0C44414}"/>
              </a:ext>
            </a:extLst>
          </p:cNvPr>
          <p:cNvSpPr>
            <a:spLocks noGrp="1"/>
          </p:cNvSpPr>
          <p:nvPr>
            <p:ph type="dt" sz="quarter" idx="11"/>
          </p:nvPr>
        </p:nvSpPr>
        <p:spPr/>
        <p:txBody>
          <a:bodyPr/>
          <a:lstStyle/>
          <a:p>
            <a:pPr>
              <a:defRPr/>
            </a:pPr>
            <a:fld id="{D41E27E5-B321-4EC2-923C-2A69578F4194}" type="datetime1">
              <a:rPr lang="en-US"/>
              <a:pPr>
                <a:defRPr/>
              </a:pPr>
              <a:t>9/21/2023</a:t>
            </a:fld>
            <a:endParaRPr lang="en-US" dirty="0"/>
          </a:p>
        </p:txBody>
      </p:sp>
      <p:sp>
        <p:nvSpPr>
          <p:cNvPr id="69640" name="Slide Number Placeholder 5">
            <a:extLst>
              <a:ext uri="{FF2B5EF4-FFF2-40B4-BE49-F238E27FC236}">
                <a16:creationId xmlns:a16="http://schemas.microsoft.com/office/drawing/2014/main" id="{D8F840DF-2960-4BA9-9EE6-54FA7CAEE29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8681E08-3662-4E6F-B377-241E86A9D5FB}" type="slidenum">
              <a:rPr lang="en-US" altLang="en-US" sz="1200" smtClean="0">
                <a:solidFill>
                  <a:srgbClr val="898989"/>
                </a:solidFill>
              </a:rPr>
              <a:pPr>
                <a:spcBef>
                  <a:spcPct val="0"/>
                </a:spcBef>
                <a:buFontTx/>
                <a:buNone/>
              </a:pPr>
              <a:t>59</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71B94-790D-49E7-B444-6EB902BB7AA5}"/>
              </a:ext>
            </a:extLst>
          </p:cNvPr>
          <p:cNvSpPr>
            <a:spLocks noGrp="1"/>
          </p:cNvSpPr>
          <p:nvPr>
            <p:ph idx="1"/>
          </p:nvPr>
        </p:nvSpPr>
        <p:spPr>
          <a:xfrm>
            <a:off x="304800" y="1493838"/>
            <a:ext cx="8229600" cy="4525962"/>
          </a:xfrm>
        </p:spPr>
        <p:txBody>
          <a:bodyPr>
            <a:noAutofit/>
          </a:bodyPr>
          <a:lstStyle/>
          <a:p>
            <a:pPr>
              <a:defRPr/>
            </a:pPr>
            <a:r>
              <a:rPr lang="en-US" altLang="en-US" dirty="0"/>
              <a:t>There are four different types of attributes</a:t>
            </a:r>
          </a:p>
          <a:p>
            <a:pPr marL="561975" lvl="1">
              <a:defRPr/>
            </a:pPr>
            <a:r>
              <a:rPr lang="en-US" altLang="en-US" dirty="0">
                <a:solidFill>
                  <a:srgbClr val="FF0000"/>
                </a:solidFill>
              </a:rPr>
              <a:t>Nominal</a:t>
            </a:r>
            <a:r>
              <a:rPr lang="en-US" altLang="en-US" sz="1800" dirty="0">
                <a:solidFill>
                  <a:srgbClr val="FF0000"/>
                </a:solidFill>
              </a:rPr>
              <a:t> </a:t>
            </a:r>
          </a:p>
          <a:p>
            <a:pPr marL="699135" lvl="2">
              <a:defRPr/>
            </a:pPr>
            <a:r>
              <a:rPr lang="en-US" altLang="en-US" sz="2000" dirty="0"/>
              <a:t>Names/Symbols/labels </a:t>
            </a:r>
          </a:p>
          <a:p>
            <a:pPr marL="699135" lvl="2">
              <a:defRPr/>
            </a:pPr>
            <a:r>
              <a:rPr lang="en-US" altLang="en-US" sz="2000" dirty="0"/>
              <a:t>Order is not emphasized</a:t>
            </a:r>
          </a:p>
          <a:p>
            <a:pPr marL="699135" lvl="2">
              <a:defRPr/>
            </a:pPr>
            <a:r>
              <a:rPr lang="en-US" altLang="en-US" sz="2000" dirty="0"/>
              <a:t>Examples: ID numbers, eye color, zip codes, gender</a:t>
            </a:r>
          </a:p>
          <a:p>
            <a:pPr marL="561975" lvl="1">
              <a:defRPr/>
            </a:pPr>
            <a:r>
              <a:rPr lang="en-US" altLang="en-US" dirty="0">
                <a:solidFill>
                  <a:srgbClr val="FF0000"/>
                </a:solidFill>
              </a:rPr>
              <a:t>Ordinal – exhibits order</a:t>
            </a:r>
            <a:endParaRPr lang="en-US" altLang="en-US" dirty="0"/>
          </a:p>
          <a:p>
            <a:pPr marL="542925" lvl="1" indent="-295275">
              <a:defRPr/>
            </a:pPr>
            <a:r>
              <a:rPr lang="en-US" altLang="en-US" sz="2000" dirty="0"/>
              <a:t>Ordering of values is logical</a:t>
            </a:r>
          </a:p>
          <a:p>
            <a:pPr marL="542925" lvl="1" indent="-295275">
              <a:defRPr/>
            </a:pPr>
            <a:r>
              <a:rPr lang="en-US" altLang="en-US" sz="2000" dirty="0"/>
              <a:t>Usually used to get attitudes and perception</a:t>
            </a:r>
          </a:p>
          <a:p>
            <a:pPr marL="542925" lvl="1" indent="-295275">
              <a:defRPr/>
            </a:pPr>
            <a:r>
              <a:rPr lang="en-US" altLang="en-US" sz="2000" dirty="0"/>
              <a:t>Difference between values – not logical</a:t>
            </a:r>
          </a:p>
          <a:p>
            <a:pPr marL="542925" lvl="1" indent="-295275">
              <a:defRPr/>
            </a:pPr>
            <a:r>
              <a:rPr lang="en-US" altLang="en-US" sz="2000" dirty="0"/>
              <a:t>Examples: ratings  (e.g., taste of potato chips on a scale from 1-5)</a:t>
            </a:r>
          </a:p>
        </p:txBody>
      </p:sp>
      <p:sp>
        <p:nvSpPr>
          <p:cNvPr id="2" name="Title 1">
            <a:extLst>
              <a:ext uri="{FF2B5EF4-FFF2-40B4-BE49-F238E27FC236}">
                <a16:creationId xmlns:a16="http://schemas.microsoft.com/office/drawing/2014/main" id="{0CD573C1-6375-47B2-AEF1-62786E119EEB}"/>
              </a:ext>
            </a:extLst>
          </p:cNvPr>
          <p:cNvSpPr>
            <a:spLocks noGrp="1"/>
          </p:cNvSpPr>
          <p:nvPr>
            <p:ph type="title" idx="4294967295"/>
          </p:nvPr>
        </p:nvSpPr>
        <p:spPr>
          <a:xfrm>
            <a:off x="339725" y="82550"/>
            <a:ext cx="6213475" cy="1143000"/>
          </a:xfrm>
        </p:spPr>
        <p:txBody>
          <a:bodyPr/>
          <a:lstStyle/>
          <a:p>
            <a:pPr>
              <a:defRPr/>
            </a:pPr>
            <a:r>
              <a:rPr lang="en-US" altLang="en-US" dirty="0"/>
              <a:t>Types of Attributes</a:t>
            </a:r>
            <a:endParaRPr lang="en-US" dirty="0"/>
          </a:p>
        </p:txBody>
      </p:sp>
      <p:sp>
        <p:nvSpPr>
          <p:cNvPr id="4" name="Footer Placeholder 3">
            <a:extLst>
              <a:ext uri="{FF2B5EF4-FFF2-40B4-BE49-F238E27FC236}">
                <a16:creationId xmlns:a16="http://schemas.microsoft.com/office/drawing/2014/main" id="{886D4E1C-6D23-49CC-A055-F639944841B8}"/>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6E2C958E-4D11-4ADB-959B-617E721E3083}"/>
              </a:ext>
            </a:extLst>
          </p:cNvPr>
          <p:cNvSpPr>
            <a:spLocks noGrp="1"/>
          </p:cNvSpPr>
          <p:nvPr>
            <p:ph type="dt" sz="quarter" idx="11"/>
          </p:nvPr>
        </p:nvSpPr>
        <p:spPr/>
        <p:txBody>
          <a:bodyPr/>
          <a:lstStyle/>
          <a:p>
            <a:pPr>
              <a:defRPr/>
            </a:pPr>
            <a:fld id="{4A423724-CC01-4393-ADD2-1A8BDDE750F7}" type="datetime1">
              <a:rPr lang="en-US"/>
              <a:pPr>
                <a:defRPr/>
              </a:pPr>
              <a:t>9/21/2023</a:t>
            </a:fld>
            <a:endParaRPr lang="en-US" dirty="0"/>
          </a:p>
        </p:txBody>
      </p:sp>
      <p:sp>
        <p:nvSpPr>
          <p:cNvPr id="21510" name="Slide Number Placeholder 6">
            <a:extLst>
              <a:ext uri="{FF2B5EF4-FFF2-40B4-BE49-F238E27FC236}">
                <a16:creationId xmlns:a16="http://schemas.microsoft.com/office/drawing/2014/main" id="{B77B1D4B-B983-48C0-A08C-91B77F03D93D}"/>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0D1CE40-1CBC-4CCA-A553-AD4AF93C1402}" type="slidenum">
              <a:rPr lang="en-US" altLang="en-US" sz="1200" smtClean="0">
                <a:solidFill>
                  <a:srgbClr val="898989"/>
                </a:solidFill>
              </a:rPr>
              <a:pPr>
                <a:spcBef>
                  <a:spcPct val="0"/>
                </a:spcBef>
                <a:buFontTx/>
                <a:buNone/>
              </a:pPr>
              <a:t>6</a:t>
            </a:fld>
            <a:endParaRPr lang="en-US" altLang="en-US" sz="120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0658" name="Picture 4" descr="http://andrewjanowczyk.com/wp-content/uploads/2015/10/nuclei_image3.png">
            <a:extLst>
              <a:ext uri="{FF2B5EF4-FFF2-40B4-BE49-F238E27FC236}">
                <a16:creationId xmlns:a16="http://schemas.microsoft.com/office/drawing/2014/main" id="{CC2FA417-050F-4DCC-BF90-78908A52E4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828800"/>
            <a:ext cx="8229600" cy="3560763"/>
          </a:xfrm>
        </p:spPr>
      </p:pic>
      <p:sp>
        <p:nvSpPr>
          <p:cNvPr id="2" name="Title 1">
            <a:extLst>
              <a:ext uri="{FF2B5EF4-FFF2-40B4-BE49-F238E27FC236}">
                <a16:creationId xmlns:a16="http://schemas.microsoft.com/office/drawing/2014/main" id="{8CCC127B-04B0-4B14-89DA-3929A4F8C282}"/>
              </a:ext>
            </a:extLst>
          </p:cNvPr>
          <p:cNvSpPr>
            <a:spLocks noGrp="1"/>
          </p:cNvSpPr>
          <p:nvPr>
            <p:ph type="title" idx="4294967295"/>
          </p:nvPr>
        </p:nvSpPr>
        <p:spPr>
          <a:xfrm>
            <a:off x="304800" y="76200"/>
            <a:ext cx="8229600" cy="1143000"/>
          </a:xfrm>
        </p:spPr>
        <p:txBody>
          <a:bodyPr/>
          <a:lstStyle/>
          <a:p>
            <a:pPr>
              <a:defRPr/>
            </a:pPr>
            <a:r>
              <a:rPr lang="en-US" dirty="0"/>
              <a:t>Image segmentation</a:t>
            </a:r>
          </a:p>
        </p:txBody>
      </p:sp>
      <p:sp>
        <p:nvSpPr>
          <p:cNvPr id="3" name="Footer Placeholder 2">
            <a:extLst>
              <a:ext uri="{FF2B5EF4-FFF2-40B4-BE49-F238E27FC236}">
                <a16:creationId xmlns:a16="http://schemas.microsoft.com/office/drawing/2014/main" id="{7B421921-552A-4EBF-87A8-3DBB576F5720}"/>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2ED10D96-BD8B-46D0-8067-DA65899AC040}"/>
              </a:ext>
            </a:extLst>
          </p:cNvPr>
          <p:cNvSpPr>
            <a:spLocks noGrp="1"/>
          </p:cNvSpPr>
          <p:nvPr>
            <p:ph type="dt" sz="quarter" idx="11"/>
          </p:nvPr>
        </p:nvSpPr>
        <p:spPr/>
        <p:txBody>
          <a:bodyPr/>
          <a:lstStyle/>
          <a:p>
            <a:pPr>
              <a:defRPr/>
            </a:pPr>
            <a:fld id="{8FA88512-8B86-4908-B7DE-90D5F6C13C8A}" type="datetime1">
              <a:rPr lang="en-US"/>
              <a:pPr>
                <a:defRPr/>
              </a:pPr>
              <a:t>9/21/2023</a:t>
            </a:fld>
            <a:endParaRPr lang="en-US" dirty="0"/>
          </a:p>
        </p:txBody>
      </p:sp>
      <p:sp>
        <p:nvSpPr>
          <p:cNvPr id="70662" name="Slide Number Placeholder 5">
            <a:extLst>
              <a:ext uri="{FF2B5EF4-FFF2-40B4-BE49-F238E27FC236}">
                <a16:creationId xmlns:a16="http://schemas.microsoft.com/office/drawing/2014/main" id="{E4623B1B-6212-4CB7-B6E7-7AD72EB532D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29B4F2A-F26A-4870-A23D-6FD762AE44BC}" type="slidenum">
              <a:rPr lang="en-US" altLang="en-US" sz="1200" smtClean="0">
                <a:solidFill>
                  <a:srgbClr val="898989"/>
                </a:solidFill>
              </a:rPr>
              <a:pPr>
                <a:spcBef>
                  <a:spcPct val="0"/>
                </a:spcBef>
                <a:buFontTx/>
                <a:buNone/>
              </a:pPr>
              <a:t>60</a:t>
            </a:fld>
            <a:endParaRPr lang="en-US" altLang="en-US" sz="1200">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Content Placeholder 6">
            <a:extLst>
              <a:ext uri="{FF2B5EF4-FFF2-40B4-BE49-F238E27FC236}">
                <a16:creationId xmlns:a16="http://schemas.microsoft.com/office/drawing/2014/main" id="{8484B94F-807C-4581-92E3-B6E34D6397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233"/>
          <a:stretch>
            <a:fillRect/>
          </a:stretch>
        </p:blipFill>
        <p:spPr>
          <a:xfrm>
            <a:off x="109537" y="1414463"/>
            <a:ext cx="8924925" cy="4449763"/>
          </a:xfrm>
        </p:spPr>
      </p:pic>
      <p:sp>
        <p:nvSpPr>
          <p:cNvPr id="5" name="Title 4">
            <a:extLst>
              <a:ext uri="{FF2B5EF4-FFF2-40B4-BE49-F238E27FC236}">
                <a16:creationId xmlns:a16="http://schemas.microsoft.com/office/drawing/2014/main" id="{5939FFE3-3A8B-4C97-ABFD-ADBD5FFE41CB}"/>
              </a:ext>
            </a:extLst>
          </p:cNvPr>
          <p:cNvSpPr>
            <a:spLocks noGrp="1"/>
          </p:cNvSpPr>
          <p:nvPr>
            <p:ph type="title" idx="4294967295"/>
          </p:nvPr>
        </p:nvSpPr>
        <p:spPr>
          <a:xfrm>
            <a:off x="457200" y="271463"/>
            <a:ext cx="6096000" cy="1143000"/>
          </a:xfrm>
        </p:spPr>
        <p:txBody>
          <a:bodyPr/>
          <a:lstStyle/>
          <a:p>
            <a:pPr lvl="1">
              <a:lnSpc>
                <a:spcPct val="85000"/>
              </a:lnSpc>
              <a:defRPr/>
            </a:pPr>
            <a:r>
              <a:rPr lang="en-US" altLang="en-US" sz="3600" kern="1200" spc="-38" dirty="0">
                <a:solidFill>
                  <a:schemeClr val="tx1">
                    <a:lumMod val="75000"/>
                    <a:lumOff val="25000"/>
                  </a:schemeClr>
                </a:solidFill>
                <a:latin typeface="+mj-lt"/>
                <a:ea typeface="+mj-ea"/>
                <a:cs typeface="+mj-cs"/>
              </a:rPr>
              <a:t>Mapping Data to New Space</a:t>
            </a:r>
            <a:r>
              <a:rPr lang="en-US" altLang="en-US" sz="1800" dirty="0"/>
              <a:t> </a:t>
            </a:r>
            <a:br>
              <a:rPr lang="en-US" altLang="en-US" sz="1800" dirty="0"/>
            </a:br>
            <a:endParaRPr lang="en-US" dirty="0"/>
          </a:p>
        </p:txBody>
      </p:sp>
      <p:sp>
        <p:nvSpPr>
          <p:cNvPr id="2" name="Footer Placeholder 1">
            <a:extLst>
              <a:ext uri="{FF2B5EF4-FFF2-40B4-BE49-F238E27FC236}">
                <a16:creationId xmlns:a16="http://schemas.microsoft.com/office/drawing/2014/main" id="{20967CA8-64AB-4D3D-A347-CFB293193B64}"/>
              </a:ext>
            </a:extLst>
          </p:cNvPr>
          <p:cNvSpPr>
            <a:spLocks noGrp="1"/>
          </p:cNvSpPr>
          <p:nvPr>
            <p:ph type="ftr" sz="quarter" idx="12"/>
          </p:nvPr>
        </p:nvSpPr>
        <p:spPr/>
        <p:txBody>
          <a:bodyPr/>
          <a:lstStyle/>
          <a:p>
            <a:pPr>
              <a:defRPr/>
            </a:pPr>
            <a:r>
              <a:rPr lang="en-US"/>
              <a:t>Data Mining </a:t>
            </a:r>
            <a:endParaRPr lang="en-US" dirty="0"/>
          </a:p>
        </p:txBody>
      </p:sp>
      <p:sp>
        <p:nvSpPr>
          <p:cNvPr id="3" name="Date Placeholder 2">
            <a:extLst>
              <a:ext uri="{FF2B5EF4-FFF2-40B4-BE49-F238E27FC236}">
                <a16:creationId xmlns:a16="http://schemas.microsoft.com/office/drawing/2014/main" id="{A1F1C96C-29A6-41E7-BB5A-3CDC49E5121B}"/>
              </a:ext>
            </a:extLst>
          </p:cNvPr>
          <p:cNvSpPr>
            <a:spLocks noGrp="1"/>
          </p:cNvSpPr>
          <p:nvPr>
            <p:ph type="dt" sz="quarter" idx="11"/>
          </p:nvPr>
        </p:nvSpPr>
        <p:spPr/>
        <p:txBody>
          <a:bodyPr/>
          <a:lstStyle/>
          <a:p>
            <a:pPr>
              <a:defRPr/>
            </a:pPr>
            <a:fld id="{8FC829B8-3D64-4B15-99AB-04DAF46F8914}" type="datetime1">
              <a:rPr lang="en-US"/>
              <a:pPr>
                <a:defRPr/>
              </a:pPr>
              <a:t>9/21/2023</a:t>
            </a:fld>
            <a:endParaRPr lang="en-US" dirty="0"/>
          </a:p>
        </p:txBody>
      </p:sp>
      <p:sp>
        <p:nvSpPr>
          <p:cNvPr id="71686" name="Slide Number Placeholder 5">
            <a:extLst>
              <a:ext uri="{FF2B5EF4-FFF2-40B4-BE49-F238E27FC236}">
                <a16:creationId xmlns:a16="http://schemas.microsoft.com/office/drawing/2014/main" id="{F31EFAC8-4EC1-41C4-A52A-CB61709E451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E4520F7-3D67-4762-940C-C9216C826765}" type="slidenum">
              <a:rPr lang="en-US" altLang="en-US" sz="1200" smtClean="0">
                <a:solidFill>
                  <a:srgbClr val="898989"/>
                </a:solidFill>
              </a:rPr>
              <a:pPr>
                <a:spcBef>
                  <a:spcPct val="0"/>
                </a:spcBef>
                <a:buFontTx/>
                <a:buNone/>
              </a:pPr>
              <a:t>61</a:t>
            </a:fld>
            <a:endParaRPr lang="en-US" altLang="en-US" sz="1200">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a:extLst>
              <a:ext uri="{FF2B5EF4-FFF2-40B4-BE49-F238E27FC236}">
                <a16:creationId xmlns:a16="http://schemas.microsoft.com/office/drawing/2014/main" id="{0C5C766C-2EB6-46BA-818E-F382392DAE79}"/>
              </a:ext>
            </a:extLst>
          </p:cNvPr>
          <p:cNvSpPr>
            <a:spLocks noGrp="1"/>
          </p:cNvSpPr>
          <p:nvPr>
            <p:ph idx="1"/>
          </p:nvPr>
        </p:nvSpPr>
        <p:spPr>
          <a:xfrm>
            <a:off x="304800" y="1493838"/>
            <a:ext cx="8229600" cy="4525962"/>
          </a:xfrm>
        </p:spPr>
        <p:txBody>
          <a:bodyPr/>
          <a:lstStyle/>
          <a:p>
            <a:pPr fontAlgn="base">
              <a:spcAft>
                <a:spcPct val="0"/>
              </a:spcAft>
            </a:pPr>
            <a:r>
              <a:rPr lang="en-US" altLang="en-US"/>
              <a:t>Some data mining algorithms require that the data be in the form of</a:t>
            </a:r>
          </a:p>
          <a:p>
            <a:pPr lvl="1" fontAlgn="base">
              <a:spcAft>
                <a:spcPct val="0"/>
              </a:spcAft>
            </a:pPr>
            <a:r>
              <a:rPr lang="en-US" altLang="en-US" sz="2000"/>
              <a:t>Categorical attributes (Classification algorithms)</a:t>
            </a:r>
          </a:p>
          <a:p>
            <a:pPr lvl="1" fontAlgn="base">
              <a:spcAft>
                <a:spcPct val="0"/>
              </a:spcAft>
            </a:pPr>
            <a:r>
              <a:rPr lang="en-US" altLang="en-US" sz="2000"/>
              <a:t>Binary attributes (Association mining)</a:t>
            </a:r>
          </a:p>
          <a:p>
            <a:pPr fontAlgn="base">
              <a:spcAft>
                <a:spcPct val="0"/>
              </a:spcAft>
            </a:pPr>
            <a:r>
              <a:rPr lang="en-US" altLang="en-US"/>
              <a:t>Discretization </a:t>
            </a:r>
          </a:p>
          <a:p>
            <a:pPr lvl="1" fontAlgn="base">
              <a:spcAft>
                <a:spcPct val="0"/>
              </a:spcAft>
            </a:pPr>
            <a:r>
              <a:rPr lang="en-US" altLang="en-US" sz="2000"/>
              <a:t>C</a:t>
            </a:r>
            <a:r>
              <a:rPr lang="en-US" altLang="en-US" sz="1800"/>
              <a:t>ontinuous attribute into a categorical attribute</a:t>
            </a:r>
          </a:p>
          <a:p>
            <a:pPr fontAlgn="base">
              <a:spcAft>
                <a:spcPct val="0"/>
              </a:spcAft>
            </a:pPr>
            <a:r>
              <a:rPr lang="en-US" altLang="en-US"/>
              <a:t>Binarization </a:t>
            </a:r>
          </a:p>
          <a:p>
            <a:pPr lvl="1" fontAlgn="base">
              <a:spcAft>
                <a:spcPct val="0"/>
              </a:spcAft>
            </a:pPr>
            <a:r>
              <a:rPr lang="en-US" altLang="en-US" sz="1800"/>
              <a:t>Continuous and discrete attributes into one or more binary attributes</a:t>
            </a:r>
          </a:p>
          <a:p>
            <a:pPr fontAlgn="base">
              <a:spcAft>
                <a:spcPct val="0"/>
              </a:spcAft>
            </a:pPr>
            <a:endParaRPr lang="en-US" altLang="en-US"/>
          </a:p>
        </p:txBody>
      </p:sp>
      <p:sp>
        <p:nvSpPr>
          <p:cNvPr id="2" name="Title 1">
            <a:extLst>
              <a:ext uri="{FF2B5EF4-FFF2-40B4-BE49-F238E27FC236}">
                <a16:creationId xmlns:a16="http://schemas.microsoft.com/office/drawing/2014/main" id="{64A5EBA2-2654-4B61-A218-1E08D11D65B7}"/>
              </a:ext>
            </a:extLst>
          </p:cNvPr>
          <p:cNvSpPr>
            <a:spLocks noGrp="1"/>
          </p:cNvSpPr>
          <p:nvPr>
            <p:ph type="title" idx="4294967295"/>
          </p:nvPr>
        </p:nvSpPr>
        <p:spPr>
          <a:xfrm>
            <a:off x="457200" y="198438"/>
            <a:ext cx="6019800" cy="1143000"/>
          </a:xfrm>
        </p:spPr>
        <p:txBody>
          <a:bodyPr>
            <a:normAutofit fontScale="90000"/>
          </a:bodyPr>
          <a:lstStyle/>
          <a:p>
            <a:pPr>
              <a:defRPr/>
            </a:pPr>
            <a:r>
              <a:rPr lang="en-US" dirty="0"/>
              <a:t>Discretization and </a:t>
            </a:r>
            <a:r>
              <a:rPr lang="en-US" dirty="0" err="1"/>
              <a:t>Binarization</a:t>
            </a:r>
            <a:endParaRPr lang="en-US" dirty="0"/>
          </a:p>
        </p:txBody>
      </p:sp>
      <p:sp>
        <p:nvSpPr>
          <p:cNvPr id="3" name="Footer Placeholder 2">
            <a:extLst>
              <a:ext uri="{FF2B5EF4-FFF2-40B4-BE49-F238E27FC236}">
                <a16:creationId xmlns:a16="http://schemas.microsoft.com/office/drawing/2014/main" id="{988454E9-8F9C-4C0D-A60D-F33EA1E50B31}"/>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0591D185-5E43-461F-8901-BD9FAF097D54}"/>
              </a:ext>
            </a:extLst>
          </p:cNvPr>
          <p:cNvSpPr>
            <a:spLocks noGrp="1"/>
          </p:cNvSpPr>
          <p:nvPr>
            <p:ph type="dt" sz="quarter" idx="11"/>
          </p:nvPr>
        </p:nvSpPr>
        <p:spPr/>
        <p:txBody>
          <a:bodyPr/>
          <a:lstStyle/>
          <a:p>
            <a:pPr>
              <a:defRPr/>
            </a:pPr>
            <a:fld id="{80F4F4AD-8686-49E7-9D3E-A9DD45D9DDDE}" type="datetime1">
              <a:rPr lang="en-US"/>
              <a:pPr>
                <a:defRPr/>
              </a:pPr>
              <a:t>9/21/2023</a:t>
            </a:fld>
            <a:endParaRPr lang="en-US" dirty="0"/>
          </a:p>
        </p:txBody>
      </p:sp>
      <p:sp>
        <p:nvSpPr>
          <p:cNvPr id="72710" name="Slide Number Placeholder 5">
            <a:extLst>
              <a:ext uri="{FF2B5EF4-FFF2-40B4-BE49-F238E27FC236}">
                <a16:creationId xmlns:a16="http://schemas.microsoft.com/office/drawing/2014/main" id="{DF6E5897-B7A1-4C2C-B6A4-478579AAF05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CB0D1B8-F4D9-4F6B-938E-AC2C1B95F69A}" type="slidenum">
              <a:rPr lang="en-US" altLang="en-US" sz="1200" smtClean="0">
                <a:solidFill>
                  <a:srgbClr val="898989"/>
                </a:solidFill>
              </a:rPr>
              <a:pPr>
                <a:spcBef>
                  <a:spcPct val="0"/>
                </a:spcBef>
                <a:buFontTx/>
                <a:buNone/>
              </a:pPr>
              <a:t>62</a:t>
            </a:fld>
            <a:endParaRPr lang="en-US" altLang="en-US" sz="1200">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65F27E36-A4AE-4FA4-A46A-7D62FABCF7A3}"/>
              </a:ext>
            </a:extLst>
          </p:cNvPr>
          <p:cNvSpPr>
            <a:spLocks noGrp="1"/>
          </p:cNvSpPr>
          <p:nvPr>
            <p:ph idx="1"/>
          </p:nvPr>
        </p:nvSpPr>
        <p:spPr>
          <a:xfrm>
            <a:off x="457200" y="1524000"/>
            <a:ext cx="8229600" cy="4525963"/>
          </a:xfrm>
        </p:spPr>
        <p:txBody>
          <a:bodyPr/>
          <a:lstStyle/>
          <a:p>
            <a:pPr fontAlgn="base">
              <a:spcAft>
                <a:spcPct val="0"/>
              </a:spcAft>
            </a:pPr>
            <a:r>
              <a:rPr lang="en-US" altLang="en-US" sz="2800"/>
              <a:t>Binarizing categorical attribute (Method 1)</a:t>
            </a:r>
          </a:p>
          <a:p>
            <a:pPr lvl="1" fontAlgn="base">
              <a:spcAft>
                <a:spcPct val="0"/>
              </a:spcAft>
            </a:pPr>
            <a:r>
              <a:rPr lang="en-US" altLang="en-US" sz="2000"/>
              <a:t>For each of the m categorical values, uniquely assign each original value to an integer in the interval [0, m − 1]</a:t>
            </a:r>
          </a:p>
          <a:p>
            <a:pPr lvl="1" fontAlgn="base">
              <a:spcAft>
                <a:spcPct val="0"/>
              </a:spcAft>
            </a:pPr>
            <a:r>
              <a:rPr lang="en-US" altLang="en-US" sz="2000"/>
              <a:t>Convert each of these m integers to a binary number</a:t>
            </a:r>
          </a:p>
          <a:p>
            <a:pPr lvl="2"/>
            <a:r>
              <a:rPr lang="en-US" altLang="en-US" sz="2000"/>
              <a:t>n = ceil(log</a:t>
            </a:r>
            <a:r>
              <a:rPr lang="en-US" altLang="en-US" sz="2000" baseline="-25000"/>
              <a:t>2</a:t>
            </a:r>
            <a:r>
              <a:rPr lang="en-US" altLang="en-US" sz="2000"/>
              <a:t>(m)) binary digits/attributes are required to represent these integers</a:t>
            </a:r>
          </a:p>
          <a:p>
            <a:pPr lvl="1" fontAlgn="base">
              <a:spcAft>
                <a:spcPct val="0"/>
              </a:spcAft>
            </a:pPr>
            <a:r>
              <a:rPr lang="en-US" altLang="en-US" sz="2000"/>
              <a:t>Represent the binary numbers as n binary attributes</a:t>
            </a:r>
          </a:p>
          <a:p>
            <a:pPr lvl="2"/>
            <a:endParaRPr lang="en-US" altLang="en-US" sz="2800"/>
          </a:p>
        </p:txBody>
      </p:sp>
      <p:sp>
        <p:nvSpPr>
          <p:cNvPr id="2" name="Title 1">
            <a:extLst>
              <a:ext uri="{FF2B5EF4-FFF2-40B4-BE49-F238E27FC236}">
                <a16:creationId xmlns:a16="http://schemas.microsoft.com/office/drawing/2014/main" id="{593618B8-4285-4723-ACD3-7C487503F385}"/>
              </a:ext>
            </a:extLst>
          </p:cNvPr>
          <p:cNvSpPr>
            <a:spLocks noGrp="1"/>
          </p:cNvSpPr>
          <p:nvPr>
            <p:ph type="title" idx="4294967295"/>
          </p:nvPr>
        </p:nvSpPr>
        <p:spPr>
          <a:xfrm>
            <a:off x="457200" y="149225"/>
            <a:ext cx="8229600" cy="1143000"/>
          </a:xfrm>
        </p:spPr>
        <p:txBody>
          <a:bodyPr/>
          <a:lstStyle/>
          <a:p>
            <a:pPr>
              <a:defRPr/>
            </a:pPr>
            <a:r>
              <a:rPr lang="en-US" dirty="0" err="1"/>
              <a:t>Binarization</a:t>
            </a:r>
            <a:endParaRPr lang="en-US" dirty="0"/>
          </a:p>
        </p:txBody>
      </p:sp>
      <p:sp>
        <p:nvSpPr>
          <p:cNvPr id="3" name="Footer Placeholder 2">
            <a:extLst>
              <a:ext uri="{FF2B5EF4-FFF2-40B4-BE49-F238E27FC236}">
                <a16:creationId xmlns:a16="http://schemas.microsoft.com/office/drawing/2014/main" id="{3DFB74FC-F36A-46CA-B1AD-0197130E6031}"/>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F42F26AF-8AF9-4DC6-8FA0-CF3DEF818893}"/>
              </a:ext>
            </a:extLst>
          </p:cNvPr>
          <p:cNvSpPr>
            <a:spLocks noGrp="1"/>
          </p:cNvSpPr>
          <p:nvPr>
            <p:ph type="dt" sz="quarter" idx="11"/>
          </p:nvPr>
        </p:nvSpPr>
        <p:spPr/>
        <p:txBody>
          <a:bodyPr/>
          <a:lstStyle/>
          <a:p>
            <a:pPr>
              <a:defRPr/>
            </a:pPr>
            <a:fld id="{13B344EA-A9DA-4AE9-8C01-C96BB295BD83}" type="datetime1">
              <a:rPr lang="en-US"/>
              <a:pPr>
                <a:defRPr/>
              </a:pPr>
              <a:t>9/21/2023</a:t>
            </a:fld>
            <a:endParaRPr lang="en-US" dirty="0"/>
          </a:p>
        </p:txBody>
      </p:sp>
      <p:sp>
        <p:nvSpPr>
          <p:cNvPr id="73734" name="Slide Number Placeholder 5">
            <a:extLst>
              <a:ext uri="{FF2B5EF4-FFF2-40B4-BE49-F238E27FC236}">
                <a16:creationId xmlns:a16="http://schemas.microsoft.com/office/drawing/2014/main" id="{DAA863F1-9D99-40BA-BC1F-6309D10CF15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B267EFE-0F3C-4DB8-AE3A-CF40811AEF7B}" type="slidenum">
              <a:rPr lang="en-US" altLang="en-US" sz="1200" smtClean="0">
                <a:solidFill>
                  <a:srgbClr val="898989"/>
                </a:solidFill>
              </a:rPr>
              <a:pPr>
                <a:spcBef>
                  <a:spcPct val="0"/>
                </a:spcBef>
                <a:buFontTx/>
                <a:buNone/>
              </a:pPr>
              <a:t>63</a:t>
            </a:fld>
            <a:endParaRPr lang="en-US" altLang="en-US" sz="1200">
              <a:solidFill>
                <a:srgbClr val="898989"/>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2F703481-E4BE-4E50-AC24-3B4032C322F7}"/>
              </a:ext>
            </a:extLst>
          </p:cNvPr>
          <p:cNvSpPr>
            <a:spLocks noGrp="1"/>
          </p:cNvSpPr>
          <p:nvPr>
            <p:ph idx="1"/>
          </p:nvPr>
        </p:nvSpPr>
        <p:spPr>
          <a:xfrm>
            <a:off x="304800" y="1493838"/>
            <a:ext cx="8229600" cy="4525962"/>
          </a:xfrm>
        </p:spPr>
        <p:txBody>
          <a:bodyPr/>
          <a:lstStyle/>
          <a:p>
            <a:pPr fontAlgn="base">
              <a:spcAft>
                <a:spcPct val="0"/>
              </a:spcAft>
            </a:pPr>
            <a:r>
              <a:rPr lang="en-US" altLang="en-US"/>
              <a:t>Example</a:t>
            </a:r>
          </a:p>
          <a:p>
            <a:pPr lvl="2"/>
            <a:endParaRPr lang="en-US" altLang="en-US"/>
          </a:p>
        </p:txBody>
      </p:sp>
      <p:sp>
        <p:nvSpPr>
          <p:cNvPr id="2" name="Title 1">
            <a:extLst>
              <a:ext uri="{FF2B5EF4-FFF2-40B4-BE49-F238E27FC236}">
                <a16:creationId xmlns:a16="http://schemas.microsoft.com/office/drawing/2014/main" id="{40708AD4-AA72-42CA-8CCA-4E7008AEED68}"/>
              </a:ext>
            </a:extLst>
          </p:cNvPr>
          <p:cNvSpPr>
            <a:spLocks noGrp="1"/>
          </p:cNvSpPr>
          <p:nvPr>
            <p:ph type="title" idx="4294967295"/>
          </p:nvPr>
        </p:nvSpPr>
        <p:spPr>
          <a:xfrm>
            <a:off x="582613" y="76200"/>
            <a:ext cx="8229600" cy="1143000"/>
          </a:xfrm>
        </p:spPr>
        <p:txBody>
          <a:bodyPr/>
          <a:lstStyle/>
          <a:p>
            <a:pPr>
              <a:defRPr/>
            </a:pPr>
            <a:r>
              <a:rPr lang="en-US" dirty="0" err="1"/>
              <a:t>Binarization</a:t>
            </a:r>
            <a:endParaRPr lang="en-US" dirty="0"/>
          </a:p>
        </p:txBody>
      </p:sp>
      <p:pic>
        <p:nvPicPr>
          <p:cNvPr id="74756" name="Picture 3">
            <a:extLst>
              <a:ext uri="{FF2B5EF4-FFF2-40B4-BE49-F238E27FC236}">
                <a16:creationId xmlns:a16="http://schemas.microsoft.com/office/drawing/2014/main" id="{D3C0A376-B3B6-43F7-8A55-6478B25420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3913" y="2057400"/>
            <a:ext cx="76628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CA2CAA3F-3431-41FE-B287-2492F75D89AF}"/>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9CCA874C-5D04-40B8-9C4E-846339B997FF}"/>
              </a:ext>
            </a:extLst>
          </p:cNvPr>
          <p:cNvSpPr>
            <a:spLocks noGrp="1"/>
          </p:cNvSpPr>
          <p:nvPr>
            <p:ph type="dt" sz="quarter" idx="11"/>
          </p:nvPr>
        </p:nvSpPr>
        <p:spPr/>
        <p:txBody>
          <a:bodyPr/>
          <a:lstStyle/>
          <a:p>
            <a:pPr>
              <a:defRPr/>
            </a:pPr>
            <a:fld id="{E8A8DABB-A207-47AA-A2FB-9B3D7ABD5B6B}" type="datetime1">
              <a:rPr lang="en-US"/>
              <a:pPr>
                <a:defRPr/>
              </a:pPr>
              <a:t>9/21/2023</a:t>
            </a:fld>
            <a:endParaRPr lang="en-US" dirty="0"/>
          </a:p>
        </p:txBody>
      </p:sp>
      <p:sp>
        <p:nvSpPr>
          <p:cNvPr id="74759" name="Slide Number Placeholder 5">
            <a:extLst>
              <a:ext uri="{FF2B5EF4-FFF2-40B4-BE49-F238E27FC236}">
                <a16:creationId xmlns:a16="http://schemas.microsoft.com/office/drawing/2014/main" id="{3872407C-4431-4D76-A36C-A21C5E76CCC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B08F637-D841-4BC8-A455-0799E6040433}" type="slidenum">
              <a:rPr lang="en-US" altLang="en-US" sz="1200" smtClean="0">
                <a:solidFill>
                  <a:srgbClr val="898989"/>
                </a:solidFill>
              </a:rPr>
              <a:pPr>
                <a:spcBef>
                  <a:spcPct val="0"/>
                </a:spcBef>
                <a:buFontTx/>
                <a:buNone/>
              </a:pPr>
              <a:t>64</a:t>
            </a:fld>
            <a:endParaRPr lang="en-US" altLang="en-US" sz="1200">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E408C607-164F-4B3E-8407-A8D3C001CCD1}"/>
              </a:ext>
            </a:extLst>
          </p:cNvPr>
          <p:cNvSpPr>
            <a:spLocks noGrp="1"/>
          </p:cNvSpPr>
          <p:nvPr>
            <p:ph idx="1"/>
          </p:nvPr>
        </p:nvSpPr>
        <p:spPr>
          <a:xfrm>
            <a:off x="457200" y="1493838"/>
            <a:ext cx="8229600" cy="4525962"/>
          </a:xfrm>
        </p:spPr>
        <p:txBody>
          <a:bodyPr/>
          <a:lstStyle/>
          <a:p>
            <a:pPr fontAlgn="base">
              <a:spcAft>
                <a:spcPct val="0"/>
              </a:spcAft>
            </a:pPr>
            <a:r>
              <a:rPr lang="en-US" altLang="en-US"/>
              <a:t>Binarizing categorical attribute (Method 2)</a:t>
            </a:r>
          </a:p>
          <a:p>
            <a:pPr lvl="1" fontAlgn="base">
              <a:spcAft>
                <a:spcPct val="0"/>
              </a:spcAft>
            </a:pPr>
            <a:r>
              <a:rPr lang="en-US" altLang="en-US" sz="2000"/>
              <a:t>Avoid unnecessary relationships by assigning one binary attribute for each categorical value </a:t>
            </a:r>
          </a:p>
          <a:p>
            <a:pPr lvl="2"/>
            <a:endParaRPr lang="en-US" altLang="en-US"/>
          </a:p>
        </p:txBody>
      </p:sp>
      <p:sp>
        <p:nvSpPr>
          <p:cNvPr id="2" name="Title 1">
            <a:extLst>
              <a:ext uri="{FF2B5EF4-FFF2-40B4-BE49-F238E27FC236}">
                <a16:creationId xmlns:a16="http://schemas.microsoft.com/office/drawing/2014/main" id="{F72C9858-4EEA-4964-B881-E844E0AA780B}"/>
              </a:ext>
            </a:extLst>
          </p:cNvPr>
          <p:cNvSpPr>
            <a:spLocks noGrp="1"/>
          </p:cNvSpPr>
          <p:nvPr>
            <p:ph type="title" idx="4294967295"/>
          </p:nvPr>
        </p:nvSpPr>
        <p:spPr>
          <a:xfrm>
            <a:off x="457200" y="73025"/>
            <a:ext cx="8229600" cy="1143000"/>
          </a:xfrm>
        </p:spPr>
        <p:txBody>
          <a:bodyPr/>
          <a:lstStyle/>
          <a:p>
            <a:pPr>
              <a:defRPr/>
            </a:pPr>
            <a:r>
              <a:rPr lang="en-US" dirty="0" err="1"/>
              <a:t>Binarization</a:t>
            </a:r>
            <a:endParaRPr lang="en-US" dirty="0"/>
          </a:p>
        </p:txBody>
      </p:sp>
      <p:pic>
        <p:nvPicPr>
          <p:cNvPr id="75780" name="Picture 5">
            <a:extLst>
              <a:ext uri="{FF2B5EF4-FFF2-40B4-BE49-F238E27FC236}">
                <a16:creationId xmlns:a16="http://schemas.microsoft.com/office/drawing/2014/main" id="{366B2B53-8C82-4FCC-8E65-56FF682592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200" y="2792413"/>
            <a:ext cx="77485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E6567EDA-E866-409E-9287-2F26B65174DA}"/>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D71B6C57-50DA-4692-B3EF-F289F729D335}"/>
              </a:ext>
            </a:extLst>
          </p:cNvPr>
          <p:cNvSpPr>
            <a:spLocks noGrp="1"/>
          </p:cNvSpPr>
          <p:nvPr>
            <p:ph type="dt" sz="quarter" idx="11"/>
          </p:nvPr>
        </p:nvSpPr>
        <p:spPr/>
        <p:txBody>
          <a:bodyPr/>
          <a:lstStyle/>
          <a:p>
            <a:pPr>
              <a:defRPr/>
            </a:pPr>
            <a:fld id="{A87E08C7-D5E5-43E8-97F6-024AB813CF0B}" type="datetime1">
              <a:rPr lang="en-US"/>
              <a:pPr>
                <a:defRPr/>
              </a:pPr>
              <a:t>9/21/2023</a:t>
            </a:fld>
            <a:endParaRPr lang="en-US" dirty="0"/>
          </a:p>
        </p:txBody>
      </p:sp>
      <p:sp>
        <p:nvSpPr>
          <p:cNvPr id="75783" name="Slide Number Placeholder 5">
            <a:extLst>
              <a:ext uri="{FF2B5EF4-FFF2-40B4-BE49-F238E27FC236}">
                <a16:creationId xmlns:a16="http://schemas.microsoft.com/office/drawing/2014/main" id="{79814409-B62D-4822-94D7-417E242B182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59E3E13-5E39-4932-AD0F-9A59DB0B84EE}" type="slidenum">
              <a:rPr lang="en-US" altLang="en-US" sz="1200" smtClean="0">
                <a:solidFill>
                  <a:srgbClr val="898989"/>
                </a:solidFill>
              </a:rPr>
              <a:pPr>
                <a:spcBef>
                  <a:spcPct val="0"/>
                </a:spcBef>
                <a:buFontTx/>
                <a:buNone/>
              </a:pPr>
              <a:t>65</a:t>
            </a:fld>
            <a:endParaRPr lang="en-US" altLang="en-US" sz="1200">
              <a:solidFill>
                <a:srgbClr val="89898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1AE20-AA02-4776-9C6F-33033A260E51}"/>
              </a:ext>
            </a:extLst>
          </p:cNvPr>
          <p:cNvSpPr>
            <a:spLocks noGrp="1"/>
          </p:cNvSpPr>
          <p:nvPr>
            <p:ph idx="1"/>
          </p:nvPr>
        </p:nvSpPr>
        <p:spPr>
          <a:xfrm>
            <a:off x="381000" y="1493838"/>
            <a:ext cx="8229600" cy="4525962"/>
          </a:xfrm>
        </p:spPr>
        <p:txBody>
          <a:bodyPr>
            <a:normAutofit/>
          </a:bodyPr>
          <a:lstStyle/>
          <a:p>
            <a:pPr>
              <a:defRPr/>
            </a:pPr>
            <a:r>
              <a:rPr lang="en-US" dirty="0"/>
              <a:t>Transformation of a continuous attribute to a categorical attribute</a:t>
            </a:r>
          </a:p>
          <a:p>
            <a:pPr>
              <a:defRPr/>
            </a:pPr>
            <a:r>
              <a:rPr lang="en-US" dirty="0"/>
              <a:t>Two sub tasks</a:t>
            </a:r>
          </a:p>
          <a:p>
            <a:pPr lvl="1">
              <a:defRPr/>
            </a:pPr>
            <a:r>
              <a:rPr lang="en-US" sz="1800" dirty="0"/>
              <a:t>Step1: Deciding how many categories to have</a:t>
            </a:r>
          </a:p>
          <a:p>
            <a:pPr lvl="1">
              <a:defRPr/>
            </a:pPr>
            <a:r>
              <a:rPr lang="en-US" sz="1800" dirty="0"/>
              <a:t>Step2: Determining how to map the values of the continuous attribute to these categories</a:t>
            </a:r>
          </a:p>
          <a:p>
            <a:pPr>
              <a:defRPr/>
            </a:pPr>
            <a:r>
              <a:rPr lang="en-US" sz="1950" dirty="0"/>
              <a:t>Step1</a:t>
            </a:r>
          </a:p>
          <a:p>
            <a:pPr lvl="1">
              <a:defRPr/>
            </a:pPr>
            <a:r>
              <a:rPr lang="en-US" sz="1800" dirty="0"/>
              <a:t>The values of the continuous attribute are sorted</a:t>
            </a:r>
          </a:p>
          <a:p>
            <a:pPr lvl="1">
              <a:defRPr/>
            </a:pPr>
            <a:r>
              <a:rPr lang="en-US" sz="1800" dirty="0"/>
              <a:t>Specify n−1 split points and divide the data into n intervals</a:t>
            </a:r>
          </a:p>
          <a:p>
            <a:pPr>
              <a:defRPr/>
            </a:pPr>
            <a:r>
              <a:rPr lang="en-US" sz="1950" dirty="0"/>
              <a:t>Step2</a:t>
            </a:r>
          </a:p>
          <a:p>
            <a:pPr lvl="1">
              <a:defRPr/>
            </a:pPr>
            <a:r>
              <a:rPr lang="en-US" sz="1800" dirty="0"/>
              <a:t>All the values in one interval are mapped to the same categorical value</a:t>
            </a:r>
          </a:p>
        </p:txBody>
      </p:sp>
      <p:sp>
        <p:nvSpPr>
          <p:cNvPr id="2" name="Title 1">
            <a:extLst>
              <a:ext uri="{FF2B5EF4-FFF2-40B4-BE49-F238E27FC236}">
                <a16:creationId xmlns:a16="http://schemas.microsoft.com/office/drawing/2014/main" id="{1148D7B9-389A-4838-BD6F-6C87004AA201}"/>
              </a:ext>
            </a:extLst>
          </p:cNvPr>
          <p:cNvSpPr>
            <a:spLocks noGrp="1"/>
          </p:cNvSpPr>
          <p:nvPr>
            <p:ph type="title" idx="4294967295"/>
          </p:nvPr>
        </p:nvSpPr>
        <p:spPr>
          <a:xfrm>
            <a:off x="315913" y="177800"/>
            <a:ext cx="8229600" cy="1143000"/>
          </a:xfrm>
        </p:spPr>
        <p:txBody>
          <a:bodyPr/>
          <a:lstStyle/>
          <a:p>
            <a:pPr>
              <a:defRPr/>
            </a:pPr>
            <a:r>
              <a:rPr lang="en-US" dirty="0"/>
              <a:t>Discretization</a:t>
            </a:r>
          </a:p>
        </p:txBody>
      </p:sp>
      <p:sp>
        <p:nvSpPr>
          <p:cNvPr id="4" name="Footer Placeholder 3">
            <a:extLst>
              <a:ext uri="{FF2B5EF4-FFF2-40B4-BE49-F238E27FC236}">
                <a16:creationId xmlns:a16="http://schemas.microsoft.com/office/drawing/2014/main" id="{5AD0C320-606D-4BE3-85AD-652CF5274782}"/>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9AF6A825-8C0F-4B08-8DA9-A1AD947320D8}"/>
              </a:ext>
            </a:extLst>
          </p:cNvPr>
          <p:cNvSpPr>
            <a:spLocks noGrp="1"/>
          </p:cNvSpPr>
          <p:nvPr>
            <p:ph type="dt" sz="quarter" idx="11"/>
          </p:nvPr>
        </p:nvSpPr>
        <p:spPr/>
        <p:txBody>
          <a:bodyPr/>
          <a:lstStyle/>
          <a:p>
            <a:pPr>
              <a:defRPr/>
            </a:pPr>
            <a:fld id="{A2B4A766-FCDA-49C7-8860-4F47E6D98326}" type="datetime1">
              <a:rPr lang="en-US"/>
              <a:pPr>
                <a:defRPr/>
              </a:pPr>
              <a:t>9/21/2023</a:t>
            </a:fld>
            <a:endParaRPr lang="en-US" dirty="0"/>
          </a:p>
        </p:txBody>
      </p:sp>
      <p:sp>
        <p:nvSpPr>
          <p:cNvPr id="76806" name="Slide Number Placeholder 6">
            <a:extLst>
              <a:ext uri="{FF2B5EF4-FFF2-40B4-BE49-F238E27FC236}">
                <a16:creationId xmlns:a16="http://schemas.microsoft.com/office/drawing/2014/main" id="{832850EE-0961-46F5-8CEC-4EA2D01DDA6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F73A784-04B1-4EF0-B520-E9899D7AC80D}" type="slidenum">
              <a:rPr lang="en-US" altLang="en-US" sz="1200" smtClean="0">
                <a:solidFill>
                  <a:srgbClr val="898989"/>
                </a:solidFill>
              </a:rPr>
              <a:pPr>
                <a:spcBef>
                  <a:spcPct val="0"/>
                </a:spcBef>
                <a:buFontTx/>
                <a:buNone/>
              </a:pPr>
              <a:t>66</a:t>
            </a:fld>
            <a:endParaRPr lang="en-US" altLang="en-US" sz="1200">
              <a:solidFill>
                <a:srgbClr val="898989"/>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DDBBB-2333-4C60-A7AA-3228067EB493}"/>
              </a:ext>
            </a:extLst>
          </p:cNvPr>
          <p:cNvSpPr>
            <a:spLocks noGrp="1"/>
          </p:cNvSpPr>
          <p:nvPr>
            <p:ph idx="1"/>
          </p:nvPr>
        </p:nvSpPr>
        <p:spPr>
          <a:xfrm>
            <a:off x="457200" y="1514475"/>
            <a:ext cx="8229600" cy="4525963"/>
          </a:xfrm>
        </p:spPr>
        <p:txBody>
          <a:bodyPr>
            <a:normAutofit fontScale="92500"/>
          </a:bodyPr>
          <a:lstStyle/>
          <a:p>
            <a:pPr>
              <a:defRPr/>
            </a:pPr>
            <a:r>
              <a:rPr lang="en-US" dirty="0"/>
              <a:t>Divides the range of the attribute into a user-specified number of intervals (bins) each having the same width</a:t>
            </a:r>
          </a:p>
          <a:p>
            <a:pPr>
              <a:defRPr/>
            </a:pPr>
            <a:r>
              <a:rPr lang="en-US" dirty="0"/>
              <a:t>Bin width w = (max – min) / (no of bins)</a:t>
            </a:r>
          </a:p>
          <a:p>
            <a:pPr>
              <a:defRPr/>
            </a:pPr>
            <a:r>
              <a:rPr lang="en-US" dirty="0"/>
              <a:t>Sort data for price (in dollars): 4, 8, 15, 21, 21, 24, 25, 28, 34</a:t>
            </a:r>
          </a:p>
          <a:p>
            <a:pPr>
              <a:defRPr/>
            </a:pPr>
            <a:r>
              <a:rPr lang="en-US" dirty="0"/>
              <a:t>No. of bins = 3</a:t>
            </a:r>
          </a:p>
          <a:p>
            <a:pPr>
              <a:defRPr/>
            </a:pPr>
            <a:r>
              <a:rPr lang="en-US" dirty="0"/>
              <a:t>Bin width w = 34-4 = 30/3 = 10</a:t>
            </a:r>
          </a:p>
          <a:p>
            <a:pPr>
              <a:defRPr/>
            </a:pPr>
            <a:r>
              <a:rPr lang="en-US" dirty="0"/>
              <a:t>Bin1 (4-14)- 4, 8</a:t>
            </a:r>
          </a:p>
          <a:p>
            <a:pPr>
              <a:defRPr/>
            </a:pPr>
            <a:r>
              <a:rPr lang="en-US" dirty="0"/>
              <a:t>Bin2(15-24)-15, 21, 21, 24, </a:t>
            </a:r>
          </a:p>
          <a:p>
            <a:pPr>
              <a:defRPr/>
            </a:pPr>
            <a:r>
              <a:rPr lang="en-US" dirty="0"/>
              <a:t>Bin3(25-34)- 25, 28, 34</a:t>
            </a:r>
          </a:p>
          <a:p>
            <a:pPr>
              <a:defRPr/>
            </a:pPr>
            <a:r>
              <a:rPr lang="en-US" dirty="0"/>
              <a:t>Note: Data should be in ascending order before performing equal width binning</a:t>
            </a:r>
          </a:p>
        </p:txBody>
      </p:sp>
      <p:sp>
        <p:nvSpPr>
          <p:cNvPr id="2" name="Title 1">
            <a:extLst>
              <a:ext uri="{FF2B5EF4-FFF2-40B4-BE49-F238E27FC236}">
                <a16:creationId xmlns:a16="http://schemas.microsoft.com/office/drawing/2014/main" id="{DEE84223-6300-4614-A3BF-8FA38A75F8DA}"/>
              </a:ext>
            </a:extLst>
          </p:cNvPr>
          <p:cNvSpPr>
            <a:spLocks noGrp="1"/>
          </p:cNvSpPr>
          <p:nvPr>
            <p:ph type="title" idx="4294967295"/>
          </p:nvPr>
        </p:nvSpPr>
        <p:spPr>
          <a:xfrm>
            <a:off x="304800" y="149225"/>
            <a:ext cx="6553200" cy="1143000"/>
          </a:xfrm>
        </p:spPr>
        <p:txBody>
          <a:bodyPr>
            <a:normAutofit fontScale="90000"/>
          </a:bodyPr>
          <a:lstStyle/>
          <a:p>
            <a:pPr>
              <a:defRPr/>
            </a:pPr>
            <a:r>
              <a:rPr lang="en-US" dirty="0"/>
              <a:t>Discretization by equal width binning</a:t>
            </a:r>
          </a:p>
        </p:txBody>
      </p:sp>
      <p:sp>
        <p:nvSpPr>
          <p:cNvPr id="4" name="Footer Placeholder 3">
            <a:extLst>
              <a:ext uri="{FF2B5EF4-FFF2-40B4-BE49-F238E27FC236}">
                <a16:creationId xmlns:a16="http://schemas.microsoft.com/office/drawing/2014/main" id="{6DC030C4-36E2-4A04-AFA0-61D335FEE67C}"/>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8B7E6D5B-123A-4604-9349-2438F750A84B}"/>
              </a:ext>
            </a:extLst>
          </p:cNvPr>
          <p:cNvSpPr>
            <a:spLocks noGrp="1"/>
          </p:cNvSpPr>
          <p:nvPr>
            <p:ph type="dt" sz="quarter" idx="11"/>
          </p:nvPr>
        </p:nvSpPr>
        <p:spPr/>
        <p:txBody>
          <a:bodyPr/>
          <a:lstStyle/>
          <a:p>
            <a:pPr>
              <a:defRPr/>
            </a:pPr>
            <a:fld id="{DAC289EB-4E71-4948-ADE6-480EEB9814DB}" type="datetime1">
              <a:rPr lang="en-US"/>
              <a:pPr>
                <a:defRPr/>
              </a:pPr>
              <a:t>9/21/2023</a:t>
            </a:fld>
            <a:endParaRPr lang="en-US" dirty="0"/>
          </a:p>
        </p:txBody>
      </p:sp>
      <p:sp>
        <p:nvSpPr>
          <p:cNvPr id="77830" name="Slide Number Placeholder 6">
            <a:extLst>
              <a:ext uri="{FF2B5EF4-FFF2-40B4-BE49-F238E27FC236}">
                <a16:creationId xmlns:a16="http://schemas.microsoft.com/office/drawing/2014/main" id="{4E78EB0F-291F-42FC-8040-333219BAE57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8BFD384-B0EE-433D-8E91-77863B337E4F}" type="slidenum">
              <a:rPr lang="en-US" altLang="en-US" sz="1200" smtClean="0">
                <a:solidFill>
                  <a:srgbClr val="898989"/>
                </a:solidFill>
              </a:rPr>
              <a:pPr>
                <a:spcBef>
                  <a:spcPct val="0"/>
                </a:spcBef>
                <a:buFontTx/>
                <a:buNone/>
              </a:pPr>
              <a:t>67</a:t>
            </a:fld>
            <a:endParaRPr lang="en-US" altLang="en-US" sz="1200">
              <a:solidFill>
                <a:srgbClr val="898989"/>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A892B-6E13-413D-A5B0-3B878BA09A14}"/>
              </a:ext>
            </a:extLst>
          </p:cNvPr>
          <p:cNvSpPr>
            <a:spLocks noGrp="1"/>
          </p:cNvSpPr>
          <p:nvPr>
            <p:ph idx="1"/>
          </p:nvPr>
        </p:nvSpPr>
        <p:spPr>
          <a:xfrm>
            <a:off x="457200" y="1474788"/>
            <a:ext cx="8229600" cy="4525962"/>
          </a:xfrm>
        </p:spPr>
        <p:txBody>
          <a:bodyPr>
            <a:normAutofit lnSpcReduction="10000"/>
          </a:bodyPr>
          <a:lstStyle/>
          <a:p>
            <a:pPr>
              <a:defRPr/>
            </a:pPr>
            <a:r>
              <a:rPr lang="en-US" dirty="0"/>
              <a:t>Put the same number of objects (frequency) into each interval</a:t>
            </a:r>
          </a:p>
          <a:p>
            <a:pPr>
              <a:defRPr/>
            </a:pPr>
            <a:r>
              <a:rPr lang="en-US" dirty="0"/>
              <a:t>Sort data for price (in dollars): 4, 8, 15, 21, 21, 24, 25, 28, 34</a:t>
            </a:r>
          </a:p>
          <a:p>
            <a:pPr>
              <a:defRPr/>
            </a:pPr>
            <a:r>
              <a:rPr lang="en-US" dirty="0"/>
              <a:t>Partition into (equal-frequency) bins of frequency 3</a:t>
            </a:r>
          </a:p>
          <a:p>
            <a:pPr>
              <a:defRPr/>
            </a:pPr>
            <a:r>
              <a:rPr lang="de-DE" dirty="0"/>
              <a:t>Bin 1: 4, 8, 15</a:t>
            </a:r>
          </a:p>
          <a:p>
            <a:pPr>
              <a:defRPr/>
            </a:pPr>
            <a:r>
              <a:rPr lang="de-DE" dirty="0"/>
              <a:t>Bin 2: 21, 21, 24</a:t>
            </a:r>
          </a:p>
          <a:p>
            <a:pPr>
              <a:defRPr/>
            </a:pPr>
            <a:r>
              <a:rPr lang="de-DE" dirty="0"/>
              <a:t>Bin 3: 25, 28, 34</a:t>
            </a:r>
          </a:p>
          <a:p>
            <a:pPr>
              <a:defRPr/>
            </a:pPr>
            <a:endParaRPr lang="de-DE" dirty="0"/>
          </a:p>
          <a:p>
            <a:pPr>
              <a:defRPr/>
            </a:pPr>
            <a:r>
              <a:rPr lang="en-US" dirty="0"/>
              <a:t>Note: Data should be in ascending order before performing equal frequency binning</a:t>
            </a:r>
          </a:p>
          <a:p>
            <a:pPr>
              <a:defRPr/>
            </a:pPr>
            <a:endParaRPr lang="en-US" dirty="0"/>
          </a:p>
        </p:txBody>
      </p:sp>
      <p:sp>
        <p:nvSpPr>
          <p:cNvPr id="2" name="Title 1">
            <a:extLst>
              <a:ext uri="{FF2B5EF4-FFF2-40B4-BE49-F238E27FC236}">
                <a16:creationId xmlns:a16="http://schemas.microsoft.com/office/drawing/2014/main" id="{B9883184-E5DD-4EAF-8142-907FEAB4E515}"/>
              </a:ext>
            </a:extLst>
          </p:cNvPr>
          <p:cNvSpPr>
            <a:spLocks noGrp="1"/>
          </p:cNvSpPr>
          <p:nvPr>
            <p:ph type="title" idx="4294967295"/>
          </p:nvPr>
        </p:nvSpPr>
        <p:spPr>
          <a:xfrm>
            <a:off x="201613" y="100013"/>
            <a:ext cx="6477000" cy="1143000"/>
          </a:xfrm>
        </p:spPr>
        <p:txBody>
          <a:bodyPr>
            <a:normAutofit fontScale="90000"/>
          </a:bodyPr>
          <a:lstStyle/>
          <a:p>
            <a:pPr>
              <a:defRPr/>
            </a:pPr>
            <a:r>
              <a:rPr lang="en-US" dirty="0"/>
              <a:t>Discretization by equal frequency binning</a:t>
            </a:r>
          </a:p>
        </p:txBody>
      </p:sp>
      <p:sp>
        <p:nvSpPr>
          <p:cNvPr id="4" name="Footer Placeholder 3">
            <a:extLst>
              <a:ext uri="{FF2B5EF4-FFF2-40B4-BE49-F238E27FC236}">
                <a16:creationId xmlns:a16="http://schemas.microsoft.com/office/drawing/2014/main" id="{1FC91C7F-E714-4146-B685-0897472B572F}"/>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58E69A8F-60AD-40BA-84DA-7D06D9721459}"/>
              </a:ext>
            </a:extLst>
          </p:cNvPr>
          <p:cNvSpPr>
            <a:spLocks noGrp="1"/>
          </p:cNvSpPr>
          <p:nvPr>
            <p:ph type="dt" sz="quarter" idx="11"/>
          </p:nvPr>
        </p:nvSpPr>
        <p:spPr/>
        <p:txBody>
          <a:bodyPr/>
          <a:lstStyle/>
          <a:p>
            <a:pPr>
              <a:defRPr/>
            </a:pPr>
            <a:fld id="{B121F2E0-66B7-4E28-9A1E-7C4CEA851C5E}" type="datetime1">
              <a:rPr lang="en-US"/>
              <a:pPr>
                <a:defRPr/>
              </a:pPr>
              <a:t>9/21/2023</a:t>
            </a:fld>
            <a:endParaRPr lang="en-US" dirty="0"/>
          </a:p>
        </p:txBody>
      </p:sp>
      <p:sp>
        <p:nvSpPr>
          <p:cNvPr id="78854" name="Slide Number Placeholder 6">
            <a:extLst>
              <a:ext uri="{FF2B5EF4-FFF2-40B4-BE49-F238E27FC236}">
                <a16:creationId xmlns:a16="http://schemas.microsoft.com/office/drawing/2014/main" id="{0689CF7F-DFBF-402C-9156-A168D502D3B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851D056-D883-414C-9268-9435315D566E}" type="slidenum">
              <a:rPr lang="en-US" altLang="en-US" sz="1200" smtClean="0">
                <a:solidFill>
                  <a:srgbClr val="898989"/>
                </a:solidFill>
              </a:rPr>
              <a:pPr>
                <a:spcBef>
                  <a:spcPct val="0"/>
                </a:spcBef>
                <a:buFontTx/>
                <a:buNone/>
              </a:pPr>
              <a:t>68</a:t>
            </a:fld>
            <a:endParaRPr lang="en-US" altLang="en-US" sz="1200">
              <a:solidFill>
                <a:srgbClr val="898989"/>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a:extLst>
              <a:ext uri="{FF2B5EF4-FFF2-40B4-BE49-F238E27FC236}">
                <a16:creationId xmlns:a16="http://schemas.microsoft.com/office/drawing/2014/main" id="{335DDC22-14B7-4282-8548-B8DFAE062FA4}"/>
              </a:ext>
            </a:extLst>
          </p:cNvPr>
          <p:cNvSpPr>
            <a:spLocks noGrp="1"/>
          </p:cNvSpPr>
          <p:nvPr>
            <p:ph idx="1"/>
          </p:nvPr>
        </p:nvSpPr>
        <p:spPr>
          <a:xfrm>
            <a:off x="457200" y="1485900"/>
            <a:ext cx="8229600" cy="4686300"/>
          </a:xfrm>
        </p:spPr>
        <p:txBody>
          <a:bodyPr/>
          <a:lstStyle/>
          <a:p>
            <a:pPr fontAlgn="base">
              <a:spcAft>
                <a:spcPct val="0"/>
              </a:spcAft>
            </a:pPr>
            <a:r>
              <a:rPr lang="en-US" altLang="en-US" dirty="0"/>
              <a:t>Transformation applied to all values of an attribute/variable </a:t>
            </a:r>
          </a:p>
          <a:p>
            <a:pPr lvl="1" fontAlgn="base">
              <a:spcAft>
                <a:spcPct val="0"/>
              </a:spcAft>
            </a:pPr>
            <a:r>
              <a:rPr lang="en-US" altLang="en-US" dirty="0"/>
              <a:t>Simple functions</a:t>
            </a:r>
          </a:p>
          <a:p>
            <a:pPr lvl="2"/>
            <a:r>
              <a:rPr lang="en-US" altLang="en-US" sz="2000" dirty="0"/>
              <a:t>Apply simple mathematical function to each value</a:t>
            </a:r>
          </a:p>
          <a:p>
            <a:pPr lvl="2"/>
            <a:r>
              <a:rPr lang="en-US" altLang="en-US" sz="2000" dirty="0"/>
              <a:t>If x is a variable then </a:t>
            </a:r>
            <a:r>
              <a:rPr lang="en-US" altLang="en-US" sz="2000" dirty="0" err="1"/>
              <a:t>x</a:t>
            </a:r>
            <a:r>
              <a:rPr lang="en-US" altLang="en-US" sz="2000" baseline="30000" dirty="0" err="1"/>
              <a:t>k</a:t>
            </a:r>
            <a:r>
              <a:rPr lang="en-US" altLang="en-US" sz="2000" dirty="0"/>
              <a:t>, e</a:t>
            </a:r>
            <a:r>
              <a:rPr lang="en-US" altLang="en-US" sz="2000" baseline="30000" dirty="0"/>
              <a:t>x</a:t>
            </a:r>
            <a:r>
              <a:rPr lang="en-US" altLang="en-US" sz="2000" dirty="0"/>
              <a:t>, |x|, 1/x, √x, log(x)</a:t>
            </a:r>
          </a:p>
          <a:p>
            <a:pPr lvl="1" fontAlgn="base">
              <a:spcAft>
                <a:spcPct val="0"/>
              </a:spcAft>
            </a:pPr>
            <a:r>
              <a:rPr lang="en-US" altLang="en-US" dirty="0"/>
              <a:t>Standardization or Normalization </a:t>
            </a:r>
          </a:p>
          <a:p>
            <a:pPr lvl="2"/>
            <a:r>
              <a:rPr lang="en-US" altLang="en-US" sz="2000" dirty="0"/>
              <a:t>Attribute values are scaled to fall within a smaller range, such as -1.0 to 1.0, or 0.0 to 1.0.</a:t>
            </a:r>
          </a:p>
          <a:p>
            <a:pPr lvl="2"/>
            <a:r>
              <a:rPr lang="en-US" altLang="en-US" sz="2000" dirty="0"/>
              <a:t>Avoid a variable with large values dominate the results of the calculation</a:t>
            </a:r>
          </a:p>
          <a:p>
            <a:pPr lvl="3"/>
            <a:r>
              <a:rPr lang="en-US" altLang="en-US" dirty="0"/>
              <a:t>Neural networks, nearest-neighbor classification</a:t>
            </a:r>
          </a:p>
        </p:txBody>
      </p:sp>
      <p:sp>
        <p:nvSpPr>
          <p:cNvPr id="2" name="Title 1">
            <a:extLst>
              <a:ext uri="{FF2B5EF4-FFF2-40B4-BE49-F238E27FC236}">
                <a16:creationId xmlns:a16="http://schemas.microsoft.com/office/drawing/2014/main" id="{25513C9E-50EE-4830-BC70-221CC0EED985}"/>
              </a:ext>
            </a:extLst>
          </p:cNvPr>
          <p:cNvSpPr>
            <a:spLocks noGrp="1"/>
          </p:cNvSpPr>
          <p:nvPr>
            <p:ph type="title" idx="4294967295"/>
          </p:nvPr>
        </p:nvSpPr>
        <p:spPr>
          <a:xfrm>
            <a:off x="304800" y="58738"/>
            <a:ext cx="8229600" cy="1143000"/>
          </a:xfrm>
        </p:spPr>
        <p:txBody>
          <a:bodyPr/>
          <a:lstStyle/>
          <a:p>
            <a:pPr>
              <a:defRPr/>
            </a:pPr>
            <a:r>
              <a:rPr lang="en-US" altLang="en-US" dirty="0"/>
              <a:t>Attribute Transformation</a:t>
            </a:r>
            <a:endParaRPr lang="en-US" dirty="0"/>
          </a:p>
        </p:txBody>
      </p:sp>
      <p:sp>
        <p:nvSpPr>
          <p:cNvPr id="3" name="Footer Placeholder 2">
            <a:extLst>
              <a:ext uri="{FF2B5EF4-FFF2-40B4-BE49-F238E27FC236}">
                <a16:creationId xmlns:a16="http://schemas.microsoft.com/office/drawing/2014/main" id="{0319799F-A86B-497D-AD1D-424A6014E356}"/>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2CCAD2D7-66E5-4124-9EF9-8D3239291E69}"/>
              </a:ext>
            </a:extLst>
          </p:cNvPr>
          <p:cNvSpPr>
            <a:spLocks noGrp="1"/>
          </p:cNvSpPr>
          <p:nvPr>
            <p:ph type="dt" sz="quarter" idx="11"/>
          </p:nvPr>
        </p:nvSpPr>
        <p:spPr/>
        <p:txBody>
          <a:bodyPr/>
          <a:lstStyle/>
          <a:p>
            <a:pPr>
              <a:defRPr/>
            </a:pPr>
            <a:fld id="{B3220610-CF94-40F7-9B3E-59B0CD64A2C5}" type="datetime1">
              <a:rPr lang="en-US"/>
              <a:pPr>
                <a:defRPr/>
              </a:pPr>
              <a:t>9/21/2023</a:t>
            </a:fld>
            <a:endParaRPr lang="en-US" dirty="0"/>
          </a:p>
        </p:txBody>
      </p:sp>
      <p:sp>
        <p:nvSpPr>
          <p:cNvPr id="79878" name="Slide Number Placeholder 5">
            <a:extLst>
              <a:ext uri="{FF2B5EF4-FFF2-40B4-BE49-F238E27FC236}">
                <a16:creationId xmlns:a16="http://schemas.microsoft.com/office/drawing/2014/main" id="{F2D95E74-86A9-4642-BCDC-06F112C3431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D670DC0-FB74-4906-BB5B-F3D36976D353}" type="slidenum">
              <a:rPr lang="en-US" altLang="en-US" sz="1200" smtClean="0">
                <a:solidFill>
                  <a:srgbClr val="898989"/>
                </a:solidFill>
              </a:rPr>
              <a:pPr>
                <a:spcBef>
                  <a:spcPct val="0"/>
                </a:spcBef>
                <a:buFontTx/>
                <a:buNone/>
              </a:pPr>
              <a:t>69</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765CC1AB-000E-450F-8CF0-E151969BF10E}"/>
              </a:ext>
            </a:extLst>
          </p:cNvPr>
          <p:cNvSpPr>
            <a:spLocks noGrp="1"/>
          </p:cNvSpPr>
          <p:nvPr>
            <p:ph idx="1"/>
          </p:nvPr>
        </p:nvSpPr>
        <p:spPr>
          <a:xfrm>
            <a:off x="582613" y="1447800"/>
            <a:ext cx="8229600" cy="4525963"/>
          </a:xfrm>
        </p:spPr>
        <p:txBody>
          <a:bodyPr/>
          <a:lstStyle/>
          <a:p>
            <a:pPr marL="561975" lvl="1" fontAlgn="base">
              <a:spcAft>
                <a:spcPct val="0"/>
              </a:spcAft>
              <a:defRPr/>
            </a:pPr>
            <a:r>
              <a:rPr lang="en-US" altLang="en-US" dirty="0">
                <a:solidFill>
                  <a:srgbClr val="FF0000"/>
                </a:solidFill>
              </a:rPr>
              <a:t>Interval</a:t>
            </a:r>
            <a:endParaRPr lang="en-US" altLang="en-US" sz="1800" dirty="0"/>
          </a:p>
          <a:p>
            <a:pPr marL="942975" lvl="2" indent="-295275">
              <a:defRPr/>
            </a:pPr>
            <a:r>
              <a:rPr lang="en-US" altLang="en-US" sz="2000" dirty="0"/>
              <a:t>Numeric where order and difference between values is logical</a:t>
            </a:r>
          </a:p>
          <a:p>
            <a:pPr marL="942975" lvl="2" indent="-295275">
              <a:defRPr/>
            </a:pPr>
            <a:r>
              <a:rPr lang="en-US" altLang="en-US" sz="2000" dirty="0"/>
              <a:t>Examples: calendar dates</a:t>
            </a:r>
          </a:p>
          <a:p>
            <a:pPr marL="542925" lvl="1" indent="-295275">
              <a:defRPr/>
            </a:pPr>
            <a:r>
              <a:rPr lang="en-US" altLang="en-US" dirty="0">
                <a:solidFill>
                  <a:srgbClr val="FF0000"/>
                </a:solidFill>
              </a:rPr>
              <a:t>Ratio</a:t>
            </a:r>
            <a:endParaRPr lang="en-US" altLang="en-US" sz="1800" dirty="0"/>
          </a:p>
          <a:p>
            <a:pPr marL="942975" lvl="2" indent="-295275">
              <a:defRPr/>
            </a:pPr>
            <a:r>
              <a:rPr lang="en-US" altLang="en-US" sz="2000" dirty="0"/>
              <a:t>Values that have order, difference and ratio</a:t>
            </a:r>
          </a:p>
          <a:p>
            <a:pPr marL="942975" lvl="2" indent="-295275">
              <a:defRPr/>
            </a:pPr>
            <a:r>
              <a:rPr lang="en-US" altLang="en-US" sz="2000" dirty="0"/>
              <a:t>Examples: age, mass, length, counts (years of experience) </a:t>
            </a:r>
          </a:p>
          <a:p>
            <a:pPr marL="942975" lvl="2" indent="-295275">
              <a:defRPr/>
            </a:pPr>
            <a:endParaRPr lang="en-US" altLang="en-US" dirty="0"/>
          </a:p>
          <a:p>
            <a:pPr marL="561975" lvl="1" fontAlgn="base">
              <a:spcAft>
                <a:spcPct val="0"/>
              </a:spcAft>
              <a:defRPr/>
            </a:pPr>
            <a:r>
              <a:rPr lang="en-US" altLang="en-US" sz="1800" dirty="0"/>
              <a:t>Nominal and ordinal attributes are referred as categorical/qualitative attributes</a:t>
            </a:r>
          </a:p>
          <a:p>
            <a:pPr marL="561975" lvl="1" fontAlgn="base">
              <a:spcAft>
                <a:spcPct val="0"/>
              </a:spcAft>
              <a:defRPr/>
            </a:pPr>
            <a:r>
              <a:rPr lang="en-US" altLang="en-US" sz="1800" dirty="0"/>
              <a:t>Interval and ratio attributes are referred as quantitative or numeric attributes</a:t>
            </a:r>
          </a:p>
          <a:p>
            <a:pPr fontAlgn="base">
              <a:spcAft>
                <a:spcPct val="0"/>
              </a:spcAft>
              <a:defRPr/>
            </a:pPr>
            <a:endParaRPr lang="en-US" altLang="en-US" dirty="0"/>
          </a:p>
        </p:txBody>
      </p:sp>
      <p:sp>
        <p:nvSpPr>
          <p:cNvPr id="2" name="Title 1">
            <a:extLst>
              <a:ext uri="{FF2B5EF4-FFF2-40B4-BE49-F238E27FC236}">
                <a16:creationId xmlns:a16="http://schemas.microsoft.com/office/drawing/2014/main" id="{B8D60E51-CB10-402F-8B0D-02C9A494A439}"/>
              </a:ext>
            </a:extLst>
          </p:cNvPr>
          <p:cNvSpPr>
            <a:spLocks noGrp="1"/>
          </p:cNvSpPr>
          <p:nvPr>
            <p:ph type="title" idx="4294967295"/>
          </p:nvPr>
        </p:nvSpPr>
        <p:spPr>
          <a:xfrm>
            <a:off x="582613" y="52388"/>
            <a:ext cx="5970587" cy="1143000"/>
          </a:xfrm>
        </p:spPr>
        <p:txBody>
          <a:bodyPr/>
          <a:lstStyle/>
          <a:p>
            <a:pPr>
              <a:defRPr/>
            </a:pPr>
            <a:r>
              <a:rPr lang="en-US" altLang="en-US" dirty="0"/>
              <a:t>Types of Attributes</a:t>
            </a:r>
            <a:endParaRPr lang="en-US" dirty="0"/>
          </a:p>
        </p:txBody>
      </p:sp>
      <p:sp>
        <p:nvSpPr>
          <p:cNvPr id="3" name="Footer Placeholder 2">
            <a:extLst>
              <a:ext uri="{FF2B5EF4-FFF2-40B4-BE49-F238E27FC236}">
                <a16:creationId xmlns:a16="http://schemas.microsoft.com/office/drawing/2014/main" id="{02DF99C4-F6C2-4AA2-8715-A38ABE082D2E}"/>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55E7F187-967F-4CD1-852E-8EF7EDA816C4}"/>
              </a:ext>
            </a:extLst>
          </p:cNvPr>
          <p:cNvSpPr>
            <a:spLocks noGrp="1"/>
          </p:cNvSpPr>
          <p:nvPr>
            <p:ph type="dt" sz="quarter" idx="11"/>
          </p:nvPr>
        </p:nvSpPr>
        <p:spPr/>
        <p:txBody>
          <a:bodyPr/>
          <a:lstStyle/>
          <a:p>
            <a:pPr>
              <a:defRPr/>
            </a:pPr>
            <a:fld id="{ADFE40AF-C718-4913-81C6-57E521A2583F}" type="datetime1">
              <a:rPr lang="en-US"/>
              <a:pPr>
                <a:defRPr/>
              </a:pPr>
              <a:t>9/21/2023</a:t>
            </a:fld>
            <a:endParaRPr lang="en-US" dirty="0"/>
          </a:p>
        </p:txBody>
      </p:sp>
      <p:sp>
        <p:nvSpPr>
          <p:cNvPr id="22534" name="Slide Number Placeholder 5">
            <a:extLst>
              <a:ext uri="{FF2B5EF4-FFF2-40B4-BE49-F238E27FC236}">
                <a16:creationId xmlns:a16="http://schemas.microsoft.com/office/drawing/2014/main" id="{906309F7-C81F-430F-8A60-F74271930C5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01CFD01-4AE8-4C94-A994-373714980DF4}" type="slidenum">
              <a:rPr lang="en-US" altLang="en-US" sz="1200" smtClean="0">
                <a:solidFill>
                  <a:srgbClr val="898989"/>
                </a:solidFill>
              </a:rPr>
              <a:pPr>
                <a:spcBef>
                  <a:spcPct val="0"/>
                </a:spcBef>
                <a:buFontTx/>
                <a:buNone/>
              </a:pPr>
              <a:t>7</a:t>
            </a:fld>
            <a:endParaRPr lang="en-US" altLang="en-US" sz="1200">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a:extLst>
              <a:ext uri="{FF2B5EF4-FFF2-40B4-BE49-F238E27FC236}">
                <a16:creationId xmlns:a16="http://schemas.microsoft.com/office/drawing/2014/main" id="{A09C6FA3-F978-471D-8D41-278809876630}"/>
              </a:ext>
            </a:extLst>
          </p:cNvPr>
          <p:cNvSpPr>
            <a:spLocks noGrp="1"/>
          </p:cNvSpPr>
          <p:nvPr>
            <p:ph idx="1"/>
          </p:nvPr>
        </p:nvSpPr>
        <p:spPr>
          <a:xfrm>
            <a:off x="304800" y="1493838"/>
            <a:ext cx="8229600" cy="4525962"/>
          </a:xfrm>
        </p:spPr>
        <p:txBody>
          <a:bodyPr/>
          <a:lstStyle/>
          <a:p>
            <a:pPr fontAlgn="base">
              <a:spcAft>
                <a:spcPct val="0"/>
              </a:spcAft>
            </a:pPr>
            <a:r>
              <a:rPr lang="en-US" altLang="en-US" dirty="0"/>
              <a:t>Let </a:t>
            </a:r>
            <a:r>
              <a:rPr lang="en-US" altLang="en-US" i="1" dirty="0" err="1"/>
              <a:t>min</a:t>
            </a:r>
            <a:r>
              <a:rPr lang="en-US" altLang="en-US" i="1" baseline="-25000" dirty="0" err="1"/>
              <a:t>A</a:t>
            </a:r>
            <a:r>
              <a:rPr lang="en-US" altLang="en-US" i="1" dirty="0"/>
              <a:t> </a:t>
            </a:r>
            <a:r>
              <a:rPr lang="en-US" altLang="en-US" dirty="0"/>
              <a:t>and </a:t>
            </a:r>
            <a:r>
              <a:rPr lang="en-US" altLang="en-US" i="1" dirty="0" err="1"/>
              <a:t>max</a:t>
            </a:r>
            <a:r>
              <a:rPr lang="en-US" altLang="en-US" i="1" baseline="-25000" dirty="0" err="1"/>
              <a:t>A</a:t>
            </a:r>
            <a:r>
              <a:rPr lang="en-US" altLang="en-US" i="1" dirty="0"/>
              <a:t> </a:t>
            </a:r>
            <a:r>
              <a:rPr lang="en-US" altLang="en-US" dirty="0"/>
              <a:t>are the minimum and maximum values of an attribute </a:t>
            </a:r>
            <a:r>
              <a:rPr lang="en-US" altLang="en-US" i="1" dirty="0"/>
              <a:t>A</a:t>
            </a:r>
          </a:p>
          <a:p>
            <a:pPr fontAlgn="base">
              <a:spcAft>
                <a:spcPct val="0"/>
              </a:spcAft>
            </a:pPr>
            <a:r>
              <a:rPr lang="en-US" altLang="en-US" dirty="0"/>
              <a:t>Min-max normalization maps a value, </a:t>
            </a:r>
            <a:r>
              <a:rPr lang="en-US" altLang="en-US" i="1" dirty="0"/>
              <a:t>vi </a:t>
            </a:r>
            <a:r>
              <a:rPr lang="en-US" altLang="en-US" dirty="0"/>
              <a:t>, of </a:t>
            </a:r>
            <a:r>
              <a:rPr lang="en-US" altLang="en-US" i="1" dirty="0"/>
              <a:t>A </a:t>
            </a:r>
            <a:r>
              <a:rPr lang="en-US" altLang="en-US" dirty="0"/>
              <a:t>to </a:t>
            </a:r>
            <a:r>
              <a:rPr lang="en-US" altLang="en-US" i="1" dirty="0"/>
              <a:t>vi’ </a:t>
            </a:r>
            <a:r>
              <a:rPr lang="en-US" altLang="en-US" dirty="0"/>
              <a:t>in the range [</a:t>
            </a:r>
            <a:r>
              <a:rPr lang="en-US" altLang="en-US" i="1" dirty="0" err="1"/>
              <a:t>new_minA</a:t>
            </a:r>
            <a:r>
              <a:rPr lang="en-US" altLang="en-US" dirty="0"/>
              <a:t>, </a:t>
            </a:r>
            <a:r>
              <a:rPr lang="en-US" altLang="en-US" i="1" dirty="0" err="1"/>
              <a:t>new_maxA</a:t>
            </a:r>
            <a:r>
              <a:rPr lang="en-US" altLang="en-US" dirty="0"/>
              <a:t>] by computing</a:t>
            </a:r>
          </a:p>
          <a:p>
            <a:pPr fontAlgn="base">
              <a:spcAft>
                <a:spcPct val="0"/>
              </a:spcAft>
            </a:pPr>
            <a:endParaRPr lang="en-US" altLang="en-US" dirty="0"/>
          </a:p>
        </p:txBody>
      </p:sp>
      <p:sp>
        <p:nvSpPr>
          <p:cNvPr id="2" name="Title 1">
            <a:extLst>
              <a:ext uri="{FF2B5EF4-FFF2-40B4-BE49-F238E27FC236}">
                <a16:creationId xmlns:a16="http://schemas.microsoft.com/office/drawing/2014/main" id="{EC4E0BEB-1844-4EBD-86DA-99AABC1D3CBC}"/>
              </a:ext>
            </a:extLst>
          </p:cNvPr>
          <p:cNvSpPr>
            <a:spLocks noGrp="1"/>
          </p:cNvSpPr>
          <p:nvPr>
            <p:ph type="title" idx="4294967295"/>
          </p:nvPr>
        </p:nvSpPr>
        <p:spPr>
          <a:xfrm>
            <a:off x="457200" y="104775"/>
            <a:ext cx="8229600" cy="1143000"/>
          </a:xfrm>
        </p:spPr>
        <p:txBody>
          <a:bodyPr/>
          <a:lstStyle/>
          <a:p>
            <a:pPr>
              <a:defRPr/>
            </a:pPr>
            <a:r>
              <a:rPr lang="en-US" dirty="0"/>
              <a:t>Min-max normalization</a:t>
            </a:r>
          </a:p>
        </p:txBody>
      </p:sp>
      <p:pic>
        <p:nvPicPr>
          <p:cNvPr id="80900" name="Content Placeholder 3">
            <a:extLst>
              <a:ext uri="{FF2B5EF4-FFF2-40B4-BE49-F238E27FC236}">
                <a16:creationId xmlns:a16="http://schemas.microsoft.com/office/drawing/2014/main" id="{F9436945-0AEF-47BB-BFAF-FAD950BE8D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7425" y="3162300"/>
            <a:ext cx="64373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55C9CD25-9B12-41B7-B596-BEB86E2C614A}"/>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0BD5929A-03C2-4F76-BF01-8943C536C635}"/>
              </a:ext>
            </a:extLst>
          </p:cNvPr>
          <p:cNvSpPr>
            <a:spLocks noGrp="1"/>
          </p:cNvSpPr>
          <p:nvPr>
            <p:ph type="dt" sz="quarter" idx="11"/>
          </p:nvPr>
        </p:nvSpPr>
        <p:spPr/>
        <p:txBody>
          <a:bodyPr/>
          <a:lstStyle/>
          <a:p>
            <a:pPr>
              <a:defRPr/>
            </a:pPr>
            <a:fld id="{6149EE2E-C4B6-4AA8-AF3F-6677F2F0DC77}" type="datetime1">
              <a:rPr lang="en-US"/>
              <a:pPr>
                <a:defRPr/>
              </a:pPr>
              <a:t>9/21/2023</a:t>
            </a:fld>
            <a:endParaRPr lang="en-US" dirty="0"/>
          </a:p>
        </p:txBody>
      </p:sp>
      <p:sp>
        <p:nvSpPr>
          <p:cNvPr id="80903" name="Slide Number Placeholder 5">
            <a:extLst>
              <a:ext uri="{FF2B5EF4-FFF2-40B4-BE49-F238E27FC236}">
                <a16:creationId xmlns:a16="http://schemas.microsoft.com/office/drawing/2014/main" id="{2B4E665C-53B6-44BF-B5BA-BF1214626B9D}"/>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3DBB671-7489-451B-B9C6-47094E008DD1}" type="slidenum">
              <a:rPr lang="en-US" altLang="en-US" sz="1200" smtClean="0">
                <a:solidFill>
                  <a:srgbClr val="898989"/>
                </a:solidFill>
              </a:rPr>
              <a:pPr>
                <a:spcBef>
                  <a:spcPct val="0"/>
                </a:spcBef>
                <a:buFontTx/>
                <a:buNone/>
              </a:pPr>
              <a:t>70</a:t>
            </a:fld>
            <a:endParaRPr lang="en-US" altLang="en-US" sz="1200">
              <a:solidFill>
                <a:srgbClr val="898989"/>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F6FE7-2A32-47BF-857F-C8C60E5BA294}"/>
              </a:ext>
            </a:extLst>
          </p:cNvPr>
          <p:cNvSpPr>
            <a:spLocks noGrp="1"/>
          </p:cNvSpPr>
          <p:nvPr>
            <p:ph idx="1"/>
          </p:nvPr>
        </p:nvSpPr>
        <p:spPr>
          <a:xfrm>
            <a:off x="441325" y="1487488"/>
            <a:ext cx="8229600" cy="4524375"/>
          </a:xfrm>
        </p:spPr>
        <p:txBody>
          <a:bodyPr>
            <a:normAutofit/>
          </a:bodyPr>
          <a:lstStyle/>
          <a:p>
            <a:pPr>
              <a:defRPr/>
            </a:pPr>
            <a:r>
              <a:rPr lang="en-US" dirty="0"/>
              <a:t>Example:</a:t>
            </a:r>
          </a:p>
          <a:p>
            <a:pPr lvl="1" algn="just">
              <a:defRPr/>
            </a:pPr>
            <a:r>
              <a:rPr lang="en-US" dirty="0"/>
              <a:t>Suppose that the minimum and maximum values for the attribute income are $12,000 and $98,000, respectively. Given </a:t>
            </a:r>
            <a:r>
              <a:rPr lang="en-GB" dirty="0"/>
              <a:t>income = </a:t>
            </a:r>
            <a:r>
              <a:rPr lang="en-US" dirty="0"/>
              <a:t>$73,600, map it</a:t>
            </a:r>
            <a:r>
              <a:rPr lang="en-GB" dirty="0"/>
              <a:t> to the range [0.0,1.0] by min-max normalization</a:t>
            </a:r>
            <a:endParaRPr lang="en-US" dirty="0"/>
          </a:p>
          <a:p>
            <a:pPr lvl="1">
              <a:defRPr/>
            </a:pPr>
            <a:r>
              <a:rPr lang="en-US" dirty="0"/>
              <a:t>Solution:</a:t>
            </a:r>
          </a:p>
          <a:p>
            <a:pPr lvl="1">
              <a:defRPr/>
            </a:pPr>
            <a:endParaRPr lang="en-US" dirty="0"/>
          </a:p>
          <a:p>
            <a:pPr lvl="1">
              <a:defRPr/>
            </a:pPr>
            <a:endParaRPr lang="en-US" dirty="0"/>
          </a:p>
          <a:p>
            <a:pPr marL="205740" lvl="1" indent="0">
              <a:buFont typeface="Arial" pitchFamily="34" charset="0"/>
              <a:buNone/>
              <a:defRPr/>
            </a:pPr>
            <a:r>
              <a:rPr lang="en-US" dirty="0"/>
              <a:t>((73,600-12,000/(98,000-12,000)) *(1.0-0)) + 0 = 0.716</a:t>
            </a:r>
          </a:p>
          <a:p>
            <a:pPr marL="205740" lvl="1" indent="0">
              <a:buFont typeface="Arial" pitchFamily="34" charset="0"/>
              <a:buNone/>
              <a:defRPr/>
            </a:pPr>
            <a:endParaRPr lang="en-US" dirty="0"/>
          </a:p>
          <a:p>
            <a:pPr lvl="1">
              <a:defRPr/>
            </a:pPr>
            <a:endParaRPr lang="en-US" dirty="0"/>
          </a:p>
          <a:p>
            <a:pPr lvl="1">
              <a:defRPr/>
            </a:pPr>
            <a:endParaRPr lang="en-US" dirty="0"/>
          </a:p>
        </p:txBody>
      </p:sp>
      <p:sp>
        <p:nvSpPr>
          <p:cNvPr id="2" name="Title 1">
            <a:extLst>
              <a:ext uri="{FF2B5EF4-FFF2-40B4-BE49-F238E27FC236}">
                <a16:creationId xmlns:a16="http://schemas.microsoft.com/office/drawing/2014/main" id="{F14C6820-A48D-4A13-8255-BB9CCD6477AB}"/>
              </a:ext>
            </a:extLst>
          </p:cNvPr>
          <p:cNvSpPr>
            <a:spLocks noGrp="1"/>
          </p:cNvSpPr>
          <p:nvPr>
            <p:ph type="title" idx="4294967295"/>
          </p:nvPr>
        </p:nvSpPr>
        <p:spPr>
          <a:xfrm>
            <a:off x="457200" y="93663"/>
            <a:ext cx="6096000" cy="1143000"/>
          </a:xfrm>
        </p:spPr>
        <p:txBody>
          <a:bodyPr/>
          <a:lstStyle/>
          <a:p>
            <a:pPr>
              <a:defRPr/>
            </a:pPr>
            <a:r>
              <a:rPr lang="en-US" dirty="0"/>
              <a:t>Min-max normalization</a:t>
            </a:r>
          </a:p>
        </p:txBody>
      </p:sp>
      <p:pic>
        <p:nvPicPr>
          <p:cNvPr id="81924" name="Content Placeholder 3">
            <a:extLst>
              <a:ext uri="{FF2B5EF4-FFF2-40B4-BE49-F238E27FC236}">
                <a16:creationId xmlns:a16="http://schemas.microsoft.com/office/drawing/2014/main" id="{B700EAF0-967D-4989-824E-04372935A6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4138" y="3962400"/>
            <a:ext cx="64357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75728BA0-194C-4685-840D-02FC7930FD59}"/>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1170C22D-BFB5-4744-BB1C-204889731A8B}"/>
              </a:ext>
            </a:extLst>
          </p:cNvPr>
          <p:cNvSpPr>
            <a:spLocks noGrp="1"/>
          </p:cNvSpPr>
          <p:nvPr>
            <p:ph type="dt" sz="quarter" idx="11"/>
          </p:nvPr>
        </p:nvSpPr>
        <p:spPr/>
        <p:txBody>
          <a:bodyPr/>
          <a:lstStyle/>
          <a:p>
            <a:pPr>
              <a:defRPr/>
            </a:pPr>
            <a:fld id="{EC3FF0F9-2550-44CC-9BC3-3086376D3A28}" type="datetime1">
              <a:rPr lang="en-US"/>
              <a:pPr>
                <a:defRPr/>
              </a:pPr>
              <a:t>9/21/2023</a:t>
            </a:fld>
            <a:endParaRPr lang="en-US" dirty="0"/>
          </a:p>
        </p:txBody>
      </p:sp>
      <p:sp>
        <p:nvSpPr>
          <p:cNvPr id="81927" name="Slide Number Placeholder 6">
            <a:extLst>
              <a:ext uri="{FF2B5EF4-FFF2-40B4-BE49-F238E27FC236}">
                <a16:creationId xmlns:a16="http://schemas.microsoft.com/office/drawing/2014/main" id="{95C30BB1-87A8-4B84-A13C-B5075554F1A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9CBE07E-8469-4356-A79F-48EE40757993}" type="slidenum">
              <a:rPr lang="en-US" altLang="en-US" sz="1200" smtClean="0">
                <a:solidFill>
                  <a:srgbClr val="898989"/>
                </a:solidFill>
              </a:rPr>
              <a:pPr>
                <a:spcBef>
                  <a:spcPct val="0"/>
                </a:spcBef>
                <a:buFontTx/>
                <a:buNone/>
              </a:pPr>
              <a:t>71</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E6894-0D6F-4FAE-BE89-91AF2C3714BC}"/>
              </a:ext>
            </a:extLst>
          </p:cNvPr>
          <p:cNvSpPr>
            <a:spLocks noGrp="1" noRot="1" noChangeAspect="1" noMove="1" noResize="1" noEditPoints="1" noAdjustHandles="1" noChangeArrowheads="1" noChangeShapeType="1" noTextEdit="1"/>
          </p:cNvSpPr>
          <p:nvPr>
            <p:ph idx="1"/>
          </p:nvPr>
        </p:nvSpPr>
        <p:spPr>
          <a:blipFill>
            <a:blip r:embed="rId2"/>
            <a:stretch>
              <a:fillRect l="-963" t="-942"/>
            </a:stretch>
          </a:blipFill>
          <a:extLst/>
        </p:spPr>
        <p:txBody>
          <a:bodyPr/>
          <a:lstStyle/>
          <a:p>
            <a:pPr>
              <a:defRPr/>
            </a:pPr>
            <a:r>
              <a:rPr lang="en-US">
                <a:noFill/>
              </a:rPr>
              <a:t> </a:t>
            </a:r>
          </a:p>
        </p:txBody>
      </p:sp>
      <p:sp>
        <p:nvSpPr>
          <p:cNvPr id="2" name="Title 1">
            <a:extLst>
              <a:ext uri="{FF2B5EF4-FFF2-40B4-BE49-F238E27FC236}">
                <a16:creationId xmlns:a16="http://schemas.microsoft.com/office/drawing/2014/main" id="{D90BC1B3-9DE7-4899-B86B-3FE28192B556}"/>
              </a:ext>
            </a:extLst>
          </p:cNvPr>
          <p:cNvSpPr>
            <a:spLocks noGrp="1"/>
          </p:cNvSpPr>
          <p:nvPr>
            <p:ph type="title" idx="4294967295"/>
          </p:nvPr>
        </p:nvSpPr>
        <p:spPr>
          <a:xfrm>
            <a:off x="304800" y="127000"/>
            <a:ext cx="6096000" cy="1143000"/>
          </a:xfrm>
        </p:spPr>
        <p:txBody>
          <a:bodyPr/>
          <a:lstStyle/>
          <a:p>
            <a:pPr>
              <a:defRPr/>
            </a:pPr>
            <a:r>
              <a:rPr lang="en-US" i="1" dirty="0"/>
              <a:t>z</a:t>
            </a:r>
            <a:r>
              <a:rPr lang="en-US" dirty="0"/>
              <a:t>-score normalization</a:t>
            </a:r>
          </a:p>
        </p:txBody>
      </p:sp>
      <p:pic>
        <p:nvPicPr>
          <p:cNvPr id="82948" name="Content Placeholder 3">
            <a:extLst>
              <a:ext uri="{FF2B5EF4-FFF2-40B4-BE49-F238E27FC236}">
                <a16:creationId xmlns:a16="http://schemas.microsoft.com/office/drawing/2014/main" id="{9353DD29-DAEF-4A9C-AEDE-658B1187245A}"/>
              </a:ext>
            </a:extLst>
          </p:cNvPr>
          <p:cNvPicPr>
            <a:picLocks noChangeAspect="1"/>
          </p:cNvPicPr>
          <p:nvPr/>
        </p:nvPicPr>
        <p:blipFill>
          <a:blip r:embed="rId3">
            <a:extLst>
              <a:ext uri="{28A0092B-C50C-407E-A947-70E740481C1C}">
                <a14:useLocalDpi xmlns:a14="http://schemas.microsoft.com/office/drawing/2010/main" val="0"/>
              </a:ext>
            </a:extLst>
          </a:blip>
          <a:srcRect l="10507" t="15063"/>
          <a:stretch>
            <a:fillRect/>
          </a:stretch>
        </p:blipFill>
        <p:spPr bwMode="auto">
          <a:xfrm>
            <a:off x="2719388" y="2514600"/>
            <a:ext cx="12668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9924A988-90C5-480B-9F74-290DE02164B0}"/>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982EA605-85AF-4F94-86EA-37B4331BDC56}"/>
              </a:ext>
            </a:extLst>
          </p:cNvPr>
          <p:cNvSpPr>
            <a:spLocks noGrp="1"/>
          </p:cNvSpPr>
          <p:nvPr>
            <p:ph type="dt" sz="quarter" idx="11"/>
          </p:nvPr>
        </p:nvSpPr>
        <p:spPr/>
        <p:txBody>
          <a:bodyPr/>
          <a:lstStyle/>
          <a:p>
            <a:pPr>
              <a:defRPr/>
            </a:pPr>
            <a:fld id="{E2CA0224-0C1D-43E7-8F9C-817682ED749F}" type="datetime1">
              <a:rPr lang="en-US"/>
              <a:pPr>
                <a:defRPr/>
              </a:pPr>
              <a:t>9/21/2023</a:t>
            </a:fld>
            <a:endParaRPr lang="en-US" dirty="0"/>
          </a:p>
        </p:txBody>
      </p:sp>
      <p:sp>
        <p:nvSpPr>
          <p:cNvPr id="82951" name="Slide Number Placeholder 6">
            <a:extLst>
              <a:ext uri="{FF2B5EF4-FFF2-40B4-BE49-F238E27FC236}">
                <a16:creationId xmlns:a16="http://schemas.microsoft.com/office/drawing/2014/main" id="{7F42ECBB-A50C-492C-8FEF-4D3B2B0A38D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F8D23A4-50AD-434A-BA62-6D463DCA1C94}" type="slidenum">
              <a:rPr lang="en-US" altLang="en-US" sz="1200" smtClean="0">
                <a:solidFill>
                  <a:srgbClr val="898989"/>
                </a:solidFill>
              </a:rPr>
              <a:pPr>
                <a:spcBef>
                  <a:spcPct val="0"/>
                </a:spcBef>
                <a:buFontTx/>
                <a:buNone/>
              </a:pPr>
              <a:t>72</a:t>
            </a:fld>
            <a:endParaRPr lang="en-US" altLang="en-US" sz="1200">
              <a:solidFill>
                <a:srgbClr val="898989"/>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37512-BD84-415A-996F-6F860F2F9DF2}"/>
              </a:ext>
            </a:extLst>
          </p:cNvPr>
          <p:cNvSpPr>
            <a:spLocks noGrp="1"/>
          </p:cNvSpPr>
          <p:nvPr>
            <p:ph idx="1"/>
          </p:nvPr>
        </p:nvSpPr>
        <p:spPr>
          <a:xfrm>
            <a:off x="304800" y="1493838"/>
            <a:ext cx="8229600" cy="4525962"/>
          </a:xfrm>
        </p:spPr>
        <p:txBody>
          <a:bodyPr/>
          <a:lstStyle/>
          <a:p>
            <a:pPr fontAlgn="base">
              <a:spcAft>
                <a:spcPct val="0"/>
              </a:spcAft>
              <a:defRPr/>
            </a:pPr>
            <a:r>
              <a:rPr lang="en-US" altLang="en-US" dirty="0"/>
              <a:t>Example:</a:t>
            </a:r>
          </a:p>
          <a:p>
            <a:pPr lvl="1" fontAlgn="base">
              <a:spcAft>
                <a:spcPct val="0"/>
              </a:spcAft>
              <a:defRPr/>
            </a:pPr>
            <a:r>
              <a:rPr lang="en-US" altLang="en-US" dirty="0"/>
              <a:t>Suppose that the mean and standard deviation of the values for the attribute income are $54,000 and $16,000, respectively. Find the z-score normalized value for a original value of $73,600 for income </a:t>
            </a:r>
          </a:p>
          <a:p>
            <a:pPr lvl="1" fontAlgn="base">
              <a:spcAft>
                <a:spcPct val="0"/>
              </a:spcAft>
              <a:defRPr/>
            </a:pPr>
            <a:r>
              <a:rPr lang="en-US" altLang="en-US" dirty="0"/>
              <a:t>Solution:</a:t>
            </a:r>
          </a:p>
          <a:p>
            <a:pPr lvl="1" fontAlgn="base">
              <a:spcAft>
                <a:spcPct val="0"/>
              </a:spcAft>
              <a:defRPr/>
            </a:pPr>
            <a:endParaRPr lang="en-US" altLang="en-US" dirty="0"/>
          </a:p>
          <a:p>
            <a:pPr lvl="1" fontAlgn="base">
              <a:spcAft>
                <a:spcPct val="0"/>
              </a:spcAft>
              <a:defRPr/>
            </a:pPr>
            <a:endParaRPr lang="en-US" altLang="en-US" dirty="0"/>
          </a:p>
          <a:p>
            <a:pPr marL="914400" lvl="2" indent="0">
              <a:buFont typeface="Arial" panose="020B0604020202020204" pitchFamily="34" charset="0"/>
              <a:buNone/>
              <a:defRPr/>
            </a:pPr>
            <a:r>
              <a:rPr lang="en-US" altLang="en-US" dirty="0"/>
              <a:t>73,600-54,000/16,000 = 1.225</a:t>
            </a:r>
          </a:p>
          <a:p>
            <a:pPr lvl="2">
              <a:defRPr/>
            </a:pPr>
            <a:endParaRPr lang="en-US" altLang="en-US" dirty="0"/>
          </a:p>
          <a:p>
            <a:pPr lvl="1" fontAlgn="base">
              <a:spcAft>
                <a:spcPct val="0"/>
              </a:spcAft>
              <a:defRPr/>
            </a:pPr>
            <a:endParaRPr lang="en-US" altLang="en-US" dirty="0"/>
          </a:p>
          <a:p>
            <a:pPr fontAlgn="base">
              <a:spcAft>
                <a:spcPct val="0"/>
              </a:spcAft>
              <a:defRPr/>
            </a:pPr>
            <a:endParaRPr lang="en-US" altLang="en-US" dirty="0"/>
          </a:p>
          <a:p>
            <a:pPr fontAlgn="base">
              <a:spcAft>
                <a:spcPct val="0"/>
              </a:spcAft>
              <a:defRPr/>
            </a:pPr>
            <a:endParaRPr lang="en-US" altLang="en-US" dirty="0"/>
          </a:p>
          <a:p>
            <a:pPr fontAlgn="base">
              <a:spcAft>
                <a:spcPct val="0"/>
              </a:spcAft>
              <a:defRPr/>
            </a:pPr>
            <a:endParaRPr lang="en-US" altLang="en-US" dirty="0"/>
          </a:p>
          <a:p>
            <a:pPr fontAlgn="base">
              <a:spcAft>
                <a:spcPct val="0"/>
              </a:spcAft>
              <a:defRPr/>
            </a:pPr>
            <a:endParaRPr lang="en-US" altLang="en-US" dirty="0"/>
          </a:p>
        </p:txBody>
      </p:sp>
      <p:sp>
        <p:nvSpPr>
          <p:cNvPr id="2" name="Title 1">
            <a:extLst>
              <a:ext uri="{FF2B5EF4-FFF2-40B4-BE49-F238E27FC236}">
                <a16:creationId xmlns:a16="http://schemas.microsoft.com/office/drawing/2014/main" id="{5F75209E-C454-40B2-B01F-3148ADC4E5BE}"/>
              </a:ext>
            </a:extLst>
          </p:cNvPr>
          <p:cNvSpPr>
            <a:spLocks noGrp="1"/>
          </p:cNvSpPr>
          <p:nvPr>
            <p:ph type="title" idx="4294967295"/>
          </p:nvPr>
        </p:nvSpPr>
        <p:spPr>
          <a:xfrm>
            <a:off x="457200" y="177800"/>
            <a:ext cx="6019800" cy="1143000"/>
          </a:xfrm>
        </p:spPr>
        <p:txBody>
          <a:bodyPr/>
          <a:lstStyle/>
          <a:p>
            <a:pPr>
              <a:defRPr/>
            </a:pPr>
            <a:r>
              <a:rPr lang="en-US" i="1" dirty="0"/>
              <a:t>z</a:t>
            </a:r>
            <a:r>
              <a:rPr lang="en-US" dirty="0"/>
              <a:t>-score normalization</a:t>
            </a:r>
          </a:p>
        </p:txBody>
      </p:sp>
      <p:pic>
        <p:nvPicPr>
          <p:cNvPr id="83972" name="Content Placeholder 3">
            <a:extLst>
              <a:ext uri="{FF2B5EF4-FFF2-40B4-BE49-F238E27FC236}">
                <a16:creationId xmlns:a16="http://schemas.microsoft.com/office/drawing/2014/main" id="{1C7AA875-BEC8-495B-A399-A0D29837953B}"/>
              </a:ext>
            </a:extLst>
          </p:cNvPr>
          <p:cNvPicPr>
            <a:picLocks noChangeAspect="1"/>
          </p:cNvPicPr>
          <p:nvPr/>
        </p:nvPicPr>
        <p:blipFill>
          <a:blip r:embed="rId2">
            <a:extLst>
              <a:ext uri="{28A0092B-C50C-407E-A947-70E740481C1C}">
                <a14:useLocalDpi xmlns:a14="http://schemas.microsoft.com/office/drawing/2010/main" val="0"/>
              </a:ext>
            </a:extLst>
          </a:blip>
          <a:srcRect l="10507" t="15063"/>
          <a:stretch>
            <a:fillRect/>
          </a:stretch>
        </p:blipFill>
        <p:spPr bwMode="auto">
          <a:xfrm>
            <a:off x="2971800" y="3757613"/>
            <a:ext cx="1266825"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FE950B1C-799F-4F8B-BE8E-571B0B68E6C5}"/>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E7F0ECC3-9D54-485A-B796-7182F599B274}"/>
              </a:ext>
            </a:extLst>
          </p:cNvPr>
          <p:cNvSpPr>
            <a:spLocks noGrp="1"/>
          </p:cNvSpPr>
          <p:nvPr>
            <p:ph type="dt" sz="quarter" idx="11"/>
          </p:nvPr>
        </p:nvSpPr>
        <p:spPr/>
        <p:txBody>
          <a:bodyPr/>
          <a:lstStyle/>
          <a:p>
            <a:pPr>
              <a:defRPr/>
            </a:pPr>
            <a:fld id="{13ECC285-5FF1-4BC0-9664-03794914A06D}" type="datetime1">
              <a:rPr lang="en-US"/>
              <a:pPr>
                <a:defRPr/>
              </a:pPr>
              <a:t>9/21/2023</a:t>
            </a:fld>
            <a:endParaRPr lang="en-US" dirty="0"/>
          </a:p>
        </p:txBody>
      </p:sp>
      <p:sp>
        <p:nvSpPr>
          <p:cNvPr id="83975" name="Slide Number Placeholder 6">
            <a:extLst>
              <a:ext uri="{FF2B5EF4-FFF2-40B4-BE49-F238E27FC236}">
                <a16:creationId xmlns:a16="http://schemas.microsoft.com/office/drawing/2014/main" id="{2EA6A164-BC69-423C-A031-64915BB1ED9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2DB77FF-A694-4182-B06D-FF778B2D80AA}" type="slidenum">
              <a:rPr lang="en-US" altLang="en-US" sz="1200" smtClean="0">
                <a:solidFill>
                  <a:srgbClr val="898989"/>
                </a:solidFill>
              </a:rPr>
              <a:pPr>
                <a:spcBef>
                  <a:spcPct val="0"/>
                </a:spcBef>
                <a:buFontTx/>
                <a:buNone/>
              </a:pPr>
              <a:t>73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a:extLst>
              <a:ext uri="{FF2B5EF4-FFF2-40B4-BE49-F238E27FC236}">
                <a16:creationId xmlns:a16="http://schemas.microsoft.com/office/drawing/2014/main" id="{1672EB1C-4A5D-4BEB-880B-28CE5871011A}"/>
              </a:ext>
            </a:extLst>
          </p:cNvPr>
          <p:cNvSpPr>
            <a:spLocks noGrp="1"/>
          </p:cNvSpPr>
          <p:nvPr>
            <p:ph idx="1"/>
          </p:nvPr>
        </p:nvSpPr>
        <p:spPr>
          <a:xfrm>
            <a:off x="422275" y="1295400"/>
            <a:ext cx="8229600" cy="4525963"/>
          </a:xfrm>
        </p:spPr>
        <p:txBody>
          <a:bodyPr/>
          <a:lstStyle/>
          <a:p>
            <a:pPr fontAlgn="base">
              <a:spcAft>
                <a:spcPct val="0"/>
              </a:spcAft>
            </a:pPr>
            <a:r>
              <a:rPr lang="en-US" altLang="en-US" dirty="0"/>
              <a:t>Similarity &amp; Dissimilarity</a:t>
            </a:r>
          </a:p>
          <a:p>
            <a:pPr lvl="1" fontAlgn="base">
              <a:spcAft>
                <a:spcPct val="0"/>
              </a:spcAft>
            </a:pPr>
            <a:r>
              <a:rPr lang="en-US" altLang="en-US" dirty="0"/>
              <a:t>Used by a number of data mining techniques</a:t>
            </a:r>
          </a:p>
          <a:p>
            <a:pPr lvl="2"/>
            <a:r>
              <a:rPr lang="en-US" altLang="en-US" sz="2000" dirty="0"/>
              <a:t>clustering, nearest neighbor classification, and anomaly detection</a:t>
            </a:r>
          </a:p>
          <a:p>
            <a:pPr lvl="1" fontAlgn="base">
              <a:spcAft>
                <a:spcPct val="0"/>
              </a:spcAft>
            </a:pPr>
            <a:r>
              <a:rPr lang="en-US" altLang="en-US" dirty="0"/>
              <a:t>In many cases, the initial data set is not needed once these similarities or dissimilarities have been computed</a:t>
            </a:r>
          </a:p>
          <a:p>
            <a:pPr fontAlgn="base">
              <a:spcAft>
                <a:spcPct val="0"/>
              </a:spcAft>
            </a:pPr>
            <a:r>
              <a:rPr lang="en-US" altLang="en-US" dirty="0"/>
              <a:t>Proximity refers to similarity or dissimilarity</a:t>
            </a:r>
          </a:p>
          <a:p>
            <a:pPr fontAlgn="base">
              <a:spcAft>
                <a:spcPct val="0"/>
              </a:spcAft>
            </a:pPr>
            <a:r>
              <a:rPr lang="en-US" altLang="en-US" dirty="0"/>
              <a:t>Dense data (</a:t>
            </a:r>
            <a:r>
              <a:rPr lang="en-GB" dirty="0"/>
              <a:t>time series or n-dimensional points</a:t>
            </a:r>
            <a:r>
              <a:rPr lang="en-US" altLang="en-US" dirty="0"/>
              <a:t>)</a:t>
            </a:r>
          </a:p>
          <a:p>
            <a:pPr lvl="1" fontAlgn="base">
              <a:spcAft>
                <a:spcPct val="0"/>
              </a:spcAft>
            </a:pPr>
            <a:r>
              <a:rPr lang="en-US" altLang="en-US" dirty="0"/>
              <a:t>Correlation and Euclidean distance</a:t>
            </a:r>
          </a:p>
          <a:p>
            <a:pPr fontAlgn="base">
              <a:spcAft>
                <a:spcPct val="0"/>
              </a:spcAft>
            </a:pPr>
            <a:r>
              <a:rPr lang="en-US" altLang="en-US" dirty="0"/>
              <a:t>Sparse data (document)</a:t>
            </a:r>
          </a:p>
          <a:p>
            <a:pPr lvl="1" fontAlgn="base">
              <a:spcAft>
                <a:spcPct val="0"/>
              </a:spcAft>
            </a:pPr>
            <a:r>
              <a:rPr lang="en-US" altLang="en-US" dirty="0"/>
              <a:t>Jaccard and Cosine similarity measures</a:t>
            </a:r>
          </a:p>
        </p:txBody>
      </p:sp>
      <p:sp>
        <p:nvSpPr>
          <p:cNvPr id="2" name="Title 1">
            <a:extLst>
              <a:ext uri="{FF2B5EF4-FFF2-40B4-BE49-F238E27FC236}">
                <a16:creationId xmlns:a16="http://schemas.microsoft.com/office/drawing/2014/main" id="{94FCA620-0F1C-42CF-9564-2F24CE0E3542}"/>
              </a:ext>
            </a:extLst>
          </p:cNvPr>
          <p:cNvSpPr>
            <a:spLocks noGrp="1"/>
          </p:cNvSpPr>
          <p:nvPr>
            <p:ph type="title" idx="4294967295"/>
          </p:nvPr>
        </p:nvSpPr>
        <p:spPr>
          <a:xfrm>
            <a:off x="457200" y="0"/>
            <a:ext cx="8229600" cy="1143000"/>
          </a:xfrm>
        </p:spPr>
        <p:txBody>
          <a:bodyPr/>
          <a:lstStyle/>
          <a:p>
            <a:pPr>
              <a:defRPr/>
            </a:pPr>
            <a:r>
              <a:rPr lang="en-US" altLang="en-US" dirty="0"/>
              <a:t>Similarity and Dissimilarity</a:t>
            </a:r>
            <a:endParaRPr lang="en-US" dirty="0"/>
          </a:p>
        </p:txBody>
      </p:sp>
      <p:sp>
        <p:nvSpPr>
          <p:cNvPr id="3" name="Footer Placeholder 2">
            <a:extLst>
              <a:ext uri="{FF2B5EF4-FFF2-40B4-BE49-F238E27FC236}">
                <a16:creationId xmlns:a16="http://schemas.microsoft.com/office/drawing/2014/main" id="{3DCC28ED-CA15-46FB-BF76-9B9BB9373761}"/>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C356A3A6-D4CE-4362-AAA3-A7AF5AB914B0}"/>
              </a:ext>
            </a:extLst>
          </p:cNvPr>
          <p:cNvSpPr>
            <a:spLocks noGrp="1"/>
          </p:cNvSpPr>
          <p:nvPr>
            <p:ph type="dt" sz="quarter" idx="11"/>
          </p:nvPr>
        </p:nvSpPr>
        <p:spPr/>
        <p:txBody>
          <a:bodyPr/>
          <a:lstStyle/>
          <a:p>
            <a:pPr>
              <a:defRPr/>
            </a:pPr>
            <a:fld id="{C7BA297C-E36B-4554-B986-B935AD17A4C5}" type="datetime1">
              <a:rPr lang="en-US"/>
              <a:pPr>
                <a:defRPr/>
              </a:pPr>
              <a:t>9/21/2023</a:t>
            </a:fld>
            <a:endParaRPr lang="en-US" dirty="0"/>
          </a:p>
        </p:txBody>
      </p:sp>
      <p:sp>
        <p:nvSpPr>
          <p:cNvPr id="84998" name="Slide Number Placeholder 5">
            <a:extLst>
              <a:ext uri="{FF2B5EF4-FFF2-40B4-BE49-F238E27FC236}">
                <a16:creationId xmlns:a16="http://schemas.microsoft.com/office/drawing/2014/main" id="{3FC79115-0CE1-4BC9-B710-B641AB12A44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D9ACA4D-9146-451C-8B9E-F45EBA13E865}" type="slidenum">
              <a:rPr lang="en-US" altLang="en-US" sz="1200" smtClean="0">
                <a:solidFill>
                  <a:srgbClr val="898989"/>
                </a:solidFill>
              </a:rPr>
              <a:pPr>
                <a:spcBef>
                  <a:spcPct val="0"/>
                </a:spcBef>
                <a:buFontTx/>
                <a:buNone/>
              </a:pPr>
              <a:t>74</a:t>
            </a:fld>
            <a:endParaRPr lang="en-US" altLang="en-US" sz="1200">
              <a:solidFill>
                <a:srgbClr val="898989"/>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2">
            <a:extLst>
              <a:ext uri="{FF2B5EF4-FFF2-40B4-BE49-F238E27FC236}">
                <a16:creationId xmlns:a16="http://schemas.microsoft.com/office/drawing/2014/main" id="{7AF1E473-0019-42BB-8607-6316E523C7E1}"/>
              </a:ext>
            </a:extLst>
          </p:cNvPr>
          <p:cNvSpPr>
            <a:spLocks noGrp="1"/>
          </p:cNvSpPr>
          <p:nvPr>
            <p:ph idx="1"/>
          </p:nvPr>
        </p:nvSpPr>
        <p:spPr>
          <a:xfrm>
            <a:off x="457200" y="1493838"/>
            <a:ext cx="8229600" cy="4525962"/>
          </a:xfrm>
        </p:spPr>
        <p:txBody>
          <a:bodyPr/>
          <a:lstStyle/>
          <a:p>
            <a:pPr fontAlgn="base">
              <a:spcAft>
                <a:spcPct val="0"/>
              </a:spcAft>
            </a:pPr>
            <a:r>
              <a:rPr lang="en-US" altLang="en-US" dirty="0"/>
              <a:t>Similarity</a:t>
            </a:r>
          </a:p>
          <a:p>
            <a:pPr lvl="1" fontAlgn="base">
              <a:spcAft>
                <a:spcPct val="0"/>
              </a:spcAft>
            </a:pPr>
            <a:r>
              <a:rPr lang="en-US" altLang="en-US" sz="2000" dirty="0"/>
              <a:t>Numerical measure of how alike two data objects are</a:t>
            </a:r>
          </a:p>
          <a:p>
            <a:pPr lvl="1" fontAlgn="base">
              <a:spcAft>
                <a:spcPct val="0"/>
              </a:spcAft>
            </a:pPr>
            <a:r>
              <a:rPr lang="en-US" altLang="en-US" sz="2000" dirty="0"/>
              <a:t>Is higher when objects are more alike</a:t>
            </a:r>
          </a:p>
          <a:p>
            <a:pPr fontAlgn="base">
              <a:spcAft>
                <a:spcPct val="0"/>
              </a:spcAft>
            </a:pPr>
            <a:r>
              <a:rPr lang="en-US" altLang="en-US" dirty="0"/>
              <a:t>Dissimilarity</a:t>
            </a:r>
          </a:p>
          <a:p>
            <a:pPr lvl="1" fontAlgn="base">
              <a:spcAft>
                <a:spcPct val="0"/>
              </a:spcAft>
            </a:pPr>
            <a:r>
              <a:rPr lang="en-US" altLang="en-US" sz="2000" dirty="0"/>
              <a:t>Numerical measure of how different two data objects are</a:t>
            </a:r>
          </a:p>
          <a:p>
            <a:pPr lvl="1" fontAlgn="base">
              <a:spcAft>
                <a:spcPct val="0"/>
              </a:spcAft>
            </a:pPr>
            <a:r>
              <a:rPr lang="en-US" altLang="en-US" sz="2000" dirty="0"/>
              <a:t>Lower when objects are more alike</a:t>
            </a:r>
          </a:p>
          <a:p>
            <a:pPr fontAlgn="base">
              <a:spcAft>
                <a:spcPct val="0"/>
              </a:spcAft>
            </a:pPr>
            <a:endParaRPr lang="en-US" altLang="en-US" dirty="0"/>
          </a:p>
        </p:txBody>
      </p:sp>
      <p:sp>
        <p:nvSpPr>
          <p:cNvPr id="2" name="Title 1">
            <a:extLst>
              <a:ext uri="{FF2B5EF4-FFF2-40B4-BE49-F238E27FC236}">
                <a16:creationId xmlns:a16="http://schemas.microsoft.com/office/drawing/2014/main" id="{9313B85C-67E8-4D48-931E-B13E9F58FAA9}"/>
              </a:ext>
            </a:extLst>
          </p:cNvPr>
          <p:cNvSpPr>
            <a:spLocks noGrp="1"/>
          </p:cNvSpPr>
          <p:nvPr>
            <p:ph type="title" idx="4294967295"/>
          </p:nvPr>
        </p:nvSpPr>
        <p:spPr>
          <a:xfrm>
            <a:off x="304800" y="76200"/>
            <a:ext cx="8229600" cy="1143000"/>
          </a:xfrm>
        </p:spPr>
        <p:txBody>
          <a:bodyPr/>
          <a:lstStyle/>
          <a:p>
            <a:pPr>
              <a:defRPr/>
            </a:pPr>
            <a:r>
              <a:rPr lang="en-US" altLang="en-US" dirty="0"/>
              <a:t>Similarity and Dissimilarity</a:t>
            </a:r>
            <a:endParaRPr lang="en-US" dirty="0"/>
          </a:p>
        </p:txBody>
      </p:sp>
      <p:sp>
        <p:nvSpPr>
          <p:cNvPr id="3" name="Footer Placeholder 2">
            <a:extLst>
              <a:ext uri="{FF2B5EF4-FFF2-40B4-BE49-F238E27FC236}">
                <a16:creationId xmlns:a16="http://schemas.microsoft.com/office/drawing/2014/main" id="{480DAEED-870B-4B3E-834C-C0C0C29C24CC}"/>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2ADC6286-4FF2-4C5D-AFA8-F42B99FB185A}"/>
              </a:ext>
            </a:extLst>
          </p:cNvPr>
          <p:cNvSpPr>
            <a:spLocks noGrp="1"/>
          </p:cNvSpPr>
          <p:nvPr>
            <p:ph type="dt" sz="quarter" idx="11"/>
          </p:nvPr>
        </p:nvSpPr>
        <p:spPr/>
        <p:txBody>
          <a:bodyPr/>
          <a:lstStyle/>
          <a:p>
            <a:pPr>
              <a:defRPr/>
            </a:pPr>
            <a:fld id="{2705FB8A-1AF0-46BD-BD51-1B16C919AA21}" type="datetime1">
              <a:rPr lang="en-US"/>
              <a:pPr>
                <a:defRPr/>
              </a:pPr>
              <a:t>9/21/2023</a:t>
            </a:fld>
            <a:endParaRPr lang="en-US" dirty="0"/>
          </a:p>
        </p:txBody>
      </p:sp>
      <p:sp>
        <p:nvSpPr>
          <p:cNvPr id="86022" name="Slide Number Placeholder 5">
            <a:extLst>
              <a:ext uri="{FF2B5EF4-FFF2-40B4-BE49-F238E27FC236}">
                <a16:creationId xmlns:a16="http://schemas.microsoft.com/office/drawing/2014/main" id="{C5ADAAEC-7F22-4E43-8B1B-F68B8567CDD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FE8F655-0E63-4B69-80E4-B859DD4DCA1A}" type="slidenum">
              <a:rPr lang="en-US" altLang="en-US" sz="1200" smtClean="0">
                <a:solidFill>
                  <a:srgbClr val="898989"/>
                </a:solidFill>
              </a:rPr>
              <a:pPr>
                <a:spcBef>
                  <a:spcPct val="0"/>
                </a:spcBef>
                <a:buFontTx/>
                <a:buNone/>
              </a:pPr>
              <a:t>75</a:t>
            </a:fld>
            <a:endParaRPr lang="en-US" altLang="en-US" sz="1200">
              <a:solidFill>
                <a:srgbClr val="898989"/>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2687FC-16A7-4D53-B3F0-2F736F1F6527}"/>
              </a:ext>
            </a:extLst>
          </p:cNvPr>
          <p:cNvSpPr>
            <a:spLocks noGrp="1"/>
          </p:cNvSpPr>
          <p:nvPr>
            <p:ph idx="1"/>
          </p:nvPr>
        </p:nvSpPr>
        <p:spPr>
          <a:xfrm>
            <a:off x="302455" y="1295400"/>
            <a:ext cx="8765345" cy="4525963"/>
          </a:xfrm>
        </p:spPr>
        <p:txBody>
          <a:bodyPr/>
          <a:lstStyle/>
          <a:p>
            <a:r>
              <a:rPr lang="en-GB" dirty="0"/>
              <a:t>Convert a similarity to a dissimilarity or vice versa</a:t>
            </a:r>
          </a:p>
          <a:p>
            <a:r>
              <a:rPr lang="en-GB" dirty="0"/>
              <a:t>Transform a proximity measure to fall within a particular range, such as [0,1]</a:t>
            </a:r>
          </a:p>
          <a:p>
            <a:pPr lvl="1"/>
            <a:r>
              <a:rPr lang="en-GB" dirty="0"/>
              <a:t>Proximity - Fixed range to [0, 1]</a:t>
            </a:r>
          </a:p>
          <a:p>
            <a:pPr marL="857250" lvl="2" indent="0">
              <a:buNone/>
            </a:pPr>
            <a:r>
              <a:rPr lang="en-GB" dirty="0"/>
              <a:t>s’ = (s-</a:t>
            </a:r>
            <a:r>
              <a:rPr lang="en-GB" dirty="0" err="1"/>
              <a:t>s_min</a:t>
            </a:r>
            <a:r>
              <a:rPr lang="en-GB" dirty="0"/>
              <a:t>)/(</a:t>
            </a:r>
            <a:r>
              <a:rPr lang="en-GB" dirty="0" err="1"/>
              <a:t>s_max-s_min</a:t>
            </a:r>
            <a:r>
              <a:rPr lang="en-GB" dirty="0"/>
              <a:t>)</a:t>
            </a:r>
          </a:p>
          <a:p>
            <a:pPr lvl="1"/>
            <a:r>
              <a:rPr lang="en-GB" dirty="0"/>
              <a:t>Proximity – (0 – infinity) to [0,1]</a:t>
            </a:r>
          </a:p>
          <a:p>
            <a:pPr marL="914400" lvl="2" indent="0">
              <a:buNone/>
            </a:pPr>
            <a:r>
              <a:rPr lang="en-GB" dirty="0"/>
              <a:t>d’ = d/(1+d)</a:t>
            </a:r>
          </a:p>
          <a:p>
            <a:r>
              <a:rPr lang="en-GB" dirty="0"/>
              <a:t>Transformation may change the meaning of the proximity measure</a:t>
            </a:r>
          </a:p>
          <a:p>
            <a:pPr lvl="1"/>
            <a:r>
              <a:rPr lang="en-GB" dirty="0"/>
              <a:t>Example correlation (similarity measure) takes values in the range [-1. 1]. Mapping these values to the interval [0,1] by taking the absolute value loses information about the sign</a:t>
            </a:r>
          </a:p>
        </p:txBody>
      </p:sp>
      <p:sp>
        <p:nvSpPr>
          <p:cNvPr id="3" name="Content Placeholder 2">
            <a:extLst>
              <a:ext uri="{FF2B5EF4-FFF2-40B4-BE49-F238E27FC236}">
                <a16:creationId xmlns:a16="http://schemas.microsoft.com/office/drawing/2014/main" id="{8C2B21DA-19A1-4EB4-9BA7-2B433F6EE772}"/>
              </a:ext>
            </a:extLst>
          </p:cNvPr>
          <p:cNvSpPr>
            <a:spLocks noGrp="1"/>
          </p:cNvSpPr>
          <p:nvPr>
            <p:ph sz="quarter" idx="10"/>
          </p:nvPr>
        </p:nvSpPr>
        <p:spPr/>
        <p:txBody>
          <a:bodyPr/>
          <a:lstStyle/>
          <a:p>
            <a:r>
              <a:rPr lang="en-GB" dirty="0"/>
              <a:t>Transformations</a:t>
            </a:r>
            <a:endParaRPr lang="en-AE" dirty="0"/>
          </a:p>
        </p:txBody>
      </p:sp>
      <p:sp>
        <p:nvSpPr>
          <p:cNvPr id="4" name="Date Placeholder 3">
            <a:extLst>
              <a:ext uri="{FF2B5EF4-FFF2-40B4-BE49-F238E27FC236}">
                <a16:creationId xmlns:a16="http://schemas.microsoft.com/office/drawing/2014/main" id="{F031EB0C-0C62-4EA8-8F9A-039E5B713D3D}"/>
              </a:ext>
            </a:extLst>
          </p:cNvPr>
          <p:cNvSpPr>
            <a:spLocks noGrp="1"/>
          </p:cNvSpPr>
          <p:nvPr>
            <p:ph type="dt" sz="half" idx="11"/>
          </p:nvPr>
        </p:nvSpPr>
        <p:spPr/>
        <p:txBody>
          <a:bodyPr/>
          <a:lstStyle/>
          <a:p>
            <a:pPr>
              <a:defRPr/>
            </a:pPr>
            <a:fld id="{565D5885-86D0-4C88-819B-19C63648BACE}" type="datetime1">
              <a:rPr lang="en-US" smtClean="0"/>
              <a:pPr>
                <a:defRPr/>
              </a:pPr>
              <a:t>9/21/2023</a:t>
            </a:fld>
            <a:endParaRPr lang="en-US" dirty="0"/>
          </a:p>
        </p:txBody>
      </p:sp>
      <p:sp>
        <p:nvSpPr>
          <p:cNvPr id="5" name="Footer Placeholder 4">
            <a:extLst>
              <a:ext uri="{FF2B5EF4-FFF2-40B4-BE49-F238E27FC236}">
                <a16:creationId xmlns:a16="http://schemas.microsoft.com/office/drawing/2014/main" id="{BFF0A007-9D26-4D24-A920-85C62D8A4AB0}"/>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F8FEF558-5A62-4AD8-8D79-0C222E7D5BF3}"/>
              </a:ext>
            </a:extLst>
          </p:cNvPr>
          <p:cNvSpPr>
            <a:spLocks noGrp="1"/>
          </p:cNvSpPr>
          <p:nvPr>
            <p:ph type="sldNum" sz="quarter" idx="13"/>
          </p:nvPr>
        </p:nvSpPr>
        <p:spPr/>
        <p:txBody>
          <a:bodyPr/>
          <a:lstStyle/>
          <a:p>
            <a:pPr>
              <a:defRPr/>
            </a:pPr>
            <a:fld id="{8600891D-3CF6-4A0B-AEE2-93693415F9C6}" type="slidenum">
              <a:rPr lang="en-US" altLang="en-US" smtClean="0"/>
              <a:pPr>
                <a:defRPr/>
              </a:pPr>
              <a:t>76</a:t>
            </a:fld>
            <a:endParaRPr lang="en-US" altLang="en-US"/>
          </a:p>
        </p:txBody>
      </p:sp>
    </p:spTree>
    <p:extLst>
      <p:ext uri="{BB962C8B-B14F-4D97-AF65-F5344CB8AC3E}">
        <p14:creationId xmlns:p14="http://schemas.microsoft.com/office/powerpoint/2010/main" val="13236356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5">
            <a:extLst>
              <a:ext uri="{FF2B5EF4-FFF2-40B4-BE49-F238E27FC236}">
                <a16:creationId xmlns:a16="http://schemas.microsoft.com/office/drawing/2014/main" id="{38A41726-9CCD-4CCF-877B-6D95CBD061F9}"/>
              </a:ext>
            </a:extLst>
          </p:cNvPr>
          <p:cNvSpPr>
            <a:spLocks noGrp="1"/>
          </p:cNvSpPr>
          <p:nvPr>
            <p:ph idx="1"/>
          </p:nvPr>
        </p:nvSpPr>
        <p:spPr>
          <a:xfrm>
            <a:off x="304800" y="1493838"/>
            <a:ext cx="8229600" cy="4525962"/>
          </a:xfrm>
        </p:spPr>
        <p:txBody>
          <a:bodyPr/>
          <a:lstStyle/>
          <a:p>
            <a:pPr fontAlgn="base">
              <a:spcAft>
                <a:spcPct val="0"/>
              </a:spcAft>
            </a:pPr>
            <a:r>
              <a:rPr lang="en-US" altLang="en-US" i="1"/>
              <a:t>p</a:t>
            </a:r>
            <a:r>
              <a:rPr lang="en-US" altLang="en-US"/>
              <a:t> and </a:t>
            </a:r>
            <a:r>
              <a:rPr lang="en-US" altLang="en-US" i="1"/>
              <a:t>q</a:t>
            </a:r>
            <a:r>
              <a:rPr lang="en-US" altLang="en-US"/>
              <a:t> are the attribute values for two data objects</a:t>
            </a:r>
          </a:p>
          <a:p>
            <a:pPr fontAlgn="base">
              <a:spcAft>
                <a:spcPct val="0"/>
              </a:spcAft>
            </a:pPr>
            <a:endParaRPr lang="en-US" altLang="en-US"/>
          </a:p>
        </p:txBody>
      </p:sp>
      <p:sp>
        <p:nvSpPr>
          <p:cNvPr id="2" name="Title 1">
            <a:extLst>
              <a:ext uri="{FF2B5EF4-FFF2-40B4-BE49-F238E27FC236}">
                <a16:creationId xmlns:a16="http://schemas.microsoft.com/office/drawing/2014/main" id="{32C20628-61DC-4092-AEE9-388FD5202483}"/>
              </a:ext>
            </a:extLst>
          </p:cNvPr>
          <p:cNvSpPr>
            <a:spLocks noGrp="1"/>
          </p:cNvSpPr>
          <p:nvPr>
            <p:ph type="title" idx="4294967295"/>
          </p:nvPr>
        </p:nvSpPr>
        <p:spPr>
          <a:xfrm>
            <a:off x="457200" y="76200"/>
            <a:ext cx="5943600" cy="1143000"/>
          </a:xfrm>
        </p:spPr>
        <p:txBody>
          <a:bodyPr>
            <a:normAutofit fontScale="90000"/>
          </a:bodyPr>
          <a:lstStyle/>
          <a:p>
            <a:pPr>
              <a:defRPr/>
            </a:pPr>
            <a:r>
              <a:rPr lang="en-US" altLang="en-US" dirty="0"/>
              <a:t>Similarity/Dissimilarity for Simple Attributes</a:t>
            </a:r>
            <a:endParaRPr lang="en-US" dirty="0"/>
          </a:p>
        </p:txBody>
      </p:sp>
      <p:pic>
        <p:nvPicPr>
          <p:cNvPr id="87044" name="Picture 3">
            <a:extLst>
              <a:ext uri="{FF2B5EF4-FFF2-40B4-BE49-F238E27FC236}">
                <a16:creationId xmlns:a16="http://schemas.microsoft.com/office/drawing/2014/main" id="{BF5E1AF1-0559-4CE2-81E1-CE1372304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600" t="35197" r="7114" b="10513"/>
          <a:stretch>
            <a:fillRect/>
          </a:stretch>
        </p:blipFill>
        <p:spPr bwMode="auto">
          <a:xfrm>
            <a:off x="381000" y="1981200"/>
            <a:ext cx="83597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3462EFAB-EDC7-4DB8-B7EB-ADFC53325221}"/>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A2F466E9-34B4-43C6-89C3-E61125817783}"/>
              </a:ext>
            </a:extLst>
          </p:cNvPr>
          <p:cNvSpPr>
            <a:spLocks noGrp="1"/>
          </p:cNvSpPr>
          <p:nvPr>
            <p:ph type="dt" sz="quarter" idx="11"/>
          </p:nvPr>
        </p:nvSpPr>
        <p:spPr/>
        <p:txBody>
          <a:bodyPr/>
          <a:lstStyle/>
          <a:p>
            <a:pPr>
              <a:defRPr/>
            </a:pPr>
            <a:fld id="{46E2812E-F6B8-4683-857F-3FA230679451}" type="datetime1">
              <a:rPr lang="en-US"/>
              <a:pPr>
                <a:defRPr/>
              </a:pPr>
              <a:t>9/21/2023</a:t>
            </a:fld>
            <a:endParaRPr lang="en-US" dirty="0"/>
          </a:p>
        </p:txBody>
      </p:sp>
      <p:sp>
        <p:nvSpPr>
          <p:cNvPr id="87047" name="Slide Number Placeholder 5">
            <a:extLst>
              <a:ext uri="{FF2B5EF4-FFF2-40B4-BE49-F238E27FC236}">
                <a16:creationId xmlns:a16="http://schemas.microsoft.com/office/drawing/2014/main" id="{1E596771-9590-44C3-BA33-F2C316D1493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DB0FC35-1EFA-499B-87A0-22CF0E34F30E}" type="slidenum">
              <a:rPr lang="en-US" altLang="en-US" sz="1200" smtClean="0">
                <a:solidFill>
                  <a:srgbClr val="898989"/>
                </a:solidFill>
              </a:rPr>
              <a:pPr>
                <a:spcBef>
                  <a:spcPct val="0"/>
                </a:spcBef>
                <a:buFontTx/>
                <a:buNone/>
              </a:pPr>
              <a:t>77</a:t>
            </a:fld>
            <a:endParaRPr lang="en-US" altLang="en-US" sz="1200">
              <a:solidFill>
                <a:srgbClr val="89898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2">
            <a:extLst>
              <a:ext uri="{FF2B5EF4-FFF2-40B4-BE49-F238E27FC236}">
                <a16:creationId xmlns:a16="http://schemas.microsoft.com/office/drawing/2014/main" id="{10495EE8-97D2-40C0-8D43-3C540C2B32BF}"/>
              </a:ext>
            </a:extLst>
          </p:cNvPr>
          <p:cNvSpPr>
            <a:spLocks noGrp="1"/>
          </p:cNvSpPr>
          <p:nvPr>
            <p:ph sz="half" idx="1"/>
          </p:nvPr>
        </p:nvSpPr>
        <p:spPr/>
        <p:txBody>
          <a:bodyPr/>
          <a:lstStyle/>
          <a:p>
            <a:pPr fontAlgn="base">
              <a:spcAft>
                <a:spcPct val="0"/>
              </a:spcAft>
            </a:pPr>
            <a:r>
              <a:rPr lang="en-US" altLang="en-US" sz="2000"/>
              <a:t>Stores a collection of disimilarities for all pairs of n objects</a:t>
            </a:r>
          </a:p>
          <a:p>
            <a:pPr fontAlgn="base">
              <a:spcAft>
                <a:spcPct val="0"/>
              </a:spcAft>
            </a:pPr>
            <a:r>
              <a:rPr lang="en-US" altLang="en-US" sz="2000"/>
              <a:t>Represented by an n-by-n table/matrix where n is the number of objects</a:t>
            </a:r>
          </a:p>
          <a:p>
            <a:pPr fontAlgn="base">
              <a:spcAft>
                <a:spcPct val="0"/>
              </a:spcAft>
              <a:buFont typeface="Wingdings" panose="05000000000000000000" pitchFamily="2" charset="2"/>
              <a:buChar char="§"/>
            </a:pPr>
            <a:endParaRPr lang="en-US" altLang="en-US" sz="1800"/>
          </a:p>
          <a:p>
            <a:pPr fontAlgn="base">
              <a:spcAft>
                <a:spcPct val="0"/>
              </a:spcAft>
              <a:buFont typeface="Wingdings" panose="05000000000000000000" pitchFamily="2" charset="2"/>
              <a:buChar char="§"/>
            </a:pPr>
            <a:endParaRPr lang="en-US" altLang="en-US" sz="1800"/>
          </a:p>
          <a:p>
            <a:pPr fontAlgn="base">
              <a:spcAft>
                <a:spcPct val="0"/>
              </a:spcAft>
              <a:buFont typeface="Wingdings" panose="05000000000000000000" pitchFamily="2" charset="2"/>
              <a:buChar char="§"/>
            </a:pPr>
            <a:endParaRPr lang="en-US" altLang="en-US" sz="1800"/>
          </a:p>
        </p:txBody>
      </p:sp>
      <p:sp>
        <p:nvSpPr>
          <p:cNvPr id="4" name="Content Placeholder 3">
            <a:extLst>
              <a:ext uri="{FF2B5EF4-FFF2-40B4-BE49-F238E27FC236}">
                <a16:creationId xmlns:a16="http://schemas.microsoft.com/office/drawing/2014/main" id="{597196EC-6001-4C39-B473-5CDDD398BC65}"/>
              </a:ext>
            </a:extLst>
          </p:cNvPr>
          <p:cNvSpPr>
            <a:spLocks noGrp="1"/>
          </p:cNvSpPr>
          <p:nvPr>
            <p:ph sz="half" idx="2"/>
          </p:nvPr>
        </p:nvSpPr>
        <p:spPr>
          <a:xfrm>
            <a:off x="4876800" y="1600200"/>
            <a:ext cx="4114800" cy="4525963"/>
          </a:xfrm>
        </p:spPr>
        <p:txBody>
          <a:bodyPr/>
          <a:lstStyle/>
          <a:p>
            <a:pPr marL="257175" indent="-257175">
              <a:defRPr/>
            </a:pPr>
            <a:r>
              <a:rPr lang="en-US" sz="2000" dirty="0"/>
              <a:t> d(</a:t>
            </a:r>
            <a:r>
              <a:rPr lang="en-US" sz="2000" dirty="0" err="1"/>
              <a:t>i</a:t>
            </a:r>
            <a:r>
              <a:rPr lang="en-US" sz="2000" dirty="0"/>
              <a:t>, j) is the dissimilarity or “difference” between objects </a:t>
            </a:r>
            <a:r>
              <a:rPr lang="en-US" sz="2000" dirty="0" err="1"/>
              <a:t>i</a:t>
            </a:r>
            <a:r>
              <a:rPr lang="en-US" sz="2000" dirty="0"/>
              <a:t> and j</a:t>
            </a:r>
          </a:p>
          <a:p>
            <a:pPr>
              <a:defRPr/>
            </a:pPr>
            <a:r>
              <a:rPr lang="en-US" sz="2000" dirty="0"/>
              <a:t>d(</a:t>
            </a:r>
            <a:r>
              <a:rPr lang="en-US" sz="2000" dirty="0" err="1"/>
              <a:t>i</a:t>
            </a:r>
            <a:r>
              <a:rPr lang="en-US" sz="2000" dirty="0"/>
              <a:t>, j) is a non-negative number</a:t>
            </a:r>
          </a:p>
          <a:p>
            <a:pPr>
              <a:defRPr/>
            </a:pPr>
            <a:r>
              <a:rPr lang="en-US" sz="2000" dirty="0"/>
              <a:t>d(</a:t>
            </a:r>
            <a:r>
              <a:rPr lang="en-US" sz="2000" dirty="0" err="1"/>
              <a:t>i</a:t>
            </a:r>
            <a:r>
              <a:rPr lang="en-US" sz="2000" dirty="0"/>
              <a:t>, j) = 0 means objects are highly similar</a:t>
            </a:r>
          </a:p>
          <a:p>
            <a:pPr>
              <a:defRPr/>
            </a:pPr>
            <a:r>
              <a:rPr lang="en-US" sz="2000" dirty="0"/>
              <a:t>Note that d(</a:t>
            </a:r>
            <a:r>
              <a:rPr lang="en-US" sz="2000" dirty="0" err="1"/>
              <a:t>i</a:t>
            </a:r>
            <a:r>
              <a:rPr lang="en-US" sz="2000" dirty="0"/>
              <a:t>, </a:t>
            </a:r>
            <a:r>
              <a:rPr lang="en-US" sz="2000" dirty="0" err="1"/>
              <a:t>i</a:t>
            </a:r>
            <a:r>
              <a:rPr lang="en-US" sz="2000" dirty="0"/>
              <a:t>)=0; that is, the dissimilarity between an object and itself is 0</a:t>
            </a:r>
          </a:p>
          <a:p>
            <a:pPr>
              <a:defRPr/>
            </a:pPr>
            <a:r>
              <a:rPr lang="en-US" sz="2000" dirty="0"/>
              <a:t>The matrix is symmetric, (i.e.,) d(</a:t>
            </a:r>
            <a:r>
              <a:rPr lang="pl-PL" sz="2000" dirty="0"/>
              <a:t>i, j</a:t>
            </a:r>
            <a:r>
              <a:rPr lang="en-US" sz="2000" dirty="0"/>
              <a:t>) = </a:t>
            </a:r>
            <a:r>
              <a:rPr lang="pl-PL" sz="2000" dirty="0"/>
              <a:t> d </a:t>
            </a:r>
            <a:r>
              <a:rPr lang="en-US" sz="2000" dirty="0"/>
              <a:t>(</a:t>
            </a:r>
            <a:r>
              <a:rPr lang="pl-PL" sz="2000" dirty="0"/>
              <a:t>j, i</a:t>
            </a:r>
            <a:r>
              <a:rPr lang="en-US" sz="2000" dirty="0"/>
              <a:t>)</a:t>
            </a:r>
          </a:p>
          <a:p>
            <a:pPr>
              <a:defRPr/>
            </a:pPr>
            <a:endParaRPr lang="en-AE" sz="2000" dirty="0"/>
          </a:p>
        </p:txBody>
      </p:sp>
      <p:sp>
        <p:nvSpPr>
          <p:cNvPr id="2" name="Title 1">
            <a:extLst>
              <a:ext uri="{FF2B5EF4-FFF2-40B4-BE49-F238E27FC236}">
                <a16:creationId xmlns:a16="http://schemas.microsoft.com/office/drawing/2014/main" id="{2BCFB561-D9E9-4CAD-B125-AB2FCB1CFB82}"/>
              </a:ext>
            </a:extLst>
          </p:cNvPr>
          <p:cNvSpPr>
            <a:spLocks noGrp="1"/>
          </p:cNvSpPr>
          <p:nvPr>
            <p:ph type="title" idx="4294967295"/>
          </p:nvPr>
        </p:nvSpPr>
        <p:spPr>
          <a:xfrm>
            <a:off x="541338" y="160338"/>
            <a:ext cx="5999162" cy="1143000"/>
          </a:xfrm>
        </p:spPr>
        <p:txBody>
          <a:bodyPr/>
          <a:lstStyle/>
          <a:p>
            <a:pPr>
              <a:defRPr/>
            </a:pPr>
            <a:r>
              <a:rPr lang="en-US" dirty="0"/>
              <a:t>Dissimilarity matrix</a:t>
            </a:r>
          </a:p>
        </p:txBody>
      </p:sp>
      <p:pic>
        <p:nvPicPr>
          <p:cNvPr id="88069" name="Picture 3">
            <a:extLst>
              <a:ext uri="{FF2B5EF4-FFF2-40B4-BE49-F238E27FC236}">
                <a16:creationId xmlns:a16="http://schemas.microsoft.com/office/drawing/2014/main" id="{06B15560-4D18-4B57-B897-5BF1FD3E53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3450" y="3897178"/>
            <a:ext cx="3314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62E9CE11-BF52-4FD1-9570-47FE9D39D0C9}"/>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42F3E036-F17F-43B0-86CC-9B7F2D3AFAB3}"/>
              </a:ext>
            </a:extLst>
          </p:cNvPr>
          <p:cNvSpPr>
            <a:spLocks noGrp="1"/>
          </p:cNvSpPr>
          <p:nvPr>
            <p:ph type="dt" sz="quarter" idx="11"/>
          </p:nvPr>
        </p:nvSpPr>
        <p:spPr/>
        <p:txBody>
          <a:bodyPr/>
          <a:lstStyle/>
          <a:p>
            <a:pPr>
              <a:defRPr/>
            </a:pPr>
            <a:fld id="{EEF88B92-72B2-4621-88BF-576DEC931490}" type="datetime1">
              <a:rPr lang="en-US"/>
              <a:pPr>
                <a:defRPr/>
              </a:pPr>
              <a:t>9/21/2023</a:t>
            </a:fld>
            <a:endParaRPr lang="en-US" dirty="0"/>
          </a:p>
        </p:txBody>
      </p:sp>
      <p:sp>
        <p:nvSpPr>
          <p:cNvPr id="88072" name="Slide Number Placeholder 6">
            <a:extLst>
              <a:ext uri="{FF2B5EF4-FFF2-40B4-BE49-F238E27FC236}">
                <a16:creationId xmlns:a16="http://schemas.microsoft.com/office/drawing/2014/main" id="{AB568017-AB69-4AF2-A34D-D3DFAFB231A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AA852B7-CAF0-4DE5-99CD-B8C0FDCAA7FF}" type="slidenum">
              <a:rPr lang="en-US" altLang="en-US" sz="1200" smtClean="0">
                <a:solidFill>
                  <a:srgbClr val="898989"/>
                </a:solidFill>
              </a:rPr>
              <a:pPr>
                <a:spcBef>
                  <a:spcPct val="0"/>
                </a:spcBef>
                <a:buFontTx/>
                <a:buNone/>
              </a:pPr>
              <a:t>78</a:t>
            </a:fld>
            <a:endParaRPr lang="en-US" altLang="en-US" sz="1200">
              <a:solidFill>
                <a:srgbClr val="898989"/>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a:extLst>
              <a:ext uri="{FF2B5EF4-FFF2-40B4-BE49-F238E27FC236}">
                <a16:creationId xmlns:a16="http://schemas.microsoft.com/office/drawing/2014/main" id="{E3ECC692-E4B7-4DDC-B498-F0C004A03F2C}"/>
              </a:ext>
            </a:extLst>
          </p:cNvPr>
          <p:cNvSpPr>
            <a:spLocks noGrp="1"/>
          </p:cNvSpPr>
          <p:nvPr>
            <p:ph idx="1"/>
          </p:nvPr>
        </p:nvSpPr>
        <p:spPr>
          <a:xfrm>
            <a:off x="304800" y="1493838"/>
            <a:ext cx="8382000" cy="4525962"/>
          </a:xfrm>
        </p:spPr>
        <p:txBody>
          <a:bodyPr/>
          <a:lstStyle/>
          <a:p>
            <a:pPr fontAlgn="base">
              <a:spcAft>
                <a:spcPct val="0"/>
              </a:spcAft>
            </a:pPr>
            <a:r>
              <a:rPr lang="en-US" altLang="en-US"/>
              <a:t>Suppose that we have the sample data given below. Compute the dissimilarity matrix using the attribute, test-1</a:t>
            </a:r>
          </a:p>
          <a:p>
            <a:pPr fontAlgn="base">
              <a:spcAft>
                <a:spcPct val="0"/>
              </a:spcAft>
            </a:pPr>
            <a:endParaRPr lang="en-US" altLang="en-US"/>
          </a:p>
        </p:txBody>
      </p:sp>
      <p:sp>
        <p:nvSpPr>
          <p:cNvPr id="2" name="Title 1">
            <a:extLst>
              <a:ext uri="{FF2B5EF4-FFF2-40B4-BE49-F238E27FC236}">
                <a16:creationId xmlns:a16="http://schemas.microsoft.com/office/drawing/2014/main" id="{0CB42E5A-7934-496B-B793-75BCE42ACBD0}"/>
              </a:ext>
            </a:extLst>
          </p:cNvPr>
          <p:cNvSpPr>
            <a:spLocks noGrp="1"/>
          </p:cNvSpPr>
          <p:nvPr>
            <p:ph type="title" idx="4294967295"/>
          </p:nvPr>
        </p:nvSpPr>
        <p:spPr>
          <a:xfrm>
            <a:off x="457200" y="76200"/>
            <a:ext cx="6096000" cy="1143000"/>
          </a:xfrm>
        </p:spPr>
        <p:txBody>
          <a:bodyPr/>
          <a:lstStyle/>
          <a:p>
            <a:pPr>
              <a:defRPr/>
            </a:pPr>
            <a:r>
              <a:rPr lang="en-US" dirty="0"/>
              <a:t>Example </a:t>
            </a:r>
          </a:p>
        </p:txBody>
      </p:sp>
      <p:pic>
        <p:nvPicPr>
          <p:cNvPr id="89092" name="Picture 3">
            <a:extLst>
              <a:ext uri="{FF2B5EF4-FFF2-40B4-BE49-F238E27FC236}">
                <a16:creationId xmlns:a16="http://schemas.microsoft.com/office/drawing/2014/main" id="{E112CAE8-7F28-4CCB-B30A-32BF41647DD8}"/>
              </a:ext>
            </a:extLst>
          </p:cNvPr>
          <p:cNvPicPr>
            <a:picLocks noChangeAspect="1"/>
          </p:cNvPicPr>
          <p:nvPr/>
        </p:nvPicPr>
        <p:blipFill>
          <a:blip r:embed="rId2">
            <a:extLst>
              <a:ext uri="{28A0092B-C50C-407E-A947-70E740481C1C}">
                <a14:useLocalDpi xmlns:a14="http://schemas.microsoft.com/office/drawing/2010/main" val="0"/>
              </a:ext>
            </a:extLst>
          </a:blip>
          <a:srcRect t="22675"/>
          <a:stretch>
            <a:fillRect/>
          </a:stretch>
        </p:blipFill>
        <p:spPr bwMode="auto">
          <a:xfrm>
            <a:off x="304800" y="3063875"/>
            <a:ext cx="47275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a:extLst>
              <a:ext uri="{FF2B5EF4-FFF2-40B4-BE49-F238E27FC236}">
                <a16:creationId xmlns:a16="http://schemas.microsoft.com/office/drawing/2014/main" id="{A8A845C3-A67F-4E4A-9D88-D8F096CAD524}"/>
              </a:ext>
            </a:extLst>
          </p:cNvPr>
          <p:cNvGraphicFramePr>
            <a:graphicFrameLocks noGrp="1"/>
          </p:cNvGraphicFramePr>
          <p:nvPr/>
        </p:nvGraphicFramePr>
        <p:xfrm>
          <a:off x="5181600" y="3138488"/>
          <a:ext cx="3827465" cy="1930400"/>
        </p:xfrm>
        <a:graphic>
          <a:graphicData uri="http://schemas.openxmlformats.org/drawingml/2006/table">
            <a:tbl>
              <a:tblPr firstRow="1" bandRow="1">
                <a:tableStyleId>{7E9639D4-E3E2-4D34-9284-5A2195B3D0D7}</a:tableStyleId>
              </a:tblPr>
              <a:tblGrid>
                <a:gridCol w="765493">
                  <a:extLst>
                    <a:ext uri="{9D8B030D-6E8A-4147-A177-3AD203B41FA5}">
                      <a16:colId xmlns:a16="http://schemas.microsoft.com/office/drawing/2014/main" val="776090393"/>
                    </a:ext>
                  </a:extLst>
                </a:gridCol>
                <a:gridCol w="765493">
                  <a:extLst>
                    <a:ext uri="{9D8B030D-6E8A-4147-A177-3AD203B41FA5}">
                      <a16:colId xmlns:a16="http://schemas.microsoft.com/office/drawing/2014/main" val="2177291161"/>
                    </a:ext>
                  </a:extLst>
                </a:gridCol>
                <a:gridCol w="765493">
                  <a:extLst>
                    <a:ext uri="{9D8B030D-6E8A-4147-A177-3AD203B41FA5}">
                      <a16:colId xmlns:a16="http://schemas.microsoft.com/office/drawing/2014/main" val="4201267251"/>
                    </a:ext>
                  </a:extLst>
                </a:gridCol>
                <a:gridCol w="765493">
                  <a:extLst>
                    <a:ext uri="{9D8B030D-6E8A-4147-A177-3AD203B41FA5}">
                      <a16:colId xmlns:a16="http://schemas.microsoft.com/office/drawing/2014/main" val="3911609745"/>
                    </a:ext>
                  </a:extLst>
                </a:gridCol>
                <a:gridCol w="765493">
                  <a:extLst>
                    <a:ext uri="{9D8B030D-6E8A-4147-A177-3AD203B41FA5}">
                      <a16:colId xmlns:a16="http://schemas.microsoft.com/office/drawing/2014/main" val="3302464963"/>
                    </a:ext>
                  </a:extLst>
                </a:gridCol>
              </a:tblGrid>
              <a:tr h="386080">
                <a:tc>
                  <a:txBody>
                    <a:bodyPr/>
                    <a:lstStyle/>
                    <a:p>
                      <a:r>
                        <a:rPr lang="en-US" sz="2000" dirty="0"/>
                        <a:t>test-1</a:t>
                      </a:r>
                    </a:p>
                  </a:txBody>
                  <a:tcPr marL="68567" marR="68567" marT="34262" marB="34262"/>
                </a:tc>
                <a:tc>
                  <a:txBody>
                    <a:bodyPr/>
                    <a:lstStyle/>
                    <a:p>
                      <a:r>
                        <a:rPr lang="en-US" sz="2000" dirty="0"/>
                        <a:t>1</a:t>
                      </a:r>
                    </a:p>
                  </a:txBody>
                  <a:tcPr marL="68567" marR="68567" marT="34262" marB="34262"/>
                </a:tc>
                <a:tc>
                  <a:txBody>
                    <a:bodyPr/>
                    <a:lstStyle/>
                    <a:p>
                      <a:r>
                        <a:rPr lang="en-US" sz="2000" dirty="0"/>
                        <a:t>2</a:t>
                      </a:r>
                    </a:p>
                  </a:txBody>
                  <a:tcPr marL="68567" marR="68567" marT="34262" marB="34262"/>
                </a:tc>
                <a:tc>
                  <a:txBody>
                    <a:bodyPr/>
                    <a:lstStyle/>
                    <a:p>
                      <a:r>
                        <a:rPr lang="en-US" sz="2000" dirty="0"/>
                        <a:t>3</a:t>
                      </a:r>
                    </a:p>
                  </a:txBody>
                  <a:tcPr marL="68567" marR="68567" marT="34262" marB="34262"/>
                </a:tc>
                <a:tc>
                  <a:txBody>
                    <a:bodyPr/>
                    <a:lstStyle/>
                    <a:p>
                      <a:r>
                        <a:rPr lang="en-US" sz="2000" dirty="0"/>
                        <a:t>4</a:t>
                      </a:r>
                    </a:p>
                  </a:txBody>
                  <a:tcPr marL="68567" marR="68567" marT="34262" marB="34262"/>
                </a:tc>
                <a:extLst>
                  <a:ext uri="{0D108BD9-81ED-4DB2-BD59-A6C34878D82A}">
                    <a16:rowId xmlns:a16="http://schemas.microsoft.com/office/drawing/2014/main" val="493621073"/>
                  </a:ext>
                </a:extLst>
              </a:tr>
              <a:tr h="386080">
                <a:tc>
                  <a:txBody>
                    <a:bodyPr/>
                    <a:lstStyle/>
                    <a:p>
                      <a:r>
                        <a:rPr lang="en-US" sz="2000" dirty="0"/>
                        <a:t>1</a:t>
                      </a:r>
                    </a:p>
                  </a:txBody>
                  <a:tcPr marL="68567" marR="68567" marT="34262" marB="34262"/>
                </a:tc>
                <a:tc>
                  <a:txBody>
                    <a:bodyPr/>
                    <a:lstStyle/>
                    <a:p>
                      <a:r>
                        <a:rPr lang="en-US" sz="2000" dirty="0"/>
                        <a:t>0</a:t>
                      </a:r>
                    </a:p>
                  </a:txBody>
                  <a:tcPr marL="68567" marR="68567" marT="34262" marB="34262"/>
                </a:tc>
                <a:tc>
                  <a:txBody>
                    <a:bodyPr/>
                    <a:lstStyle/>
                    <a:p>
                      <a:r>
                        <a:rPr lang="en-US" sz="2000" dirty="0"/>
                        <a:t>1</a:t>
                      </a:r>
                    </a:p>
                  </a:txBody>
                  <a:tcPr marL="68567" marR="68567" marT="34262" marB="34262"/>
                </a:tc>
                <a:tc>
                  <a:txBody>
                    <a:bodyPr/>
                    <a:lstStyle/>
                    <a:p>
                      <a:r>
                        <a:rPr lang="en-US" sz="2000" dirty="0"/>
                        <a:t>1</a:t>
                      </a:r>
                    </a:p>
                  </a:txBody>
                  <a:tcPr marL="68567" marR="68567" marT="34262" marB="34262"/>
                </a:tc>
                <a:tc>
                  <a:txBody>
                    <a:bodyPr/>
                    <a:lstStyle/>
                    <a:p>
                      <a:r>
                        <a:rPr lang="en-US" sz="2000" dirty="0"/>
                        <a:t>0</a:t>
                      </a:r>
                    </a:p>
                  </a:txBody>
                  <a:tcPr marL="68567" marR="68567" marT="34262" marB="34262"/>
                </a:tc>
                <a:extLst>
                  <a:ext uri="{0D108BD9-81ED-4DB2-BD59-A6C34878D82A}">
                    <a16:rowId xmlns:a16="http://schemas.microsoft.com/office/drawing/2014/main" val="2431343097"/>
                  </a:ext>
                </a:extLst>
              </a:tr>
              <a:tr h="386080">
                <a:tc>
                  <a:txBody>
                    <a:bodyPr/>
                    <a:lstStyle/>
                    <a:p>
                      <a:r>
                        <a:rPr lang="en-US" sz="2000" dirty="0"/>
                        <a:t>2</a:t>
                      </a:r>
                    </a:p>
                  </a:txBody>
                  <a:tcPr marL="68567" marR="68567" marT="34262" marB="34262"/>
                </a:tc>
                <a:tc>
                  <a:txBody>
                    <a:bodyPr/>
                    <a:lstStyle/>
                    <a:p>
                      <a:r>
                        <a:rPr lang="en-US" sz="2000" dirty="0"/>
                        <a:t>1</a:t>
                      </a:r>
                    </a:p>
                  </a:txBody>
                  <a:tcPr marL="68567" marR="68567" marT="34262" marB="34262"/>
                </a:tc>
                <a:tc>
                  <a:txBody>
                    <a:bodyPr/>
                    <a:lstStyle/>
                    <a:p>
                      <a:r>
                        <a:rPr lang="en-US" sz="2000" dirty="0"/>
                        <a:t>0</a:t>
                      </a:r>
                    </a:p>
                  </a:txBody>
                  <a:tcPr marL="68567" marR="68567" marT="34262" marB="34262"/>
                </a:tc>
                <a:tc>
                  <a:txBody>
                    <a:bodyPr/>
                    <a:lstStyle/>
                    <a:p>
                      <a:r>
                        <a:rPr lang="en-US" sz="2000" dirty="0"/>
                        <a:t>1</a:t>
                      </a:r>
                    </a:p>
                  </a:txBody>
                  <a:tcPr marL="68567" marR="68567" marT="34262" marB="34262"/>
                </a:tc>
                <a:tc>
                  <a:txBody>
                    <a:bodyPr/>
                    <a:lstStyle/>
                    <a:p>
                      <a:r>
                        <a:rPr lang="en-US" sz="2000" dirty="0"/>
                        <a:t>1</a:t>
                      </a:r>
                    </a:p>
                  </a:txBody>
                  <a:tcPr marL="68567" marR="68567" marT="34262" marB="34262"/>
                </a:tc>
                <a:extLst>
                  <a:ext uri="{0D108BD9-81ED-4DB2-BD59-A6C34878D82A}">
                    <a16:rowId xmlns:a16="http://schemas.microsoft.com/office/drawing/2014/main" val="4128011180"/>
                  </a:ext>
                </a:extLst>
              </a:tr>
              <a:tr h="386080">
                <a:tc>
                  <a:txBody>
                    <a:bodyPr/>
                    <a:lstStyle/>
                    <a:p>
                      <a:r>
                        <a:rPr lang="en-US" sz="2000" dirty="0"/>
                        <a:t>3</a:t>
                      </a:r>
                    </a:p>
                  </a:txBody>
                  <a:tcPr marL="68567" marR="68567" marT="34262" marB="34262"/>
                </a:tc>
                <a:tc>
                  <a:txBody>
                    <a:bodyPr/>
                    <a:lstStyle/>
                    <a:p>
                      <a:r>
                        <a:rPr lang="en-US" sz="2000" dirty="0"/>
                        <a:t>1</a:t>
                      </a:r>
                    </a:p>
                  </a:txBody>
                  <a:tcPr marL="68567" marR="68567" marT="34262" marB="34262"/>
                </a:tc>
                <a:tc>
                  <a:txBody>
                    <a:bodyPr/>
                    <a:lstStyle/>
                    <a:p>
                      <a:r>
                        <a:rPr lang="en-US" sz="2000" dirty="0"/>
                        <a:t>1</a:t>
                      </a:r>
                    </a:p>
                  </a:txBody>
                  <a:tcPr marL="68567" marR="68567" marT="34262" marB="34262"/>
                </a:tc>
                <a:tc>
                  <a:txBody>
                    <a:bodyPr/>
                    <a:lstStyle/>
                    <a:p>
                      <a:r>
                        <a:rPr lang="en-US" sz="2000" dirty="0"/>
                        <a:t>0</a:t>
                      </a:r>
                    </a:p>
                  </a:txBody>
                  <a:tcPr marL="68567" marR="68567" marT="34262" marB="34262"/>
                </a:tc>
                <a:tc>
                  <a:txBody>
                    <a:bodyPr/>
                    <a:lstStyle/>
                    <a:p>
                      <a:r>
                        <a:rPr lang="en-US" sz="2000" dirty="0"/>
                        <a:t>1</a:t>
                      </a:r>
                    </a:p>
                  </a:txBody>
                  <a:tcPr marL="68567" marR="68567" marT="34262" marB="34262"/>
                </a:tc>
                <a:extLst>
                  <a:ext uri="{0D108BD9-81ED-4DB2-BD59-A6C34878D82A}">
                    <a16:rowId xmlns:a16="http://schemas.microsoft.com/office/drawing/2014/main" val="1945502840"/>
                  </a:ext>
                </a:extLst>
              </a:tr>
              <a:tr h="386080">
                <a:tc>
                  <a:txBody>
                    <a:bodyPr/>
                    <a:lstStyle/>
                    <a:p>
                      <a:r>
                        <a:rPr lang="en-US" sz="2000" dirty="0"/>
                        <a:t>4</a:t>
                      </a:r>
                    </a:p>
                  </a:txBody>
                  <a:tcPr marL="68567" marR="68567" marT="34262" marB="34262"/>
                </a:tc>
                <a:tc>
                  <a:txBody>
                    <a:bodyPr/>
                    <a:lstStyle/>
                    <a:p>
                      <a:r>
                        <a:rPr lang="en-US" sz="2000" dirty="0"/>
                        <a:t>0</a:t>
                      </a:r>
                    </a:p>
                  </a:txBody>
                  <a:tcPr marL="68567" marR="68567" marT="34262" marB="34262"/>
                </a:tc>
                <a:tc>
                  <a:txBody>
                    <a:bodyPr/>
                    <a:lstStyle/>
                    <a:p>
                      <a:r>
                        <a:rPr lang="en-US" sz="2000" dirty="0"/>
                        <a:t>1</a:t>
                      </a:r>
                    </a:p>
                  </a:txBody>
                  <a:tcPr marL="68567" marR="68567" marT="34262" marB="34262"/>
                </a:tc>
                <a:tc>
                  <a:txBody>
                    <a:bodyPr/>
                    <a:lstStyle/>
                    <a:p>
                      <a:r>
                        <a:rPr lang="en-US" sz="2000" dirty="0"/>
                        <a:t>1</a:t>
                      </a:r>
                    </a:p>
                  </a:txBody>
                  <a:tcPr marL="68567" marR="68567" marT="34262" marB="34262"/>
                </a:tc>
                <a:tc>
                  <a:txBody>
                    <a:bodyPr/>
                    <a:lstStyle/>
                    <a:p>
                      <a:r>
                        <a:rPr lang="en-US" sz="2000" dirty="0"/>
                        <a:t>0</a:t>
                      </a:r>
                    </a:p>
                  </a:txBody>
                  <a:tcPr marL="68567" marR="68567" marT="34262" marB="34262"/>
                </a:tc>
                <a:extLst>
                  <a:ext uri="{0D108BD9-81ED-4DB2-BD59-A6C34878D82A}">
                    <a16:rowId xmlns:a16="http://schemas.microsoft.com/office/drawing/2014/main" val="1247731894"/>
                  </a:ext>
                </a:extLst>
              </a:tr>
            </a:tbl>
          </a:graphicData>
        </a:graphic>
      </p:graphicFrame>
      <p:sp>
        <p:nvSpPr>
          <p:cNvPr id="89127" name="TextBox 5">
            <a:extLst>
              <a:ext uri="{FF2B5EF4-FFF2-40B4-BE49-F238E27FC236}">
                <a16:creationId xmlns:a16="http://schemas.microsoft.com/office/drawing/2014/main" id="{65C0E60A-941A-4C59-AE3F-28F7274C219F}"/>
              </a:ext>
            </a:extLst>
          </p:cNvPr>
          <p:cNvSpPr txBox="1">
            <a:spLocks noChangeArrowheads="1"/>
          </p:cNvSpPr>
          <p:nvPr/>
        </p:nvSpPr>
        <p:spPr bwMode="auto">
          <a:xfrm>
            <a:off x="5889625" y="2590800"/>
            <a:ext cx="27971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Dissimilarity matrix</a:t>
            </a:r>
          </a:p>
        </p:txBody>
      </p:sp>
      <p:sp>
        <p:nvSpPr>
          <p:cNvPr id="3" name="Footer Placeholder 2">
            <a:extLst>
              <a:ext uri="{FF2B5EF4-FFF2-40B4-BE49-F238E27FC236}">
                <a16:creationId xmlns:a16="http://schemas.microsoft.com/office/drawing/2014/main" id="{EE0C108C-A36E-4280-9652-0F52E3D9DDD1}"/>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A566BA74-C8C5-44FA-A86B-FB2878B7766A}"/>
              </a:ext>
            </a:extLst>
          </p:cNvPr>
          <p:cNvSpPr>
            <a:spLocks noGrp="1"/>
          </p:cNvSpPr>
          <p:nvPr>
            <p:ph type="dt" sz="quarter" idx="11"/>
          </p:nvPr>
        </p:nvSpPr>
        <p:spPr/>
        <p:txBody>
          <a:bodyPr/>
          <a:lstStyle/>
          <a:p>
            <a:pPr>
              <a:defRPr/>
            </a:pPr>
            <a:fld id="{D6995D25-89F2-41C8-98D9-2B3EE233F30F}" type="datetime1">
              <a:rPr lang="en-US"/>
              <a:pPr>
                <a:defRPr/>
              </a:pPr>
              <a:t>9/21/2023</a:t>
            </a:fld>
            <a:endParaRPr lang="en-US" dirty="0"/>
          </a:p>
        </p:txBody>
      </p:sp>
      <p:sp>
        <p:nvSpPr>
          <p:cNvPr id="89130" name="Slide Number Placeholder 5">
            <a:extLst>
              <a:ext uri="{FF2B5EF4-FFF2-40B4-BE49-F238E27FC236}">
                <a16:creationId xmlns:a16="http://schemas.microsoft.com/office/drawing/2014/main" id="{4B1B7820-B3C5-409C-9424-FB81F00DEFD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31AA204-E29D-4323-B618-3BB3F3B195D5}" type="slidenum">
              <a:rPr lang="en-US" altLang="en-US" sz="1200" smtClean="0">
                <a:solidFill>
                  <a:srgbClr val="898989"/>
                </a:solidFill>
              </a:rPr>
              <a:pPr>
                <a:spcBef>
                  <a:spcPct val="0"/>
                </a:spcBef>
                <a:buFontTx/>
                <a:buNone/>
              </a:pPr>
              <a:t>79</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8370A658-95C1-498E-AAEB-8FF6E1D2E42B}"/>
              </a:ext>
            </a:extLst>
          </p:cNvPr>
          <p:cNvSpPr>
            <a:spLocks noGrp="1"/>
          </p:cNvSpPr>
          <p:nvPr>
            <p:ph idx="1"/>
          </p:nvPr>
        </p:nvSpPr>
        <p:spPr>
          <a:xfrm>
            <a:off x="582613" y="1527175"/>
            <a:ext cx="8229600" cy="4525963"/>
          </a:xfrm>
        </p:spPr>
        <p:txBody>
          <a:bodyPr/>
          <a:lstStyle/>
          <a:p>
            <a:pPr fontAlgn="base">
              <a:spcAft>
                <a:spcPct val="0"/>
              </a:spcAft>
            </a:pPr>
            <a:r>
              <a:rPr lang="en-US" altLang="en-US" dirty="0"/>
              <a:t>Properties of numbers used to describe attributes</a:t>
            </a:r>
          </a:p>
          <a:p>
            <a:pPr lvl="1" fontAlgn="base">
              <a:spcAft>
                <a:spcPct val="0"/>
              </a:spcAft>
            </a:pPr>
            <a:r>
              <a:rPr lang="en-US" altLang="en-US" sz="2000" dirty="0"/>
              <a:t>Distinctness:  	=  </a:t>
            </a:r>
            <a:r>
              <a:rPr lang="en-US" altLang="en-US" sz="2000" dirty="0">
                <a:sym typeface="Symbol" panose="05050102010706020507" pitchFamily="18" charset="2"/>
              </a:rPr>
              <a:t>		</a:t>
            </a:r>
            <a:endParaRPr lang="en-US" altLang="en-US" sz="2000" dirty="0"/>
          </a:p>
          <a:p>
            <a:pPr lvl="1" fontAlgn="base">
              <a:spcAft>
                <a:spcPct val="0"/>
              </a:spcAft>
            </a:pPr>
            <a:r>
              <a:rPr lang="en-US" altLang="en-US" sz="2000" dirty="0"/>
              <a:t>Order:  		&lt;  &gt;  		</a:t>
            </a:r>
          </a:p>
          <a:p>
            <a:pPr lvl="1" fontAlgn="base">
              <a:spcAft>
                <a:spcPct val="0"/>
              </a:spcAft>
            </a:pPr>
            <a:r>
              <a:rPr lang="en-US" altLang="en-US" sz="2000" dirty="0"/>
              <a:t>Addition:  	+  - 		</a:t>
            </a:r>
          </a:p>
          <a:p>
            <a:pPr lvl="1" fontAlgn="base">
              <a:spcAft>
                <a:spcPct val="0"/>
              </a:spcAft>
            </a:pPr>
            <a:r>
              <a:rPr lang="en-US" altLang="en-US" sz="2000" dirty="0"/>
              <a:t>Multiplication:     * /</a:t>
            </a:r>
          </a:p>
          <a:p>
            <a:pPr fontAlgn="base">
              <a:spcAft>
                <a:spcPct val="0"/>
              </a:spcAft>
            </a:pPr>
            <a:r>
              <a:rPr lang="en-US" altLang="en-US" dirty="0"/>
              <a:t>Nominal attribute: distinctness</a:t>
            </a:r>
          </a:p>
          <a:p>
            <a:pPr fontAlgn="base">
              <a:spcAft>
                <a:spcPct val="0"/>
              </a:spcAft>
            </a:pPr>
            <a:r>
              <a:rPr lang="en-US" altLang="en-US" dirty="0"/>
              <a:t>Ordinal attribute: distinctness &amp; order</a:t>
            </a:r>
          </a:p>
          <a:p>
            <a:pPr fontAlgn="base">
              <a:spcAft>
                <a:spcPct val="0"/>
              </a:spcAft>
            </a:pPr>
            <a:r>
              <a:rPr lang="en-US" altLang="en-US" dirty="0"/>
              <a:t>Interval attribute: distinctness, order &amp; addition</a:t>
            </a:r>
          </a:p>
          <a:p>
            <a:pPr fontAlgn="base">
              <a:spcAft>
                <a:spcPct val="0"/>
              </a:spcAft>
            </a:pPr>
            <a:r>
              <a:rPr lang="en-US" altLang="en-US" dirty="0"/>
              <a:t>Ratio attribute: distinctness, order, addition and multiplication</a:t>
            </a:r>
          </a:p>
        </p:txBody>
      </p:sp>
      <p:sp>
        <p:nvSpPr>
          <p:cNvPr id="2" name="Title 1">
            <a:extLst>
              <a:ext uri="{FF2B5EF4-FFF2-40B4-BE49-F238E27FC236}">
                <a16:creationId xmlns:a16="http://schemas.microsoft.com/office/drawing/2014/main" id="{4F911B06-DB9D-403A-9F07-8E575BB25584}"/>
              </a:ext>
            </a:extLst>
          </p:cNvPr>
          <p:cNvSpPr>
            <a:spLocks noGrp="1"/>
          </p:cNvSpPr>
          <p:nvPr>
            <p:ph type="title" idx="4294967295"/>
          </p:nvPr>
        </p:nvSpPr>
        <p:spPr>
          <a:xfrm>
            <a:off x="381000" y="142875"/>
            <a:ext cx="8229600" cy="1143000"/>
          </a:xfrm>
        </p:spPr>
        <p:txBody>
          <a:bodyPr/>
          <a:lstStyle/>
          <a:p>
            <a:pPr>
              <a:defRPr/>
            </a:pPr>
            <a:r>
              <a:rPr lang="en-US" altLang="en-US" dirty="0"/>
              <a:t>Properties of Attribute Values </a:t>
            </a:r>
            <a:endParaRPr lang="en-US" dirty="0"/>
          </a:p>
        </p:txBody>
      </p:sp>
      <p:sp>
        <p:nvSpPr>
          <p:cNvPr id="3" name="Footer Placeholder 2">
            <a:extLst>
              <a:ext uri="{FF2B5EF4-FFF2-40B4-BE49-F238E27FC236}">
                <a16:creationId xmlns:a16="http://schemas.microsoft.com/office/drawing/2014/main" id="{ACCE6072-94D6-43FC-BDC8-5CA051127525}"/>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20149D62-07D2-4A59-87A3-2F48794474C2}"/>
              </a:ext>
            </a:extLst>
          </p:cNvPr>
          <p:cNvSpPr>
            <a:spLocks noGrp="1"/>
          </p:cNvSpPr>
          <p:nvPr>
            <p:ph type="dt" sz="quarter" idx="11"/>
          </p:nvPr>
        </p:nvSpPr>
        <p:spPr/>
        <p:txBody>
          <a:bodyPr/>
          <a:lstStyle/>
          <a:p>
            <a:pPr>
              <a:defRPr/>
            </a:pPr>
            <a:fld id="{6B8E082E-A7AE-43A7-9687-2A66562AAA09}" type="datetime1">
              <a:rPr lang="en-US"/>
              <a:pPr>
                <a:defRPr/>
              </a:pPr>
              <a:t>9/21/2023</a:t>
            </a:fld>
            <a:endParaRPr lang="en-US" dirty="0"/>
          </a:p>
        </p:txBody>
      </p:sp>
      <p:sp>
        <p:nvSpPr>
          <p:cNvPr id="23558" name="Slide Number Placeholder 5">
            <a:extLst>
              <a:ext uri="{FF2B5EF4-FFF2-40B4-BE49-F238E27FC236}">
                <a16:creationId xmlns:a16="http://schemas.microsoft.com/office/drawing/2014/main" id="{C8187FEA-19B0-4C1B-97B7-A0F7DF57007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8FA6710-641D-4654-AA43-2BC94C718D73}" type="slidenum">
              <a:rPr lang="en-US" altLang="en-US" sz="1200" smtClean="0">
                <a:solidFill>
                  <a:srgbClr val="898989"/>
                </a:solidFill>
              </a:rPr>
              <a:pPr>
                <a:spcBef>
                  <a:spcPct val="0"/>
                </a:spcBef>
                <a:buFontTx/>
                <a:buNone/>
              </a:pPr>
              <a:t>8</a:t>
            </a:fld>
            <a:endParaRPr lang="en-US" altLang="en-US" sz="1200">
              <a:solidFill>
                <a:srgbClr val="898989"/>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2">
            <a:extLst>
              <a:ext uri="{FF2B5EF4-FFF2-40B4-BE49-F238E27FC236}">
                <a16:creationId xmlns:a16="http://schemas.microsoft.com/office/drawing/2014/main" id="{AAE1D8EE-C7F4-46AA-BF73-A7A9ACF1B057}"/>
              </a:ext>
            </a:extLst>
          </p:cNvPr>
          <p:cNvSpPr>
            <a:spLocks noGrp="1"/>
          </p:cNvSpPr>
          <p:nvPr>
            <p:ph idx="1"/>
          </p:nvPr>
        </p:nvSpPr>
        <p:spPr>
          <a:xfrm>
            <a:off x="304800" y="1493838"/>
            <a:ext cx="8229600" cy="4525962"/>
          </a:xfrm>
        </p:spPr>
        <p:txBody>
          <a:bodyPr/>
          <a:lstStyle/>
          <a:p>
            <a:pPr fontAlgn="base">
              <a:spcAft>
                <a:spcPct val="0"/>
              </a:spcAft>
            </a:pPr>
            <a:r>
              <a:rPr lang="en-US" altLang="en-US"/>
              <a:t>Suppose that we have the sample data given below. Compute the dissimilarity matrix using the attribute test-2</a:t>
            </a:r>
          </a:p>
          <a:p>
            <a:pPr fontAlgn="base">
              <a:spcAft>
                <a:spcPct val="0"/>
              </a:spcAft>
            </a:pPr>
            <a:endParaRPr lang="en-US" altLang="en-US"/>
          </a:p>
        </p:txBody>
      </p:sp>
      <p:sp>
        <p:nvSpPr>
          <p:cNvPr id="2" name="Title 1">
            <a:extLst>
              <a:ext uri="{FF2B5EF4-FFF2-40B4-BE49-F238E27FC236}">
                <a16:creationId xmlns:a16="http://schemas.microsoft.com/office/drawing/2014/main" id="{3E536E4A-1902-417C-A49A-35FF8C31036B}"/>
              </a:ext>
            </a:extLst>
          </p:cNvPr>
          <p:cNvSpPr>
            <a:spLocks noGrp="1"/>
          </p:cNvSpPr>
          <p:nvPr>
            <p:ph type="title" idx="4294967295"/>
          </p:nvPr>
        </p:nvSpPr>
        <p:spPr>
          <a:xfrm>
            <a:off x="457200" y="77788"/>
            <a:ext cx="8229600" cy="1143000"/>
          </a:xfrm>
        </p:spPr>
        <p:txBody>
          <a:bodyPr/>
          <a:lstStyle/>
          <a:p>
            <a:pPr>
              <a:defRPr/>
            </a:pPr>
            <a:r>
              <a:rPr lang="en-US" dirty="0"/>
              <a:t>Example </a:t>
            </a:r>
          </a:p>
        </p:txBody>
      </p:sp>
      <p:pic>
        <p:nvPicPr>
          <p:cNvPr id="90116" name="Picture 3">
            <a:extLst>
              <a:ext uri="{FF2B5EF4-FFF2-40B4-BE49-F238E27FC236}">
                <a16:creationId xmlns:a16="http://schemas.microsoft.com/office/drawing/2014/main" id="{8187C309-27D0-4EA5-9DF8-DF11A6B54F11}"/>
              </a:ext>
            </a:extLst>
          </p:cNvPr>
          <p:cNvPicPr>
            <a:picLocks noChangeAspect="1"/>
          </p:cNvPicPr>
          <p:nvPr/>
        </p:nvPicPr>
        <p:blipFill>
          <a:blip r:embed="rId2">
            <a:extLst>
              <a:ext uri="{28A0092B-C50C-407E-A947-70E740481C1C}">
                <a14:useLocalDpi xmlns:a14="http://schemas.microsoft.com/office/drawing/2010/main" val="0"/>
              </a:ext>
            </a:extLst>
          </a:blip>
          <a:srcRect t="23865"/>
          <a:stretch>
            <a:fillRect/>
          </a:stretch>
        </p:blipFill>
        <p:spPr bwMode="auto">
          <a:xfrm>
            <a:off x="261938" y="3017838"/>
            <a:ext cx="4440237"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41D11CA6-AD40-4CE0-9513-A8E040DE2380}"/>
              </a:ext>
            </a:extLst>
          </p:cNvPr>
          <p:cNvSpPr txBox="1">
            <a:spLocks noChangeArrowheads="1"/>
          </p:cNvSpPr>
          <p:nvPr/>
        </p:nvSpPr>
        <p:spPr bwMode="auto">
          <a:xfrm>
            <a:off x="5722938" y="2392363"/>
            <a:ext cx="2322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a:t>Dissimilarity matrix</a:t>
            </a:r>
          </a:p>
        </p:txBody>
      </p:sp>
      <p:graphicFrame>
        <p:nvGraphicFramePr>
          <p:cNvPr id="7" name="Table 6">
            <a:extLst>
              <a:ext uri="{FF2B5EF4-FFF2-40B4-BE49-F238E27FC236}">
                <a16:creationId xmlns:a16="http://schemas.microsoft.com/office/drawing/2014/main" id="{588F3B3B-DBE3-4596-A0AC-3DD7B12C4CF9}"/>
              </a:ext>
            </a:extLst>
          </p:cNvPr>
          <p:cNvGraphicFramePr>
            <a:graphicFrameLocks noGrp="1"/>
          </p:cNvGraphicFramePr>
          <p:nvPr/>
        </p:nvGraphicFramePr>
        <p:xfrm>
          <a:off x="5162550" y="3017838"/>
          <a:ext cx="3827465" cy="1931985"/>
        </p:xfrm>
        <a:graphic>
          <a:graphicData uri="http://schemas.openxmlformats.org/drawingml/2006/table">
            <a:tbl>
              <a:tblPr firstRow="1" bandRow="1">
                <a:tableStyleId>{7E9639D4-E3E2-4D34-9284-5A2195B3D0D7}</a:tableStyleId>
              </a:tblPr>
              <a:tblGrid>
                <a:gridCol w="765493">
                  <a:extLst>
                    <a:ext uri="{9D8B030D-6E8A-4147-A177-3AD203B41FA5}">
                      <a16:colId xmlns:a16="http://schemas.microsoft.com/office/drawing/2014/main" val="776090393"/>
                    </a:ext>
                  </a:extLst>
                </a:gridCol>
                <a:gridCol w="765493">
                  <a:extLst>
                    <a:ext uri="{9D8B030D-6E8A-4147-A177-3AD203B41FA5}">
                      <a16:colId xmlns:a16="http://schemas.microsoft.com/office/drawing/2014/main" val="2177291161"/>
                    </a:ext>
                  </a:extLst>
                </a:gridCol>
                <a:gridCol w="765493">
                  <a:extLst>
                    <a:ext uri="{9D8B030D-6E8A-4147-A177-3AD203B41FA5}">
                      <a16:colId xmlns:a16="http://schemas.microsoft.com/office/drawing/2014/main" val="4201267251"/>
                    </a:ext>
                  </a:extLst>
                </a:gridCol>
                <a:gridCol w="765493">
                  <a:extLst>
                    <a:ext uri="{9D8B030D-6E8A-4147-A177-3AD203B41FA5}">
                      <a16:colId xmlns:a16="http://schemas.microsoft.com/office/drawing/2014/main" val="3911609745"/>
                    </a:ext>
                  </a:extLst>
                </a:gridCol>
                <a:gridCol w="765493">
                  <a:extLst>
                    <a:ext uri="{9D8B030D-6E8A-4147-A177-3AD203B41FA5}">
                      <a16:colId xmlns:a16="http://schemas.microsoft.com/office/drawing/2014/main" val="3302464963"/>
                    </a:ext>
                  </a:extLst>
                </a:gridCol>
              </a:tblGrid>
              <a:tr h="386397">
                <a:tc>
                  <a:txBody>
                    <a:bodyPr/>
                    <a:lstStyle/>
                    <a:p>
                      <a:r>
                        <a:rPr lang="en-US" sz="2000" dirty="0"/>
                        <a:t>test-2</a:t>
                      </a:r>
                    </a:p>
                  </a:txBody>
                  <a:tcPr marL="68567" marR="68567" marT="34290" marB="34290"/>
                </a:tc>
                <a:tc>
                  <a:txBody>
                    <a:bodyPr/>
                    <a:lstStyle/>
                    <a:p>
                      <a:r>
                        <a:rPr lang="en-US" sz="2000" dirty="0"/>
                        <a:t>1</a:t>
                      </a:r>
                    </a:p>
                  </a:txBody>
                  <a:tcPr marL="68567" marR="68567" marT="34290" marB="34290"/>
                </a:tc>
                <a:tc>
                  <a:txBody>
                    <a:bodyPr/>
                    <a:lstStyle/>
                    <a:p>
                      <a:r>
                        <a:rPr lang="en-US" sz="2000" dirty="0"/>
                        <a:t>2</a:t>
                      </a:r>
                    </a:p>
                  </a:txBody>
                  <a:tcPr marL="68567" marR="68567" marT="34290" marB="34290"/>
                </a:tc>
                <a:tc>
                  <a:txBody>
                    <a:bodyPr/>
                    <a:lstStyle/>
                    <a:p>
                      <a:r>
                        <a:rPr lang="en-US" sz="2000" dirty="0"/>
                        <a:t>3</a:t>
                      </a:r>
                    </a:p>
                  </a:txBody>
                  <a:tcPr marL="68567" marR="68567" marT="34290" marB="34290"/>
                </a:tc>
                <a:tc>
                  <a:txBody>
                    <a:bodyPr/>
                    <a:lstStyle/>
                    <a:p>
                      <a:r>
                        <a:rPr lang="en-US" sz="2000" dirty="0"/>
                        <a:t>4</a:t>
                      </a:r>
                    </a:p>
                  </a:txBody>
                  <a:tcPr marL="68567" marR="68567" marT="34290" marB="34290"/>
                </a:tc>
                <a:extLst>
                  <a:ext uri="{0D108BD9-81ED-4DB2-BD59-A6C34878D82A}">
                    <a16:rowId xmlns:a16="http://schemas.microsoft.com/office/drawing/2014/main" val="493621073"/>
                  </a:ext>
                </a:extLst>
              </a:tr>
              <a:tr h="386397">
                <a:tc>
                  <a:txBody>
                    <a:bodyPr/>
                    <a:lstStyle/>
                    <a:p>
                      <a:r>
                        <a:rPr lang="en-US" sz="2000" dirty="0"/>
                        <a:t>1</a:t>
                      </a:r>
                    </a:p>
                  </a:txBody>
                  <a:tcPr marL="68567" marR="68567" marT="34290" marB="34290"/>
                </a:tc>
                <a:tc>
                  <a:txBody>
                    <a:bodyPr/>
                    <a:lstStyle/>
                    <a:p>
                      <a:r>
                        <a:rPr lang="en-US" sz="2000" dirty="0"/>
                        <a:t>0</a:t>
                      </a:r>
                    </a:p>
                  </a:txBody>
                  <a:tcPr marL="68567" marR="68567" marT="34290" marB="34290"/>
                </a:tc>
                <a:tc>
                  <a:txBody>
                    <a:bodyPr/>
                    <a:lstStyle/>
                    <a:p>
                      <a:r>
                        <a:rPr lang="en-US" sz="2000" dirty="0"/>
                        <a:t>1</a:t>
                      </a:r>
                    </a:p>
                  </a:txBody>
                  <a:tcPr marL="68567" marR="68567" marT="34290" marB="34290"/>
                </a:tc>
                <a:tc>
                  <a:txBody>
                    <a:bodyPr/>
                    <a:lstStyle/>
                    <a:p>
                      <a:r>
                        <a:rPr lang="en-US" sz="2000" dirty="0"/>
                        <a:t>0.5</a:t>
                      </a:r>
                    </a:p>
                  </a:txBody>
                  <a:tcPr marL="68567" marR="68567" marT="34290" marB="34290"/>
                </a:tc>
                <a:tc>
                  <a:txBody>
                    <a:bodyPr/>
                    <a:lstStyle/>
                    <a:p>
                      <a:r>
                        <a:rPr lang="en-US" sz="2000" dirty="0"/>
                        <a:t>0</a:t>
                      </a:r>
                    </a:p>
                  </a:txBody>
                  <a:tcPr marL="68567" marR="68567" marT="34290" marB="34290"/>
                </a:tc>
                <a:extLst>
                  <a:ext uri="{0D108BD9-81ED-4DB2-BD59-A6C34878D82A}">
                    <a16:rowId xmlns:a16="http://schemas.microsoft.com/office/drawing/2014/main" val="2431343097"/>
                  </a:ext>
                </a:extLst>
              </a:tr>
              <a:tr h="386397">
                <a:tc>
                  <a:txBody>
                    <a:bodyPr/>
                    <a:lstStyle/>
                    <a:p>
                      <a:r>
                        <a:rPr lang="en-US" sz="2000" dirty="0"/>
                        <a:t>2</a:t>
                      </a:r>
                    </a:p>
                  </a:txBody>
                  <a:tcPr marL="68567" marR="68567" marT="34290" marB="34290"/>
                </a:tc>
                <a:tc>
                  <a:txBody>
                    <a:bodyPr/>
                    <a:lstStyle/>
                    <a:p>
                      <a:r>
                        <a:rPr lang="en-US" sz="2000" dirty="0"/>
                        <a:t>1</a:t>
                      </a:r>
                    </a:p>
                  </a:txBody>
                  <a:tcPr marL="68567" marR="68567" marT="34290" marB="34290"/>
                </a:tc>
                <a:tc>
                  <a:txBody>
                    <a:bodyPr/>
                    <a:lstStyle/>
                    <a:p>
                      <a:r>
                        <a:rPr lang="en-US" sz="2000" dirty="0"/>
                        <a:t>0</a:t>
                      </a:r>
                    </a:p>
                  </a:txBody>
                  <a:tcPr marL="68567" marR="68567" marT="34290" marB="34290"/>
                </a:tc>
                <a:tc>
                  <a:txBody>
                    <a:bodyPr/>
                    <a:lstStyle/>
                    <a:p>
                      <a:r>
                        <a:rPr lang="en-US" sz="2000" dirty="0"/>
                        <a:t>0.5</a:t>
                      </a:r>
                    </a:p>
                  </a:txBody>
                  <a:tcPr marL="68567" marR="68567" marT="34290" marB="34290"/>
                </a:tc>
                <a:tc>
                  <a:txBody>
                    <a:bodyPr/>
                    <a:lstStyle/>
                    <a:p>
                      <a:r>
                        <a:rPr lang="en-US" sz="2000" dirty="0"/>
                        <a:t>1</a:t>
                      </a:r>
                    </a:p>
                  </a:txBody>
                  <a:tcPr marL="68567" marR="68567" marT="34290" marB="34290"/>
                </a:tc>
                <a:extLst>
                  <a:ext uri="{0D108BD9-81ED-4DB2-BD59-A6C34878D82A}">
                    <a16:rowId xmlns:a16="http://schemas.microsoft.com/office/drawing/2014/main" val="4128011180"/>
                  </a:ext>
                </a:extLst>
              </a:tr>
              <a:tr h="386397">
                <a:tc>
                  <a:txBody>
                    <a:bodyPr/>
                    <a:lstStyle/>
                    <a:p>
                      <a:r>
                        <a:rPr lang="en-US" sz="2000" dirty="0"/>
                        <a:t>3</a:t>
                      </a:r>
                    </a:p>
                  </a:txBody>
                  <a:tcPr marL="68567" marR="68567" marT="34290" marB="34290"/>
                </a:tc>
                <a:tc>
                  <a:txBody>
                    <a:bodyPr/>
                    <a:lstStyle/>
                    <a:p>
                      <a:r>
                        <a:rPr lang="en-US" sz="2000" dirty="0"/>
                        <a:t>0.5</a:t>
                      </a:r>
                    </a:p>
                  </a:txBody>
                  <a:tcPr marL="68567" marR="68567" marT="34290" marB="34290"/>
                </a:tc>
                <a:tc>
                  <a:txBody>
                    <a:bodyPr/>
                    <a:lstStyle/>
                    <a:p>
                      <a:r>
                        <a:rPr lang="en-US" sz="2000" dirty="0"/>
                        <a:t>0.5</a:t>
                      </a:r>
                    </a:p>
                  </a:txBody>
                  <a:tcPr marL="68567" marR="68567" marT="34290" marB="34290"/>
                </a:tc>
                <a:tc>
                  <a:txBody>
                    <a:bodyPr/>
                    <a:lstStyle/>
                    <a:p>
                      <a:r>
                        <a:rPr lang="en-US" sz="2000" dirty="0"/>
                        <a:t>0</a:t>
                      </a:r>
                    </a:p>
                  </a:txBody>
                  <a:tcPr marL="68567" marR="68567" marT="34290" marB="34290"/>
                </a:tc>
                <a:tc>
                  <a:txBody>
                    <a:bodyPr/>
                    <a:lstStyle/>
                    <a:p>
                      <a:r>
                        <a:rPr lang="en-US" sz="2000" dirty="0"/>
                        <a:t>0.5</a:t>
                      </a:r>
                    </a:p>
                  </a:txBody>
                  <a:tcPr marL="68567" marR="68567" marT="34290" marB="34290"/>
                </a:tc>
                <a:extLst>
                  <a:ext uri="{0D108BD9-81ED-4DB2-BD59-A6C34878D82A}">
                    <a16:rowId xmlns:a16="http://schemas.microsoft.com/office/drawing/2014/main" val="1945502840"/>
                  </a:ext>
                </a:extLst>
              </a:tr>
              <a:tr h="386397">
                <a:tc>
                  <a:txBody>
                    <a:bodyPr/>
                    <a:lstStyle/>
                    <a:p>
                      <a:r>
                        <a:rPr lang="en-US" sz="2000" dirty="0"/>
                        <a:t>4</a:t>
                      </a:r>
                    </a:p>
                  </a:txBody>
                  <a:tcPr marL="68567" marR="68567" marT="34290" marB="34290"/>
                </a:tc>
                <a:tc>
                  <a:txBody>
                    <a:bodyPr/>
                    <a:lstStyle/>
                    <a:p>
                      <a:r>
                        <a:rPr lang="en-US" sz="2000" dirty="0"/>
                        <a:t>0</a:t>
                      </a:r>
                    </a:p>
                  </a:txBody>
                  <a:tcPr marL="68567" marR="68567" marT="34290" marB="34290"/>
                </a:tc>
                <a:tc>
                  <a:txBody>
                    <a:bodyPr/>
                    <a:lstStyle/>
                    <a:p>
                      <a:r>
                        <a:rPr lang="en-US" sz="2000" dirty="0"/>
                        <a:t>1</a:t>
                      </a:r>
                    </a:p>
                  </a:txBody>
                  <a:tcPr marL="68567" marR="68567" marT="34290" marB="34290"/>
                </a:tc>
                <a:tc>
                  <a:txBody>
                    <a:bodyPr/>
                    <a:lstStyle/>
                    <a:p>
                      <a:r>
                        <a:rPr lang="en-US" sz="2000" dirty="0"/>
                        <a:t>0.5</a:t>
                      </a:r>
                    </a:p>
                  </a:txBody>
                  <a:tcPr marL="68567" marR="68567" marT="34290" marB="34290"/>
                </a:tc>
                <a:tc>
                  <a:txBody>
                    <a:bodyPr/>
                    <a:lstStyle/>
                    <a:p>
                      <a:r>
                        <a:rPr lang="en-US" sz="2000" dirty="0"/>
                        <a:t>0</a:t>
                      </a:r>
                    </a:p>
                  </a:txBody>
                  <a:tcPr marL="68567" marR="68567" marT="34290" marB="34290"/>
                </a:tc>
                <a:extLst>
                  <a:ext uri="{0D108BD9-81ED-4DB2-BD59-A6C34878D82A}">
                    <a16:rowId xmlns:a16="http://schemas.microsoft.com/office/drawing/2014/main" val="1247731894"/>
                  </a:ext>
                </a:extLst>
              </a:tr>
            </a:tbl>
          </a:graphicData>
        </a:graphic>
      </p:graphicFrame>
      <p:sp>
        <p:nvSpPr>
          <p:cNvPr id="90152" name="TextBox 7">
            <a:extLst>
              <a:ext uri="{FF2B5EF4-FFF2-40B4-BE49-F238E27FC236}">
                <a16:creationId xmlns:a16="http://schemas.microsoft.com/office/drawing/2014/main" id="{8DEA8A50-55E6-4FFE-882D-E2B24802B353}"/>
              </a:ext>
            </a:extLst>
          </p:cNvPr>
          <p:cNvSpPr txBox="1">
            <a:spLocks noChangeArrowheads="1"/>
          </p:cNvSpPr>
          <p:nvPr/>
        </p:nvSpPr>
        <p:spPr bwMode="auto">
          <a:xfrm>
            <a:off x="841375" y="5186363"/>
            <a:ext cx="3514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a:t>Excellent (2), good (1), fair(0)</a:t>
            </a:r>
          </a:p>
        </p:txBody>
      </p:sp>
      <p:sp>
        <p:nvSpPr>
          <p:cNvPr id="3" name="Footer Placeholder 2">
            <a:extLst>
              <a:ext uri="{FF2B5EF4-FFF2-40B4-BE49-F238E27FC236}">
                <a16:creationId xmlns:a16="http://schemas.microsoft.com/office/drawing/2014/main" id="{1572D1C2-530A-4C0A-8804-DFACFF9212C4}"/>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48F58F74-1159-47D5-96E3-ACC09986A34C}"/>
              </a:ext>
            </a:extLst>
          </p:cNvPr>
          <p:cNvSpPr>
            <a:spLocks noGrp="1"/>
          </p:cNvSpPr>
          <p:nvPr>
            <p:ph type="dt" sz="quarter" idx="11"/>
          </p:nvPr>
        </p:nvSpPr>
        <p:spPr/>
        <p:txBody>
          <a:bodyPr/>
          <a:lstStyle/>
          <a:p>
            <a:pPr>
              <a:defRPr/>
            </a:pPr>
            <a:fld id="{D9DA6256-BE7F-4733-B740-A7458BCB3E21}" type="datetime1">
              <a:rPr lang="en-US"/>
              <a:pPr>
                <a:defRPr/>
              </a:pPr>
              <a:t>9/21/2023</a:t>
            </a:fld>
            <a:endParaRPr lang="en-US" dirty="0"/>
          </a:p>
        </p:txBody>
      </p:sp>
      <p:sp>
        <p:nvSpPr>
          <p:cNvPr id="90155" name="Slide Number Placeholder 7">
            <a:extLst>
              <a:ext uri="{FF2B5EF4-FFF2-40B4-BE49-F238E27FC236}">
                <a16:creationId xmlns:a16="http://schemas.microsoft.com/office/drawing/2014/main" id="{A69174FD-5794-4D70-8C57-B5D8F400D92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54C3AEE-355B-4AF7-BA33-47AE69C2FD4B}" type="slidenum">
              <a:rPr lang="en-US" altLang="en-US" sz="1200" smtClean="0">
                <a:solidFill>
                  <a:srgbClr val="898989"/>
                </a:solidFill>
              </a:rPr>
              <a:pPr>
                <a:spcBef>
                  <a:spcPct val="0"/>
                </a:spcBef>
                <a:buFontTx/>
                <a:buNone/>
              </a:pPr>
              <a:t>80</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3AA3F0EB-8EEC-40D2-84E1-53C7357DBE08}"/>
              </a:ext>
            </a:extLst>
          </p:cNvPr>
          <p:cNvSpPr>
            <a:spLocks noGrp="1" noChangeArrowheads="1"/>
          </p:cNvSpPr>
          <p:nvPr>
            <p:ph idx="1"/>
          </p:nvPr>
        </p:nvSpPr>
        <p:spPr>
          <a:xfrm>
            <a:off x="457200" y="1524000"/>
            <a:ext cx="8229600" cy="4525963"/>
          </a:xfrm>
        </p:spPr>
        <p:txBody>
          <a:bodyPr>
            <a:normAutofit/>
          </a:bodyPr>
          <a:lstStyle/>
          <a:p>
            <a:pPr marL="257175" indent="-257175">
              <a:defRPr/>
            </a:pPr>
            <a:r>
              <a:rPr lang="en-US" sz="2000" dirty="0">
                <a:cs typeface="Times New Roman" panose="02020603050405020304" pitchFamily="18" charset="0"/>
              </a:rPr>
              <a:t>The Euclidean distance, d, between two points, x and y, in one-, two-, three-, or higher dimensional space, is given by the following formula</a:t>
            </a:r>
          </a:p>
          <a:p>
            <a:pPr marL="257175" indent="-257175">
              <a:defRPr/>
            </a:pPr>
            <a:endParaRPr lang="en-US" dirty="0"/>
          </a:p>
          <a:p>
            <a:pPr marL="257175" indent="-257175">
              <a:defRPr/>
            </a:pPr>
            <a:endParaRPr lang="en-US" dirty="0"/>
          </a:p>
          <a:p>
            <a:pPr marL="557213" lvl="1" indent="-214313">
              <a:buFont typeface="Arial" pitchFamily="34" charset="0"/>
              <a:buNone/>
              <a:defRPr/>
            </a:pPr>
            <a:endParaRPr lang="en-US" dirty="0"/>
          </a:p>
          <a:p>
            <a:pPr marL="557213" lvl="1" indent="0">
              <a:buFont typeface="Arial" pitchFamily="34" charset="0"/>
              <a:buNone/>
              <a:defRPr/>
            </a:pPr>
            <a:r>
              <a:rPr lang="en-US" sz="2000" dirty="0">
                <a:cs typeface="Times New Roman" panose="02020603050405020304" pitchFamily="18" charset="0"/>
              </a:rPr>
              <a:t>where n is the number of dimensions (attributes) and </a:t>
            </a:r>
            <a:r>
              <a:rPr lang="en-US" sz="2000" dirty="0" err="1">
                <a:cs typeface="Times New Roman" panose="02020603050405020304" pitchFamily="18" charset="0"/>
              </a:rPr>
              <a:t>x</a:t>
            </a:r>
            <a:r>
              <a:rPr lang="en-US" sz="2000" baseline="-25000" dirty="0" err="1">
                <a:cs typeface="Times New Roman" panose="02020603050405020304" pitchFamily="18" charset="0"/>
              </a:rPr>
              <a:t>k</a:t>
            </a:r>
            <a:r>
              <a:rPr lang="en-US" sz="2000" dirty="0">
                <a:cs typeface="Times New Roman" panose="02020603050405020304" pitchFamily="18" charset="0"/>
              </a:rPr>
              <a:t> and </a:t>
            </a:r>
            <a:r>
              <a:rPr lang="en-US" sz="2000" dirty="0" err="1">
                <a:cs typeface="Times New Roman" panose="02020603050405020304" pitchFamily="18" charset="0"/>
              </a:rPr>
              <a:t>y</a:t>
            </a:r>
            <a:r>
              <a:rPr lang="en-US" sz="2000" baseline="-25000" dirty="0" err="1">
                <a:cs typeface="Times New Roman" panose="02020603050405020304" pitchFamily="18" charset="0"/>
              </a:rPr>
              <a:t>k</a:t>
            </a:r>
            <a:r>
              <a:rPr lang="en-US" sz="2000" dirty="0">
                <a:cs typeface="Times New Roman" panose="02020603050405020304" pitchFamily="18" charset="0"/>
              </a:rPr>
              <a:t>  are, respectively, the kth attributes (components) of data objects x and y</a:t>
            </a:r>
          </a:p>
          <a:p>
            <a:pPr marL="680657">
              <a:defRPr/>
            </a:pPr>
            <a:r>
              <a:rPr lang="en-US" sz="2000" dirty="0"/>
              <a:t>Standardization is necessary, if scales differ</a:t>
            </a:r>
          </a:p>
          <a:p>
            <a:pPr marL="680657">
              <a:defRPr/>
            </a:pPr>
            <a:r>
              <a:rPr lang="en-GB" altLang="en-US" sz="2000" dirty="0">
                <a:cs typeface="Times New Roman" panose="02020603050405020304" pitchFamily="18" charset="0"/>
              </a:rPr>
              <a:t>The Euclidean distance is always greater than or equal to zero</a:t>
            </a:r>
            <a:endParaRPr lang="en-US" altLang="en-US" sz="2000" dirty="0">
              <a:cs typeface="Times New Roman" panose="02020603050405020304" pitchFamily="18" charset="0"/>
            </a:endParaRPr>
          </a:p>
          <a:p>
            <a:pPr marL="680657">
              <a:defRPr/>
            </a:pPr>
            <a:endParaRPr lang="en-US" sz="2000" dirty="0"/>
          </a:p>
        </p:txBody>
      </p:sp>
      <p:sp>
        <p:nvSpPr>
          <p:cNvPr id="63490" name="Rectangle 2">
            <a:extLst>
              <a:ext uri="{FF2B5EF4-FFF2-40B4-BE49-F238E27FC236}">
                <a16:creationId xmlns:a16="http://schemas.microsoft.com/office/drawing/2014/main" id="{3AED72AF-AED1-4D17-B4D0-D293C442B22B}"/>
              </a:ext>
            </a:extLst>
          </p:cNvPr>
          <p:cNvSpPr>
            <a:spLocks noGrp="1" noChangeArrowheads="1"/>
          </p:cNvSpPr>
          <p:nvPr>
            <p:ph type="title" idx="4294967295"/>
          </p:nvPr>
        </p:nvSpPr>
        <p:spPr>
          <a:xfrm>
            <a:off x="323850" y="17463"/>
            <a:ext cx="6153150" cy="1247775"/>
          </a:xfrm>
        </p:spPr>
        <p:txBody>
          <a:bodyPr>
            <a:normAutofit fontScale="90000"/>
          </a:bodyPr>
          <a:lstStyle/>
          <a:p>
            <a:pPr>
              <a:defRPr/>
            </a:pPr>
            <a:r>
              <a:rPr lang="en-US" altLang="en-US" dirty="0"/>
              <a:t>Dissimilarities between Data Objects</a:t>
            </a:r>
            <a:endParaRPr lang="en-US" dirty="0"/>
          </a:p>
        </p:txBody>
      </p:sp>
      <p:pic>
        <p:nvPicPr>
          <p:cNvPr id="91140" name="Picture 47">
            <a:extLst>
              <a:ext uri="{FF2B5EF4-FFF2-40B4-BE49-F238E27FC236}">
                <a16:creationId xmlns:a16="http://schemas.microsoft.com/office/drawing/2014/main" id="{3BD0AF23-F653-4114-AF55-87AF9D706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438400"/>
            <a:ext cx="256222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DB3ADC49-7257-4D21-97BE-F392508E566A}"/>
              </a:ext>
            </a:extLst>
          </p:cNvPr>
          <p:cNvSpPr>
            <a:spLocks noGrp="1"/>
          </p:cNvSpPr>
          <p:nvPr>
            <p:ph type="ftr" sz="quarter" idx="12"/>
          </p:nvPr>
        </p:nvSpPr>
        <p:spPr/>
        <p:txBody>
          <a:bodyPr/>
          <a:lstStyle/>
          <a:p>
            <a:pPr>
              <a:defRPr/>
            </a:pPr>
            <a:r>
              <a:rPr lang="en-US"/>
              <a:t>Data Mining </a:t>
            </a:r>
            <a:endParaRPr lang="en-US" dirty="0"/>
          </a:p>
        </p:txBody>
      </p:sp>
      <p:sp>
        <p:nvSpPr>
          <p:cNvPr id="3" name="Date Placeholder 2">
            <a:extLst>
              <a:ext uri="{FF2B5EF4-FFF2-40B4-BE49-F238E27FC236}">
                <a16:creationId xmlns:a16="http://schemas.microsoft.com/office/drawing/2014/main" id="{92FA0929-6010-42EC-962C-026110DD40C6}"/>
              </a:ext>
            </a:extLst>
          </p:cNvPr>
          <p:cNvSpPr>
            <a:spLocks noGrp="1"/>
          </p:cNvSpPr>
          <p:nvPr>
            <p:ph type="dt" sz="quarter" idx="11"/>
          </p:nvPr>
        </p:nvSpPr>
        <p:spPr/>
        <p:txBody>
          <a:bodyPr/>
          <a:lstStyle/>
          <a:p>
            <a:pPr>
              <a:defRPr/>
            </a:pPr>
            <a:fld id="{4C65E77E-E0D1-46AA-A170-7D4535FBF6E9}" type="datetime1">
              <a:rPr lang="en-US"/>
              <a:pPr>
                <a:defRPr/>
              </a:pPr>
              <a:t>9/21/2023</a:t>
            </a:fld>
            <a:endParaRPr lang="en-US" dirty="0"/>
          </a:p>
        </p:txBody>
      </p:sp>
      <p:sp>
        <p:nvSpPr>
          <p:cNvPr id="91143" name="Slide Number Placeholder 4">
            <a:extLst>
              <a:ext uri="{FF2B5EF4-FFF2-40B4-BE49-F238E27FC236}">
                <a16:creationId xmlns:a16="http://schemas.microsoft.com/office/drawing/2014/main" id="{98D2B685-39E7-49EB-96D9-97C3126C1C3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9A3F98B-989A-4713-B33B-2FED3048EE73}" type="slidenum">
              <a:rPr lang="en-US" altLang="en-US" sz="1200" smtClean="0">
                <a:solidFill>
                  <a:srgbClr val="898989"/>
                </a:solidFill>
              </a:rPr>
              <a:pPr>
                <a:spcBef>
                  <a:spcPct val="0"/>
                </a:spcBef>
                <a:buFontTx/>
                <a:buNone/>
              </a:pPr>
              <a:t>81</a:t>
            </a:fld>
            <a:endParaRPr lang="en-US" altLang="en-US" sz="1200">
              <a:solidFill>
                <a:srgbClr val="898989"/>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3AA3F0EB-8EEC-40D2-84E1-53C7357DBE08}"/>
              </a:ext>
            </a:extLst>
          </p:cNvPr>
          <p:cNvSpPr>
            <a:spLocks noGrp="1" noChangeArrowheads="1"/>
          </p:cNvSpPr>
          <p:nvPr>
            <p:ph idx="1"/>
          </p:nvPr>
        </p:nvSpPr>
        <p:spPr>
          <a:xfrm>
            <a:off x="457200" y="1447800"/>
            <a:ext cx="8229600" cy="4525963"/>
          </a:xfrm>
        </p:spPr>
        <p:txBody>
          <a:bodyPr>
            <a:normAutofit/>
          </a:bodyPr>
          <a:lstStyle/>
          <a:p>
            <a:pPr marL="0" indent="0">
              <a:buFont typeface="Arial" panose="020B0604020202020204" pitchFamily="34" charset="0"/>
              <a:buNone/>
              <a:defRPr/>
            </a:pPr>
            <a:r>
              <a:rPr lang="en-US" b="1" dirty="0"/>
              <a:t>Squared Euclidean Distance </a:t>
            </a:r>
          </a:p>
          <a:p>
            <a:pPr marL="257175" indent="-257175">
              <a:defRPr/>
            </a:pPr>
            <a:r>
              <a:rPr lang="en-US" sz="2200" dirty="0">
                <a:cs typeface="Times New Roman" panose="02020603050405020304" pitchFamily="18" charset="0"/>
              </a:rPr>
              <a:t>The squared Euclidean distance, d, between two points, a and b, in one-, two-, three-, or higher dimensional space, is given by the following formula</a:t>
            </a:r>
          </a:p>
          <a:p>
            <a:pPr marL="257175" indent="-257175">
              <a:defRPr/>
            </a:pPr>
            <a:endParaRPr lang="en-US" dirty="0"/>
          </a:p>
          <a:p>
            <a:pPr marL="257175" indent="-257175">
              <a:defRPr/>
            </a:pPr>
            <a:endParaRPr lang="en-US" dirty="0"/>
          </a:p>
          <a:p>
            <a:pPr marL="557213" lvl="1" indent="-214313">
              <a:buNone/>
              <a:defRPr/>
            </a:pPr>
            <a:r>
              <a:rPr lang="en-US" dirty="0">
                <a:cs typeface="Times New Roman" panose="02020603050405020304" pitchFamily="18" charset="0"/>
              </a:rPr>
              <a:t>where n is the number of dimensions (attributes) and </a:t>
            </a:r>
            <a:r>
              <a:rPr lang="en-US" dirty="0" err="1">
                <a:cs typeface="Times New Roman" panose="02020603050405020304" pitchFamily="18" charset="0"/>
              </a:rPr>
              <a:t>x</a:t>
            </a:r>
            <a:r>
              <a:rPr lang="en-US" baseline="-25000" dirty="0" err="1">
                <a:cs typeface="Times New Roman" panose="02020603050405020304" pitchFamily="18" charset="0"/>
              </a:rPr>
              <a:t>k</a:t>
            </a:r>
            <a:r>
              <a:rPr lang="en-US" dirty="0">
                <a:cs typeface="Times New Roman" panose="02020603050405020304" pitchFamily="18" charset="0"/>
              </a:rPr>
              <a:t> and </a:t>
            </a:r>
            <a:r>
              <a:rPr lang="en-US" dirty="0" err="1">
                <a:cs typeface="Times New Roman" panose="02020603050405020304" pitchFamily="18" charset="0"/>
              </a:rPr>
              <a:t>y</a:t>
            </a:r>
            <a:r>
              <a:rPr lang="en-US" baseline="-25000" dirty="0" err="1">
                <a:cs typeface="Times New Roman" panose="02020603050405020304" pitchFamily="18" charset="0"/>
              </a:rPr>
              <a:t>k</a:t>
            </a:r>
            <a:r>
              <a:rPr lang="en-US" dirty="0">
                <a:cs typeface="Times New Roman" panose="02020603050405020304" pitchFamily="18" charset="0"/>
              </a:rPr>
              <a:t>  are, respectively, the kth attributes (components) of data objects x and y</a:t>
            </a:r>
          </a:p>
          <a:p>
            <a:pPr marL="557213" lvl="1" indent="-214313">
              <a:buFont typeface="Arial" pitchFamily="34" charset="0"/>
              <a:buNone/>
              <a:defRPr/>
            </a:pPr>
            <a:endParaRPr lang="en-US" dirty="0"/>
          </a:p>
          <a:p>
            <a:pPr marL="257175" indent="-257175">
              <a:defRPr/>
            </a:pPr>
            <a:endParaRPr lang="en-US" dirty="0"/>
          </a:p>
        </p:txBody>
      </p:sp>
      <p:sp>
        <p:nvSpPr>
          <p:cNvPr id="63490" name="Rectangle 2">
            <a:extLst>
              <a:ext uri="{FF2B5EF4-FFF2-40B4-BE49-F238E27FC236}">
                <a16:creationId xmlns:a16="http://schemas.microsoft.com/office/drawing/2014/main" id="{3AED72AF-AED1-4D17-B4D0-D293C442B22B}"/>
              </a:ext>
            </a:extLst>
          </p:cNvPr>
          <p:cNvSpPr>
            <a:spLocks noGrp="1" noChangeArrowheads="1"/>
          </p:cNvSpPr>
          <p:nvPr>
            <p:ph type="title" idx="4294967295"/>
          </p:nvPr>
        </p:nvSpPr>
        <p:spPr>
          <a:xfrm>
            <a:off x="323850" y="17463"/>
            <a:ext cx="6153150" cy="1247775"/>
          </a:xfrm>
        </p:spPr>
        <p:txBody>
          <a:bodyPr>
            <a:normAutofit fontScale="90000"/>
          </a:bodyPr>
          <a:lstStyle/>
          <a:p>
            <a:pPr>
              <a:defRPr/>
            </a:pPr>
            <a:r>
              <a:rPr lang="en-US" altLang="en-US" dirty="0"/>
              <a:t>Dissimilarities between Data Objects</a:t>
            </a:r>
            <a:endParaRPr lang="en-US" dirty="0"/>
          </a:p>
        </p:txBody>
      </p:sp>
      <p:sp>
        <p:nvSpPr>
          <p:cNvPr id="2" name="Footer Placeholder 1">
            <a:extLst>
              <a:ext uri="{FF2B5EF4-FFF2-40B4-BE49-F238E27FC236}">
                <a16:creationId xmlns:a16="http://schemas.microsoft.com/office/drawing/2014/main" id="{A521EE12-6262-4168-8657-28CEC74E341B}"/>
              </a:ext>
            </a:extLst>
          </p:cNvPr>
          <p:cNvSpPr>
            <a:spLocks noGrp="1"/>
          </p:cNvSpPr>
          <p:nvPr>
            <p:ph type="ftr" sz="quarter" idx="12"/>
          </p:nvPr>
        </p:nvSpPr>
        <p:spPr/>
        <p:txBody>
          <a:bodyPr/>
          <a:lstStyle/>
          <a:p>
            <a:pPr>
              <a:defRPr/>
            </a:pPr>
            <a:r>
              <a:rPr lang="en-US"/>
              <a:t>Data Mining </a:t>
            </a:r>
            <a:endParaRPr lang="en-US" dirty="0"/>
          </a:p>
        </p:txBody>
      </p:sp>
      <p:sp>
        <p:nvSpPr>
          <p:cNvPr id="3" name="Date Placeholder 2">
            <a:extLst>
              <a:ext uri="{FF2B5EF4-FFF2-40B4-BE49-F238E27FC236}">
                <a16:creationId xmlns:a16="http://schemas.microsoft.com/office/drawing/2014/main" id="{C7293795-9DD8-4F3A-9FE5-F2674F243B38}"/>
              </a:ext>
            </a:extLst>
          </p:cNvPr>
          <p:cNvSpPr>
            <a:spLocks noGrp="1"/>
          </p:cNvSpPr>
          <p:nvPr>
            <p:ph type="dt" sz="quarter" idx="11"/>
          </p:nvPr>
        </p:nvSpPr>
        <p:spPr/>
        <p:txBody>
          <a:bodyPr/>
          <a:lstStyle/>
          <a:p>
            <a:pPr>
              <a:defRPr/>
            </a:pPr>
            <a:fld id="{F868F5C2-AE54-4AD3-A726-2DE1C7ABB516}" type="datetime1">
              <a:rPr lang="en-US"/>
              <a:pPr>
                <a:defRPr/>
              </a:pPr>
              <a:t>9/21/2023</a:t>
            </a:fld>
            <a:endParaRPr lang="en-US" dirty="0"/>
          </a:p>
        </p:txBody>
      </p:sp>
      <p:sp>
        <p:nvSpPr>
          <p:cNvPr id="92167" name="Slide Number Placeholder 4">
            <a:extLst>
              <a:ext uri="{FF2B5EF4-FFF2-40B4-BE49-F238E27FC236}">
                <a16:creationId xmlns:a16="http://schemas.microsoft.com/office/drawing/2014/main" id="{F24B42FC-1DB7-4B45-84AB-E97F9C72C65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E46F1FD-760F-42EB-911C-0A357F6896C3}" type="slidenum">
              <a:rPr lang="en-US" altLang="en-US" sz="1200" smtClean="0">
                <a:solidFill>
                  <a:srgbClr val="898989"/>
                </a:solidFill>
              </a:rPr>
              <a:pPr>
                <a:spcBef>
                  <a:spcPct val="0"/>
                </a:spcBef>
                <a:buFontTx/>
                <a:buNone/>
              </a:pPr>
              <a:t>82</a:t>
            </a:fld>
            <a:endParaRPr lang="en-US" altLang="en-US" sz="1200">
              <a:solidFill>
                <a:srgbClr val="898989"/>
              </a:solidFill>
            </a:endParaRPr>
          </a:p>
        </p:txBody>
      </p:sp>
      <p:pic>
        <p:nvPicPr>
          <p:cNvPr id="4" name="Picture 3">
            <a:extLst>
              <a:ext uri="{FF2B5EF4-FFF2-40B4-BE49-F238E27FC236}">
                <a16:creationId xmlns:a16="http://schemas.microsoft.com/office/drawing/2014/main" id="{F594DCD1-5F47-4020-BF3A-8A1BCB770E76}"/>
              </a:ext>
            </a:extLst>
          </p:cNvPr>
          <p:cNvPicPr>
            <a:picLocks noChangeAspect="1"/>
          </p:cNvPicPr>
          <p:nvPr/>
        </p:nvPicPr>
        <p:blipFill>
          <a:blip r:embed="rId2"/>
          <a:stretch>
            <a:fillRect/>
          </a:stretch>
        </p:blipFill>
        <p:spPr>
          <a:xfrm>
            <a:off x="3252787" y="2986087"/>
            <a:ext cx="2638425" cy="88582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3">
            <a:extLst>
              <a:ext uri="{FF2B5EF4-FFF2-40B4-BE49-F238E27FC236}">
                <a16:creationId xmlns:a16="http://schemas.microsoft.com/office/drawing/2014/main" id="{D2B0E505-3C53-4967-8E16-FA6B8A6AF9F2}"/>
              </a:ext>
            </a:extLst>
          </p:cNvPr>
          <p:cNvSpPr>
            <a:spLocks noGrp="1"/>
          </p:cNvSpPr>
          <p:nvPr>
            <p:ph idx="1"/>
          </p:nvPr>
        </p:nvSpPr>
        <p:spPr>
          <a:xfrm>
            <a:off x="381000" y="1493838"/>
            <a:ext cx="8229600" cy="4525962"/>
          </a:xfrm>
        </p:spPr>
        <p:txBody>
          <a:bodyPr/>
          <a:lstStyle/>
          <a:p>
            <a:pPr fontAlgn="base">
              <a:spcAft>
                <a:spcPct val="0"/>
              </a:spcAft>
            </a:pPr>
            <a:r>
              <a:rPr lang="en-US" altLang="en-US" dirty="0" err="1">
                <a:solidFill>
                  <a:srgbClr val="000000"/>
                </a:solidFill>
              </a:rPr>
              <a:t>Minkowski</a:t>
            </a:r>
            <a:r>
              <a:rPr lang="en-US" altLang="en-US" dirty="0">
                <a:solidFill>
                  <a:srgbClr val="000000"/>
                </a:solidFill>
              </a:rPr>
              <a:t> distance is a generalization of Euclidean distance</a:t>
            </a:r>
          </a:p>
          <a:p>
            <a:pPr fontAlgn="base">
              <a:spcAft>
                <a:spcPct val="0"/>
              </a:spcAft>
            </a:pPr>
            <a:endParaRPr lang="en-US" altLang="en-US" dirty="0">
              <a:solidFill>
                <a:srgbClr val="000000"/>
              </a:solidFill>
            </a:endParaRPr>
          </a:p>
          <a:p>
            <a:pPr fontAlgn="base">
              <a:spcAft>
                <a:spcPct val="0"/>
              </a:spcAft>
            </a:pPr>
            <a:endParaRPr lang="en-US" altLang="en-US" dirty="0">
              <a:solidFill>
                <a:srgbClr val="000000"/>
              </a:solidFill>
            </a:endParaRPr>
          </a:p>
          <a:p>
            <a:pPr fontAlgn="base">
              <a:spcAft>
                <a:spcPct val="0"/>
              </a:spcAft>
            </a:pPr>
            <a:endParaRPr lang="en-US" altLang="en-US" dirty="0">
              <a:solidFill>
                <a:srgbClr val="000000"/>
              </a:solidFill>
            </a:endParaRPr>
          </a:p>
          <a:p>
            <a:pPr fontAlgn="base">
              <a:spcAft>
                <a:spcPct val="0"/>
              </a:spcAft>
            </a:pPr>
            <a:r>
              <a:rPr lang="en-US" altLang="en-US" dirty="0">
                <a:solidFill>
                  <a:srgbClr val="000000"/>
                </a:solidFill>
              </a:rPr>
              <a:t>Where </a:t>
            </a:r>
            <a:r>
              <a:rPr lang="en-US" altLang="en-US" i="1" dirty="0">
                <a:solidFill>
                  <a:srgbClr val="000000"/>
                </a:solidFill>
                <a:latin typeface="Times New Roman" panose="02020603050405020304" pitchFamily="18" charset="0"/>
                <a:cs typeface="Times New Roman" panose="02020603050405020304" pitchFamily="18" charset="0"/>
              </a:rPr>
              <a:t>r</a:t>
            </a:r>
            <a:r>
              <a:rPr lang="en-US" altLang="en-US" dirty="0">
                <a:solidFill>
                  <a:srgbClr val="000000"/>
                </a:solidFill>
              </a:rPr>
              <a:t> is a parameter, </a:t>
            </a:r>
            <a:r>
              <a:rPr lang="en-US" altLang="en-US"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n</a:t>
            </a:r>
            <a:r>
              <a:rPr lang="en-US" altLang="en-US" dirty="0">
                <a:solidFill>
                  <a:srgbClr val="000000"/>
                </a:solidFill>
              </a:rPr>
              <a:t> is the number of dimensions (attributes) and </a:t>
            </a:r>
            <a:r>
              <a:rPr lang="en-US" altLang="en-US" i="1" dirty="0" err="1">
                <a:solidFill>
                  <a:srgbClr val="000000"/>
                </a:solidFill>
                <a:latin typeface="Times New Roman" panose="02020603050405020304" pitchFamily="18" charset="0"/>
                <a:cs typeface="Times New Roman" panose="02020603050405020304" pitchFamily="18" charset="0"/>
              </a:rPr>
              <a:t>x</a:t>
            </a:r>
            <a:r>
              <a:rPr lang="en-US" altLang="en-US" i="1" baseline="-25000" dirty="0" err="1">
                <a:solidFill>
                  <a:srgbClr val="000000"/>
                </a:solidFill>
                <a:latin typeface="Times New Roman" panose="02020603050405020304" pitchFamily="18" charset="0"/>
                <a:cs typeface="Times New Roman" panose="02020603050405020304" pitchFamily="18" charset="0"/>
              </a:rPr>
              <a:t>k</a:t>
            </a:r>
            <a:r>
              <a:rPr lang="en-US" altLang="en-US" dirty="0">
                <a:solidFill>
                  <a:srgbClr val="000000"/>
                </a:solidFill>
              </a:rPr>
              <a:t> and </a:t>
            </a:r>
            <a:r>
              <a:rPr lang="en-US" altLang="en-US" i="1" dirty="0" err="1">
                <a:solidFill>
                  <a:srgbClr val="000000"/>
                </a:solidFill>
                <a:latin typeface="Times New Roman" panose="02020603050405020304" pitchFamily="18" charset="0"/>
                <a:cs typeface="Times New Roman" panose="02020603050405020304" pitchFamily="18" charset="0"/>
              </a:rPr>
              <a:t>y</a:t>
            </a:r>
            <a:r>
              <a:rPr lang="en-US" altLang="en-US" i="1" baseline="-25000" dirty="0" err="1">
                <a:solidFill>
                  <a:srgbClr val="000000"/>
                </a:solidFill>
                <a:latin typeface="Times New Roman" panose="02020603050405020304" pitchFamily="18" charset="0"/>
                <a:cs typeface="Times New Roman" panose="02020603050405020304" pitchFamily="18" charset="0"/>
              </a:rPr>
              <a:t>k</a:t>
            </a:r>
            <a:r>
              <a:rPr lang="en-US" altLang="en-US" dirty="0">
                <a:solidFill>
                  <a:srgbClr val="000000"/>
                </a:solidFill>
              </a:rPr>
              <a:t> are, respectively, the </a:t>
            </a:r>
            <a:r>
              <a:rPr lang="en-US" altLang="en-US" i="1" dirty="0">
                <a:solidFill>
                  <a:srgbClr val="000000"/>
                </a:solidFill>
                <a:latin typeface="Times New Roman" panose="02020603050405020304" pitchFamily="18" charset="0"/>
                <a:cs typeface="Times New Roman" panose="02020603050405020304" pitchFamily="18" charset="0"/>
              </a:rPr>
              <a:t>k</a:t>
            </a:r>
            <a:r>
              <a:rPr lang="en-US" altLang="en-US" baseline="30000" dirty="0">
                <a:solidFill>
                  <a:srgbClr val="000000"/>
                </a:solidFill>
                <a:latin typeface="Times New Roman" panose="02020603050405020304" pitchFamily="18" charset="0"/>
                <a:cs typeface="Times New Roman" panose="02020603050405020304" pitchFamily="18" charset="0"/>
              </a:rPr>
              <a:t>th</a:t>
            </a:r>
            <a:r>
              <a:rPr lang="en-US" altLang="en-US" dirty="0">
                <a:solidFill>
                  <a:srgbClr val="000000"/>
                </a:solidFill>
              </a:rPr>
              <a:t> attributes (components) of data objects </a:t>
            </a:r>
            <a:r>
              <a:rPr lang="en-US" altLang="en-US" b="1" i="1" dirty="0">
                <a:solidFill>
                  <a:srgbClr val="000000"/>
                </a:solidFill>
                <a:latin typeface="Times New Roman" panose="02020603050405020304" pitchFamily="18" charset="0"/>
                <a:cs typeface="Times New Roman" panose="02020603050405020304" pitchFamily="18" charset="0"/>
              </a:rPr>
              <a:t>x</a:t>
            </a:r>
            <a:r>
              <a:rPr lang="en-US" altLang="en-US" dirty="0">
                <a:solidFill>
                  <a:srgbClr val="000000"/>
                </a:solidFill>
              </a:rPr>
              <a:t> and </a:t>
            </a:r>
            <a:r>
              <a:rPr lang="en-US" altLang="en-US" b="1" i="1" dirty="0">
                <a:solidFill>
                  <a:srgbClr val="000000"/>
                </a:solidFill>
                <a:latin typeface="Times New Roman" panose="02020603050405020304" pitchFamily="18" charset="0"/>
                <a:cs typeface="Times New Roman" panose="02020603050405020304" pitchFamily="18" charset="0"/>
              </a:rPr>
              <a:t>y</a:t>
            </a:r>
            <a:endParaRPr lang="en-US" altLang="en-US" dirty="0">
              <a:solidFill>
                <a:srgbClr val="000000"/>
              </a:solidFill>
            </a:endParaRPr>
          </a:p>
          <a:p>
            <a:pPr fontAlgn="base">
              <a:spcAft>
                <a:spcPct val="0"/>
              </a:spcAft>
            </a:pPr>
            <a:endParaRPr lang="en-US" altLang="en-US" dirty="0">
              <a:solidFill>
                <a:srgbClr val="000000"/>
              </a:solidFill>
            </a:endParaRPr>
          </a:p>
          <a:p>
            <a:pPr fontAlgn="base">
              <a:spcAft>
                <a:spcPct val="0"/>
              </a:spcAft>
            </a:pPr>
            <a:endParaRPr lang="en-US" altLang="en-US" dirty="0"/>
          </a:p>
        </p:txBody>
      </p:sp>
      <p:sp>
        <p:nvSpPr>
          <p:cNvPr id="2" name="Title 1">
            <a:extLst>
              <a:ext uri="{FF2B5EF4-FFF2-40B4-BE49-F238E27FC236}">
                <a16:creationId xmlns:a16="http://schemas.microsoft.com/office/drawing/2014/main" id="{E9E6BC95-9DAA-4ED6-A033-E0FECF0E356A}"/>
              </a:ext>
            </a:extLst>
          </p:cNvPr>
          <p:cNvSpPr>
            <a:spLocks noGrp="1"/>
          </p:cNvSpPr>
          <p:nvPr>
            <p:ph type="title" idx="4294967295"/>
          </p:nvPr>
        </p:nvSpPr>
        <p:spPr>
          <a:xfrm>
            <a:off x="330200" y="166688"/>
            <a:ext cx="8229600" cy="1143000"/>
          </a:xfrm>
        </p:spPr>
        <p:txBody>
          <a:bodyPr/>
          <a:lstStyle/>
          <a:p>
            <a:pPr>
              <a:defRPr/>
            </a:pPr>
            <a:r>
              <a:rPr lang="en-US" altLang="en-US" dirty="0" err="1"/>
              <a:t>Minkowski</a:t>
            </a:r>
            <a:r>
              <a:rPr lang="en-US" altLang="en-US" dirty="0"/>
              <a:t> Distance</a:t>
            </a:r>
            <a:endParaRPr lang="en-US" dirty="0"/>
          </a:p>
        </p:txBody>
      </p:sp>
      <p:pic>
        <p:nvPicPr>
          <p:cNvPr id="94212" name="Picture 48">
            <a:extLst>
              <a:ext uri="{FF2B5EF4-FFF2-40B4-BE49-F238E27FC236}">
                <a16:creationId xmlns:a16="http://schemas.microsoft.com/office/drawing/2014/main" id="{43E56A05-7050-431D-9E7A-7FCE50172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74900"/>
            <a:ext cx="38322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32998C3B-5B72-437D-911A-3A5EFA574EF8}"/>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3FBBE859-AE71-4AB4-BC16-9DCE063FC800}"/>
              </a:ext>
            </a:extLst>
          </p:cNvPr>
          <p:cNvSpPr>
            <a:spLocks noGrp="1"/>
          </p:cNvSpPr>
          <p:nvPr>
            <p:ph type="dt" sz="quarter" idx="11"/>
          </p:nvPr>
        </p:nvSpPr>
        <p:spPr/>
        <p:txBody>
          <a:bodyPr/>
          <a:lstStyle/>
          <a:p>
            <a:pPr>
              <a:defRPr/>
            </a:pPr>
            <a:fld id="{912C145D-9FE1-4547-B1C0-5A7B02F8A13C}" type="datetime1">
              <a:rPr lang="en-US"/>
              <a:pPr>
                <a:defRPr/>
              </a:pPr>
              <a:t>9/21/2023</a:t>
            </a:fld>
            <a:endParaRPr lang="en-US" dirty="0"/>
          </a:p>
        </p:txBody>
      </p:sp>
      <p:sp>
        <p:nvSpPr>
          <p:cNvPr id="94215" name="Slide Number Placeholder 5">
            <a:extLst>
              <a:ext uri="{FF2B5EF4-FFF2-40B4-BE49-F238E27FC236}">
                <a16:creationId xmlns:a16="http://schemas.microsoft.com/office/drawing/2014/main" id="{2F29E53D-EFB9-42EE-9040-D30FA472384D}"/>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1AFF148-4EB6-4FBD-AB80-1A12D745DAA3}" type="slidenum">
              <a:rPr lang="en-US" altLang="en-US" sz="1200" smtClean="0">
                <a:solidFill>
                  <a:srgbClr val="898989"/>
                </a:solidFill>
              </a:rPr>
              <a:pPr>
                <a:spcBef>
                  <a:spcPct val="0"/>
                </a:spcBef>
                <a:buFontTx/>
                <a:buNone/>
              </a:pPr>
              <a:t>83</a:t>
            </a:fld>
            <a:endParaRPr lang="en-US" altLang="en-US" sz="1200">
              <a:solidFill>
                <a:srgbClr val="898989"/>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2">
            <a:extLst>
              <a:ext uri="{FF2B5EF4-FFF2-40B4-BE49-F238E27FC236}">
                <a16:creationId xmlns:a16="http://schemas.microsoft.com/office/drawing/2014/main" id="{7D67F229-AFC8-46BE-A0A8-62624377444A}"/>
              </a:ext>
            </a:extLst>
          </p:cNvPr>
          <p:cNvSpPr>
            <a:spLocks noGrp="1"/>
          </p:cNvSpPr>
          <p:nvPr>
            <p:ph idx="1"/>
          </p:nvPr>
        </p:nvSpPr>
        <p:spPr>
          <a:xfrm>
            <a:off x="457200" y="1447800"/>
            <a:ext cx="8229600" cy="4525963"/>
          </a:xfrm>
        </p:spPr>
        <p:txBody>
          <a:bodyPr/>
          <a:lstStyle/>
          <a:p>
            <a:pPr fontAlgn="base">
              <a:spcAft>
                <a:spcPct val="0"/>
              </a:spcAft>
              <a:defRPr/>
            </a:pPr>
            <a:r>
              <a:rPr lang="en-US" altLang="en-US" i="1" dirty="0">
                <a:cs typeface="Times New Roman" panose="02020603050405020304" pitchFamily="18" charset="0"/>
              </a:rPr>
              <a:t>r</a:t>
            </a:r>
            <a:r>
              <a:rPr lang="en-US" altLang="en-US" dirty="0">
                <a:cs typeface="Times New Roman" panose="02020603050405020304" pitchFamily="18" charset="0"/>
              </a:rPr>
              <a:t> = 1.  City block (Manhattan, taxicab, L</a:t>
            </a:r>
            <a:r>
              <a:rPr lang="en-US" altLang="en-US" baseline="-30000" dirty="0">
                <a:cs typeface="Times New Roman" panose="02020603050405020304" pitchFamily="18" charset="0"/>
              </a:rPr>
              <a:t>1</a:t>
            </a:r>
            <a:r>
              <a:rPr lang="en-US" altLang="en-US" dirty="0">
                <a:cs typeface="Times New Roman" panose="02020603050405020304" pitchFamily="18" charset="0"/>
              </a:rPr>
              <a:t> norm) distance</a:t>
            </a:r>
          </a:p>
          <a:p>
            <a:pPr lvl="1">
              <a:defRPr/>
            </a:pPr>
            <a:r>
              <a:rPr lang="en-US" altLang="en-US" sz="2200" dirty="0">
                <a:cs typeface="Times New Roman" panose="02020603050405020304" pitchFamily="18" charset="0"/>
              </a:rPr>
              <a:t>d(</a:t>
            </a:r>
            <a:r>
              <a:rPr lang="en-US" altLang="en-US" sz="2200" dirty="0" err="1">
                <a:cs typeface="Times New Roman" panose="02020603050405020304" pitchFamily="18" charset="0"/>
              </a:rPr>
              <a:t>x,y</a:t>
            </a:r>
            <a:r>
              <a:rPr lang="en-US" altLang="en-US" sz="2200" dirty="0">
                <a:cs typeface="Times New Roman" panose="02020603050405020304" pitchFamily="18" charset="0"/>
              </a:rPr>
              <a:t>)= |x1 – y1| + |x2- y2| + … +|</a:t>
            </a:r>
            <a:r>
              <a:rPr lang="en-US" altLang="en-US" sz="2200" dirty="0" err="1">
                <a:cs typeface="Times New Roman" panose="02020603050405020304" pitchFamily="18" charset="0"/>
              </a:rPr>
              <a:t>xn-yn</a:t>
            </a:r>
            <a:r>
              <a:rPr lang="en-US" altLang="en-US" sz="2200" dirty="0">
                <a:cs typeface="Times New Roman" panose="02020603050405020304" pitchFamily="18" charset="0"/>
              </a:rPr>
              <a:t>|</a:t>
            </a:r>
          </a:p>
          <a:p>
            <a:pPr marL="914400" lvl="2" indent="0">
              <a:buFont typeface="Arial" panose="020B0604020202020204" pitchFamily="34" charset="0"/>
              <a:buNone/>
              <a:defRPr/>
            </a:pPr>
            <a:r>
              <a:rPr lang="en-GB" altLang="en-US" sz="2000" dirty="0">
                <a:cs typeface="Times New Roman" panose="02020603050405020304" pitchFamily="18" charset="0"/>
              </a:rPr>
              <a:t>The City block distance is always greater than or equal to zero</a:t>
            </a:r>
            <a:endParaRPr lang="en-US" altLang="en-US" sz="2000" dirty="0">
              <a:cs typeface="Times New Roman" panose="02020603050405020304" pitchFamily="18" charset="0"/>
            </a:endParaRPr>
          </a:p>
          <a:p>
            <a:pPr fontAlgn="base">
              <a:spcAft>
                <a:spcPct val="0"/>
              </a:spcAft>
              <a:defRPr/>
            </a:pPr>
            <a:r>
              <a:rPr lang="en-US" altLang="en-US" i="1" dirty="0">
                <a:cs typeface="Times New Roman" panose="02020603050405020304" pitchFamily="18" charset="0"/>
              </a:rPr>
              <a:t>r</a:t>
            </a:r>
            <a:r>
              <a:rPr lang="en-US" altLang="en-US" dirty="0">
                <a:cs typeface="Times New Roman" panose="02020603050405020304" pitchFamily="18" charset="0"/>
              </a:rPr>
              <a:t> = 2.  Euclidean distance or L</a:t>
            </a:r>
            <a:r>
              <a:rPr lang="en-US" altLang="en-US" baseline="-25000" dirty="0">
                <a:cs typeface="Times New Roman" panose="02020603050405020304" pitchFamily="18" charset="0"/>
              </a:rPr>
              <a:t>2</a:t>
            </a:r>
            <a:r>
              <a:rPr lang="en-US" altLang="en-US" dirty="0">
                <a:cs typeface="Times New Roman" panose="02020603050405020304" pitchFamily="18" charset="0"/>
              </a:rPr>
              <a:t> norm</a:t>
            </a:r>
          </a:p>
          <a:p>
            <a:pPr lvl="1">
              <a:defRPr/>
            </a:pPr>
            <a:r>
              <a:rPr lang="en-US" altLang="en-US" sz="2200" dirty="0">
                <a:cs typeface="Times New Roman" panose="02020603050405020304" pitchFamily="18" charset="0"/>
              </a:rPr>
              <a:t>d(</a:t>
            </a:r>
            <a:r>
              <a:rPr lang="en-US" altLang="en-US" sz="2200" dirty="0" err="1">
                <a:cs typeface="Times New Roman" panose="02020603050405020304" pitchFamily="18" charset="0"/>
              </a:rPr>
              <a:t>x,y</a:t>
            </a:r>
            <a:r>
              <a:rPr lang="en-US" altLang="en-US" sz="2200" dirty="0">
                <a:cs typeface="Times New Roman" panose="02020603050405020304" pitchFamily="18" charset="0"/>
              </a:rPr>
              <a:t>)= (|x1 – y1|</a:t>
            </a:r>
            <a:r>
              <a:rPr lang="en-US" altLang="en-US" sz="2200" baseline="30000" dirty="0">
                <a:cs typeface="Times New Roman" panose="02020603050405020304" pitchFamily="18" charset="0"/>
              </a:rPr>
              <a:t>2 </a:t>
            </a:r>
            <a:r>
              <a:rPr lang="en-US" altLang="en-US" sz="2200" dirty="0">
                <a:cs typeface="Times New Roman" panose="02020603050405020304" pitchFamily="18" charset="0"/>
              </a:rPr>
              <a:t>+ |x2- y2|</a:t>
            </a:r>
            <a:r>
              <a:rPr lang="en-US" altLang="en-US" sz="2200" baseline="30000" dirty="0">
                <a:cs typeface="Times New Roman" panose="02020603050405020304" pitchFamily="18" charset="0"/>
              </a:rPr>
              <a:t>2</a:t>
            </a:r>
            <a:r>
              <a:rPr lang="en-US" altLang="en-US" sz="2200" dirty="0">
                <a:cs typeface="Times New Roman" panose="02020603050405020304" pitchFamily="18" charset="0"/>
              </a:rPr>
              <a:t> + … +|xn-yn|</a:t>
            </a:r>
            <a:r>
              <a:rPr lang="en-US" altLang="en-US" sz="2200" baseline="30000" dirty="0">
                <a:cs typeface="Times New Roman" panose="02020603050405020304" pitchFamily="18" charset="0"/>
              </a:rPr>
              <a:t>2</a:t>
            </a:r>
            <a:r>
              <a:rPr lang="en-US" altLang="en-US" sz="2200" dirty="0">
                <a:cs typeface="Times New Roman" panose="02020603050405020304" pitchFamily="18" charset="0"/>
              </a:rPr>
              <a:t>)</a:t>
            </a:r>
            <a:r>
              <a:rPr lang="en-US" altLang="en-US" sz="2200" baseline="30000" dirty="0">
                <a:cs typeface="Times New Roman" panose="02020603050405020304" pitchFamily="18" charset="0"/>
              </a:rPr>
              <a:t>1/2</a:t>
            </a:r>
          </a:p>
          <a:p>
            <a:pPr fontAlgn="base">
              <a:spcAft>
                <a:spcPct val="0"/>
              </a:spcAft>
              <a:defRPr/>
            </a:pPr>
            <a:endParaRPr lang="en-US" altLang="en-US" i="1" dirty="0">
              <a:cs typeface="Times New Roman" panose="02020603050405020304" pitchFamily="18" charset="0"/>
            </a:endParaRPr>
          </a:p>
          <a:p>
            <a:pPr fontAlgn="base">
              <a:spcAft>
                <a:spcPct val="0"/>
              </a:spcAft>
              <a:defRPr/>
            </a:pPr>
            <a:r>
              <a:rPr lang="en-US" altLang="en-US" i="1" dirty="0">
                <a:cs typeface="Times New Roman" panose="02020603050405020304" pitchFamily="18" charset="0"/>
              </a:rPr>
              <a:t>r</a:t>
            </a:r>
            <a:r>
              <a:rPr lang="en-US" altLang="en-US" dirty="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cs typeface="Times New Roman" panose="02020603050405020304" pitchFamily="18" charset="0"/>
              </a:rPr>
              <a:t>.  “supremum” (</a:t>
            </a:r>
            <a:r>
              <a:rPr lang="en-US" altLang="en-US" dirty="0" err="1">
                <a:cs typeface="Times New Roman" panose="02020603050405020304" pitchFamily="18" charset="0"/>
              </a:rPr>
              <a:t>L</a:t>
            </a:r>
            <a:r>
              <a:rPr lang="en-US" altLang="en-US" baseline="-30000" dirty="0" err="1">
                <a:cs typeface="Times New Roman" panose="02020603050405020304" pitchFamily="18" charset="0"/>
              </a:rPr>
              <a:t>max</a:t>
            </a:r>
            <a:r>
              <a:rPr lang="en-US" altLang="en-US" baseline="-30000" dirty="0">
                <a:cs typeface="Times New Roman" panose="02020603050405020304" pitchFamily="18" charset="0"/>
              </a:rPr>
              <a:t> </a:t>
            </a:r>
            <a:r>
              <a:rPr lang="en-US" altLang="en-US" dirty="0">
                <a:cs typeface="Times New Roman" panose="02020603050405020304" pitchFamily="18" charset="0"/>
              </a:rPr>
              <a:t>norm, L</a:t>
            </a:r>
            <a:r>
              <a:rPr lang="en-US" altLang="en-US"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baseline="-30000" dirty="0">
                <a:cs typeface="Times New Roman" panose="02020603050405020304" pitchFamily="18" charset="0"/>
              </a:rPr>
              <a:t> </a:t>
            </a:r>
            <a:r>
              <a:rPr lang="en-US" altLang="en-US" dirty="0">
                <a:cs typeface="Times New Roman" panose="02020603050405020304" pitchFamily="18" charset="0"/>
              </a:rPr>
              <a:t>norm) distance</a:t>
            </a:r>
          </a:p>
          <a:p>
            <a:pPr marL="557213" lvl="1" indent="-214313" fontAlgn="base">
              <a:spcAft>
                <a:spcPct val="0"/>
              </a:spcAft>
              <a:defRPr/>
            </a:pPr>
            <a:r>
              <a:rPr lang="en-US" altLang="en-US" dirty="0">
                <a:cs typeface="Times New Roman" panose="02020603050405020304" pitchFamily="18" charset="0"/>
              </a:rPr>
              <a:t>This is the maximum difference between any component of the vectors</a:t>
            </a:r>
          </a:p>
          <a:p>
            <a:pPr marL="693738" lvl="2" indent="-214313">
              <a:defRPr/>
            </a:pPr>
            <a:r>
              <a:rPr lang="en-US" altLang="en-US" dirty="0"/>
              <a:t>d(</a:t>
            </a:r>
            <a:r>
              <a:rPr lang="en-US" altLang="en-US" dirty="0" err="1"/>
              <a:t>x,y</a:t>
            </a:r>
            <a:r>
              <a:rPr lang="en-US" altLang="en-US" dirty="0"/>
              <a:t>) = max {</a:t>
            </a:r>
            <a:r>
              <a:rPr lang="en-US" altLang="en-US" dirty="0">
                <a:cs typeface="Times New Roman" panose="02020603050405020304" pitchFamily="18" charset="0"/>
              </a:rPr>
              <a:t>|x1 – y1|, |x2- y2|,  … ,|</a:t>
            </a:r>
            <a:r>
              <a:rPr lang="en-US" altLang="en-US" dirty="0" err="1">
                <a:cs typeface="Times New Roman" panose="02020603050405020304" pitchFamily="18" charset="0"/>
              </a:rPr>
              <a:t>xn-yn</a:t>
            </a:r>
            <a:r>
              <a:rPr lang="en-US" altLang="en-US" dirty="0">
                <a:cs typeface="Times New Roman" panose="02020603050405020304" pitchFamily="18" charset="0"/>
              </a:rPr>
              <a:t>|}</a:t>
            </a:r>
            <a:endParaRPr lang="en-US" altLang="en-US" dirty="0"/>
          </a:p>
          <a:p>
            <a:pPr fontAlgn="base">
              <a:spcAft>
                <a:spcPct val="0"/>
              </a:spcAft>
              <a:defRPr/>
            </a:pPr>
            <a:endParaRPr lang="en-US" altLang="en-US" dirty="0"/>
          </a:p>
        </p:txBody>
      </p:sp>
      <p:sp>
        <p:nvSpPr>
          <p:cNvPr id="2" name="Title 1">
            <a:extLst>
              <a:ext uri="{FF2B5EF4-FFF2-40B4-BE49-F238E27FC236}">
                <a16:creationId xmlns:a16="http://schemas.microsoft.com/office/drawing/2014/main" id="{91E6F632-B466-4858-A90B-ACEFED46A32B}"/>
              </a:ext>
            </a:extLst>
          </p:cNvPr>
          <p:cNvSpPr>
            <a:spLocks noGrp="1"/>
          </p:cNvSpPr>
          <p:nvPr>
            <p:ph type="title" idx="4294967295"/>
          </p:nvPr>
        </p:nvSpPr>
        <p:spPr>
          <a:xfrm>
            <a:off x="304800" y="44450"/>
            <a:ext cx="5638800" cy="1143000"/>
          </a:xfrm>
        </p:spPr>
        <p:txBody>
          <a:bodyPr>
            <a:normAutofit fontScale="90000"/>
          </a:bodyPr>
          <a:lstStyle/>
          <a:p>
            <a:pPr>
              <a:defRPr/>
            </a:pPr>
            <a:r>
              <a:rPr lang="en-US" altLang="en-US" dirty="0" err="1"/>
              <a:t>Minkowski</a:t>
            </a:r>
            <a:r>
              <a:rPr lang="en-US" altLang="en-US" dirty="0"/>
              <a:t> Distance: Examples</a:t>
            </a:r>
            <a:endParaRPr lang="en-US" dirty="0"/>
          </a:p>
        </p:txBody>
      </p:sp>
      <p:sp>
        <p:nvSpPr>
          <p:cNvPr id="3" name="Footer Placeholder 2">
            <a:extLst>
              <a:ext uri="{FF2B5EF4-FFF2-40B4-BE49-F238E27FC236}">
                <a16:creationId xmlns:a16="http://schemas.microsoft.com/office/drawing/2014/main" id="{2168BAC4-B7F3-4DE8-98E1-2507DACDF7EC}"/>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D65976CE-1FA9-4B8A-BE9A-D6F90EFBDA8A}"/>
              </a:ext>
            </a:extLst>
          </p:cNvPr>
          <p:cNvSpPr>
            <a:spLocks noGrp="1"/>
          </p:cNvSpPr>
          <p:nvPr>
            <p:ph type="dt" sz="quarter" idx="11"/>
          </p:nvPr>
        </p:nvSpPr>
        <p:spPr/>
        <p:txBody>
          <a:bodyPr/>
          <a:lstStyle/>
          <a:p>
            <a:pPr>
              <a:defRPr/>
            </a:pPr>
            <a:fld id="{A971C56D-2B8E-4B8E-A25D-A6961C3FF5BE}" type="datetime1">
              <a:rPr lang="en-US"/>
              <a:pPr>
                <a:defRPr/>
              </a:pPr>
              <a:t>9/21/2023</a:t>
            </a:fld>
            <a:endParaRPr lang="en-US" dirty="0"/>
          </a:p>
        </p:txBody>
      </p:sp>
      <p:sp>
        <p:nvSpPr>
          <p:cNvPr id="95238" name="Slide Number Placeholder 5">
            <a:extLst>
              <a:ext uri="{FF2B5EF4-FFF2-40B4-BE49-F238E27FC236}">
                <a16:creationId xmlns:a16="http://schemas.microsoft.com/office/drawing/2014/main" id="{93276A59-1954-4C7A-8331-AC424934093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EB229D1-86B6-4A83-A89C-3E0004C076C2}" type="slidenum">
              <a:rPr lang="en-US" altLang="en-US" sz="1200" smtClean="0">
                <a:solidFill>
                  <a:srgbClr val="898989"/>
                </a:solidFill>
              </a:rPr>
              <a:pPr>
                <a:spcBef>
                  <a:spcPct val="0"/>
                </a:spcBef>
                <a:buFontTx/>
                <a:buNone/>
              </a:pPr>
              <a:t>84</a:t>
            </a:fld>
            <a:endParaRPr lang="en-US" altLang="en-US" sz="1200">
              <a:solidFill>
                <a:srgbClr val="898989"/>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A275-1BD1-47B5-BBE1-2E6CF5E76ADC}"/>
              </a:ext>
            </a:extLst>
          </p:cNvPr>
          <p:cNvSpPr>
            <a:spLocks noGrp="1"/>
          </p:cNvSpPr>
          <p:nvPr>
            <p:ph type="title" idx="4294967295"/>
          </p:nvPr>
        </p:nvSpPr>
        <p:spPr>
          <a:xfrm>
            <a:off x="333375" y="107950"/>
            <a:ext cx="8229600" cy="1143000"/>
          </a:xfrm>
        </p:spPr>
        <p:txBody>
          <a:bodyPr/>
          <a:lstStyle/>
          <a:p>
            <a:pPr>
              <a:defRPr/>
            </a:pPr>
            <a:r>
              <a:rPr lang="en-US" altLang="en-US" dirty="0" err="1"/>
              <a:t>Minkowski</a:t>
            </a:r>
            <a:r>
              <a:rPr lang="en-US" altLang="en-US" dirty="0"/>
              <a:t> Distance</a:t>
            </a:r>
            <a:endParaRPr lang="en-US" dirty="0"/>
          </a:p>
        </p:txBody>
      </p:sp>
      <p:pic>
        <p:nvPicPr>
          <p:cNvPr id="96259" name="Picture 3">
            <a:extLst>
              <a:ext uri="{FF2B5EF4-FFF2-40B4-BE49-F238E27FC236}">
                <a16:creationId xmlns:a16="http://schemas.microsoft.com/office/drawing/2014/main" id="{F9FC19BF-604B-47D6-9092-72EFE60AED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488" y="1371600"/>
            <a:ext cx="85947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75468552-49D5-4504-831A-2D5E39B37E1D}"/>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2DE7EA0C-64E3-4F48-88B1-1DE10081BBFA}"/>
              </a:ext>
            </a:extLst>
          </p:cNvPr>
          <p:cNvSpPr>
            <a:spLocks noGrp="1"/>
          </p:cNvSpPr>
          <p:nvPr>
            <p:ph type="dt" sz="quarter" idx="11"/>
          </p:nvPr>
        </p:nvSpPr>
        <p:spPr/>
        <p:txBody>
          <a:bodyPr/>
          <a:lstStyle/>
          <a:p>
            <a:pPr>
              <a:defRPr/>
            </a:pPr>
            <a:fld id="{F8A00CEC-39EC-4549-B063-45CDAF014A26}" type="datetime1">
              <a:rPr lang="en-US"/>
              <a:pPr>
                <a:defRPr/>
              </a:pPr>
              <a:t>9/21/2023</a:t>
            </a:fld>
            <a:endParaRPr lang="en-US" dirty="0"/>
          </a:p>
        </p:txBody>
      </p:sp>
      <p:sp>
        <p:nvSpPr>
          <p:cNvPr id="96262" name="Slide Number Placeholder 5">
            <a:extLst>
              <a:ext uri="{FF2B5EF4-FFF2-40B4-BE49-F238E27FC236}">
                <a16:creationId xmlns:a16="http://schemas.microsoft.com/office/drawing/2014/main" id="{B99B4773-10B9-4E03-B012-9302F00DE5B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C13B691-9935-44E7-AC86-258B5564A94A}" type="slidenum">
              <a:rPr lang="en-US" altLang="en-US" sz="1200" smtClean="0">
                <a:solidFill>
                  <a:srgbClr val="898989"/>
                </a:solidFill>
              </a:rPr>
              <a:pPr>
                <a:spcBef>
                  <a:spcPct val="0"/>
                </a:spcBef>
                <a:buFontTx/>
                <a:buNone/>
              </a:pPr>
              <a:t>85</a:t>
            </a:fld>
            <a:endParaRPr lang="en-US" altLang="en-US" sz="1200">
              <a:solidFill>
                <a:srgbClr val="898989"/>
              </a:solidFill>
            </a:endParaRPr>
          </a:p>
        </p:txBody>
      </p:sp>
      <p:pic>
        <p:nvPicPr>
          <p:cNvPr id="5" name="Picture 4">
            <a:extLst>
              <a:ext uri="{FF2B5EF4-FFF2-40B4-BE49-F238E27FC236}">
                <a16:creationId xmlns:a16="http://schemas.microsoft.com/office/drawing/2014/main" id="{7968217C-9C4B-47CA-900E-DCD9866BCAF6}"/>
              </a:ext>
            </a:extLst>
          </p:cNvPr>
          <p:cNvPicPr>
            <a:picLocks noChangeAspect="1"/>
          </p:cNvPicPr>
          <p:nvPr/>
        </p:nvPicPr>
        <p:blipFill>
          <a:blip r:embed="rId3"/>
          <a:stretch>
            <a:fillRect/>
          </a:stretch>
        </p:blipFill>
        <p:spPr>
          <a:xfrm>
            <a:off x="189353" y="4071144"/>
            <a:ext cx="3508863" cy="1720056"/>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13DB6-ADEA-4A42-9178-417886D19997}"/>
              </a:ext>
            </a:extLst>
          </p:cNvPr>
          <p:cNvSpPr>
            <a:spLocks noGrp="1"/>
          </p:cNvSpPr>
          <p:nvPr>
            <p:ph idx="1"/>
          </p:nvPr>
        </p:nvSpPr>
        <p:spPr>
          <a:xfrm>
            <a:off x="457200" y="1524000"/>
            <a:ext cx="8229600" cy="4525963"/>
          </a:xfrm>
        </p:spPr>
        <p:txBody>
          <a:bodyPr>
            <a:normAutofit/>
          </a:bodyPr>
          <a:lstStyle/>
          <a:p>
            <a:pPr>
              <a:defRPr/>
            </a:pPr>
            <a:r>
              <a:rPr lang="en-US" dirty="0"/>
              <a:t>Distance is often used to refer to dissimilarities</a:t>
            </a:r>
          </a:p>
          <a:p>
            <a:pPr marL="457200" lvl="1" indent="-457200">
              <a:spcBef>
                <a:spcPts val="900"/>
              </a:spcBef>
              <a:spcAft>
                <a:spcPts val="150"/>
              </a:spcAft>
              <a:buSzPct val="100000"/>
              <a:buFont typeface="+mj-lt"/>
              <a:buAutoNum type="arabicPeriod"/>
              <a:defRPr/>
            </a:pPr>
            <a:r>
              <a:rPr lang="en-US" altLang="en-US" dirty="0"/>
              <a:t>Non negativity/Positivity:</a:t>
            </a:r>
          </a:p>
          <a:p>
            <a:pPr marL="662940" lvl="2" indent="-342900">
              <a:spcBef>
                <a:spcPts val="900"/>
              </a:spcBef>
              <a:spcAft>
                <a:spcPts val="150"/>
              </a:spcAft>
              <a:buSzPct val="100000"/>
              <a:defRPr/>
            </a:pPr>
            <a:r>
              <a:rPr lang="en-US" altLang="en-US" i="1" dirty="0"/>
              <a:t>d(p, q) </a:t>
            </a:r>
            <a:r>
              <a:rPr lang="en-US" altLang="en-US" i="1" dirty="0">
                <a:sym typeface="Symbol" panose="05050102010706020507" pitchFamily="18" charset="2"/>
              </a:rPr>
              <a:t></a:t>
            </a:r>
            <a:r>
              <a:rPr lang="en-US" altLang="en-US" i="1" dirty="0"/>
              <a:t> 0</a:t>
            </a:r>
            <a:r>
              <a:rPr lang="en-US" altLang="en-US" dirty="0"/>
              <a:t>   for all </a:t>
            </a:r>
            <a:r>
              <a:rPr lang="en-US" altLang="en-US" i="1" dirty="0"/>
              <a:t>p</a:t>
            </a:r>
            <a:r>
              <a:rPr lang="en-US" altLang="en-US" dirty="0"/>
              <a:t> and </a:t>
            </a:r>
            <a:r>
              <a:rPr lang="en-US" altLang="en-US" i="1" dirty="0"/>
              <a:t>q</a:t>
            </a:r>
            <a:r>
              <a:rPr lang="en-US" altLang="en-US" dirty="0"/>
              <a:t> and </a:t>
            </a:r>
            <a:r>
              <a:rPr lang="en-US" altLang="en-US" i="1" dirty="0"/>
              <a:t>d(p, q) = 0</a:t>
            </a:r>
            <a:r>
              <a:rPr lang="en-US" altLang="en-US" dirty="0"/>
              <a:t> only if </a:t>
            </a:r>
            <a:r>
              <a:rPr lang="en-US" altLang="en-US" i="1" dirty="0"/>
              <a:t>p</a:t>
            </a:r>
            <a:r>
              <a:rPr lang="en-US" altLang="en-US" dirty="0"/>
              <a:t> </a:t>
            </a:r>
            <a:r>
              <a:rPr lang="en-US" altLang="en-US" i="1" dirty="0"/>
              <a:t>= q</a:t>
            </a:r>
            <a:endParaRPr lang="en-US" altLang="en-US" dirty="0"/>
          </a:p>
          <a:p>
            <a:pPr marL="457200" lvl="1" indent="-457200">
              <a:spcBef>
                <a:spcPts val="900"/>
              </a:spcBef>
              <a:spcAft>
                <a:spcPts val="150"/>
              </a:spcAft>
              <a:buSzPct val="100000"/>
              <a:buFont typeface="+mj-lt"/>
              <a:buAutoNum type="arabicPeriod"/>
              <a:defRPr/>
            </a:pPr>
            <a:r>
              <a:rPr lang="en-US" altLang="en-US" dirty="0"/>
              <a:t>Symmetry:</a:t>
            </a:r>
          </a:p>
          <a:p>
            <a:pPr marL="662940" lvl="2" indent="-342900">
              <a:spcBef>
                <a:spcPts val="900"/>
              </a:spcBef>
              <a:spcAft>
                <a:spcPts val="150"/>
              </a:spcAft>
              <a:buSzPct val="100000"/>
              <a:defRPr/>
            </a:pPr>
            <a:r>
              <a:rPr lang="en-US" altLang="en-US" i="1" dirty="0"/>
              <a:t>d(p, q) = d(q, p)</a:t>
            </a:r>
            <a:r>
              <a:rPr lang="en-US" altLang="en-US" dirty="0"/>
              <a:t>   for all </a:t>
            </a:r>
            <a:r>
              <a:rPr lang="en-US" altLang="en-US" i="1" dirty="0"/>
              <a:t>p</a:t>
            </a:r>
            <a:r>
              <a:rPr lang="en-US" altLang="en-US" dirty="0"/>
              <a:t> and </a:t>
            </a:r>
            <a:r>
              <a:rPr lang="en-US" altLang="en-US" i="1" dirty="0"/>
              <a:t>q</a:t>
            </a:r>
            <a:endParaRPr lang="en-US" altLang="en-US" b="1" i="1" dirty="0"/>
          </a:p>
          <a:p>
            <a:pPr marL="457200" lvl="1" indent="-457200">
              <a:spcBef>
                <a:spcPts val="900"/>
              </a:spcBef>
              <a:spcAft>
                <a:spcPts val="150"/>
              </a:spcAft>
              <a:buSzPct val="100000"/>
              <a:buFont typeface="+mj-lt"/>
              <a:buAutoNum type="arabicPeriod"/>
              <a:defRPr/>
            </a:pPr>
            <a:r>
              <a:rPr lang="en-US" altLang="en-US" dirty="0"/>
              <a:t>Triangle inequality:</a:t>
            </a:r>
          </a:p>
          <a:p>
            <a:pPr lvl="1" indent="0">
              <a:buFont typeface="Arial" pitchFamily="34" charset="0"/>
              <a:buNone/>
              <a:defRPr/>
            </a:pPr>
            <a:r>
              <a:rPr lang="en-US" altLang="en-US" dirty="0"/>
              <a:t>d</a:t>
            </a:r>
            <a:r>
              <a:rPr lang="en-US" altLang="en-US" i="1" dirty="0"/>
              <a:t>(p, r) </a:t>
            </a:r>
            <a:r>
              <a:rPr lang="en-US" altLang="en-US" i="1" dirty="0">
                <a:sym typeface="Symbol" panose="05050102010706020507" pitchFamily="18" charset="2"/>
              </a:rPr>
              <a:t></a:t>
            </a:r>
            <a:r>
              <a:rPr lang="en-US" altLang="en-US" i="1" dirty="0"/>
              <a:t> d(p, q) + d(q, r) </a:t>
            </a:r>
            <a:r>
              <a:rPr lang="en-US" altLang="en-US" dirty="0"/>
              <a:t>for all points </a:t>
            </a:r>
            <a:r>
              <a:rPr lang="en-US" altLang="en-US" i="1" dirty="0"/>
              <a:t>p</a:t>
            </a:r>
            <a:r>
              <a:rPr lang="en-US" altLang="en-US" dirty="0"/>
              <a:t>, </a:t>
            </a:r>
            <a:r>
              <a:rPr lang="en-US" altLang="en-US" i="1" dirty="0"/>
              <a:t>q</a:t>
            </a:r>
            <a:r>
              <a:rPr lang="en-US" altLang="en-US" dirty="0"/>
              <a:t>, and </a:t>
            </a:r>
            <a:r>
              <a:rPr lang="en-US" altLang="en-US" i="1" dirty="0"/>
              <a:t>r</a:t>
            </a:r>
            <a:endParaRPr lang="en-US" altLang="en-US" dirty="0"/>
          </a:p>
          <a:p>
            <a:pPr marL="342900" lvl="1" indent="-342900">
              <a:spcBef>
                <a:spcPts val="900"/>
              </a:spcBef>
              <a:spcAft>
                <a:spcPts val="150"/>
              </a:spcAft>
              <a:buSzPct val="100000"/>
              <a:buFont typeface="Arial" pitchFamily="34" charset="0"/>
              <a:buChar char="•"/>
              <a:defRPr/>
            </a:pPr>
            <a:r>
              <a:rPr lang="en-US" altLang="en-US" dirty="0"/>
              <a:t>A distance that satisfies these properties is a </a:t>
            </a:r>
            <a:r>
              <a:rPr lang="en-US" altLang="en-US" dirty="0">
                <a:solidFill>
                  <a:srgbClr val="FF0000"/>
                </a:solidFill>
              </a:rPr>
              <a:t>metric</a:t>
            </a:r>
          </a:p>
          <a:p>
            <a:pPr>
              <a:defRPr/>
            </a:pPr>
            <a:endParaRPr lang="en-US" dirty="0"/>
          </a:p>
        </p:txBody>
      </p:sp>
      <p:sp>
        <p:nvSpPr>
          <p:cNvPr id="2" name="Title 1">
            <a:extLst>
              <a:ext uri="{FF2B5EF4-FFF2-40B4-BE49-F238E27FC236}">
                <a16:creationId xmlns:a16="http://schemas.microsoft.com/office/drawing/2014/main" id="{162DD6B3-7C4E-4428-9C17-2F0478117EEC}"/>
              </a:ext>
            </a:extLst>
          </p:cNvPr>
          <p:cNvSpPr>
            <a:spLocks noGrp="1"/>
          </p:cNvSpPr>
          <p:nvPr>
            <p:ph type="title" idx="4294967295"/>
          </p:nvPr>
        </p:nvSpPr>
        <p:spPr>
          <a:xfrm>
            <a:off x="354013" y="149225"/>
            <a:ext cx="6324600" cy="1143000"/>
          </a:xfrm>
        </p:spPr>
        <p:txBody>
          <a:bodyPr>
            <a:normAutofit fontScale="90000"/>
          </a:bodyPr>
          <a:lstStyle/>
          <a:p>
            <a:pPr>
              <a:defRPr/>
            </a:pPr>
            <a:r>
              <a:rPr lang="en-US" altLang="en-US" dirty="0"/>
              <a:t>Common Properties of a Distance</a:t>
            </a:r>
            <a:endParaRPr lang="en-US" dirty="0"/>
          </a:p>
        </p:txBody>
      </p:sp>
      <p:sp>
        <p:nvSpPr>
          <p:cNvPr id="4" name="Footer Placeholder 3">
            <a:extLst>
              <a:ext uri="{FF2B5EF4-FFF2-40B4-BE49-F238E27FC236}">
                <a16:creationId xmlns:a16="http://schemas.microsoft.com/office/drawing/2014/main" id="{7CF0A02B-F4E9-4ADB-9E3E-90EF292F8B9B}"/>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AC4AC42D-6280-4524-90E3-486784958163}"/>
              </a:ext>
            </a:extLst>
          </p:cNvPr>
          <p:cNvSpPr>
            <a:spLocks noGrp="1"/>
          </p:cNvSpPr>
          <p:nvPr>
            <p:ph type="dt" sz="quarter" idx="11"/>
          </p:nvPr>
        </p:nvSpPr>
        <p:spPr/>
        <p:txBody>
          <a:bodyPr/>
          <a:lstStyle/>
          <a:p>
            <a:pPr>
              <a:defRPr/>
            </a:pPr>
            <a:fld id="{D0E07E5D-B71D-454E-A0F1-91BCD5E0F8AF}" type="datetime1">
              <a:rPr lang="en-US"/>
              <a:pPr>
                <a:defRPr/>
              </a:pPr>
              <a:t>9/21/2023</a:t>
            </a:fld>
            <a:endParaRPr lang="en-US" dirty="0"/>
          </a:p>
        </p:txBody>
      </p:sp>
      <p:sp>
        <p:nvSpPr>
          <p:cNvPr id="97286" name="Slide Number Placeholder 6">
            <a:extLst>
              <a:ext uri="{FF2B5EF4-FFF2-40B4-BE49-F238E27FC236}">
                <a16:creationId xmlns:a16="http://schemas.microsoft.com/office/drawing/2014/main" id="{AC011E3F-B401-4DF9-9ACD-3F9802DBD7A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A07A4D8-D6FD-488E-8D59-040BDABEFF23}" type="slidenum">
              <a:rPr lang="en-US" altLang="en-US" sz="1200" smtClean="0">
                <a:solidFill>
                  <a:srgbClr val="898989"/>
                </a:solidFill>
              </a:rPr>
              <a:pPr>
                <a:spcBef>
                  <a:spcPct val="0"/>
                </a:spcBef>
                <a:buFontTx/>
                <a:buNone/>
              </a:pPr>
              <a:t>86</a:t>
            </a:fld>
            <a:endParaRPr lang="en-US" altLang="en-US" sz="1200">
              <a:solidFill>
                <a:srgbClr val="898989"/>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035A60-38E0-4579-887D-A5EFB5C3488D}"/>
              </a:ext>
            </a:extLst>
          </p:cNvPr>
          <p:cNvSpPr>
            <a:spLocks noGrp="1"/>
          </p:cNvSpPr>
          <p:nvPr>
            <p:ph idx="1"/>
          </p:nvPr>
        </p:nvSpPr>
        <p:spPr>
          <a:xfrm>
            <a:off x="533400" y="1447800"/>
            <a:ext cx="8229600" cy="4525963"/>
          </a:xfrm>
        </p:spPr>
        <p:txBody>
          <a:bodyPr>
            <a:normAutofit/>
          </a:bodyPr>
          <a:lstStyle/>
          <a:p>
            <a:pPr marL="400050" indent="-400050">
              <a:defRPr/>
            </a:pPr>
            <a:r>
              <a:rPr lang="en-US" altLang="en-US" dirty="0"/>
              <a:t>Similarities, also have some well known properties.</a:t>
            </a:r>
          </a:p>
          <a:p>
            <a:pPr marL="400050" indent="-400050">
              <a:defRPr/>
            </a:pPr>
            <a:endParaRPr lang="en-US" altLang="en-US" dirty="0"/>
          </a:p>
          <a:p>
            <a:pPr lvl="1" indent="-400050">
              <a:buFont typeface="Arial" pitchFamily="34" charset="0"/>
              <a:buAutoNum type="arabicPeriod"/>
              <a:defRPr/>
            </a:pPr>
            <a:r>
              <a:rPr lang="en-US" altLang="en-US" sz="2000" i="1" dirty="0"/>
              <a:t>s(p, q) = 1 </a:t>
            </a:r>
            <a:r>
              <a:rPr lang="en-US" altLang="en-US" sz="2000" dirty="0"/>
              <a:t>(or maximum similarity) only if </a:t>
            </a:r>
            <a:r>
              <a:rPr lang="en-US" altLang="en-US" sz="2000" i="1" dirty="0"/>
              <a:t>p</a:t>
            </a:r>
            <a:r>
              <a:rPr lang="en-US" altLang="en-US" sz="2000" dirty="0"/>
              <a:t> </a:t>
            </a:r>
            <a:r>
              <a:rPr lang="en-US" altLang="en-US" sz="2000" i="1" dirty="0"/>
              <a:t>= q</a:t>
            </a:r>
            <a:r>
              <a:rPr lang="en-US" altLang="en-US" sz="2000" dirty="0"/>
              <a:t>. </a:t>
            </a:r>
            <a:br>
              <a:rPr lang="en-US" altLang="en-US" sz="2000" dirty="0"/>
            </a:br>
            <a:endParaRPr lang="en-US" altLang="en-US" sz="2000" dirty="0"/>
          </a:p>
          <a:p>
            <a:pPr lvl="1" indent="-400050">
              <a:buFont typeface="Arial" pitchFamily="34" charset="0"/>
              <a:buAutoNum type="arabicPeriod"/>
              <a:defRPr/>
            </a:pPr>
            <a:r>
              <a:rPr lang="en-US" altLang="en-US" sz="2000" i="1" dirty="0"/>
              <a:t>s(p, q) = s(q, p)</a:t>
            </a:r>
            <a:r>
              <a:rPr lang="en-US" altLang="en-US" sz="2000" dirty="0"/>
              <a:t>   for all </a:t>
            </a:r>
            <a:r>
              <a:rPr lang="en-US" altLang="en-US" sz="2000" i="1" dirty="0"/>
              <a:t>p</a:t>
            </a:r>
            <a:r>
              <a:rPr lang="en-US" altLang="en-US" sz="2000" dirty="0"/>
              <a:t> and </a:t>
            </a:r>
            <a:r>
              <a:rPr lang="en-US" altLang="en-US" sz="2000" i="1" dirty="0"/>
              <a:t>q</a:t>
            </a:r>
            <a:r>
              <a:rPr lang="en-US" altLang="en-US" sz="2000" dirty="0"/>
              <a:t>. (Symmetry)</a:t>
            </a:r>
            <a:br>
              <a:rPr lang="en-US" altLang="en-US" sz="1800" dirty="0"/>
            </a:br>
            <a:endParaRPr lang="en-US" altLang="en-US" sz="1800" dirty="0"/>
          </a:p>
          <a:p>
            <a:pPr marL="400050" indent="-400050">
              <a:buFont typeface="Arial" panose="020B0604020202020204" pitchFamily="34" charset="0"/>
              <a:buNone/>
              <a:defRPr/>
            </a:pPr>
            <a:r>
              <a:rPr lang="en-US" altLang="en-US" dirty="0"/>
              <a:t>	where </a:t>
            </a:r>
            <a:r>
              <a:rPr lang="en-US" altLang="en-US" i="1" dirty="0"/>
              <a:t>s(p, q)</a:t>
            </a:r>
            <a:r>
              <a:rPr lang="en-US" altLang="en-US" dirty="0"/>
              <a:t> is the similarity between points (data objects), </a:t>
            </a:r>
            <a:r>
              <a:rPr lang="en-US" altLang="en-US" i="1" dirty="0"/>
              <a:t>p</a:t>
            </a:r>
            <a:r>
              <a:rPr lang="en-US" altLang="en-US" dirty="0"/>
              <a:t> and </a:t>
            </a:r>
            <a:r>
              <a:rPr lang="en-US" altLang="en-US" i="1" dirty="0"/>
              <a:t>q</a:t>
            </a:r>
            <a:endParaRPr lang="en-US" altLang="en-US" dirty="0"/>
          </a:p>
          <a:p>
            <a:pPr marL="400050" indent="-400050">
              <a:buFont typeface="Arial" panose="020B0604020202020204" pitchFamily="34" charset="0"/>
              <a:buNone/>
              <a:defRPr/>
            </a:pPr>
            <a:endParaRPr lang="en-US" altLang="en-US" dirty="0"/>
          </a:p>
          <a:p>
            <a:pPr>
              <a:defRPr/>
            </a:pPr>
            <a:endParaRPr lang="en-US" dirty="0"/>
          </a:p>
        </p:txBody>
      </p:sp>
      <p:sp>
        <p:nvSpPr>
          <p:cNvPr id="2" name="Title 1">
            <a:extLst>
              <a:ext uri="{FF2B5EF4-FFF2-40B4-BE49-F238E27FC236}">
                <a16:creationId xmlns:a16="http://schemas.microsoft.com/office/drawing/2014/main" id="{2CD0D307-A323-43F1-A982-5AB332503440}"/>
              </a:ext>
            </a:extLst>
          </p:cNvPr>
          <p:cNvSpPr>
            <a:spLocks noGrp="1"/>
          </p:cNvSpPr>
          <p:nvPr>
            <p:ph type="title" idx="4294967295"/>
          </p:nvPr>
        </p:nvSpPr>
        <p:spPr>
          <a:xfrm>
            <a:off x="327025" y="114300"/>
            <a:ext cx="6096000" cy="1143000"/>
          </a:xfrm>
        </p:spPr>
        <p:txBody>
          <a:bodyPr>
            <a:normAutofit fontScale="90000"/>
          </a:bodyPr>
          <a:lstStyle/>
          <a:p>
            <a:pPr>
              <a:defRPr/>
            </a:pPr>
            <a:r>
              <a:rPr lang="en-US" altLang="en-US" dirty="0"/>
              <a:t>Similarities between Data Objects</a:t>
            </a:r>
            <a:endParaRPr lang="en-US" dirty="0"/>
          </a:p>
        </p:txBody>
      </p:sp>
      <p:sp>
        <p:nvSpPr>
          <p:cNvPr id="4" name="Footer Placeholder 3">
            <a:extLst>
              <a:ext uri="{FF2B5EF4-FFF2-40B4-BE49-F238E27FC236}">
                <a16:creationId xmlns:a16="http://schemas.microsoft.com/office/drawing/2014/main" id="{5F75A117-1186-4E2D-9AC4-BA03BF6C3E3D}"/>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DC05E284-B459-4327-94A7-0F9CC0993814}"/>
              </a:ext>
            </a:extLst>
          </p:cNvPr>
          <p:cNvSpPr>
            <a:spLocks noGrp="1"/>
          </p:cNvSpPr>
          <p:nvPr>
            <p:ph type="dt" sz="quarter" idx="11"/>
          </p:nvPr>
        </p:nvSpPr>
        <p:spPr/>
        <p:txBody>
          <a:bodyPr/>
          <a:lstStyle/>
          <a:p>
            <a:pPr>
              <a:defRPr/>
            </a:pPr>
            <a:fld id="{0525A4A1-78C4-4ED2-8FE3-7FF192E7142A}" type="datetime1">
              <a:rPr lang="en-US"/>
              <a:pPr>
                <a:defRPr/>
              </a:pPr>
              <a:t>9/21/2023</a:t>
            </a:fld>
            <a:endParaRPr lang="en-US" dirty="0"/>
          </a:p>
        </p:txBody>
      </p:sp>
      <p:sp>
        <p:nvSpPr>
          <p:cNvPr id="98310" name="Slide Number Placeholder 6">
            <a:extLst>
              <a:ext uri="{FF2B5EF4-FFF2-40B4-BE49-F238E27FC236}">
                <a16:creationId xmlns:a16="http://schemas.microsoft.com/office/drawing/2014/main" id="{747DB95A-9B7C-47A0-B0D7-AB758BDA3A6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C82EA82-53D2-4C14-9C96-933EE257A3DF}" type="slidenum">
              <a:rPr lang="en-US" altLang="en-US" sz="1200" smtClean="0">
                <a:solidFill>
                  <a:srgbClr val="898989"/>
                </a:solidFill>
              </a:rPr>
              <a:pPr>
                <a:spcBef>
                  <a:spcPct val="0"/>
                </a:spcBef>
                <a:buFontTx/>
                <a:buNone/>
              </a:pPr>
              <a:t>87</a:t>
            </a:fld>
            <a:endParaRPr lang="en-US" altLang="en-US" sz="1200">
              <a:solidFill>
                <a:srgbClr val="898989"/>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9FA09-43B0-444E-8513-008E08F40AEE}"/>
              </a:ext>
            </a:extLst>
          </p:cNvPr>
          <p:cNvSpPr>
            <a:spLocks noGrp="1"/>
          </p:cNvSpPr>
          <p:nvPr>
            <p:ph idx="1"/>
          </p:nvPr>
        </p:nvSpPr>
        <p:spPr>
          <a:xfrm>
            <a:off x="381000" y="1371600"/>
            <a:ext cx="8229600" cy="4525963"/>
          </a:xfrm>
        </p:spPr>
        <p:txBody>
          <a:bodyPr>
            <a:noAutofit/>
          </a:bodyPr>
          <a:lstStyle/>
          <a:p>
            <a:pPr marL="400050" indent="-400050">
              <a:lnSpc>
                <a:spcPct val="80000"/>
              </a:lnSpc>
              <a:defRPr/>
            </a:pPr>
            <a:r>
              <a:rPr lang="en-US" altLang="en-US" dirty="0"/>
              <a:t>Similarity between binary objects is called as similarity co-efficient</a:t>
            </a:r>
          </a:p>
          <a:p>
            <a:pPr marL="400050" indent="-400050">
              <a:lnSpc>
                <a:spcPct val="80000"/>
              </a:lnSpc>
              <a:defRPr/>
            </a:pPr>
            <a:r>
              <a:rPr lang="en-US" altLang="en-US" dirty="0"/>
              <a:t>Let objects, </a:t>
            </a:r>
            <a:r>
              <a:rPr lang="en-US" altLang="en-US" i="1" dirty="0"/>
              <a:t>p</a:t>
            </a:r>
            <a:r>
              <a:rPr lang="en-US" altLang="en-US" dirty="0"/>
              <a:t> and </a:t>
            </a:r>
            <a:r>
              <a:rPr lang="en-US" altLang="en-US" i="1" dirty="0"/>
              <a:t>q</a:t>
            </a:r>
            <a:r>
              <a:rPr lang="en-US" altLang="en-US" dirty="0"/>
              <a:t>, have n binary attributes</a:t>
            </a:r>
          </a:p>
          <a:p>
            <a:pPr marL="400050" indent="-400050">
              <a:lnSpc>
                <a:spcPct val="80000"/>
              </a:lnSpc>
              <a:defRPr/>
            </a:pPr>
            <a:r>
              <a:rPr lang="en-US" altLang="en-US" dirty="0"/>
              <a:t>Define the following quantities</a:t>
            </a:r>
          </a:p>
          <a:p>
            <a:pPr marL="400050" indent="-400050">
              <a:lnSpc>
                <a:spcPct val="80000"/>
              </a:lnSpc>
              <a:buFont typeface="Arial" panose="020B0604020202020204" pitchFamily="34" charset="0"/>
              <a:buNone/>
              <a:defRPr/>
            </a:pPr>
            <a:r>
              <a:rPr lang="en-US" altLang="en-US" dirty="0">
                <a:latin typeface="CMMI10" pitchFamily="34" charset="0"/>
              </a:rPr>
              <a:t>	M</a:t>
            </a:r>
            <a:r>
              <a:rPr lang="en-US" altLang="en-US" baseline="-25000" dirty="0">
                <a:latin typeface="CMR7" charset="0"/>
              </a:rPr>
              <a:t>01</a:t>
            </a:r>
            <a:r>
              <a:rPr lang="en-US" altLang="en-US" dirty="0">
                <a:latin typeface="CMR7" charset="0"/>
              </a:rPr>
              <a:t> </a:t>
            </a:r>
            <a:r>
              <a:rPr lang="en-US" altLang="en-US" dirty="0">
                <a:latin typeface="cmr10" pitchFamily="34" charset="0"/>
              </a:rPr>
              <a:t>= the number of attributes where </a:t>
            </a:r>
            <a:r>
              <a:rPr lang="en-US" altLang="en-US" dirty="0">
                <a:latin typeface="CMMI10" pitchFamily="34" charset="0"/>
              </a:rPr>
              <a:t>p   i</a:t>
            </a:r>
            <a:r>
              <a:rPr lang="en-US" altLang="en-US" dirty="0">
                <a:latin typeface="cmr10" pitchFamily="34" charset="0"/>
              </a:rPr>
              <a:t>s 0 and </a:t>
            </a:r>
            <a:r>
              <a:rPr lang="en-US" altLang="en-US" dirty="0">
                <a:latin typeface="CMMI10" pitchFamily="34" charset="0"/>
              </a:rPr>
              <a:t>q i</a:t>
            </a:r>
            <a:r>
              <a:rPr lang="en-US" altLang="en-US" dirty="0">
                <a:latin typeface="cmr10" pitchFamily="34" charset="0"/>
              </a:rPr>
              <a:t>s 1</a:t>
            </a:r>
          </a:p>
          <a:p>
            <a:pPr marL="400050" indent="-400050">
              <a:lnSpc>
                <a:spcPct val="80000"/>
              </a:lnSpc>
              <a:buFont typeface="Arial" panose="020B0604020202020204" pitchFamily="34" charset="0"/>
              <a:buNone/>
              <a:defRPr/>
            </a:pPr>
            <a:r>
              <a:rPr lang="en-US" altLang="en-US" dirty="0">
                <a:latin typeface="CMMI10" pitchFamily="34" charset="0"/>
              </a:rPr>
              <a:t>	M</a:t>
            </a:r>
            <a:r>
              <a:rPr lang="en-US" altLang="en-US" baseline="-25000" dirty="0">
                <a:latin typeface="CMR7" charset="0"/>
              </a:rPr>
              <a:t>10 </a:t>
            </a:r>
            <a:r>
              <a:rPr lang="en-US" altLang="en-US" dirty="0">
                <a:latin typeface="cmr10" pitchFamily="34" charset="0"/>
              </a:rPr>
              <a:t>= the number of attributes where </a:t>
            </a:r>
            <a:r>
              <a:rPr lang="en-US" altLang="en-US" dirty="0">
                <a:latin typeface="CMMI10" pitchFamily="34" charset="0"/>
              </a:rPr>
              <a:t>p i</a:t>
            </a:r>
            <a:r>
              <a:rPr lang="en-US" altLang="en-US" dirty="0">
                <a:latin typeface="cmr10" pitchFamily="34" charset="0"/>
              </a:rPr>
              <a:t>s 1 and </a:t>
            </a:r>
            <a:r>
              <a:rPr lang="en-US" altLang="en-US" dirty="0">
                <a:latin typeface="CMMI10" pitchFamily="34" charset="0"/>
              </a:rPr>
              <a:t>q i</a:t>
            </a:r>
            <a:r>
              <a:rPr lang="en-US" altLang="en-US" dirty="0">
                <a:latin typeface="cmr10" pitchFamily="34" charset="0"/>
              </a:rPr>
              <a:t>s 0</a:t>
            </a:r>
          </a:p>
          <a:p>
            <a:pPr marL="400050" indent="-400050">
              <a:lnSpc>
                <a:spcPct val="80000"/>
              </a:lnSpc>
              <a:buFont typeface="Arial" panose="020B0604020202020204" pitchFamily="34" charset="0"/>
              <a:buNone/>
              <a:defRPr/>
            </a:pPr>
            <a:r>
              <a:rPr lang="en-US" altLang="en-US" dirty="0">
                <a:latin typeface="CMMI10" pitchFamily="34" charset="0"/>
              </a:rPr>
              <a:t>	M</a:t>
            </a:r>
            <a:r>
              <a:rPr lang="en-US" altLang="en-US" baseline="-25000" dirty="0">
                <a:latin typeface="CMR7" charset="0"/>
              </a:rPr>
              <a:t>00</a:t>
            </a:r>
            <a:r>
              <a:rPr lang="en-US" altLang="en-US" dirty="0">
                <a:latin typeface="CMR7" charset="0"/>
              </a:rPr>
              <a:t> </a:t>
            </a:r>
            <a:r>
              <a:rPr lang="en-US" altLang="en-US" dirty="0">
                <a:latin typeface="cmr10" pitchFamily="34" charset="0"/>
              </a:rPr>
              <a:t>= the number of attributes where </a:t>
            </a:r>
            <a:r>
              <a:rPr lang="en-US" altLang="en-US" dirty="0">
                <a:latin typeface="CMMI10" pitchFamily="34" charset="0"/>
              </a:rPr>
              <a:t>p i</a:t>
            </a:r>
            <a:r>
              <a:rPr lang="en-US" altLang="en-US" dirty="0">
                <a:latin typeface="cmr10" pitchFamily="34" charset="0"/>
              </a:rPr>
              <a:t>s 0 and </a:t>
            </a:r>
            <a:r>
              <a:rPr lang="en-US" altLang="en-US" dirty="0">
                <a:latin typeface="CMMI10" pitchFamily="34" charset="0"/>
              </a:rPr>
              <a:t>q i</a:t>
            </a:r>
            <a:r>
              <a:rPr lang="en-US" altLang="en-US" dirty="0">
                <a:latin typeface="cmr10" pitchFamily="34" charset="0"/>
              </a:rPr>
              <a:t>s 0</a:t>
            </a:r>
          </a:p>
          <a:p>
            <a:pPr marL="400050" indent="-400050">
              <a:lnSpc>
                <a:spcPct val="80000"/>
              </a:lnSpc>
              <a:buFont typeface="Arial" panose="020B0604020202020204" pitchFamily="34" charset="0"/>
              <a:buNone/>
              <a:defRPr/>
            </a:pPr>
            <a:r>
              <a:rPr lang="en-US" altLang="en-US" dirty="0">
                <a:latin typeface="CMMI10" pitchFamily="34" charset="0"/>
              </a:rPr>
              <a:t>	M</a:t>
            </a:r>
            <a:r>
              <a:rPr lang="en-US" altLang="en-US" baseline="-25000" dirty="0">
                <a:latin typeface="CMR7" charset="0"/>
              </a:rPr>
              <a:t>11</a:t>
            </a:r>
            <a:r>
              <a:rPr lang="en-US" altLang="en-US" dirty="0">
                <a:latin typeface="CMR7" charset="0"/>
              </a:rPr>
              <a:t> </a:t>
            </a:r>
            <a:r>
              <a:rPr lang="en-US" altLang="en-US" dirty="0">
                <a:latin typeface="cmr10" pitchFamily="34" charset="0"/>
              </a:rPr>
              <a:t>= the number of attributes where </a:t>
            </a:r>
            <a:r>
              <a:rPr lang="en-US" altLang="en-US" dirty="0">
                <a:latin typeface="CMMI10" pitchFamily="34" charset="0"/>
              </a:rPr>
              <a:t>p i</a:t>
            </a:r>
            <a:r>
              <a:rPr lang="en-US" altLang="en-US" dirty="0">
                <a:latin typeface="cmr10" pitchFamily="34" charset="0"/>
              </a:rPr>
              <a:t>s 1 and </a:t>
            </a:r>
            <a:r>
              <a:rPr lang="en-US" altLang="en-US" dirty="0">
                <a:latin typeface="CMMI10" pitchFamily="34" charset="0"/>
              </a:rPr>
              <a:t>q i</a:t>
            </a:r>
            <a:r>
              <a:rPr lang="en-US" altLang="en-US" dirty="0">
                <a:latin typeface="cmr10" pitchFamily="34" charset="0"/>
              </a:rPr>
              <a:t>s 1</a:t>
            </a:r>
          </a:p>
          <a:p>
            <a:pPr marL="400050" indent="-400050">
              <a:lnSpc>
                <a:spcPct val="80000"/>
              </a:lnSpc>
              <a:defRPr/>
            </a:pPr>
            <a:r>
              <a:rPr lang="en-US" altLang="en-US" b="1" dirty="0"/>
              <a:t>Simple Matching and </a:t>
            </a:r>
            <a:r>
              <a:rPr lang="en-US" altLang="en-US" b="1" dirty="0" err="1"/>
              <a:t>Jaccard</a:t>
            </a:r>
            <a:r>
              <a:rPr lang="en-US" altLang="en-US" b="1" dirty="0"/>
              <a:t> Coefficients </a:t>
            </a:r>
          </a:p>
          <a:p>
            <a:pPr marL="400050" indent="-400050">
              <a:lnSpc>
                <a:spcPct val="80000"/>
              </a:lnSpc>
              <a:buFont typeface="Arial" panose="020B0604020202020204" pitchFamily="34" charset="0"/>
              <a:buNone/>
              <a:defRPr/>
            </a:pPr>
            <a:r>
              <a:rPr lang="en-US" altLang="en-US" dirty="0">
                <a:cs typeface="Times New Roman" panose="02020603050405020304" pitchFamily="18" charset="0"/>
              </a:rPr>
              <a:t>	</a:t>
            </a:r>
            <a:r>
              <a:rPr lang="en-US" altLang="en-US" b="1" dirty="0">
                <a:cs typeface="Times New Roman" panose="02020603050405020304" pitchFamily="18" charset="0"/>
              </a:rPr>
              <a:t>SMC</a:t>
            </a:r>
            <a:r>
              <a:rPr lang="en-US" altLang="en-US" dirty="0">
                <a:cs typeface="Times New Roman" panose="02020603050405020304" pitchFamily="18" charset="0"/>
              </a:rPr>
              <a:t> =  number of matches / number of attributes </a:t>
            </a:r>
          </a:p>
          <a:p>
            <a:pPr marL="400050" indent="-400050">
              <a:lnSpc>
                <a:spcPct val="80000"/>
              </a:lnSpc>
              <a:buFont typeface="Arial" panose="020B0604020202020204" pitchFamily="34" charset="0"/>
              <a:buNone/>
              <a:defRPr/>
            </a:pPr>
            <a:r>
              <a:rPr lang="en-US" altLang="en-US" dirty="0">
                <a:cs typeface="Times New Roman" panose="02020603050405020304" pitchFamily="18" charset="0"/>
              </a:rPr>
              <a:t>         		 =  (M</a:t>
            </a:r>
            <a:r>
              <a:rPr lang="en-US" altLang="en-US" baseline="-30000" dirty="0">
                <a:cs typeface="Times New Roman" panose="02020603050405020304" pitchFamily="18" charset="0"/>
              </a:rPr>
              <a:t>11</a:t>
            </a:r>
            <a:r>
              <a:rPr lang="en-US" altLang="en-US" dirty="0">
                <a:cs typeface="Times New Roman" panose="02020603050405020304" pitchFamily="18" charset="0"/>
              </a:rPr>
              <a:t> + M</a:t>
            </a:r>
            <a:r>
              <a:rPr lang="en-US" altLang="en-US" baseline="-30000" dirty="0">
                <a:cs typeface="Times New Roman" panose="02020603050405020304" pitchFamily="18" charset="0"/>
              </a:rPr>
              <a:t>00</a:t>
            </a:r>
            <a:r>
              <a:rPr lang="en-US" altLang="en-US" dirty="0">
                <a:cs typeface="Times New Roman" panose="02020603050405020304" pitchFamily="18" charset="0"/>
              </a:rPr>
              <a:t>) / (M</a:t>
            </a:r>
            <a:r>
              <a:rPr lang="en-US" altLang="en-US" baseline="-30000" dirty="0">
                <a:cs typeface="Times New Roman" panose="02020603050405020304" pitchFamily="18" charset="0"/>
              </a:rPr>
              <a:t>01</a:t>
            </a:r>
            <a:r>
              <a:rPr lang="en-US" altLang="en-US" dirty="0">
                <a:cs typeface="Times New Roman" panose="02020603050405020304" pitchFamily="18" charset="0"/>
              </a:rPr>
              <a:t> + M</a:t>
            </a:r>
            <a:r>
              <a:rPr lang="en-US" altLang="en-US" baseline="-30000" dirty="0">
                <a:cs typeface="Times New Roman" panose="02020603050405020304" pitchFamily="18" charset="0"/>
              </a:rPr>
              <a:t>10</a:t>
            </a:r>
            <a:r>
              <a:rPr lang="en-US" altLang="en-US" dirty="0">
                <a:cs typeface="Times New Roman" panose="02020603050405020304" pitchFamily="18" charset="0"/>
              </a:rPr>
              <a:t> + M</a:t>
            </a:r>
            <a:r>
              <a:rPr lang="en-US" altLang="en-US" baseline="-30000" dirty="0">
                <a:cs typeface="Times New Roman" panose="02020603050405020304" pitchFamily="18" charset="0"/>
              </a:rPr>
              <a:t>11</a:t>
            </a:r>
            <a:r>
              <a:rPr lang="en-US" altLang="en-US" dirty="0">
                <a:cs typeface="Times New Roman" panose="02020603050405020304" pitchFamily="18" charset="0"/>
              </a:rPr>
              <a:t> + M</a:t>
            </a:r>
            <a:r>
              <a:rPr lang="en-US" altLang="en-US" baseline="-30000" dirty="0">
                <a:cs typeface="Times New Roman" panose="02020603050405020304" pitchFamily="18" charset="0"/>
              </a:rPr>
              <a:t>00</a:t>
            </a:r>
            <a:r>
              <a:rPr lang="en-US" altLang="en-US" dirty="0">
                <a:cs typeface="Times New Roman" panose="02020603050405020304" pitchFamily="18" charset="0"/>
              </a:rPr>
              <a:t>)</a:t>
            </a:r>
          </a:p>
          <a:p>
            <a:pPr marL="400050" indent="-400050">
              <a:lnSpc>
                <a:spcPct val="80000"/>
              </a:lnSpc>
              <a:buFont typeface="Arial" panose="020B0604020202020204" pitchFamily="34" charset="0"/>
              <a:buNone/>
              <a:defRPr/>
            </a:pPr>
            <a:r>
              <a:rPr lang="en-US" altLang="en-US" dirty="0">
                <a:cs typeface="Times New Roman" panose="02020603050405020304" pitchFamily="18" charset="0"/>
              </a:rPr>
              <a:t>	</a:t>
            </a:r>
            <a:r>
              <a:rPr lang="en-US" altLang="en-US" b="1" dirty="0">
                <a:cs typeface="Times New Roman" panose="02020603050405020304" pitchFamily="18" charset="0"/>
              </a:rPr>
              <a:t>J</a:t>
            </a:r>
            <a:r>
              <a:rPr lang="en-US" altLang="en-US" dirty="0">
                <a:cs typeface="Times New Roman" panose="02020603050405020304" pitchFamily="18" charset="0"/>
              </a:rPr>
              <a:t> = number of 11 matches / number of not-both-zero attributes values</a:t>
            </a:r>
          </a:p>
          <a:p>
            <a:pPr marL="400050" indent="-400050">
              <a:lnSpc>
                <a:spcPct val="80000"/>
              </a:lnSpc>
              <a:buFont typeface="Arial" panose="020B0604020202020204" pitchFamily="34" charset="0"/>
              <a:buNone/>
              <a:defRPr/>
            </a:pPr>
            <a:r>
              <a:rPr lang="en-US" altLang="en-US" dirty="0">
                <a:cs typeface="Times New Roman" panose="02020603050405020304" pitchFamily="18" charset="0"/>
              </a:rPr>
              <a:t>   	   = (M</a:t>
            </a:r>
            <a:r>
              <a:rPr lang="en-US" altLang="en-US" baseline="-30000" dirty="0">
                <a:cs typeface="Times New Roman" panose="02020603050405020304" pitchFamily="18" charset="0"/>
              </a:rPr>
              <a:t>11</a:t>
            </a:r>
            <a:r>
              <a:rPr lang="en-US" altLang="en-US" dirty="0">
                <a:cs typeface="Times New Roman" panose="02020603050405020304" pitchFamily="18" charset="0"/>
              </a:rPr>
              <a:t>) / (M</a:t>
            </a:r>
            <a:r>
              <a:rPr lang="en-US" altLang="en-US" baseline="-30000" dirty="0">
                <a:cs typeface="Times New Roman" panose="02020603050405020304" pitchFamily="18" charset="0"/>
              </a:rPr>
              <a:t>01</a:t>
            </a:r>
            <a:r>
              <a:rPr lang="en-US" altLang="en-US" dirty="0">
                <a:cs typeface="Times New Roman" panose="02020603050405020304" pitchFamily="18" charset="0"/>
              </a:rPr>
              <a:t> + M</a:t>
            </a:r>
            <a:r>
              <a:rPr lang="en-US" altLang="en-US" baseline="-30000" dirty="0">
                <a:cs typeface="Times New Roman" panose="02020603050405020304" pitchFamily="18" charset="0"/>
              </a:rPr>
              <a:t>10</a:t>
            </a:r>
            <a:r>
              <a:rPr lang="en-US" altLang="en-US" dirty="0">
                <a:cs typeface="Times New Roman" panose="02020603050405020304" pitchFamily="18" charset="0"/>
              </a:rPr>
              <a:t> + M</a:t>
            </a:r>
            <a:r>
              <a:rPr lang="en-US" altLang="en-US" baseline="-30000" dirty="0">
                <a:cs typeface="Times New Roman" panose="02020603050405020304" pitchFamily="18" charset="0"/>
              </a:rPr>
              <a:t>11</a:t>
            </a:r>
            <a:r>
              <a:rPr lang="en-US" altLang="en-US" dirty="0">
                <a:cs typeface="Times New Roman" panose="02020603050405020304" pitchFamily="18" charset="0"/>
              </a:rPr>
              <a:t>) </a:t>
            </a:r>
            <a:endParaRPr lang="en-US" altLang="en-US" dirty="0"/>
          </a:p>
          <a:p>
            <a:pPr>
              <a:defRPr/>
            </a:pPr>
            <a:endParaRPr lang="en-US" dirty="0"/>
          </a:p>
        </p:txBody>
      </p:sp>
      <p:sp>
        <p:nvSpPr>
          <p:cNvPr id="2" name="Title 1">
            <a:extLst>
              <a:ext uri="{FF2B5EF4-FFF2-40B4-BE49-F238E27FC236}">
                <a16:creationId xmlns:a16="http://schemas.microsoft.com/office/drawing/2014/main" id="{0254F4F2-0549-47E5-8525-C4D056414DF1}"/>
              </a:ext>
            </a:extLst>
          </p:cNvPr>
          <p:cNvSpPr>
            <a:spLocks noGrp="1"/>
          </p:cNvSpPr>
          <p:nvPr>
            <p:ph type="title" idx="4294967295"/>
          </p:nvPr>
        </p:nvSpPr>
        <p:spPr>
          <a:xfrm>
            <a:off x="506413" y="114300"/>
            <a:ext cx="6172200" cy="1143000"/>
          </a:xfrm>
        </p:spPr>
        <p:txBody>
          <a:bodyPr>
            <a:normAutofit fontScale="90000"/>
          </a:bodyPr>
          <a:lstStyle/>
          <a:p>
            <a:pPr>
              <a:defRPr/>
            </a:pPr>
            <a:r>
              <a:rPr lang="en-US" altLang="en-US" dirty="0"/>
              <a:t>Similarity Between Binary Vectors</a:t>
            </a:r>
            <a:endParaRPr lang="en-US" dirty="0"/>
          </a:p>
        </p:txBody>
      </p:sp>
      <p:sp>
        <p:nvSpPr>
          <p:cNvPr id="4" name="Footer Placeholder 3">
            <a:extLst>
              <a:ext uri="{FF2B5EF4-FFF2-40B4-BE49-F238E27FC236}">
                <a16:creationId xmlns:a16="http://schemas.microsoft.com/office/drawing/2014/main" id="{256D91EA-FD1B-4D40-B871-9C3ECA622363}"/>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A1DDBB78-AB03-4FB0-AF96-050C2A77C197}"/>
              </a:ext>
            </a:extLst>
          </p:cNvPr>
          <p:cNvSpPr>
            <a:spLocks noGrp="1"/>
          </p:cNvSpPr>
          <p:nvPr>
            <p:ph type="dt" sz="quarter" idx="11"/>
          </p:nvPr>
        </p:nvSpPr>
        <p:spPr/>
        <p:txBody>
          <a:bodyPr/>
          <a:lstStyle/>
          <a:p>
            <a:pPr>
              <a:defRPr/>
            </a:pPr>
            <a:fld id="{6CF24F4B-BAA2-472E-816D-4960F752D547}" type="datetime1">
              <a:rPr lang="en-US"/>
              <a:pPr>
                <a:defRPr/>
              </a:pPr>
              <a:t>9/21/2023</a:t>
            </a:fld>
            <a:endParaRPr lang="en-US" dirty="0"/>
          </a:p>
        </p:txBody>
      </p:sp>
      <p:sp>
        <p:nvSpPr>
          <p:cNvPr id="99334" name="Slide Number Placeholder 6">
            <a:extLst>
              <a:ext uri="{FF2B5EF4-FFF2-40B4-BE49-F238E27FC236}">
                <a16:creationId xmlns:a16="http://schemas.microsoft.com/office/drawing/2014/main" id="{ADA9F8D1-245E-4321-8A88-97D127675F0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9106850-4240-4DAE-80A8-0C107E7BBAED}" type="slidenum">
              <a:rPr lang="en-US" altLang="en-US" sz="1200" smtClean="0">
                <a:solidFill>
                  <a:srgbClr val="898989"/>
                </a:solidFill>
              </a:rPr>
              <a:pPr>
                <a:spcBef>
                  <a:spcPct val="0"/>
                </a:spcBef>
                <a:buFontTx/>
                <a:buNone/>
              </a:pPr>
              <a:t>88</a:t>
            </a:fld>
            <a:endParaRPr lang="en-US" altLang="en-US" sz="1200">
              <a:solidFill>
                <a:srgbClr val="898989"/>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4E13A-530D-4F18-95B0-DF6560891430}"/>
              </a:ext>
            </a:extLst>
          </p:cNvPr>
          <p:cNvSpPr>
            <a:spLocks noGrp="1"/>
          </p:cNvSpPr>
          <p:nvPr>
            <p:ph idx="1"/>
          </p:nvPr>
        </p:nvSpPr>
        <p:spPr>
          <a:xfrm>
            <a:off x="304800" y="1493838"/>
            <a:ext cx="8229600" cy="4525962"/>
          </a:xfrm>
        </p:spPr>
        <p:txBody>
          <a:bodyPr/>
          <a:lstStyle/>
          <a:p>
            <a:pPr>
              <a:defRPr/>
            </a:pPr>
            <a:r>
              <a:rPr lang="en-US" dirty="0"/>
              <a:t>Compute SMC and </a:t>
            </a:r>
            <a:r>
              <a:rPr lang="en-US" dirty="0" err="1"/>
              <a:t>Jaccard</a:t>
            </a:r>
            <a:r>
              <a:rPr lang="en-US" dirty="0"/>
              <a:t> co-efficient for two data objects p and q</a:t>
            </a:r>
          </a:p>
          <a:p>
            <a:pPr marL="400050" indent="-400050">
              <a:buFont typeface="Arial" panose="020B0604020202020204" pitchFamily="34" charset="0"/>
              <a:buNone/>
              <a:defRPr/>
            </a:pPr>
            <a:r>
              <a:rPr lang="en-US" altLang="en-US" i="1" dirty="0">
                <a:cs typeface="Times New Roman" panose="02020603050405020304" pitchFamily="18" charset="0"/>
              </a:rPr>
              <a:t>p</a:t>
            </a:r>
            <a:r>
              <a:rPr lang="en-US" altLang="en-US" dirty="0">
                <a:cs typeface="Times New Roman" panose="02020603050405020304" pitchFamily="18" charset="0"/>
              </a:rPr>
              <a:t> =  1 0 0 0 0 0 0 0 0 0    	</a:t>
            </a:r>
            <a:r>
              <a:rPr lang="en-US" altLang="en-US" i="1" dirty="0">
                <a:cs typeface="Times New Roman" panose="02020603050405020304" pitchFamily="18" charset="0"/>
              </a:rPr>
              <a:t>	</a:t>
            </a:r>
            <a:endParaRPr lang="en-US" altLang="en-US" dirty="0">
              <a:cs typeface="Times New Roman" panose="02020603050405020304" pitchFamily="18" charset="0"/>
            </a:endParaRPr>
          </a:p>
          <a:p>
            <a:pPr marL="400050" indent="-400050">
              <a:buFont typeface="Arial" panose="020B0604020202020204" pitchFamily="34" charset="0"/>
              <a:buNone/>
              <a:defRPr/>
            </a:pPr>
            <a:r>
              <a:rPr lang="en-US" altLang="en-US" i="1" dirty="0">
                <a:cs typeface="Times New Roman" panose="02020603050405020304" pitchFamily="18" charset="0"/>
              </a:rPr>
              <a:t>q</a:t>
            </a:r>
            <a:r>
              <a:rPr lang="en-US" altLang="en-US" dirty="0">
                <a:cs typeface="Times New Roman" panose="02020603050405020304" pitchFamily="18" charset="0"/>
              </a:rPr>
              <a:t> =  0 0 0 0 0 0 1 0 0 1</a:t>
            </a:r>
            <a:r>
              <a:rPr lang="en-US" altLang="en-US" i="1" dirty="0">
                <a:cs typeface="Times New Roman" panose="02020603050405020304" pitchFamily="18" charset="0"/>
              </a:rPr>
              <a:t> </a:t>
            </a:r>
          </a:p>
          <a:p>
            <a:pPr>
              <a:defRPr/>
            </a:pPr>
            <a:endParaRPr lang="en-US" dirty="0"/>
          </a:p>
        </p:txBody>
      </p:sp>
      <p:sp>
        <p:nvSpPr>
          <p:cNvPr id="2" name="Title 1">
            <a:extLst>
              <a:ext uri="{FF2B5EF4-FFF2-40B4-BE49-F238E27FC236}">
                <a16:creationId xmlns:a16="http://schemas.microsoft.com/office/drawing/2014/main" id="{66BA217C-9D01-47E3-AEBB-CAC4B659E78F}"/>
              </a:ext>
            </a:extLst>
          </p:cNvPr>
          <p:cNvSpPr>
            <a:spLocks noGrp="1"/>
          </p:cNvSpPr>
          <p:nvPr>
            <p:ph type="title" idx="4294967295"/>
          </p:nvPr>
        </p:nvSpPr>
        <p:spPr>
          <a:xfrm>
            <a:off x="320675" y="114300"/>
            <a:ext cx="6248400" cy="1143000"/>
          </a:xfrm>
        </p:spPr>
        <p:txBody>
          <a:bodyPr>
            <a:normAutofit fontScale="90000"/>
          </a:bodyPr>
          <a:lstStyle/>
          <a:p>
            <a:pPr>
              <a:defRPr/>
            </a:pPr>
            <a:r>
              <a:rPr lang="en-US" altLang="en-US" dirty="0"/>
              <a:t>SMC and </a:t>
            </a:r>
            <a:r>
              <a:rPr lang="en-US" altLang="en-US" dirty="0" err="1"/>
              <a:t>Jaccard</a:t>
            </a:r>
            <a:r>
              <a:rPr lang="en-US" altLang="en-US" dirty="0"/>
              <a:t>: Example</a:t>
            </a:r>
            <a:endParaRPr lang="en-US" dirty="0"/>
          </a:p>
        </p:txBody>
      </p:sp>
      <p:sp>
        <p:nvSpPr>
          <p:cNvPr id="4" name="Footer Placeholder 3">
            <a:extLst>
              <a:ext uri="{FF2B5EF4-FFF2-40B4-BE49-F238E27FC236}">
                <a16:creationId xmlns:a16="http://schemas.microsoft.com/office/drawing/2014/main" id="{1D35B5A3-F621-4EE1-A80A-350ADA333BB5}"/>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3AC7E337-86BA-4EA0-B0EB-9E8C9F0A5BA2}"/>
              </a:ext>
            </a:extLst>
          </p:cNvPr>
          <p:cNvSpPr>
            <a:spLocks noGrp="1"/>
          </p:cNvSpPr>
          <p:nvPr>
            <p:ph type="dt" sz="quarter" idx="11"/>
          </p:nvPr>
        </p:nvSpPr>
        <p:spPr/>
        <p:txBody>
          <a:bodyPr/>
          <a:lstStyle/>
          <a:p>
            <a:pPr>
              <a:defRPr/>
            </a:pPr>
            <a:fld id="{8D25B4BF-4D25-442A-85E7-E2834DB1397C}" type="datetime1">
              <a:rPr lang="en-US"/>
              <a:pPr>
                <a:defRPr/>
              </a:pPr>
              <a:t>9/21/2023</a:t>
            </a:fld>
            <a:endParaRPr lang="en-US" dirty="0"/>
          </a:p>
        </p:txBody>
      </p:sp>
      <p:sp>
        <p:nvSpPr>
          <p:cNvPr id="100358" name="Slide Number Placeholder 6">
            <a:extLst>
              <a:ext uri="{FF2B5EF4-FFF2-40B4-BE49-F238E27FC236}">
                <a16:creationId xmlns:a16="http://schemas.microsoft.com/office/drawing/2014/main" id="{9F504C49-0752-4167-ABE5-2FAC12AF9F5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433B430-A7CD-4F42-B311-04569BE0E0C7}" type="slidenum">
              <a:rPr lang="en-US" altLang="en-US" sz="1200" smtClean="0">
                <a:solidFill>
                  <a:srgbClr val="898989"/>
                </a:solidFill>
              </a:rPr>
              <a:pPr>
                <a:spcBef>
                  <a:spcPct val="0"/>
                </a:spcBef>
                <a:buFontTx/>
                <a:buNone/>
              </a:pPr>
              <a:t>89</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C33D5AC3-9204-489C-9E3B-951104D0AAB2}"/>
              </a:ext>
            </a:extLst>
          </p:cNvPr>
          <p:cNvSpPr>
            <a:spLocks noGrp="1"/>
          </p:cNvSpPr>
          <p:nvPr>
            <p:ph idx="1"/>
          </p:nvPr>
        </p:nvSpPr>
        <p:spPr>
          <a:xfrm>
            <a:off x="304800" y="1493838"/>
            <a:ext cx="8229600" cy="4525962"/>
          </a:xfrm>
        </p:spPr>
        <p:txBody>
          <a:bodyPr/>
          <a:lstStyle/>
          <a:p>
            <a:pPr fontAlgn="base">
              <a:spcAft>
                <a:spcPct val="0"/>
              </a:spcAft>
            </a:pPr>
            <a:endParaRPr lang="en-US" altLang="en-US"/>
          </a:p>
        </p:txBody>
      </p:sp>
      <p:sp>
        <p:nvSpPr>
          <p:cNvPr id="2" name="Title 1">
            <a:extLst>
              <a:ext uri="{FF2B5EF4-FFF2-40B4-BE49-F238E27FC236}">
                <a16:creationId xmlns:a16="http://schemas.microsoft.com/office/drawing/2014/main" id="{BE5E86CC-5850-4A71-87DD-8E010802B5E1}"/>
              </a:ext>
            </a:extLst>
          </p:cNvPr>
          <p:cNvSpPr>
            <a:spLocks noGrp="1"/>
          </p:cNvSpPr>
          <p:nvPr>
            <p:ph type="title" idx="4294967295"/>
          </p:nvPr>
        </p:nvSpPr>
        <p:spPr>
          <a:xfrm>
            <a:off x="290513" y="96838"/>
            <a:ext cx="8229600" cy="1143000"/>
          </a:xfrm>
        </p:spPr>
        <p:txBody>
          <a:bodyPr/>
          <a:lstStyle/>
          <a:p>
            <a:pPr>
              <a:defRPr/>
            </a:pPr>
            <a:r>
              <a:rPr lang="en-US" altLang="en-US" dirty="0"/>
              <a:t>Types of Attributes</a:t>
            </a:r>
            <a:endParaRPr lang="en-US" dirty="0"/>
          </a:p>
        </p:txBody>
      </p:sp>
      <p:pic>
        <p:nvPicPr>
          <p:cNvPr id="24580" name="Picture 4">
            <a:extLst>
              <a:ext uri="{FF2B5EF4-FFF2-40B4-BE49-F238E27FC236}">
                <a16:creationId xmlns:a16="http://schemas.microsoft.com/office/drawing/2014/main" id="{F267D97D-871F-4877-BE77-5BC56B94C6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38263"/>
            <a:ext cx="8062913"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69E48423-67B3-4288-BBFA-04EEC275BCBA}"/>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5D83E1C8-724C-4608-BC51-15C9B931CFAE}"/>
              </a:ext>
            </a:extLst>
          </p:cNvPr>
          <p:cNvSpPr>
            <a:spLocks noGrp="1"/>
          </p:cNvSpPr>
          <p:nvPr>
            <p:ph type="dt" sz="quarter" idx="11"/>
          </p:nvPr>
        </p:nvSpPr>
        <p:spPr/>
        <p:txBody>
          <a:bodyPr/>
          <a:lstStyle/>
          <a:p>
            <a:pPr>
              <a:defRPr/>
            </a:pPr>
            <a:fld id="{46088F8A-7FE9-4583-9B98-3613FC81568B}" type="datetime1">
              <a:rPr lang="en-US"/>
              <a:pPr>
                <a:defRPr/>
              </a:pPr>
              <a:t>9/21/2023</a:t>
            </a:fld>
            <a:endParaRPr lang="en-US" dirty="0"/>
          </a:p>
        </p:txBody>
      </p:sp>
      <p:sp>
        <p:nvSpPr>
          <p:cNvPr id="24583" name="Slide Number Placeholder 5">
            <a:extLst>
              <a:ext uri="{FF2B5EF4-FFF2-40B4-BE49-F238E27FC236}">
                <a16:creationId xmlns:a16="http://schemas.microsoft.com/office/drawing/2014/main" id="{1B9DA1B2-1844-475C-B760-844E7B9B321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4716FF0-6592-4F94-8200-A60FF2605718}" type="slidenum">
              <a:rPr lang="en-US" altLang="en-US" sz="1200" smtClean="0">
                <a:solidFill>
                  <a:srgbClr val="898989"/>
                </a:solidFill>
              </a:rPr>
              <a:pPr>
                <a:spcBef>
                  <a:spcPct val="0"/>
                </a:spcBef>
                <a:buFontTx/>
                <a:buNone/>
              </a:pPr>
              <a:t>9</a:t>
            </a:fld>
            <a:endParaRPr lang="en-US" altLang="en-US" sz="1200">
              <a:solidFill>
                <a:srgbClr val="898989"/>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A2FF2-3272-4FBD-9530-F3048839283C}"/>
              </a:ext>
            </a:extLst>
          </p:cNvPr>
          <p:cNvSpPr>
            <a:spLocks noGrp="1"/>
          </p:cNvSpPr>
          <p:nvPr>
            <p:ph idx="1"/>
          </p:nvPr>
        </p:nvSpPr>
        <p:spPr>
          <a:xfrm>
            <a:off x="304800" y="1493838"/>
            <a:ext cx="8229600" cy="4525962"/>
          </a:xfrm>
        </p:spPr>
        <p:txBody>
          <a:bodyPr>
            <a:noAutofit/>
          </a:bodyPr>
          <a:lstStyle/>
          <a:p>
            <a:pPr marL="400050" indent="-400050">
              <a:buFont typeface="Arial" panose="020B0604020202020204" pitchFamily="34" charset="0"/>
              <a:buNone/>
              <a:defRPr/>
            </a:pPr>
            <a:r>
              <a:rPr lang="en-US" altLang="en-US" i="1" dirty="0">
                <a:cs typeface="Times New Roman" panose="02020603050405020304" pitchFamily="18" charset="0"/>
              </a:rPr>
              <a:t>p</a:t>
            </a:r>
            <a:r>
              <a:rPr lang="en-US" altLang="en-US" dirty="0">
                <a:cs typeface="Times New Roman" panose="02020603050405020304" pitchFamily="18" charset="0"/>
              </a:rPr>
              <a:t> =  1 0 0 0 0 0 0 0 0 0    	</a:t>
            </a:r>
            <a:r>
              <a:rPr lang="en-US" altLang="en-US" i="1" dirty="0">
                <a:cs typeface="Times New Roman" panose="02020603050405020304" pitchFamily="18" charset="0"/>
              </a:rPr>
              <a:t>	</a:t>
            </a:r>
            <a:endParaRPr lang="en-US" altLang="en-US" dirty="0">
              <a:cs typeface="Times New Roman" panose="02020603050405020304" pitchFamily="18" charset="0"/>
            </a:endParaRPr>
          </a:p>
          <a:p>
            <a:pPr marL="400050" indent="-400050">
              <a:buFont typeface="Arial" panose="020B0604020202020204" pitchFamily="34" charset="0"/>
              <a:buNone/>
              <a:defRPr/>
            </a:pPr>
            <a:r>
              <a:rPr lang="en-US" altLang="en-US" i="1" dirty="0">
                <a:cs typeface="Times New Roman" panose="02020603050405020304" pitchFamily="18" charset="0"/>
              </a:rPr>
              <a:t>q</a:t>
            </a:r>
            <a:r>
              <a:rPr lang="en-US" altLang="en-US" dirty="0">
                <a:cs typeface="Times New Roman" panose="02020603050405020304" pitchFamily="18" charset="0"/>
              </a:rPr>
              <a:t> =  0 0 0 0 0 0 1 0 0 1</a:t>
            </a:r>
            <a:r>
              <a:rPr lang="en-US" altLang="en-US" i="1" dirty="0">
                <a:cs typeface="Times New Roman" panose="02020603050405020304" pitchFamily="18" charset="0"/>
              </a:rPr>
              <a:t> </a:t>
            </a:r>
          </a:p>
          <a:p>
            <a:pPr marL="400050" indent="-400050">
              <a:buFont typeface="Arial" panose="020B0604020202020204" pitchFamily="34" charset="0"/>
              <a:buNone/>
              <a:defRPr/>
            </a:pPr>
            <a:endParaRPr lang="en-US" altLang="en-US" i="1" dirty="0">
              <a:cs typeface="Times New Roman" panose="02020603050405020304" pitchFamily="18" charset="0"/>
            </a:endParaRPr>
          </a:p>
          <a:p>
            <a:pPr marL="400050" indent="-400050">
              <a:buFont typeface="Arial" panose="020B0604020202020204" pitchFamily="34" charset="0"/>
              <a:buNone/>
              <a:defRPr/>
            </a:pPr>
            <a:r>
              <a:rPr lang="en-US" altLang="en-US" dirty="0">
                <a:latin typeface="CMMI10" pitchFamily="34" charset="0"/>
              </a:rPr>
              <a:t>M</a:t>
            </a:r>
            <a:r>
              <a:rPr lang="en-US" altLang="en-US" baseline="-25000" dirty="0">
                <a:latin typeface="CMR7" charset="0"/>
              </a:rPr>
              <a:t>01</a:t>
            </a:r>
            <a:r>
              <a:rPr lang="en-US" altLang="en-US" dirty="0">
                <a:latin typeface="CMR7" charset="0"/>
              </a:rPr>
              <a:t> </a:t>
            </a:r>
            <a:r>
              <a:rPr lang="en-US" altLang="en-US" dirty="0">
                <a:latin typeface="cmr10" pitchFamily="34" charset="0"/>
              </a:rPr>
              <a:t>= 2   (the number of attributes where </a:t>
            </a:r>
            <a:r>
              <a:rPr lang="en-US" altLang="en-US" dirty="0">
                <a:latin typeface="CMMI10" pitchFamily="34" charset="0"/>
              </a:rPr>
              <a:t>p i</a:t>
            </a:r>
            <a:r>
              <a:rPr lang="en-US" altLang="en-US" dirty="0">
                <a:latin typeface="cmr10" pitchFamily="34" charset="0"/>
              </a:rPr>
              <a:t>s 0 and </a:t>
            </a:r>
            <a:r>
              <a:rPr lang="en-US" altLang="en-US" dirty="0">
                <a:latin typeface="CMMI10" pitchFamily="34" charset="0"/>
              </a:rPr>
              <a:t>q i</a:t>
            </a:r>
            <a:r>
              <a:rPr lang="en-US" altLang="en-US" dirty="0">
                <a:latin typeface="cmr10" pitchFamily="34" charset="0"/>
              </a:rPr>
              <a:t>s 1)</a:t>
            </a:r>
          </a:p>
          <a:p>
            <a:pPr marL="400050" indent="-400050">
              <a:buFont typeface="Arial" panose="020B0604020202020204" pitchFamily="34" charset="0"/>
              <a:buNone/>
              <a:defRPr/>
            </a:pPr>
            <a:r>
              <a:rPr lang="en-US" altLang="en-US" dirty="0">
                <a:latin typeface="CMMI10" pitchFamily="34" charset="0"/>
              </a:rPr>
              <a:t>M</a:t>
            </a:r>
            <a:r>
              <a:rPr lang="en-US" altLang="en-US" baseline="-25000" dirty="0">
                <a:latin typeface="CMR7" charset="0"/>
              </a:rPr>
              <a:t>10</a:t>
            </a:r>
            <a:r>
              <a:rPr lang="en-US" altLang="en-US" dirty="0">
                <a:latin typeface="CMR7" charset="0"/>
              </a:rPr>
              <a:t> </a:t>
            </a:r>
            <a:r>
              <a:rPr lang="en-US" altLang="en-US" dirty="0">
                <a:latin typeface="cmr10" pitchFamily="34" charset="0"/>
              </a:rPr>
              <a:t>= 1   (the number of attributes where </a:t>
            </a:r>
            <a:r>
              <a:rPr lang="en-US" altLang="en-US" dirty="0">
                <a:latin typeface="CMMI10" pitchFamily="34" charset="0"/>
              </a:rPr>
              <a:t>p i</a:t>
            </a:r>
            <a:r>
              <a:rPr lang="en-US" altLang="en-US" dirty="0">
                <a:latin typeface="cmr10" pitchFamily="34" charset="0"/>
              </a:rPr>
              <a:t>s 1 and </a:t>
            </a:r>
            <a:r>
              <a:rPr lang="en-US" altLang="en-US" dirty="0">
                <a:latin typeface="CMMI10" pitchFamily="34" charset="0"/>
              </a:rPr>
              <a:t>q i</a:t>
            </a:r>
            <a:r>
              <a:rPr lang="en-US" altLang="en-US" dirty="0">
                <a:latin typeface="cmr10" pitchFamily="34" charset="0"/>
              </a:rPr>
              <a:t>s 0)</a:t>
            </a:r>
          </a:p>
          <a:p>
            <a:pPr marL="400050" indent="-400050">
              <a:buFont typeface="Arial" panose="020B0604020202020204" pitchFamily="34" charset="0"/>
              <a:buNone/>
              <a:defRPr/>
            </a:pPr>
            <a:r>
              <a:rPr lang="en-US" altLang="en-US" dirty="0">
                <a:latin typeface="CMMI10" pitchFamily="34" charset="0"/>
              </a:rPr>
              <a:t>M</a:t>
            </a:r>
            <a:r>
              <a:rPr lang="en-US" altLang="en-US" baseline="-25000" dirty="0">
                <a:latin typeface="CMR7" charset="0"/>
              </a:rPr>
              <a:t>00</a:t>
            </a:r>
            <a:r>
              <a:rPr lang="en-US" altLang="en-US" dirty="0">
                <a:latin typeface="CMR7" charset="0"/>
              </a:rPr>
              <a:t> </a:t>
            </a:r>
            <a:r>
              <a:rPr lang="en-US" altLang="en-US" dirty="0">
                <a:latin typeface="cmr10" pitchFamily="34" charset="0"/>
              </a:rPr>
              <a:t>= 7   (the number of attributes where </a:t>
            </a:r>
            <a:r>
              <a:rPr lang="en-US" altLang="en-US" dirty="0">
                <a:latin typeface="CMMI10" pitchFamily="34" charset="0"/>
              </a:rPr>
              <a:t>p i</a:t>
            </a:r>
            <a:r>
              <a:rPr lang="en-US" altLang="en-US" dirty="0">
                <a:latin typeface="cmr10" pitchFamily="34" charset="0"/>
              </a:rPr>
              <a:t>s 0 and </a:t>
            </a:r>
            <a:r>
              <a:rPr lang="en-US" altLang="en-US" dirty="0">
                <a:latin typeface="CMMI10" pitchFamily="34" charset="0"/>
              </a:rPr>
              <a:t>q i</a:t>
            </a:r>
            <a:r>
              <a:rPr lang="en-US" altLang="en-US" dirty="0">
                <a:latin typeface="cmr10" pitchFamily="34" charset="0"/>
              </a:rPr>
              <a:t>s 0)</a:t>
            </a:r>
          </a:p>
          <a:p>
            <a:pPr marL="400050" indent="-400050">
              <a:buFont typeface="Arial" panose="020B0604020202020204" pitchFamily="34" charset="0"/>
              <a:buNone/>
              <a:defRPr/>
            </a:pPr>
            <a:r>
              <a:rPr lang="en-US" altLang="en-US" dirty="0">
                <a:latin typeface="CMMI10" pitchFamily="34" charset="0"/>
              </a:rPr>
              <a:t>M</a:t>
            </a:r>
            <a:r>
              <a:rPr lang="en-US" altLang="en-US" baseline="-25000" dirty="0">
                <a:latin typeface="CMR7" charset="0"/>
              </a:rPr>
              <a:t>11</a:t>
            </a:r>
            <a:r>
              <a:rPr lang="en-US" altLang="en-US" dirty="0">
                <a:latin typeface="CMR7" charset="0"/>
              </a:rPr>
              <a:t> </a:t>
            </a:r>
            <a:r>
              <a:rPr lang="en-US" altLang="en-US" dirty="0">
                <a:latin typeface="cmr10" pitchFamily="34" charset="0"/>
              </a:rPr>
              <a:t>= 0   (the number of attributes where </a:t>
            </a:r>
            <a:r>
              <a:rPr lang="en-US" altLang="en-US" dirty="0">
                <a:latin typeface="CMMI10" pitchFamily="34" charset="0"/>
              </a:rPr>
              <a:t>p i</a:t>
            </a:r>
            <a:r>
              <a:rPr lang="en-US" altLang="en-US" dirty="0">
                <a:latin typeface="cmr10" pitchFamily="34" charset="0"/>
              </a:rPr>
              <a:t>s 1 and </a:t>
            </a:r>
            <a:r>
              <a:rPr lang="en-US" altLang="en-US" dirty="0">
                <a:latin typeface="CMMI10" pitchFamily="34" charset="0"/>
              </a:rPr>
              <a:t>q i</a:t>
            </a:r>
            <a:r>
              <a:rPr lang="en-US" altLang="en-US" dirty="0">
                <a:latin typeface="cmr10" pitchFamily="34" charset="0"/>
              </a:rPr>
              <a:t>s 1)</a:t>
            </a:r>
            <a:endParaRPr lang="en-US" altLang="en-US" dirty="0">
              <a:latin typeface="CMMI10" pitchFamily="34" charset="0"/>
            </a:endParaRPr>
          </a:p>
          <a:p>
            <a:pPr marL="400050" indent="-400050">
              <a:buFont typeface="Arial" panose="020B0604020202020204" pitchFamily="34" charset="0"/>
              <a:buNone/>
              <a:defRPr/>
            </a:pPr>
            <a:r>
              <a:rPr lang="en-US" altLang="en-US" i="1" dirty="0">
                <a:cs typeface="Times New Roman" panose="02020603050405020304" pitchFamily="18" charset="0"/>
              </a:rPr>
              <a:t>	</a:t>
            </a:r>
            <a:r>
              <a:rPr lang="en-US" altLang="en-US" dirty="0">
                <a:cs typeface="Times New Roman" panose="02020603050405020304" pitchFamily="18" charset="0"/>
              </a:rPr>
              <a:t>SMC = (M</a:t>
            </a:r>
            <a:r>
              <a:rPr lang="en-US" altLang="en-US" baseline="-30000" dirty="0">
                <a:cs typeface="Times New Roman" panose="02020603050405020304" pitchFamily="18" charset="0"/>
              </a:rPr>
              <a:t>11</a:t>
            </a:r>
            <a:r>
              <a:rPr lang="en-US" altLang="en-US" dirty="0">
                <a:cs typeface="Times New Roman" panose="02020603050405020304" pitchFamily="18" charset="0"/>
              </a:rPr>
              <a:t> + M</a:t>
            </a:r>
            <a:r>
              <a:rPr lang="en-US" altLang="en-US" baseline="-30000" dirty="0">
                <a:cs typeface="Times New Roman" panose="02020603050405020304" pitchFamily="18" charset="0"/>
              </a:rPr>
              <a:t>00</a:t>
            </a:r>
            <a:r>
              <a:rPr lang="en-US" altLang="en-US" dirty="0">
                <a:cs typeface="Times New Roman" panose="02020603050405020304" pitchFamily="18" charset="0"/>
              </a:rPr>
              <a:t>)/(M</a:t>
            </a:r>
            <a:r>
              <a:rPr lang="en-US" altLang="en-US" baseline="-30000" dirty="0">
                <a:cs typeface="Times New Roman" panose="02020603050405020304" pitchFamily="18" charset="0"/>
              </a:rPr>
              <a:t>01</a:t>
            </a:r>
            <a:r>
              <a:rPr lang="en-US" altLang="en-US" dirty="0">
                <a:cs typeface="Times New Roman" panose="02020603050405020304" pitchFamily="18" charset="0"/>
              </a:rPr>
              <a:t> + M</a:t>
            </a:r>
            <a:r>
              <a:rPr lang="en-US" altLang="en-US" baseline="-30000" dirty="0">
                <a:cs typeface="Times New Roman" panose="02020603050405020304" pitchFamily="18" charset="0"/>
              </a:rPr>
              <a:t>10</a:t>
            </a:r>
            <a:r>
              <a:rPr lang="en-US" altLang="en-US" dirty="0">
                <a:cs typeface="Times New Roman" panose="02020603050405020304" pitchFamily="18" charset="0"/>
              </a:rPr>
              <a:t> + M</a:t>
            </a:r>
            <a:r>
              <a:rPr lang="en-US" altLang="en-US" baseline="-30000" dirty="0">
                <a:cs typeface="Times New Roman" panose="02020603050405020304" pitchFamily="18" charset="0"/>
              </a:rPr>
              <a:t>11</a:t>
            </a:r>
            <a:r>
              <a:rPr lang="en-US" altLang="en-US" dirty="0">
                <a:cs typeface="Times New Roman" panose="02020603050405020304" pitchFamily="18" charset="0"/>
              </a:rPr>
              <a:t> + M</a:t>
            </a:r>
            <a:r>
              <a:rPr lang="en-US" altLang="en-US" baseline="-30000" dirty="0">
                <a:cs typeface="Times New Roman" panose="02020603050405020304" pitchFamily="18" charset="0"/>
              </a:rPr>
              <a:t>00</a:t>
            </a:r>
            <a:r>
              <a:rPr lang="en-US" altLang="en-US" dirty="0">
                <a:cs typeface="Times New Roman" panose="02020603050405020304" pitchFamily="18" charset="0"/>
              </a:rPr>
              <a:t>) = (0+7) / (2+1+0+7) = 0.7 </a:t>
            </a:r>
          </a:p>
          <a:p>
            <a:pPr marL="400050" indent="-400050">
              <a:buFont typeface="Arial" panose="020B0604020202020204" pitchFamily="34" charset="0"/>
              <a:buNone/>
              <a:defRPr/>
            </a:pPr>
            <a:endParaRPr lang="en-US" altLang="en-US" dirty="0">
              <a:cs typeface="Times New Roman" panose="02020603050405020304" pitchFamily="18" charset="0"/>
            </a:endParaRPr>
          </a:p>
          <a:p>
            <a:pPr marL="400050" indent="-400050">
              <a:buFont typeface="Arial" panose="020B0604020202020204" pitchFamily="34" charset="0"/>
              <a:buNone/>
              <a:defRPr/>
            </a:pPr>
            <a:r>
              <a:rPr lang="en-US" altLang="en-US" dirty="0">
                <a:cs typeface="Times New Roman" panose="02020603050405020304" pitchFamily="18" charset="0"/>
              </a:rPr>
              <a:t>J = (M</a:t>
            </a:r>
            <a:r>
              <a:rPr lang="en-US" altLang="en-US" baseline="-30000" dirty="0">
                <a:cs typeface="Times New Roman" panose="02020603050405020304" pitchFamily="18" charset="0"/>
              </a:rPr>
              <a:t>11</a:t>
            </a:r>
            <a:r>
              <a:rPr lang="en-US" altLang="en-US" dirty="0">
                <a:cs typeface="Times New Roman" panose="02020603050405020304" pitchFamily="18" charset="0"/>
              </a:rPr>
              <a:t>) / (M</a:t>
            </a:r>
            <a:r>
              <a:rPr lang="en-US" altLang="en-US" baseline="-30000" dirty="0">
                <a:cs typeface="Times New Roman" panose="02020603050405020304" pitchFamily="18" charset="0"/>
              </a:rPr>
              <a:t>01</a:t>
            </a:r>
            <a:r>
              <a:rPr lang="en-US" altLang="en-US" dirty="0">
                <a:cs typeface="Times New Roman" panose="02020603050405020304" pitchFamily="18" charset="0"/>
              </a:rPr>
              <a:t> + M</a:t>
            </a:r>
            <a:r>
              <a:rPr lang="en-US" altLang="en-US" baseline="-30000" dirty="0">
                <a:cs typeface="Times New Roman" panose="02020603050405020304" pitchFamily="18" charset="0"/>
              </a:rPr>
              <a:t>10</a:t>
            </a:r>
            <a:r>
              <a:rPr lang="en-US" altLang="en-US" dirty="0">
                <a:cs typeface="Times New Roman" panose="02020603050405020304" pitchFamily="18" charset="0"/>
              </a:rPr>
              <a:t> + M</a:t>
            </a:r>
            <a:r>
              <a:rPr lang="en-US" altLang="en-US" baseline="-30000" dirty="0">
                <a:cs typeface="Times New Roman" panose="02020603050405020304" pitchFamily="18" charset="0"/>
              </a:rPr>
              <a:t>11</a:t>
            </a:r>
            <a:r>
              <a:rPr lang="en-US" altLang="en-US" dirty="0">
                <a:cs typeface="Times New Roman" panose="02020603050405020304" pitchFamily="18" charset="0"/>
              </a:rPr>
              <a:t>) = 0 / (2 + 1 + 0) = 0 </a:t>
            </a:r>
          </a:p>
          <a:p>
            <a:pPr marL="400050" indent="-400050">
              <a:buFont typeface="Arial" panose="020B0604020202020204" pitchFamily="34" charset="0"/>
              <a:buNone/>
              <a:defRPr/>
            </a:pPr>
            <a:endParaRPr lang="en-US" altLang="en-US" i="1" dirty="0">
              <a:cs typeface="Times New Roman" panose="02020603050405020304" pitchFamily="18" charset="0"/>
            </a:endParaRPr>
          </a:p>
          <a:p>
            <a:pPr>
              <a:defRPr/>
            </a:pPr>
            <a:endParaRPr lang="en-US" dirty="0"/>
          </a:p>
        </p:txBody>
      </p:sp>
      <p:sp>
        <p:nvSpPr>
          <p:cNvPr id="2" name="Title 1">
            <a:extLst>
              <a:ext uri="{FF2B5EF4-FFF2-40B4-BE49-F238E27FC236}">
                <a16:creationId xmlns:a16="http://schemas.microsoft.com/office/drawing/2014/main" id="{5B9F5EC7-F988-4062-ABA4-F8E1DEF77011}"/>
              </a:ext>
            </a:extLst>
          </p:cNvPr>
          <p:cNvSpPr>
            <a:spLocks noGrp="1"/>
          </p:cNvSpPr>
          <p:nvPr>
            <p:ph type="title" idx="4294967295"/>
          </p:nvPr>
        </p:nvSpPr>
        <p:spPr>
          <a:xfrm>
            <a:off x="304800" y="76200"/>
            <a:ext cx="6477000" cy="1143000"/>
          </a:xfrm>
        </p:spPr>
        <p:txBody>
          <a:bodyPr/>
          <a:lstStyle/>
          <a:p>
            <a:pPr>
              <a:defRPr/>
            </a:pPr>
            <a:r>
              <a:rPr lang="en-US" altLang="en-US" dirty="0"/>
              <a:t>SMC and </a:t>
            </a:r>
            <a:r>
              <a:rPr lang="en-US" altLang="en-US" dirty="0" err="1"/>
              <a:t>Jaccard</a:t>
            </a:r>
            <a:r>
              <a:rPr lang="en-US" altLang="en-US" dirty="0"/>
              <a:t>: Solution</a:t>
            </a:r>
            <a:endParaRPr lang="en-US" dirty="0"/>
          </a:p>
        </p:txBody>
      </p:sp>
      <p:sp>
        <p:nvSpPr>
          <p:cNvPr id="4" name="Footer Placeholder 3">
            <a:extLst>
              <a:ext uri="{FF2B5EF4-FFF2-40B4-BE49-F238E27FC236}">
                <a16:creationId xmlns:a16="http://schemas.microsoft.com/office/drawing/2014/main" id="{FCEDD93A-12ED-48AE-B3BA-98072D76A43D}"/>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5B0C3B00-5D60-4CA1-84F0-6936A207C82B}"/>
              </a:ext>
            </a:extLst>
          </p:cNvPr>
          <p:cNvSpPr>
            <a:spLocks noGrp="1"/>
          </p:cNvSpPr>
          <p:nvPr>
            <p:ph type="dt" sz="quarter" idx="11"/>
          </p:nvPr>
        </p:nvSpPr>
        <p:spPr/>
        <p:txBody>
          <a:bodyPr/>
          <a:lstStyle/>
          <a:p>
            <a:pPr>
              <a:defRPr/>
            </a:pPr>
            <a:fld id="{D1A8E32F-D301-41D0-A416-FF0EE6A3943D}" type="datetime1">
              <a:rPr lang="en-US"/>
              <a:pPr>
                <a:defRPr/>
              </a:pPr>
              <a:t>9/21/2023</a:t>
            </a:fld>
            <a:endParaRPr lang="en-US" dirty="0"/>
          </a:p>
        </p:txBody>
      </p:sp>
      <p:sp>
        <p:nvSpPr>
          <p:cNvPr id="101382" name="Slide Number Placeholder 6">
            <a:extLst>
              <a:ext uri="{FF2B5EF4-FFF2-40B4-BE49-F238E27FC236}">
                <a16:creationId xmlns:a16="http://schemas.microsoft.com/office/drawing/2014/main" id="{5B96D03C-F035-4448-A94B-D52F460C8C3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98FBB0C-6C62-48ED-86B4-370AC16903FB}" type="slidenum">
              <a:rPr lang="en-US" altLang="en-US" sz="1200" smtClean="0">
                <a:solidFill>
                  <a:srgbClr val="898989"/>
                </a:solidFill>
              </a:rPr>
              <a:pPr>
                <a:spcBef>
                  <a:spcPct val="0"/>
                </a:spcBef>
                <a:buFontTx/>
                <a:buNone/>
              </a:pPr>
              <a:t>90</a:t>
            </a:fld>
            <a:endParaRPr lang="en-US" altLang="en-US" sz="1200">
              <a:solidFill>
                <a:srgbClr val="898989"/>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58E20-551F-4757-A672-0090E9EB79B3}"/>
              </a:ext>
            </a:extLst>
          </p:cNvPr>
          <p:cNvSpPr>
            <a:spLocks noGrp="1"/>
          </p:cNvSpPr>
          <p:nvPr>
            <p:ph idx="1"/>
          </p:nvPr>
        </p:nvSpPr>
        <p:spPr>
          <a:xfrm>
            <a:off x="473075" y="1447800"/>
            <a:ext cx="8229600" cy="4525963"/>
          </a:xfrm>
        </p:spPr>
        <p:txBody>
          <a:bodyPr>
            <a:noAutofit/>
          </a:bodyPr>
          <a:lstStyle/>
          <a:p>
            <a:pPr marL="0" indent="0" algn="just">
              <a:defRPr/>
            </a:pPr>
            <a:r>
              <a:rPr lang="en-US" altLang="en-US" dirty="0">
                <a:cs typeface="Times New Roman" panose="02020603050405020304" pitchFamily="18" charset="0"/>
              </a:rPr>
              <a:t> If </a:t>
            </a:r>
            <a:r>
              <a:rPr lang="en-US" altLang="en-US" i="1" dirty="0">
                <a:cs typeface="Times New Roman" panose="02020603050405020304" pitchFamily="18" charset="0"/>
              </a:rPr>
              <a:t>x</a:t>
            </a:r>
            <a:r>
              <a:rPr lang="en-US" altLang="en-US" dirty="0">
                <a:cs typeface="Times New Roman" panose="02020603050405020304" pitchFamily="18" charset="0"/>
              </a:rPr>
              <a:t> and </a:t>
            </a:r>
            <a:r>
              <a:rPr lang="en-US" altLang="en-US" i="1" dirty="0">
                <a:cs typeface="Times New Roman" panose="02020603050405020304" pitchFamily="18" charset="0"/>
              </a:rPr>
              <a:t>y</a:t>
            </a:r>
            <a:r>
              <a:rPr lang="en-US" altLang="en-US" dirty="0">
                <a:cs typeface="Times New Roman" panose="02020603050405020304" pitchFamily="18" charset="0"/>
              </a:rPr>
              <a:t> are two document vectors, then</a:t>
            </a:r>
          </a:p>
          <a:p>
            <a:pPr marL="0" indent="0" algn="just">
              <a:defRPr/>
            </a:pPr>
            <a:endParaRPr lang="en-US" altLang="en-US" dirty="0">
              <a:cs typeface="Times New Roman" panose="02020603050405020304" pitchFamily="18" charset="0"/>
            </a:endParaRPr>
          </a:p>
          <a:p>
            <a:pPr marL="0" indent="0" algn="just">
              <a:defRPr/>
            </a:pPr>
            <a:endParaRPr lang="en-US" altLang="en-US" dirty="0">
              <a:cs typeface="Times New Roman" panose="02020603050405020304" pitchFamily="18" charset="0"/>
            </a:endParaRPr>
          </a:p>
          <a:p>
            <a:pPr marL="0" indent="0" algn="just">
              <a:buFont typeface="Arial" panose="020B0604020202020204" pitchFamily="34" charset="0"/>
              <a:buNone/>
              <a:defRPr/>
            </a:pPr>
            <a:r>
              <a:rPr lang="en-US" altLang="en-US" dirty="0">
                <a:cs typeface="Times New Roman" panose="02020603050405020304" pitchFamily="18" charset="0"/>
              </a:rPr>
              <a:t>             </a:t>
            </a:r>
          </a:p>
          <a:p>
            <a:pPr marL="0" indent="0" algn="just">
              <a:defRPr/>
            </a:pPr>
            <a:endParaRPr lang="en-US" altLang="en-US" dirty="0">
              <a:cs typeface="Times New Roman" panose="02020603050405020304" pitchFamily="18" charset="0"/>
            </a:endParaRPr>
          </a:p>
          <a:p>
            <a:pPr marL="0" indent="0" algn="just">
              <a:defRPr/>
            </a:pPr>
            <a:r>
              <a:rPr lang="en-GB" altLang="en-US" dirty="0">
                <a:cs typeface="Times New Roman" panose="02020603050405020304" pitchFamily="18" charset="0"/>
              </a:rPr>
              <a:t>The cosine similarity ranges from +1 to -1 </a:t>
            </a:r>
          </a:p>
          <a:p>
            <a:pPr marL="400050" lvl="1" indent="0" algn="just">
              <a:defRPr/>
            </a:pPr>
            <a:r>
              <a:rPr lang="en-GB" altLang="en-US" dirty="0">
                <a:cs typeface="Times New Roman" panose="02020603050405020304" pitchFamily="18" charset="0"/>
              </a:rPr>
              <a:t> +1 is the highest similarity</a:t>
            </a:r>
          </a:p>
          <a:p>
            <a:pPr marL="400050" lvl="1" indent="0" algn="just">
              <a:defRPr/>
            </a:pPr>
            <a:r>
              <a:rPr lang="en-GB" altLang="en-US" dirty="0">
                <a:cs typeface="Times New Roman" panose="02020603050405020304" pitchFamily="18" charset="0"/>
              </a:rPr>
              <a:t> complete opposite points have similarity -1</a:t>
            </a:r>
            <a:endParaRPr lang="en-US" altLang="en-US" dirty="0">
              <a:cs typeface="Times New Roman" panose="02020603050405020304" pitchFamily="18" charset="0"/>
            </a:endParaRPr>
          </a:p>
          <a:p>
            <a:pPr>
              <a:defRPr/>
            </a:pPr>
            <a:endParaRPr lang="en-US" dirty="0"/>
          </a:p>
        </p:txBody>
      </p:sp>
      <p:sp>
        <p:nvSpPr>
          <p:cNvPr id="2" name="Title 1">
            <a:extLst>
              <a:ext uri="{FF2B5EF4-FFF2-40B4-BE49-F238E27FC236}">
                <a16:creationId xmlns:a16="http://schemas.microsoft.com/office/drawing/2014/main" id="{DDAEA927-ABC6-447D-A46E-4D9CF48FC119}"/>
              </a:ext>
            </a:extLst>
          </p:cNvPr>
          <p:cNvSpPr>
            <a:spLocks noGrp="1"/>
          </p:cNvSpPr>
          <p:nvPr>
            <p:ph type="title" idx="4294967295"/>
          </p:nvPr>
        </p:nvSpPr>
        <p:spPr>
          <a:xfrm>
            <a:off x="457200" y="87313"/>
            <a:ext cx="6019800" cy="1143000"/>
          </a:xfrm>
        </p:spPr>
        <p:txBody>
          <a:bodyPr/>
          <a:lstStyle/>
          <a:p>
            <a:pPr>
              <a:defRPr/>
            </a:pPr>
            <a:r>
              <a:rPr lang="en-US" altLang="en-US" dirty="0"/>
              <a:t>Cosine Similarity</a:t>
            </a:r>
            <a:endParaRPr lang="en-US" dirty="0"/>
          </a:p>
        </p:txBody>
      </p:sp>
      <p:pic>
        <p:nvPicPr>
          <p:cNvPr id="102404" name="Picture 5">
            <a:extLst>
              <a:ext uri="{FF2B5EF4-FFF2-40B4-BE49-F238E27FC236}">
                <a16:creationId xmlns:a16="http://schemas.microsoft.com/office/drawing/2014/main" id="{5D8B8D01-A829-485B-A11A-F6982D7CBD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17700"/>
            <a:ext cx="83724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00A436EB-FBE5-4FC8-ABEA-C0E2946B4984}"/>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6B1CE7B9-F7A7-437C-B668-EF6938D26DFD}"/>
              </a:ext>
            </a:extLst>
          </p:cNvPr>
          <p:cNvSpPr>
            <a:spLocks noGrp="1"/>
          </p:cNvSpPr>
          <p:nvPr>
            <p:ph type="dt" sz="quarter" idx="11"/>
          </p:nvPr>
        </p:nvSpPr>
        <p:spPr/>
        <p:txBody>
          <a:bodyPr/>
          <a:lstStyle/>
          <a:p>
            <a:pPr>
              <a:defRPr/>
            </a:pPr>
            <a:fld id="{35118C81-0573-40DA-9BEA-4EA4D88C48F7}" type="datetime1">
              <a:rPr lang="en-US"/>
              <a:pPr>
                <a:defRPr/>
              </a:pPr>
              <a:t>9/21/2023</a:t>
            </a:fld>
            <a:endParaRPr lang="en-US" dirty="0"/>
          </a:p>
        </p:txBody>
      </p:sp>
      <p:sp>
        <p:nvSpPr>
          <p:cNvPr id="102407" name="Slide Number Placeholder 6">
            <a:extLst>
              <a:ext uri="{FF2B5EF4-FFF2-40B4-BE49-F238E27FC236}">
                <a16:creationId xmlns:a16="http://schemas.microsoft.com/office/drawing/2014/main" id="{38BA5EFA-E890-4F6B-B3B3-541FE01E270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EB7ED35-092D-4E37-B8CD-B6888E3085E2}" type="slidenum">
              <a:rPr lang="en-US" altLang="en-US" sz="1200" smtClean="0">
                <a:solidFill>
                  <a:srgbClr val="898989"/>
                </a:solidFill>
              </a:rPr>
              <a:pPr>
                <a:spcBef>
                  <a:spcPct val="0"/>
                </a:spcBef>
                <a:buFontTx/>
                <a:buNone/>
              </a:pPr>
              <a:t>91</a:t>
            </a:fld>
            <a:endParaRPr lang="en-US" altLang="en-US" sz="1200">
              <a:solidFill>
                <a:srgbClr val="898989"/>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a:extLst>
              <a:ext uri="{FF2B5EF4-FFF2-40B4-BE49-F238E27FC236}">
                <a16:creationId xmlns:a16="http://schemas.microsoft.com/office/drawing/2014/main" id="{1191911C-A700-4530-9D24-7590140D90D0}"/>
              </a:ext>
            </a:extLst>
          </p:cNvPr>
          <p:cNvSpPr>
            <a:spLocks noGrp="1"/>
          </p:cNvSpPr>
          <p:nvPr>
            <p:ph idx="1"/>
          </p:nvPr>
        </p:nvSpPr>
        <p:spPr>
          <a:xfrm>
            <a:off x="582613" y="1447800"/>
            <a:ext cx="8229600" cy="4525963"/>
          </a:xfrm>
        </p:spPr>
        <p:txBody>
          <a:bodyPr/>
          <a:lstStyle/>
          <a:p>
            <a:pPr fontAlgn="base">
              <a:spcAft>
                <a:spcPct val="0"/>
              </a:spcAft>
            </a:pPr>
            <a:r>
              <a:rPr lang="en-US" altLang="en-US" dirty="0"/>
              <a:t>If the cosine similarity is 1</a:t>
            </a:r>
          </a:p>
          <a:p>
            <a:pPr lvl="1" fontAlgn="base">
              <a:spcAft>
                <a:spcPct val="0"/>
              </a:spcAft>
            </a:pPr>
            <a:r>
              <a:rPr lang="en-US" altLang="en-US" sz="1800" dirty="0"/>
              <a:t>The angle between x and y is 0◦ </a:t>
            </a:r>
          </a:p>
          <a:p>
            <a:pPr lvl="1" fontAlgn="base">
              <a:spcAft>
                <a:spcPct val="0"/>
              </a:spcAft>
            </a:pPr>
            <a:r>
              <a:rPr lang="en-US" altLang="en-US" sz="1800" dirty="0"/>
              <a:t>x and y are the same except for magnitude</a:t>
            </a:r>
          </a:p>
          <a:p>
            <a:pPr fontAlgn="base">
              <a:spcAft>
                <a:spcPct val="0"/>
              </a:spcAft>
            </a:pPr>
            <a:r>
              <a:rPr lang="en-US" altLang="en-US" dirty="0"/>
              <a:t>If the cosine similarity is 0</a:t>
            </a:r>
          </a:p>
          <a:p>
            <a:pPr lvl="1" fontAlgn="base">
              <a:spcAft>
                <a:spcPct val="0"/>
              </a:spcAft>
            </a:pPr>
            <a:r>
              <a:rPr lang="en-US" altLang="en-US" sz="1800" dirty="0"/>
              <a:t>The angle between x and y is 90◦ </a:t>
            </a:r>
          </a:p>
          <a:p>
            <a:pPr fontAlgn="base">
              <a:spcAft>
                <a:spcPct val="0"/>
              </a:spcAft>
            </a:pPr>
            <a:r>
              <a:rPr lang="en-US" altLang="en-US" dirty="0"/>
              <a:t>If the cosine similarity is -1</a:t>
            </a:r>
          </a:p>
          <a:p>
            <a:pPr lvl="1" fontAlgn="base">
              <a:spcAft>
                <a:spcPct val="0"/>
              </a:spcAft>
            </a:pPr>
            <a:r>
              <a:rPr lang="en-US" altLang="en-US" sz="1800" dirty="0"/>
              <a:t>The angle between x and y is 180◦ </a:t>
            </a:r>
          </a:p>
          <a:p>
            <a:pPr fontAlgn="base">
              <a:spcAft>
                <a:spcPct val="0"/>
              </a:spcAft>
            </a:pPr>
            <a:endParaRPr lang="en-US" altLang="en-US" sz="1800" dirty="0"/>
          </a:p>
        </p:txBody>
      </p:sp>
      <p:sp>
        <p:nvSpPr>
          <p:cNvPr id="2" name="Title 1">
            <a:extLst>
              <a:ext uri="{FF2B5EF4-FFF2-40B4-BE49-F238E27FC236}">
                <a16:creationId xmlns:a16="http://schemas.microsoft.com/office/drawing/2014/main" id="{53B22D68-089B-4DC7-9759-706F7AEEF73E}"/>
              </a:ext>
            </a:extLst>
          </p:cNvPr>
          <p:cNvSpPr>
            <a:spLocks noGrp="1"/>
          </p:cNvSpPr>
          <p:nvPr>
            <p:ph type="title" idx="4294967295"/>
          </p:nvPr>
        </p:nvSpPr>
        <p:spPr>
          <a:xfrm>
            <a:off x="457200" y="149225"/>
            <a:ext cx="5943600" cy="1143000"/>
          </a:xfrm>
        </p:spPr>
        <p:txBody>
          <a:bodyPr/>
          <a:lstStyle/>
          <a:p>
            <a:pPr>
              <a:defRPr/>
            </a:pPr>
            <a:r>
              <a:rPr lang="en-US" altLang="en-US" dirty="0"/>
              <a:t>Cosine Similarity</a:t>
            </a:r>
            <a:endParaRPr lang="en-US" dirty="0"/>
          </a:p>
        </p:txBody>
      </p:sp>
      <p:sp>
        <p:nvSpPr>
          <p:cNvPr id="3" name="Footer Placeholder 2">
            <a:extLst>
              <a:ext uri="{FF2B5EF4-FFF2-40B4-BE49-F238E27FC236}">
                <a16:creationId xmlns:a16="http://schemas.microsoft.com/office/drawing/2014/main" id="{AE35B032-7ADF-4DA0-9189-BD7B256E4B9C}"/>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B9867073-EDCD-48E6-8638-56F9A24D4EE3}"/>
              </a:ext>
            </a:extLst>
          </p:cNvPr>
          <p:cNvSpPr>
            <a:spLocks noGrp="1"/>
          </p:cNvSpPr>
          <p:nvPr>
            <p:ph type="dt" sz="quarter" idx="11"/>
          </p:nvPr>
        </p:nvSpPr>
        <p:spPr/>
        <p:txBody>
          <a:bodyPr/>
          <a:lstStyle/>
          <a:p>
            <a:pPr>
              <a:defRPr/>
            </a:pPr>
            <a:fld id="{794A5A9A-A7EA-4518-A2DF-7363A35066FE}" type="datetime1">
              <a:rPr lang="en-US"/>
              <a:pPr>
                <a:defRPr/>
              </a:pPr>
              <a:t>9/21/2023</a:t>
            </a:fld>
            <a:endParaRPr lang="en-US" dirty="0"/>
          </a:p>
        </p:txBody>
      </p:sp>
      <p:sp>
        <p:nvSpPr>
          <p:cNvPr id="103430" name="Slide Number Placeholder 5">
            <a:extLst>
              <a:ext uri="{FF2B5EF4-FFF2-40B4-BE49-F238E27FC236}">
                <a16:creationId xmlns:a16="http://schemas.microsoft.com/office/drawing/2014/main" id="{9AB79E5B-EF2B-4543-AA82-A2149FE7A87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B592C51-B2C3-4DAE-B21A-677CB2EACA8D}" type="slidenum">
              <a:rPr lang="en-US" altLang="en-US" sz="1200" smtClean="0">
                <a:solidFill>
                  <a:srgbClr val="898989"/>
                </a:solidFill>
              </a:rPr>
              <a:pPr>
                <a:spcBef>
                  <a:spcPct val="0"/>
                </a:spcBef>
                <a:buFontTx/>
                <a:buNone/>
              </a:pPr>
              <a:t>92</a:t>
            </a:fld>
            <a:endParaRPr lang="en-US" altLang="en-US" sz="1200">
              <a:solidFill>
                <a:srgbClr val="898989"/>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58E20-551F-4757-A672-0090E9EB79B3}"/>
              </a:ext>
            </a:extLst>
          </p:cNvPr>
          <p:cNvSpPr>
            <a:spLocks noGrp="1"/>
          </p:cNvSpPr>
          <p:nvPr>
            <p:ph idx="1"/>
          </p:nvPr>
        </p:nvSpPr>
        <p:spPr>
          <a:xfrm>
            <a:off x="473075" y="1447800"/>
            <a:ext cx="8229600" cy="4525963"/>
          </a:xfrm>
        </p:spPr>
        <p:txBody>
          <a:bodyPr>
            <a:noAutofit/>
          </a:bodyPr>
          <a:lstStyle/>
          <a:p>
            <a:pPr marL="0" indent="0" algn="just">
              <a:defRPr/>
            </a:pPr>
            <a:r>
              <a:rPr lang="en-US" altLang="en-US" dirty="0">
                <a:cs typeface="Times New Roman" panose="02020603050405020304" pitchFamily="18" charset="0"/>
              </a:rPr>
              <a:t>Compute the cosine similarity between two document vectors d1 and d2 </a:t>
            </a:r>
          </a:p>
          <a:p>
            <a:pPr marL="0" indent="0">
              <a:buFont typeface="Arial" panose="020B0604020202020204" pitchFamily="34" charset="0"/>
              <a:buNone/>
              <a:defRPr/>
            </a:pPr>
            <a:r>
              <a:rPr lang="en-US" altLang="en-US" i="1" dirty="0">
                <a:cs typeface="Times New Roman" panose="02020603050405020304" pitchFamily="18" charset="0"/>
              </a:rPr>
              <a:t>  	d</a:t>
            </a:r>
            <a:r>
              <a:rPr lang="en-US" altLang="en-US" i="1" baseline="-30000" dirty="0">
                <a:cs typeface="Times New Roman" panose="02020603050405020304" pitchFamily="18" charset="0"/>
              </a:rPr>
              <a:t>1</a:t>
            </a:r>
            <a:r>
              <a:rPr lang="en-US" altLang="en-US" i="1" dirty="0">
                <a:cs typeface="Times New Roman" panose="02020603050405020304" pitchFamily="18" charset="0"/>
              </a:rPr>
              <a:t> </a:t>
            </a:r>
            <a:r>
              <a:rPr lang="en-US" altLang="en-US" b="1" dirty="0">
                <a:cs typeface="Times New Roman" panose="02020603050405020304" pitchFamily="18" charset="0"/>
              </a:rPr>
              <a:t>=  3 2 0 5 0 0 0 2 0 0 	</a:t>
            </a:r>
            <a:endParaRPr lang="en-US" altLang="en-US" dirty="0">
              <a:cs typeface="Times New Roman" panose="02020603050405020304" pitchFamily="18" charset="0"/>
            </a:endParaRPr>
          </a:p>
          <a:p>
            <a:pPr marL="0" indent="0">
              <a:buFont typeface="Arial" panose="020B0604020202020204" pitchFamily="34" charset="0"/>
              <a:buNone/>
              <a:defRPr/>
            </a:pPr>
            <a:r>
              <a:rPr lang="en-US" altLang="en-US" i="1" dirty="0">
                <a:cs typeface="Times New Roman" panose="02020603050405020304" pitchFamily="18" charset="0"/>
              </a:rPr>
              <a:t>   	d</a:t>
            </a:r>
            <a:r>
              <a:rPr lang="en-US" altLang="en-US" i="1" baseline="-30000" dirty="0">
                <a:cs typeface="Times New Roman" panose="02020603050405020304" pitchFamily="18" charset="0"/>
              </a:rPr>
              <a:t>2</a:t>
            </a:r>
            <a:r>
              <a:rPr lang="en-US" altLang="en-US" b="1" dirty="0">
                <a:cs typeface="Times New Roman" panose="02020603050405020304" pitchFamily="18" charset="0"/>
              </a:rPr>
              <a:t> =  1 0 0 0 0 0 0 1 0 2</a:t>
            </a:r>
            <a:r>
              <a:rPr lang="en-US" altLang="en-US" dirty="0">
                <a:cs typeface="Times New Roman" panose="02020603050405020304" pitchFamily="18" charset="0"/>
              </a:rPr>
              <a:t> </a:t>
            </a:r>
          </a:p>
          <a:p>
            <a:pPr marL="0" indent="0">
              <a:buFont typeface="Arial" panose="020B0604020202020204" pitchFamily="34" charset="0"/>
              <a:buNone/>
              <a:defRPr/>
            </a:pPr>
            <a:r>
              <a:rPr lang="en-US" altLang="en-US" i="1" dirty="0">
                <a:cs typeface="Times New Roman" panose="02020603050405020304" pitchFamily="18" charset="0"/>
              </a:rPr>
              <a:t>    </a:t>
            </a:r>
            <a:endParaRPr lang="en-US" altLang="en-US" dirty="0">
              <a:cs typeface="Times New Roman" panose="02020603050405020304" pitchFamily="18" charset="0"/>
            </a:endParaRPr>
          </a:p>
          <a:p>
            <a:pPr>
              <a:defRPr/>
            </a:pPr>
            <a:endParaRPr lang="en-US" dirty="0"/>
          </a:p>
        </p:txBody>
      </p:sp>
      <p:sp>
        <p:nvSpPr>
          <p:cNvPr id="2" name="Title 1">
            <a:extLst>
              <a:ext uri="{FF2B5EF4-FFF2-40B4-BE49-F238E27FC236}">
                <a16:creationId xmlns:a16="http://schemas.microsoft.com/office/drawing/2014/main" id="{DDAEA927-ABC6-447D-A46E-4D9CF48FC119}"/>
              </a:ext>
            </a:extLst>
          </p:cNvPr>
          <p:cNvSpPr>
            <a:spLocks noGrp="1"/>
          </p:cNvSpPr>
          <p:nvPr>
            <p:ph type="title" idx="4294967295"/>
          </p:nvPr>
        </p:nvSpPr>
        <p:spPr>
          <a:xfrm>
            <a:off x="457200" y="87313"/>
            <a:ext cx="6019800" cy="1143000"/>
          </a:xfrm>
        </p:spPr>
        <p:txBody>
          <a:bodyPr>
            <a:normAutofit fontScale="90000"/>
          </a:bodyPr>
          <a:lstStyle/>
          <a:p>
            <a:pPr>
              <a:defRPr/>
            </a:pPr>
            <a:r>
              <a:rPr lang="en-US" altLang="en-US" dirty="0"/>
              <a:t>Cosine Similarity: Example</a:t>
            </a:r>
            <a:endParaRPr lang="en-US" dirty="0"/>
          </a:p>
        </p:txBody>
      </p:sp>
      <p:sp>
        <p:nvSpPr>
          <p:cNvPr id="4" name="Footer Placeholder 3">
            <a:extLst>
              <a:ext uri="{FF2B5EF4-FFF2-40B4-BE49-F238E27FC236}">
                <a16:creationId xmlns:a16="http://schemas.microsoft.com/office/drawing/2014/main" id="{0DE927DD-B580-428B-BAF3-E304B9E2EBDE}"/>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DF83CA89-D151-48B2-B86A-E0AB94467E06}"/>
              </a:ext>
            </a:extLst>
          </p:cNvPr>
          <p:cNvSpPr>
            <a:spLocks noGrp="1"/>
          </p:cNvSpPr>
          <p:nvPr>
            <p:ph type="dt" sz="quarter" idx="11"/>
          </p:nvPr>
        </p:nvSpPr>
        <p:spPr/>
        <p:txBody>
          <a:bodyPr/>
          <a:lstStyle/>
          <a:p>
            <a:pPr>
              <a:defRPr/>
            </a:pPr>
            <a:fld id="{ABB0E7F6-4519-4EF8-85D2-F8234A732073}" type="datetime1">
              <a:rPr lang="en-US"/>
              <a:pPr>
                <a:defRPr/>
              </a:pPr>
              <a:t>9/21/2023</a:t>
            </a:fld>
            <a:endParaRPr lang="en-US" dirty="0"/>
          </a:p>
        </p:txBody>
      </p:sp>
      <p:sp>
        <p:nvSpPr>
          <p:cNvPr id="104454" name="Slide Number Placeholder 6">
            <a:extLst>
              <a:ext uri="{FF2B5EF4-FFF2-40B4-BE49-F238E27FC236}">
                <a16:creationId xmlns:a16="http://schemas.microsoft.com/office/drawing/2014/main" id="{2A3EAF1C-6513-4958-89B3-9EACBFE81E6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F0C6A56-D7B8-46A0-9BD2-CEC5DD5838A6}" type="slidenum">
              <a:rPr lang="en-US" altLang="en-US" sz="1200" smtClean="0">
                <a:solidFill>
                  <a:srgbClr val="898989"/>
                </a:solidFill>
              </a:rPr>
              <a:pPr>
                <a:spcBef>
                  <a:spcPct val="0"/>
                </a:spcBef>
                <a:buFontTx/>
                <a:buNone/>
              </a:pPr>
              <a:t>93</a:t>
            </a:fld>
            <a:endParaRPr lang="en-US" altLang="en-US" sz="1200">
              <a:solidFill>
                <a:srgbClr val="898989"/>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AAC56-5F60-4BF1-90E8-B41C29FADD2A}"/>
              </a:ext>
            </a:extLst>
          </p:cNvPr>
          <p:cNvSpPr>
            <a:spLocks noGrp="1"/>
          </p:cNvSpPr>
          <p:nvPr>
            <p:ph idx="1"/>
          </p:nvPr>
        </p:nvSpPr>
        <p:spPr>
          <a:xfrm>
            <a:off x="457200" y="1447800"/>
            <a:ext cx="8229600" cy="4525963"/>
          </a:xfrm>
        </p:spPr>
        <p:txBody>
          <a:bodyPr>
            <a:noAutofit/>
          </a:bodyPr>
          <a:lstStyle/>
          <a:p>
            <a:pPr marL="0" indent="0" algn="just">
              <a:buFont typeface="Arial" panose="020B0604020202020204" pitchFamily="34" charset="0"/>
              <a:buNone/>
              <a:defRPr/>
            </a:pPr>
            <a:r>
              <a:rPr lang="en-US" altLang="en-US" i="1" dirty="0">
                <a:cs typeface="Times New Roman" panose="02020603050405020304" pitchFamily="18" charset="0"/>
              </a:rPr>
              <a:t>	d</a:t>
            </a:r>
            <a:r>
              <a:rPr lang="en-US" altLang="en-US" i="1" baseline="-30000" dirty="0">
                <a:cs typeface="Times New Roman" panose="02020603050405020304" pitchFamily="18" charset="0"/>
              </a:rPr>
              <a:t>1</a:t>
            </a:r>
            <a:r>
              <a:rPr lang="en-US" altLang="en-US" i="1" dirty="0">
                <a:cs typeface="Times New Roman" panose="02020603050405020304" pitchFamily="18" charset="0"/>
              </a:rPr>
              <a:t> </a:t>
            </a:r>
            <a:r>
              <a:rPr lang="en-US" altLang="en-US" b="1" dirty="0">
                <a:cs typeface="Times New Roman" panose="02020603050405020304" pitchFamily="18" charset="0"/>
              </a:rPr>
              <a:t>=  3 2 0 5 0 0 0 2 0 0 	</a:t>
            </a:r>
            <a:endParaRPr lang="en-US" altLang="en-US" dirty="0">
              <a:cs typeface="Times New Roman" panose="02020603050405020304" pitchFamily="18" charset="0"/>
            </a:endParaRPr>
          </a:p>
          <a:p>
            <a:pPr marL="0" indent="0">
              <a:buFont typeface="Arial" panose="020B0604020202020204" pitchFamily="34" charset="0"/>
              <a:buNone/>
              <a:defRPr/>
            </a:pPr>
            <a:r>
              <a:rPr lang="en-US" altLang="en-US" i="1" dirty="0">
                <a:cs typeface="Times New Roman" panose="02020603050405020304" pitchFamily="18" charset="0"/>
              </a:rPr>
              <a:t>   	d</a:t>
            </a:r>
            <a:r>
              <a:rPr lang="en-US" altLang="en-US" i="1" baseline="-30000" dirty="0">
                <a:cs typeface="Times New Roman" panose="02020603050405020304" pitchFamily="18" charset="0"/>
              </a:rPr>
              <a:t>2</a:t>
            </a:r>
            <a:r>
              <a:rPr lang="en-US" altLang="en-US" b="1" dirty="0">
                <a:cs typeface="Times New Roman" panose="02020603050405020304" pitchFamily="18" charset="0"/>
              </a:rPr>
              <a:t> =  1 0 0 0 0 0 0 1 0 2</a:t>
            </a:r>
            <a:r>
              <a:rPr lang="en-US" altLang="en-US" dirty="0">
                <a:cs typeface="Times New Roman" panose="02020603050405020304" pitchFamily="18" charset="0"/>
              </a:rPr>
              <a:t> </a:t>
            </a:r>
          </a:p>
          <a:p>
            <a:pPr marL="0" indent="0">
              <a:buFont typeface="Arial" panose="020B0604020202020204" pitchFamily="34" charset="0"/>
              <a:buNone/>
              <a:defRPr/>
            </a:pPr>
            <a:endParaRPr lang="en-US" altLang="en-US" dirty="0">
              <a:cs typeface="Times New Roman" panose="02020603050405020304" pitchFamily="18" charset="0"/>
            </a:endParaRPr>
          </a:p>
          <a:p>
            <a:pPr marL="0" indent="0">
              <a:buFont typeface="Arial" panose="020B0604020202020204" pitchFamily="34" charset="0"/>
              <a:buNone/>
              <a:defRPr/>
            </a:pPr>
            <a:r>
              <a:rPr lang="en-US" altLang="en-US" i="1" dirty="0">
                <a:cs typeface="Times New Roman" panose="02020603050405020304" pitchFamily="18" charset="0"/>
              </a:rPr>
              <a:t>    d</a:t>
            </a:r>
            <a:r>
              <a:rPr lang="en-US" altLang="en-US" i="1" baseline="-30000" dirty="0">
                <a:cs typeface="Times New Roman" panose="02020603050405020304" pitchFamily="18" charset="0"/>
              </a:rPr>
              <a:t>1</a:t>
            </a:r>
            <a:r>
              <a:rPr lang="en-US" altLang="en-US" dirty="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cs typeface="Times New Roman" panose="02020603050405020304" pitchFamily="18" charset="0"/>
              </a:rPr>
              <a:t> </a:t>
            </a:r>
            <a:r>
              <a:rPr lang="en-US" altLang="en-US" i="1" dirty="0">
                <a:cs typeface="Times New Roman" panose="02020603050405020304" pitchFamily="18" charset="0"/>
              </a:rPr>
              <a:t>d</a:t>
            </a:r>
            <a:r>
              <a:rPr lang="en-US" altLang="en-US" i="1" baseline="-30000" dirty="0">
                <a:cs typeface="Times New Roman" panose="02020603050405020304" pitchFamily="18" charset="0"/>
              </a:rPr>
              <a:t>2</a:t>
            </a:r>
            <a:r>
              <a:rPr lang="en-US" altLang="en-US" dirty="0">
                <a:cs typeface="Times New Roman" panose="02020603050405020304" pitchFamily="18" charset="0"/>
              </a:rPr>
              <a:t>=  3*1 + 2*0 + 0*0 + 5*0 + 0*0 + 0*0 + 0*0 + 2*1 + 0*0 + 0*2 = 5</a:t>
            </a:r>
          </a:p>
          <a:p>
            <a:pPr marL="0" indent="0">
              <a:buFont typeface="Arial" panose="020B0604020202020204" pitchFamily="34" charset="0"/>
              <a:buNone/>
              <a:defRPr/>
            </a:pPr>
            <a:r>
              <a:rPr lang="en-US" altLang="en-US" dirty="0">
                <a:cs typeface="Times New Roman" panose="02020603050405020304" pitchFamily="18" charset="0"/>
              </a:rPr>
              <a:t>   ||</a:t>
            </a:r>
            <a:r>
              <a:rPr lang="en-US" altLang="en-US" i="1" dirty="0">
                <a:cs typeface="Times New Roman" panose="02020603050405020304" pitchFamily="18" charset="0"/>
              </a:rPr>
              <a:t>d</a:t>
            </a:r>
            <a:r>
              <a:rPr lang="en-US" altLang="en-US" i="1" baseline="-30000" dirty="0">
                <a:cs typeface="Times New Roman" panose="02020603050405020304" pitchFamily="18" charset="0"/>
              </a:rPr>
              <a:t>1</a:t>
            </a:r>
            <a:r>
              <a:rPr lang="en-US" altLang="en-US" dirty="0">
                <a:cs typeface="Times New Roman" panose="02020603050405020304" pitchFamily="18" charset="0"/>
              </a:rPr>
              <a:t>|| = (3*3+2*2+0*0+5*5+0*0+0*0+0*0+2*2+0*0+0*0)</a:t>
            </a:r>
            <a:r>
              <a:rPr lang="en-US" altLang="en-US" b="1" baseline="30000" dirty="0">
                <a:cs typeface="Times New Roman" panose="02020603050405020304" pitchFamily="18" charset="0"/>
              </a:rPr>
              <a:t>0.5</a:t>
            </a:r>
            <a:r>
              <a:rPr lang="en-US" altLang="en-US" dirty="0">
                <a:cs typeface="Times New Roman" panose="02020603050405020304" pitchFamily="18" charset="0"/>
              </a:rPr>
              <a:t> =  (42) </a:t>
            </a:r>
            <a:r>
              <a:rPr lang="en-US" altLang="en-US" b="1" baseline="30000" dirty="0">
                <a:cs typeface="Times New Roman" panose="02020603050405020304" pitchFamily="18" charset="0"/>
              </a:rPr>
              <a:t>0.5</a:t>
            </a:r>
            <a:r>
              <a:rPr lang="en-US" altLang="en-US" dirty="0">
                <a:cs typeface="Times New Roman" panose="02020603050405020304" pitchFamily="18" charset="0"/>
              </a:rPr>
              <a:t> = 6.481</a:t>
            </a:r>
          </a:p>
          <a:p>
            <a:pPr marL="0" indent="0">
              <a:buFont typeface="Arial" panose="020B0604020202020204" pitchFamily="34" charset="0"/>
              <a:buNone/>
              <a:defRPr/>
            </a:pPr>
            <a:r>
              <a:rPr lang="en-US" altLang="en-US" dirty="0">
                <a:cs typeface="Times New Roman" panose="02020603050405020304" pitchFamily="18" charset="0"/>
              </a:rPr>
              <a:t>   ||</a:t>
            </a:r>
            <a:r>
              <a:rPr lang="en-US" altLang="en-US" i="1" dirty="0">
                <a:cs typeface="Times New Roman" panose="02020603050405020304" pitchFamily="18" charset="0"/>
              </a:rPr>
              <a:t>d</a:t>
            </a:r>
            <a:r>
              <a:rPr lang="en-US" altLang="en-US" i="1" baseline="-30000" dirty="0">
                <a:cs typeface="Times New Roman" panose="02020603050405020304" pitchFamily="18" charset="0"/>
              </a:rPr>
              <a:t>2</a:t>
            </a:r>
            <a:r>
              <a:rPr lang="en-US" altLang="en-US" dirty="0">
                <a:cs typeface="Times New Roman" panose="02020603050405020304" pitchFamily="18" charset="0"/>
              </a:rPr>
              <a:t>|| = (1*1+0*0+0*0+0*0+0*0+0*0+0*0+1*1+0*0+2*2)</a:t>
            </a:r>
            <a:r>
              <a:rPr lang="en-US" altLang="en-US" baseline="30000" dirty="0">
                <a:cs typeface="Times New Roman" panose="02020603050405020304" pitchFamily="18" charset="0"/>
              </a:rPr>
              <a:t> </a:t>
            </a:r>
            <a:r>
              <a:rPr lang="en-US" altLang="en-US" b="1" baseline="30000" dirty="0">
                <a:cs typeface="Times New Roman" panose="02020603050405020304" pitchFamily="18" charset="0"/>
              </a:rPr>
              <a:t>0.5</a:t>
            </a:r>
            <a:r>
              <a:rPr lang="en-US" altLang="en-US" baseline="30000" dirty="0">
                <a:cs typeface="Times New Roman" panose="02020603050405020304" pitchFamily="18" charset="0"/>
              </a:rPr>
              <a:t> </a:t>
            </a:r>
            <a:r>
              <a:rPr lang="en-US" altLang="en-US" dirty="0">
                <a:cs typeface="Times New Roman" panose="02020603050405020304" pitchFamily="18" charset="0"/>
              </a:rPr>
              <a:t>= (6) </a:t>
            </a:r>
            <a:r>
              <a:rPr lang="en-US" altLang="en-US" b="1" baseline="30000" dirty="0">
                <a:cs typeface="Times New Roman" panose="02020603050405020304" pitchFamily="18" charset="0"/>
              </a:rPr>
              <a:t>0.5</a:t>
            </a:r>
            <a:r>
              <a:rPr lang="en-US" altLang="en-US" dirty="0">
                <a:cs typeface="Times New Roman" panose="02020603050405020304" pitchFamily="18" charset="0"/>
              </a:rPr>
              <a:t> = 2.245</a:t>
            </a:r>
          </a:p>
          <a:p>
            <a:pPr marL="0" indent="0">
              <a:buFont typeface="Arial" panose="020B0604020202020204" pitchFamily="34" charset="0"/>
              <a:buNone/>
              <a:defRPr/>
            </a:pPr>
            <a:r>
              <a:rPr lang="en-US" altLang="en-US" dirty="0">
                <a:cs typeface="Times New Roman" panose="02020603050405020304" pitchFamily="18" charset="0"/>
              </a:rPr>
              <a:t>    	cos( </a:t>
            </a:r>
            <a:r>
              <a:rPr lang="en-US" altLang="en-US" i="1" dirty="0">
                <a:cs typeface="Times New Roman" panose="02020603050405020304" pitchFamily="18" charset="0"/>
              </a:rPr>
              <a:t>d</a:t>
            </a:r>
            <a:r>
              <a:rPr lang="en-US" altLang="en-US" i="1" baseline="-30000" dirty="0">
                <a:cs typeface="Times New Roman" panose="02020603050405020304" pitchFamily="18" charset="0"/>
              </a:rPr>
              <a:t>1</a:t>
            </a:r>
            <a:r>
              <a:rPr lang="en-US" altLang="en-US" i="1" dirty="0">
                <a:cs typeface="Times New Roman" panose="02020603050405020304" pitchFamily="18" charset="0"/>
              </a:rPr>
              <a:t>, d</a:t>
            </a:r>
            <a:r>
              <a:rPr lang="en-US" altLang="en-US" i="1" baseline="-30000" dirty="0">
                <a:cs typeface="Times New Roman" panose="02020603050405020304" pitchFamily="18" charset="0"/>
              </a:rPr>
              <a:t>2</a:t>
            </a:r>
            <a:r>
              <a:rPr lang="en-US" altLang="en-US" dirty="0">
                <a:cs typeface="Times New Roman" panose="02020603050405020304" pitchFamily="18" charset="0"/>
              </a:rPr>
              <a:t> ) = .3150</a:t>
            </a:r>
          </a:p>
          <a:p>
            <a:pPr marL="0" indent="0">
              <a:buFont typeface="Arial" panose="020B0604020202020204" pitchFamily="34" charset="0"/>
              <a:buNone/>
              <a:defRPr/>
            </a:pPr>
            <a:endParaRPr lang="en-US" altLang="en-US" dirty="0">
              <a:cs typeface="Times New Roman" panose="02020603050405020304" pitchFamily="18" charset="0"/>
            </a:endParaRPr>
          </a:p>
          <a:p>
            <a:pPr>
              <a:defRPr/>
            </a:pPr>
            <a:endParaRPr lang="en-US" dirty="0"/>
          </a:p>
        </p:txBody>
      </p:sp>
      <p:sp>
        <p:nvSpPr>
          <p:cNvPr id="2" name="Title 1">
            <a:extLst>
              <a:ext uri="{FF2B5EF4-FFF2-40B4-BE49-F238E27FC236}">
                <a16:creationId xmlns:a16="http://schemas.microsoft.com/office/drawing/2014/main" id="{48B5A8FF-7550-41C7-B1BE-36ED1CA246A3}"/>
              </a:ext>
            </a:extLst>
          </p:cNvPr>
          <p:cNvSpPr>
            <a:spLocks noGrp="1"/>
          </p:cNvSpPr>
          <p:nvPr>
            <p:ph type="title" idx="4294967295"/>
          </p:nvPr>
        </p:nvSpPr>
        <p:spPr>
          <a:xfrm>
            <a:off x="457200" y="69850"/>
            <a:ext cx="6019800" cy="1143000"/>
          </a:xfrm>
        </p:spPr>
        <p:txBody>
          <a:bodyPr>
            <a:normAutofit fontScale="90000"/>
          </a:bodyPr>
          <a:lstStyle/>
          <a:p>
            <a:pPr>
              <a:defRPr/>
            </a:pPr>
            <a:r>
              <a:rPr lang="en-US" altLang="en-US" dirty="0"/>
              <a:t>Cosine Similarity: Solution</a:t>
            </a:r>
            <a:endParaRPr lang="en-US" dirty="0"/>
          </a:p>
        </p:txBody>
      </p:sp>
      <p:sp>
        <p:nvSpPr>
          <p:cNvPr id="4" name="Footer Placeholder 3">
            <a:extLst>
              <a:ext uri="{FF2B5EF4-FFF2-40B4-BE49-F238E27FC236}">
                <a16:creationId xmlns:a16="http://schemas.microsoft.com/office/drawing/2014/main" id="{5C23BD25-FFB7-42E9-A4C3-4704984DF8C3}"/>
              </a:ext>
            </a:extLst>
          </p:cNvPr>
          <p:cNvSpPr>
            <a:spLocks noGrp="1"/>
          </p:cNvSpPr>
          <p:nvPr>
            <p:ph type="ftr" sz="quarter" idx="12"/>
          </p:nvPr>
        </p:nvSpPr>
        <p:spPr/>
        <p:txBody>
          <a:bodyPr/>
          <a:lstStyle/>
          <a:p>
            <a:pPr>
              <a:defRPr/>
            </a:pPr>
            <a:r>
              <a:rPr lang="en-US"/>
              <a:t>Data Mining </a:t>
            </a:r>
            <a:endParaRPr lang="en-US" dirty="0"/>
          </a:p>
        </p:txBody>
      </p:sp>
      <p:sp>
        <p:nvSpPr>
          <p:cNvPr id="5" name="Date Placeholder 4">
            <a:extLst>
              <a:ext uri="{FF2B5EF4-FFF2-40B4-BE49-F238E27FC236}">
                <a16:creationId xmlns:a16="http://schemas.microsoft.com/office/drawing/2014/main" id="{3D2DFBCE-2631-4739-904A-E0FA01884B03}"/>
              </a:ext>
            </a:extLst>
          </p:cNvPr>
          <p:cNvSpPr>
            <a:spLocks noGrp="1"/>
          </p:cNvSpPr>
          <p:nvPr>
            <p:ph type="dt" sz="quarter" idx="11"/>
          </p:nvPr>
        </p:nvSpPr>
        <p:spPr/>
        <p:txBody>
          <a:bodyPr/>
          <a:lstStyle/>
          <a:p>
            <a:pPr>
              <a:defRPr/>
            </a:pPr>
            <a:fld id="{47BE62CB-B0FB-4189-A9C0-09A3B8698E7A}" type="datetime1">
              <a:rPr lang="en-US"/>
              <a:pPr>
                <a:defRPr/>
              </a:pPr>
              <a:t>9/21/2023</a:t>
            </a:fld>
            <a:endParaRPr lang="en-US" dirty="0"/>
          </a:p>
        </p:txBody>
      </p:sp>
      <p:sp>
        <p:nvSpPr>
          <p:cNvPr id="105478" name="Slide Number Placeholder 6">
            <a:extLst>
              <a:ext uri="{FF2B5EF4-FFF2-40B4-BE49-F238E27FC236}">
                <a16:creationId xmlns:a16="http://schemas.microsoft.com/office/drawing/2014/main" id="{B382F7D8-58D9-4E01-82FB-B5FA3C1CE02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7DF4E16-B84C-48A1-8D76-80A1464BE002}" type="slidenum">
              <a:rPr lang="en-US" altLang="en-US" sz="1200" smtClean="0">
                <a:solidFill>
                  <a:srgbClr val="898989"/>
                </a:solidFill>
              </a:rPr>
              <a:pPr>
                <a:spcBef>
                  <a:spcPct val="0"/>
                </a:spcBef>
                <a:buFontTx/>
                <a:buNone/>
              </a:pPr>
              <a:t>94</a:t>
            </a:fld>
            <a:endParaRPr lang="en-US" altLang="en-US" sz="1200">
              <a:solidFill>
                <a:srgbClr val="898989"/>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2">
            <a:extLst>
              <a:ext uri="{FF2B5EF4-FFF2-40B4-BE49-F238E27FC236}">
                <a16:creationId xmlns:a16="http://schemas.microsoft.com/office/drawing/2014/main" id="{08C612B9-08ED-431C-8A96-5FB5AC8A82BD}"/>
              </a:ext>
            </a:extLst>
          </p:cNvPr>
          <p:cNvSpPr>
            <a:spLocks noGrp="1"/>
          </p:cNvSpPr>
          <p:nvPr>
            <p:ph idx="1"/>
          </p:nvPr>
        </p:nvSpPr>
        <p:spPr>
          <a:xfrm>
            <a:off x="304800" y="1493838"/>
            <a:ext cx="8229600" cy="4525962"/>
          </a:xfrm>
        </p:spPr>
        <p:txBody>
          <a:bodyPr/>
          <a:lstStyle/>
          <a:p>
            <a:pPr fontAlgn="base">
              <a:spcAft>
                <a:spcPct val="0"/>
              </a:spcAft>
            </a:pPr>
            <a:r>
              <a:rPr lang="en-US" altLang="en-US"/>
              <a:t>Used for finding similarity between documents (data)</a:t>
            </a:r>
          </a:p>
          <a:p>
            <a:pPr lvl="1" fontAlgn="base">
              <a:spcAft>
                <a:spcPct val="0"/>
              </a:spcAft>
            </a:pPr>
            <a:r>
              <a:rPr lang="en-US" altLang="en-US"/>
              <a:t>Reduces to Jaccard co-efficient for binary attributes</a:t>
            </a:r>
          </a:p>
          <a:p>
            <a:pPr lvl="1" fontAlgn="base">
              <a:spcAft>
                <a:spcPct val="0"/>
              </a:spcAft>
            </a:pPr>
            <a:endParaRPr lang="en-US" altLang="en-US"/>
          </a:p>
          <a:p>
            <a:pPr lvl="1" fontAlgn="base">
              <a:spcAft>
                <a:spcPct val="0"/>
              </a:spcAft>
            </a:pPr>
            <a:endParaRPr lang="en-US" altLang="en-US" sz="1800"/>
          </a:p>
          <a:p>
            <a:pPr lvl="1" fontAlgn="base">
              <a:spcAft>
                <a:spcPct val="0"/>
              </a:spcAft>
            </a:pPr>
            <a:endParaRPr lang="en-US" altLang="en-US" sz="1800"/>
          </a:p>
          <a:p>
            <a:pPr lvl="1" fontAlgn="base">
              <a:spcAft>
                <a:spcPct val="0"/>
              </a:spcAft>
            </a:pPr>
            <a:r>
              <a:rPr lang="en-US" altLang="en-US"/>
              <a:t>Compute the Extended Jaccard Similarity between d1 and d2</a:t>
            </a:r>
          </a:p>
          <a:p>
            <a:pPr lvl="2"/>
            <a:r>
              <a:rPr lang="en-US" altLang="en-US"/>
              <a:t>d1 = 1 0 1 0 1 and d2 = 1 1 1 0 1</a:t>
            </a:r>
          </a:p>
          <a:p>
            <a:pPr lvl="2"/>
            <a:r>
              <a:rPr lang="en-US" altLang="en-US"/>
              <a:t>d1 = 1 1 1 1 1 and d2 = 1 1 1 1 1</a:t>
            </a:r>
          </a:p>
          <a:p>
            <a:pPr fontAlgn="base">
              <a:spcAft>
                <a:spcPct val="0"/>
              </a:spcAft>
            </a:pPr>
            <a:endParaRPr lang="en-US" altLang="en-US"/>
          </a:p>
        </p:txBody>
      </p:sp>
      <p:sp>
        <p:nvSpPr>
          <p:cNvPr id="2" name="Title 1">
            <a:extLst>
              <a:ext uri="{FF2B5EF4-FFF2-40B4-BE49-F238E27FC236}">
                <a16:creationId xmlns:a16="http://schemas.microsoft.com/office/drawing/2014/main" id="{D8E10680-74AD-4841-B1E2-82F38B74A2D1}"/>
              </a:ext>
            </a:extLst>
          </p:cNvPr>
          <p:cNvSpPr>
            <a:spLocks noGrp="1"/>
          </p:cNvSpPr>
          <p:nvPr>
            <p:ph type="title" idx="4294967295"/>
          </p:nvPr>
        </p:nvSpPr>
        <p:spPr>
          <a:xfrm>
            <a:off x="322263" y="177800"/>
            <a:ext cx="6154737" cy="1143000"/>
          </a:xfrm>
        </p:spPr>
        <p:txBody>
          <a:bodyPr>
            <a:normAutofit fontScale="90000"/>
          </a:bodyPr>
          <a:lstStyle/>
          <a:p>
            <a:pPr>
              <a:defRPr/>
            </a:pPr>
            <a:r>
              <a:rPr lang="en-US" altLang="en-US" dirty="0"/>
              <a:t>Extended </a:t>
            </a:r>
            <a:r>
              <a:rPr lang="en-US" altLang="en-US" dirty="0" err="1"/>
              <a:t>Jaccard</a:t>
            </a:r>
            <a:r>
              <a:rPr lang="en-US" altLang="en-US" dirty="0"/>
              <a:t> Coefficient (</a:t>
            </a:r>
            <a:r>
              <a:rPr lang="en-US" altLang="en-US" dirty="0" err="1"/>
              <a:t>Tanimoto</a:t>
            </a:r>
            <a:r>
              <a:rPr lang="en-US" altLang="en-US" dirty="0"/>
              <a:t>)</a:t>
            </a:r>
            <a:endParaRPr lang="en-US" dirty="0"/>
          </a:p>
        </p:txBody>
      </p:sp>
      <p:graphicFrame>
        <p:nvGraphicFramePr>
          <p:cNvPr id="106500" name="Object 4">
            <a:extLst>
              <a:ext uri="{FF2B5EF4-FFF2-40B4-BE49-F238E27FC236}">
                <a16:creationId xmlns:a16="http://schemas.microsoft.com/office/drawing/2014/main" id="{1C08ECF4-2514-4303-AAAA-9F3CF8463317}"/>
              </a:ext>
            </a:extLst>
          </p:cNvPr>
          <p:cNvGraphicFramePr>
            <a:graphicFrameLocks noChangeAspect="1"/>
          </p:cNvGraphicFramePr>
          <p:nvPr/>
        </p:nvGraphicFramePr>
        <p:xfrm>
          <a:off x="1981200" y="2508250"/>
          <a:ext cx="4087813" cy="1073150"/>
        </p:xfrm>
        <a:graphic>
          <a:graphicData uri="http://schemas.openxmlformats.org/presentationml/2006/ole">
            <mc:AlternateContent xmlns:mc="http://schemas.openxmlformats.org/markup-compatibility/2006">
              <mc:Choice xmlns:v="urn:schemas-microsoft-com:vml" Requires="v">
                <p:oleObj spid="_x0000_s106616" name="Bitmap Image" r:id="rId3" imgW="4145639" imgH="838095" progId="Paint.Picture">
                  <p:embed/>
                </p:oleObj>
              </mc:Choice>
              <mc:Fallback>
                <p:oleObj name="Bitmap Image" r:id="rId3" imgW="4145639" imgH="838095"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8012" r="16032"/>
                      <a:stretch>
                        <a:fillRect/>
                      </a:stretch>
                    </p:blipFill>
                    <p:spPr bwMode="auto">
                      <a:xfrm>
                        <a:off x="1981200" y="2508250"/>
                        <a:ext cx="40878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068C0A88-D506-4DD9-A3EB-9351F1BCB4E8}"/>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8E8C7E45-62C0-45A2-8525-D36C7A2A746C}"/>
              </a:ext>
            </a:extLst>
          </p:cNvPr>
          <p:cNvSpPr>
            <a:spLocks noGrp="1"/>
          </p:cNvSpPr>
          <p:nvPr>
            <p:ph type="dt" sz="quarter" idx="11"/>
          </p:nvPr>
        </p:nvSpPr>
        <p:spPr/>
        <p:txBody>
          <a:bodyPr/>
          <a:lstStyle/>
          <a:p>
            <a:pPr>
              <a:defRPr/>
            </a:pPr>
            <a:fld id="{E9F3A320-4A6B-4E73-A9C6-C4124D8296BC}" type="datetime1">
              <a:rPr lang="en-US"/>
              <a:pPr>
                <a:defRPr/>
              </a:pPr>
              <a:t>9/21/2023</a:t>
            </a:fld>
            <a:endParaRPr lang="en-US" dirty="0"/>
          </a:p>
        </p:txBody>
      </p:sp>
      <p:sp>
        <p:nvSpPr>
          <p:cNvPr id="106503" name="Slide Number Placeholder 5">
            <a:extLst>
              <a:ext uri="{FF2B5EF4-FFF2-40B4-BE49-F238E27FC236}">
                <a16:creationId xmlns:a16="http://schemas.microsoft.com/office/drawing/2014/main" id="{FF41E30E-1B0D-4A82-B7B0-815265F2722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F5C2C49-061B-4252-A905-743CBB71F5C1}" type="slidenum">
              <a:rPr lang="en-US" altLang="en-US" sz="1200" smtClean="0">
                <a:solidFill>
                  <a:srgbClr val="898989"/>
                </a:solidFill>
              </a:rPr>
              <a:pPr>
                <a:spcBef>
                  <a:spcPct val="0"/>
                </a:spcBef>
                <a:buFontTx/>
                <a:buNone/>
              </a:pPr>
              <a:t>95</a:t>
            </a:fld>
            <a:endParaRPr lang="en-US" altLang="en-US" sz="1200">
              <a:solidFill>
                <a:srgbClr val="898989"/>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2">
            <a:extLst>
              <a:ext uri="{FF2B5EF4-FFF2-40B4-BE49-F238E27FC236}">
                <a16:creationId xmlns:a16="http://schemas.microsoft.com/office/drawing/2014/main" id="{E7BD45F4-A421-4019-B357-96552B76BF5C}"/>
              </a:ext>
            </a:extLst>
          </p:cNvPr>
          <p:cNvSpPr>
            <a:spLocks noGrp="1"/>
          </p:cNvSpPr>
          <p:nvPr>
            <p:ph idx="1"/>
          </p:nvPr>
        </p:nvSpPr>
        <p:spPr>
          <a:xfrm>
            <a:off x="304800" y="1493838"/>
            <a:ext cx="8229600" cy="4525962"/>
          </a:xfrm>
        </p:spPr>
        <p:txBody>
          <a:bodyPr/>
          <a:lstStyle/>
          <a:p>
            <a:pPr fontAlgn="base">
              <a:spcAft>
                <a:spcPct val="0"/>
              </a:spcAft>
            </a:pPr>
            <a:r>
              <a:rPr lang="en-US" altLang="en-US"/>
              <a:t>Solution</a:t>
            </a:r>
          </a:p>
          <a:p>
            <a:pPr lvl="2"/>
            <a:r>
              <a:rPr lang="en-US" altLang="en-US"/>
              <a:t>d1 = 1 0 1 0 1 </a:t>
            </a:r>
          </a:p>
          <a:p>
            <a:pPr lvl="2"/>
            <a:r>
              <a:rPr lang="en-US" altLang="en-US"/>
              <a:t>d2 = 1 1 1 0 1</a:t>
            </a:r>
          </a:p>
          <a:p>
            <a:pPr lvl="2"/>
            <a:r>
              <a:rPr lang="en-US" altLang="en-US"/>
              <a:t>d1.d2  = 3</a:t>
            </a:r>
          </a:p>
          <a:p>
            <a:pPr lvl="2"/>
            <a:r>
              <a:rPr lang="en-US" altLang="en-US"/>
              <a:t>||d1||</a:t>
            </a:r>
            <a:r>
              <a:rPr lang="en-US" altLang="en-US" baseline="30000"/>
              <a:t>2 </a:t>
            </a:r>
            <a:r>
              <a:rPr lang="en-US" altLang="en-US"/>
              <a:t> = 1 + 1 + 1 = 3</a:t>
            </a:r>
          </a:p>
          <a:p>
            <a:pPr lvl="2"/>
            <a:r>
              <a:rPr lang="en-US" altLang="en-US"/>
              <a:t>||d2||</a:t>
            </a:r>
            <a:r>
              <a:rPr lang="en-US" altLang="en-US" baseline="30000"/>
              <a:t>2</a:t>
            </a:r>
            <a:r>
              <a:rPr lang="en-US" altLang="en-US"/>
              <a:t> = 1 + 1 + 1 + 1 = 4</a:t>
            </a:r>
          </a:p>
          <a:p>
            <a:pPr lvl="2"/>
            <a:r>
              <a:rPr lang="en-US" altLang="en-US"/>
              <a:t>T(d1, d2) = 3 / 3 + 4 – 3</a:t>
            </a:r>
          </a:p>
          <a:p>
            <a:pPr lvl="2"/>
            <a:r>
              <a:rPr lang="en-US" altLang="en-US"/>
              <a:t>T(d1, d2) = ¾ = 0.75</a:t>
            </a:r>
          </a:p>
          <a:p>
            <a:pPr lvl="2"/>
            <a:endParaRPr lang="en-US" altLang="en-US"/>
          </a:p>
        </p:txBody>
      </p:sp>
      <p:sp>
        <p:nvSpPr>
          <p:cNvPr id="2" name="Title 1">
            <a:extLst>
              <a:ext uri="{FF2B5EF4-FFF2-40B4-BE49-F238E27FC236}">
                <a16:creationId xmlns:a16="http://schemas.microsoft.com/office/drawing/2014/main" id="{E4B55B5E-1E76-4CB1-A614-55D65C41F39F}"/>
              </a:ext>
            </a:extLst>
          </p:cNvPr>
          <p:cNvSpPr>
            <a:spLocks noGrp="1"/>
          </p:cNvSpPr>
          <p:nvPr>
            <p:ph type="title" idx="4294967295"/>
          </p:nvPr>
        </p:nvSpPr>
        <p:spPr>
          <a:xfrm>
            <a:off x="339725" y="106363"/>
            <a:ext cx="8229600" cy="1143000"/>
          </a:xfrm>
        </p:spPr>
        <p:txBody>
          <a:bodyPr>
            <a:normAutofit fontScale="90000"/>
          </a:bodyPr>
          <a:lstStyle/>
          <a:p>
            <a:pPr>
              <a:defRPr/>
            </a:pPr>
            <a:r>
              <a:rPr lang="en-US" altLang="en-US" dirty="0"/>
              <a:t>Extended </a:t>
            </a:r>
            <a:r>
              <a:rPr lang="en-US" altLang="en-US" dirty="0" err="1"/>
              <a:t>Jaccard</a:t>
            </a:r>
            <a:r>
              <a:rPr lang="en-US" altLang="en-US" dirty="0"/>
              <a:t> Coefficient (</a:t>
            </a:r>
            <a:r>
              <a:rPr lang="en-US" altLang="en-US" dirty="0" err="1"/>
              <a:t>Tanimoto</a:t>
            </a:r>
            <a:r>
              <a:rPr lang="en-US" altLang="en-US" dirty="0"/>
              <a:t>)</a:t>
            </a:r>
            <a:endParaRPr lang="en-US" dirty="0"/>
          </a:p>
        </p:txBody>
      </p:sp>
      <p:sp>
        <p:nvSpPr>
          <p:cNvPr id="3" name="Footer Placeholder 2">
            <a:extLst>
              <a:ext uri="{FF2B5EF4-FFF2-40B4-BE49-F238E27FC236}">
                <a16:creationId xmlns:a16="http://schemas.microsoft.com/office/drawing/2014/main" id="{C07283A6-103C-4350-944B-501EBDEC8531}"/>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65A81893-9695-44FB-8342-751185107D02}"/>
              </a:ext>
            </a:extLst>
          </p:cNvPr>
          <p:cNvSpPr>
            <a:spLocks noGrp="1"/>
          </p:cNvSpPr>
          <p:nvPr>
            <p:ph type="dt" sz="quarter" idx="11"/>
          </p:nvPr>
        </p:nvSpPr>
        <p:spPr/>
        <p:txBody>
          <a:bodyPr/>
          <a:lstStyle/>
          <a:p>
            <a:pPr>
              <a:defRPr/>
            </a:pPr>
            <a:fld id="{5C4A7283-8F41-4D90-8C1A-B68CFCD28DA5}" type="datetime1">
              <a:rPr lang="en-US"/>
              <a:pPr>
                <a:defRPr/>
              </a:pPr>
              <a:t>9/21/2023</a:t>
            </a:fld>
            <a:endParaRPr lang="en-US" dirty="0"/>
          </a:p>
        </p:txBody>
      </p:sp>
      <p:sp>
        <p:nvSpPr>
          <p:cNvPr id="107526" name="Slide Number Placeholder 5">
            <a:extLst>
              <a:ext uri="{FF2B5EF4-FFF2-40B4-BE49-F238E27FC236}">
                <a16:creationId xmlns:a16="http://schemas.microsoft.com/office/drawing/2014/main" id="{D921EB31-6911-4264-94BA-C58293CD164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7337F4F-6574-4D37-9241-ABC4EEF3BA4B}" type="slidenum">
              <a:rPr lang="en-US" altLang="en-US" sz="1200" smtClean="0">
                <a:solidFill>
                  <a:srgbClr val="898989"/>
                </a:solidFill>
              </a:rPr>
              <a:pPr>
                <a:spcBef>
                  <a:spcPct val="0"/>
                </a:spcBef>
                <a:buFontTx/>
                <a:buNone/>
              </a:pPr>
              <a:t>96</a:t>
            </a:fld>
            <a:endParaRPr lang="en-US" altLang="en-US" sz="1200">
              <a:solidFill>
                <a:srgbClr val="898989"/>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Content Placeholder 2">
            <a:extLst>
              <a:ext uri="{FF2B5EF4-FFF2-40B4-BE49-F238E27FC236}">
                <a16:creationId xmlns:a16="http://schemas.microsoft.com/office/drawing/2014/main" id="{B684564A-6497-4FAB-BFEE-4F90B3DD7B14}"/>
              </a:ext>
            </a:extLst>
          </p:cNvPr>
          <p:cNvSpPr>
            <a:spLocks noGrp="1"/>
          </p:cNvSpPr>
          <p:nvPr>
            <p:ph idx="1"/>
          </p:nvPr>
        </p:nvSpPr>
        <p:spPr>
          <a:xfrm>
            <a:off x="304800" y="1493838"/>
            <a:ext cx="8229600" cy="4525962"/>
          </a:xfrm>
        </p:spPr>
        <p:txBody>
          <a:bodyPr/>
          <a:lstStyle/>
          <a:p>
            <a:pPr fontAlgn="base">
              <a:spcAft>
                <a:spcPct val="0"/>
              </a:spcAft>
            </a:pPr>
            <a:r>
              <a:rPr lang="en-US" altLang="en-US"/>
              <a:t>Solution</a:t>
            </a:r>
          </a:p>
          <a:p>
            <a:pPr lvl="2"/>
            <a:r>
              <a:rPr lang="en-US" altLang="en-US"/>
              <a:t>d1 = 1 1 1 1 1 </a:t>
            </a:r>
          </a:p>
          <a:p>
            <a:pPr lvl="2"/>
            <a:r>
              <a:rPr lang="en-US" altLang="en-US"/>
              <a:t>d2 = 1 1 1 1 1</a:t>
            </a:r>
          </a:p>
          <a:p>
            <a:pPr lvl="2"/>
            <a:r>
              <a:rPr lang="en-US" altLang="en-US"/>
              <a:t>d1.d2  = 5</a:t>
            </a:r>
          </a:p>
          <a:p>
            <a:pPr lvl="2"/>
            <a:r>
              <a:rPr lang="en-US" altLang="en-US"/>
              <a:t>||d1||</a:t>
            </a:r>
            <a:r>
              <a:rPr lang="en-US" altLang="en-US" baseline="30000"/>
              <a:t>2 </a:t>
            </a:r>
            <a:r>
              <a:rPr lang="en-US" altLang="en-US"/>
              <a:t> = 1 + 1 + 1 + 1 + 1 = 5</a:t>
            </a:r>
          </a:p>
          <a:p>
            <a:pPr lvl="2"/>
            <a:r>
              <a:rPr lang="en-US" altLang="en-US"/>
              <a:t>||d2||</a:t>
            </a:r>
            <a:r>
              <a:rPr lang="en-US" altLang="en-US" baseline="30000"/>
              <a:t>2</a:t>
            </a:r>
            <a:r>
              <a:rPr lang="en-US" altLang="en-US"/>
              <a:t> = 1 + 1 + 1 + 1 + 1 = 5</a:t>
            </a:r>
          </a:p>
          <a:p>
            <a:pPr lvl="2"/>
            <a:r>
              <a:rPr lang="en-US" altLang="en-US"/>
              <a:t>T(d1, d2) = 5 / 5 + 5 – 5</a:t>
            </a:r>
          </a:p>
          <a:p>
            <a:pPr lvl="2"/>
            <a:r>
              <a:rPr lang="en-US" altLang="en-US"/>
              <a:t>T(d1, d2) = 1</a:t>
            </a:r>
          </a:p>
          <a:p>
            <a:pPr lvl="2"/>
            <a:endParaRPr lang="en-US" altLang="en-US"/>
          </a:p>
        </p:txBody>
      </p:sp>
      <p:sp>
        <p:nvSpPr>
          <p:cNvPr id="2" name="Title 1">
            <a:extLst>
              <a:ext uri="{FF2B5EF4-FFF2-40B4-BE49-F238E27FC236}">
                <a16:creationId xmlns:a16="http://schemas.microsoft.com/office/drawing/2014/main" id="{8D0AF315-5809-4A00-9A71-19D4CCDF31FD}"/>
              </a:ext>
            </a:extLst>
          </p:cNvPr>
          <p:cNvSpPr>
            <a:spLocks noGrp="1"/>
          </p:cNvSpPr>
          <p:nvPr>
            <p:ph type="title" idx="4294967295"/>
          </p:nvPr>
        </p:nvSpPr>
        <p:spPr>
          <a:xfrm>
            <a:off x="341313" y="93663"/>
            <a:ext cx="8229600" cy="1143000"/>
          </a:xfrm>
        </p:spPr>
        <p:txBody>
          <a:bodyPr>
            <a:normAutofit fontScale="90000"/>
          </a:bodyPr>
          <a:lstStyle/>
          <a:p>
            <a:pPr>
              <a:defRPr/>
            </a:pPr>
            <a:r>
              <a:rPr lang="en-US" altLang="en-US" dirty="0"/>
              <a:t>Extended </a:t>
            </a:r>
            <a:r>
              <a:rPr lang="en-US" altLang="en-US" dirty="0" err="1"/>
              <a:t>Jaccard</a:t>
            </a:r>
            <a:r>
              <a:rPr lang="en-US" altLang="en-US" dirty="0"/>
              <a:t> Coefficient (</a:t>
            </a:r>
            <a:r>
              <a:rPr lang="en-US" altLang="en-US" dirty="0" err="1"/>
              <a:t>Tanimoto</a:t>
            </a:r>
            <a:r>
              <a:rPr lang="en-US" altLang="en-US" dirty="0"/>
              <a:t>)</a:t>
            </a:r>
            <a:endParaRPr lang="en-US" dirty="0"/>
          </a:p>
        </p:txBody>
      </p:sp>
      <p:sp>
        <p:nvSpPr>
          <p:cNvPr id="3" name="Footer Placeholder 2">
            <a:extLst>
              <a:ext uri="{FF2B5EF4-FFF2-40B4-BE49-F238E27FC236}">
                <a16:creationId xmlns:a16="http://schemas.microsoft.com/office/drawing/2014/main" id="{97B4D001-8FB2-4C54-83CE-87B1B41C0531}"/>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23788068-179F-4E88-BE98-96DF5A57B43D}"/>
              </a:ext>
            </a:extLst>
          </p:cNvPr>
          <p:cNvSpPr>
            <a:spLocks noGrp="1"/>
          </p:cNvSpPr>
          <p:nvPr>
            <p:ph type="dt" sz="quarter" idx="11"/>
          </p:nvPr>
        </p:nvSpPr>
        <p:spPr/>
        <p:txBody>
          <a:bodyPr/>
          <a:lstStyle/>
          <a:p>
            <a:pPr>
              <a:defRPr/>
            </a:pPr>
            <a:fld id="{9FCCA8E8-7DF3-48D4-87C3-F1A7BB7684F2}" type="datetime1">
              <a:rPr lang="en-US"/>
              <a:pPr>
                <a:defRPr/>
              </a:pPr>
              <a:t>9/21/2023</a:t>
            </a:fld>
            <a:endParaRPr lang="en-US" dirty="0"/>
          </a:p>
        </p:txBody>
      </p:sp>
      <p:sp>
        <p:nvSpPr>
          <p:cNvPr id="108550" name="Slide Number Placeholder 5">
            <a:extLst>
              <a:ext uri="{FF2B5EF4-FFF2-40B4-BE49-F238E27FC236}">
                <a16:creationId xmlns:a16="http://schemas.microsoft.com/office/drawing/2014/main" id="{6591F2E4-683A-4A7A-8224-7B1982BBC0C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9A32A6D-9D29-4AE6-B0DC-63B49CAF3BC0}" type="slidenum">
              <a:rPr lang="en-US" altLang="en-US" sz="1200" smtClean="0">
                <a:solidFill>
                  <a:srgbClr val="898989"/>
                </a:solidFill>
              </a:rPr>
              <a:pPr>
                <a:spcBef>
                  <a:spcPct val="0"/>
                </a:spcBef>
                <a:buFontTx/>
                <a:buNone/>
              </a:pPr>
              <a:t>97</a:t>
            </a:fld>
            <a:endParaRPr lang="en-US" altLang="en-US" sz="1200">
              <a:solidFill>
                <a:srgbClr val="898989"/>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id="{45524C20-325D-4198-9E78-52AC8A13A9CE}"/>
              </a:ext>
            </a:extLst>
          </p:cNvPr>
          <p:cNvSpPr>
            <a:spLocks noGrp="1"/>
          </p:cNvSpPr>
          <p:nvPr>
            <p:ph idx="1"/>
          </p:nvPr>
        </p:nvSpPr>
        <p:spPr>
          <a:xfrm>
            <a:off x="457200" y="1524000"/>
            <a:ext cx="8229600" cy="4525963"/>
          </a:xfrm>
        </p:spPr>
        <p:txBody>
          <a:bodyPr/>
          <a:lstStyle/>
          <a:p>
            <a:pPr fontAlgn="base">
              <a:spcAft>
                <a:spcPct val="0"/>
              </a:spcAft>
            </a:pPr>
            <a:r>
              <a:rPr lang="en-US" altLang="en-US" b="1"/>
              <a:t>Correlation coefficient also known as Pearson’s coefficient (r)</a:t>
            </a:r>
          </a:p>
          <a:p>
            <a:pPr lvl="1" fontAlgn="base">
              <a:spcAft>
                <a:spcPct val="0"/>
              </a:spcAft>
            </a:pPr>
            <a:r>
              <a:rPr lang="en-US" altLang="en-US" sz="2200"/>
              <a:t>Numeric attributes</a:t>
            </a:r>
          </a:p>
          <a:p>
            <a:pPr lvl="1" fontAlgn="base">
              <a:spcAft>
                <a:spcPct val="0"/>
              </a:spcAft>
            </a:pPr>
            <a:r>
              <a:rPr lang="en-US" altLang="en-US" sz="2200"/>
              <a:t>Measures linear relationship between objects</a:t>
            </a:r>
          </a:p>
          <a:p>
            <a:pPr lvl="1" fontAlgn="base">
              <a:spcAft>
                <a:spcPct val="0"/>
              </a:spcAft>
            </a:pPr>
            <a:r>
              <a:rPr lang="en-US" altLang="en-US" sz="2200"/>
              <a:t>Value is between -1 and +1</a:t>
            </a:r>
          </a:p>
          <a:p>
            <a:pPr fontAlgn="base">
              <a:spcAft>
                <a:spcPct val="0"/>
              </a:spcAft>
            </a:pPr>
            <a:r>
              <a:rPr lang="en-US" altLang="en-US" sz="2000"/>
              <a:t>If </a:t>
            </a:r>
            <a:r>
              <a:rPr lang="en-US" altLang="en-US" b="1"/>
              <a:t>Correlation coefficient (A,B) &gt; </a:t>
            </a:r>
            <a:r>
              <a:rPr lang="en-US" altLang="en-US" sz="2000"/>
              <a:t>0</a:t>
            </a:r>
          </a:p>
          <a:p>
            <a:pPr lvl="1" fontAlgn="base">
              <a:spcAft>
                <a:spcPct val="0"/>
              </a:spcAft>
            </a:pPr>
            <a:r>
              <a:rPr lang="en-US" altLang="en-US" sz="2200"/>
              <a:t>Attributes A and B are positively correlated, meaning that the values of A increase as the values of B increase</a:t>
            </a:r>
          </a:p>
          <a:p>
            <a:pPr lvl="1" fontAlgn="base">
              <a:spcAft>
                <a:spcPct val="0"/>
              </a:spcAft>
            </a:pPr>
            <a:r>
              <a:rPr lang="en-US" altLang="en-US" sz="2200"/>
              <a:t>The higher the value, the stronger the correlation hence, a higher value may indicate that A (or B) may be removed as a redundancy</a:t>
            </a:r>
          </a:p>
          <a:p>
            <a:pPr lvl="1" fontAlgn="base">
              <a:spcAft>
                <a:spcPct val="0"/>
              </a:spcAft>
            </a:pPr>
            <a:endParaRPr lang="en-US" altLang="en-US" sz="1800"/>
          </a:p>
          <a:p>
            <a:pPr fontAlgn="base">
              <a:spcAft>
                <a:spcPct val="0"/>
              </a:spcAft>
            </a:pPr>
            <a:endParaRPr lang="en-US" altLang="en-US"/>
          </a:p>
        </p:txBody>
      </p:sp>
      <p:sp>
        <p:nvSpPr>
          <p:cNvPr id="2" name="Title 1">
            <a:extLst>
              <a:ext uri="{FF2B5EF4-FFF2-40B4-BE49-F238E27FC236}">
                <a16:creationId xmlns:a16="http://schemas.microsoft.com/office/drawing/2014/main" id="{09F0DD69-725A-4E3A-80D4-4BCA6FFDC53D}"/>
              </a:ext>
            </a:extLst>
          </p:cNvPr>
          <p:cNvSpPr>
            <a:spLocks noGrp="1"/>
          </p:cNvSpPr>
          <p:nvPr>
            <p:ph type="title" idx="4294967295"/>
          </p:nvPr>
        </p:nvSpPr>
        <p:spPr>
          <a:xfrm>
            <a:off x="269875" y="163513"/>
            <a:ext cx="6207125" cy="1143000"/>
          </a:xfrm>
        </p:spPr>
        <p:txBody>
          <a:bodyPr/>
          <a:lstStyle/>
          <a:p>
            <a:pPr>
              <a:defRPr/>
            </a:pPr>
            <a:r>
              <a:rPr lang="en-US" dirty="0"/>
              <a:t>Correlation </a:t>
            </a:r>
          </a:p>
        </p:txBody>
      </p:sp>
      <p:sp>
        <p:nvSpPr>
          <p:cNvPr id="3" name="Footer Placeholder 2">
            <a:extLst>
              <a:ext uri="{FF2B5EF4-FFF2-40B4-BE49-F238E27FC236}">
                <a16:creationId xmlns:a16="http://schemas.microsoft.com/office/drawing/2014/main" id="{2E21AA99-A195-4D8B-ADA9-C048EFFBFA56}"/>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E433539A-193C-42AE-B545-9613E7BBA3CE}"/>
              </a:ext>
            </a:extLst>
          </p:cNvPr>
          <p:cNvSpPr>
            <a:spLocks noGrp="1"/>
          </p:cNvSpPr>
          <p:nvPr>
            <p:ph type="dt" sz="quarter" idx="11"/>
          </p:nvPr>
        </p:nvSpPr>
        <p:spPr/>
        <p:txBody>
          <a:bodyPr/>
          <a:lstStyle/>
          <a:p>
            <a:pPr>
              <a:defRPr/>
            </a:pPr>
            <a:fld id="{3A172D96-00C9-495B-B317-DDC397F4B20B}" type="datetime1">
              <a:rPr lang="en-US"/>
              <a:pPr>
                <a:defRPr/>
              </a:pPr>
              <a:t>9/21/2023</a:t>
            </a:fld>
            <a:endParaRPr lang="en-US" dirty="0"/>
          </a:p>
        </p:txBody>
      </p:sp>
      <p:sp>
        <p:nvSpPr>
          <p:cNvPr id="109574" name="Slide Number Placeholder 5">
            <a:extLst>
              <a:ext uri="{FF2B5EF4-FFF2-40B4-BE49-F238E27FC236}">
                <a16:creationId xmlns:a16="http://schemas.microsoft.com/office/drawing/2014/main" id="{958829D7-30E6-41F5-95E9-6BE22676D1D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F96C650-35E2-4295-B5FC-B0AD92C92B2E}" type="slidenum">
              <a:rPr lang="en-US" altLang="en-US" sz="1200" smtClean="0">
                <a:solidFill>
                  <a:srgbClr val="898989"/>
                </a:solidFill>
              </a:rPr>
              <a:pPr>
                <a:spcBef>
                  <a:spcPct val="0"/>
                </a:spcBef>
                <a:buFontTx/>
                <a:buNone/>
              </a:pPr>
              <a:t>98</a:t>
            </a:fld>
            <a:endParaRPr lang="en-US" altLang="en-US" sz="1200">
              <a:solidFill>
                <a:srgbClr val="898989"/>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2">
            <a:extLst>
              <a:ext uri="{FF2B5EF4-FFF2-40B4-BE49-F238E27FC236}">
                <a16:creationId xmlns:a16="http://schemas.microsoft.com/office/drawing/2014/main" id="{05DE11DF-EA76-4451-8E17-88548405F75C}"/>
              </a:ext>
            </a:extLst>
          </p:cNvPr>
          <p:cNvSpPr>
            <a:spLocks noGrp="1"/>
          </p:cNvSpPr>
          <p:nvPr>
            <p:ph idx="1"/>
          </p:nvPr>
        </p:nvSpPr>
        <p:spPr>
          <a:xfrm>
            <a:off x="457200" y="1524000"/>
            <a:ext cx="8229600" cy="4525963"/>
          </a:xfrm>
        </p:spPr>
        <p:txBody>
          <a:bodyPr/>
          <a:lstStyle/>
          <a:p>
            <a:pPr fontAlgn="base">
              <a:spcAft>
                <a:spcPct val="0"/>
              </a:spcAft>
            </a:pPr>
            <a:r>
              <a:rPr lang="en-US" altLang="en-US" sz="2000"/>
              <a:t>If </a:t>
            </a:r>
            <a:r>
              <a:rPr lang="en-US" altLang="en-US" b="1"/>
              <a:t>Correlation coefficient (A,B) = 0</a:t>
            </a:r>
            <a:endParaRPr lang="en-US" altLang="en-US" sz="2000"/>
          </a:p>
          <a:p>
            <a:pPr lvl="1" fontAlgn="base">
              <a:spcAft>
                <a:spcPct val="0"/>
              </a:spcAft>
            </a:pPr>
            <a:r>
              <a:rPr lang="en-US" altLang="en-US" sz="2000"/>
              <a:t>Attributes A and B are independent and there is no correlation between them</a:t>
            </a:r>
          </a:p>
          <a:p>
            <a:pPr fontAlgn="base">
              <a:spcAft>
                <a:spcPct val="0"/>
              </a:spcAft>
            </a:pPr>
            <a:r>
              <a:rPr lang="en-US" altLang="en-US"/>
              <a:t>If </a:t>
            </a:r>
            <a:r>
              <a:rPr lang="en-US" altLang="en-US" b="1"/>
              <a:t>Correlation coefficient (A,B) &lt; 0</a:t>
            </a:r>
            <a:endParaRPr lang="en-US" altLang="en-US"/>
          </a:p>
          <a:p>
            <a:pPr lvl="1" fontAlgn="base">
              <a:spcAft>
                <a:spcPct val="0"/>
              </a:spcAft>
            </a:pPr>
            <a:r>
              <a:rPr lang="en-US" altLang="en-US" sz="2000"/>
              <a:t>Attributes A and B are negatively correlated, where the values of one attribute increase as the values of the other attribute decrease</a:t>
            </a:r>
          </a:p>
          <a:p>
            <a:pPr lvl="1" fontAlgn="base">
              <a:spcAft>
                <a:spcPct val="0"/>
              </a:spcAft>
            </a:pPr>
            <a:r>
              <a:rPr lang="en-US" altLang="en-US" sz="2000"/>
              <a:t>Each attribute discourages the other</a:t>
            </a:r>
          </a:p>
          <a:p>
            <a:pPr lvl="1" fontAlgn="base">
              <a:spcAft>
                <a:spcPct val="0"/>
              </a:spcAft>
            </a:pPr>
            <a:endParaRPr lang="en-US" altLang="en-US" sz="1800"/>
          </a:p>
          <a:p>
            <a:pPr fontAlgn="base">
              <a:spcAft>
                <a:spcPct val="0"/>
              </a:spcAft>
            </a:pPr>
            <a:endParaRPr lang="en-US" altLang="en-US"/>
          </a:p>
        </p:txBody>
      </p:sp>
      <p:sp>
        <p:nvSpPr>
          <p:cNvPr id="2" name="Title 1">
            <a:extLst>
              <a:ext uri="{FF2B5EF4-FFF2-40B4-BE49-F238E27FC236}">
                <a16:creationId xmlns:a16="http://schemas.microsoft.com/office/drawing/2014/main" id="{69FC8D0B-6BAC-4D14-9798-2E4DCB014C2D}"/>
              </a:ext>
            </a:extLst>
          </p:cNvPr>
          <p:cNvSpPr>
            <a:spLocks noGrp="1"/>
          </p:cNvSpPr>
          <p:nvPr>
            <p:ph type="title" idx="4294967295"/>
          </p:nvPr>
        </p:nvSpPr>
        <p:spPr>
          <a:xfrm>
            <a:off x="338138" y="76200"/>
            <a:ext cx="5986462" cy="1143000"/>
          </a:xfrm>
        </p:spPr>
        <p:txBody>
          <a:bodyPr/>
          <a:lstStyle/>
          <a:p>
            <a:pPr>
              <a:defRPr/>
            </a:pPr>
            <a:r>
              <a:rPr lang="en-US" dirty="0"/>
              <a:t>Correlation </a:t>
            </a:r>
          </a:p>
        </p:txBody>
      </p:sp>
      <p:sp>
        <p:nvSpPr>
          <p:cNvPr id="3" name="Footer Placeholder 2">
            <a:extLst>
              <a:ext uri="{FF2B5EF4-FFF2-40B4-BE49-F238E27FC236}">
                <a16:creationId xmlns:a16="http://schemas.microsoft.com/office/drawing/2014/main" id="{470497C1-E2A2-4011-B68A-FEF3FFC44A14}"/>
              </a:ext>
            </a:extLst>
          </p:cNvPr>
          <p:cNvSpPr>
            <a:spLocks noGrp="1"/>
          </p:cNvSpPr>
          <p:nvPr>
            <p:ph type="ftr" sz="quarter" idx="12"/>
          </p:nvPr>
        </p:nvSpPr>
        <p:spPr/>
        <p:txBody>
          <a:bodyPr/>
          <a:lstStyle/>
          <a:p>
            <a:pPr>
              <a:defRPr/>
            </a:pPr>
            <a:r>
              <a:rPr lang="en-US"/>
              <a:t>Data Mining </a:t>
            </a:r>
            <a:endParaRPr lang="en-US" dirty="0"/>
          </a:p>
        </p:txBody>
      </p:sp>
      <p:sp>
        <p:nvSpPr>
          <p:cNvPr id="4" name="Date Placeholder 3">
            <a:extLst>
              <a:ext uri="{FF2B5EF4-FFF2-40B4-BE49-F238E27FC236}">
                <a16:creationId xmlns:a16="http://schemas.microsoft.com/office/drawing/2014/main" id="{B11D5FD8-2F23-4BB0-AA8A-FFE6A0570FEE}"/>
              </a:ext>
            </a:extLst>
          </p:cNvPr>
          <p:cNvSpPr>
            <a:spLocks noGrp="1"/>
          </p:cNvSpPr>
          <p:nvPr>
            <p:ph type="dt" sz="quarter" idx="11"/>
          </p:nvPr>
        </p:nvSpPr>
        <p:spPr/>
        <p:txBody>
          <a:bodyPr/>
          <a:lstStyle/>
          <a:p>
            <a:pPr>
              <a:defRPr/>
            </a:pPr>
            <a:fld id="{8848EEEC-AEF0-4B3A-8067-934CA96289EF}" type="datetime1">
              <a:rPr lang="en-US"/>
              <a:pPr>
                <a:defRPr/>
              </a:pPr>
              <a:t>9/21/2023</a:t>
            </a:fld>
            <a:endParaRPr lang="en-US" dirty="0"/>
          </a:p>
        </p:txBody>
      </p:sp>
      <p:sp>
        <p:nvSpPr>
          <p:cNvPr id="110598" name="Slide Number Placeholder 5">
            <a:extLst>
              <a:ext uri="{FF2B5EF4-FFF2-40B4-BE49-F238E27FC236}">
                <a16:creationId xmlns:a16="http://schemas.microsoft.com/office/drawing/2014/main" id="{CF2B7A01-39BE-437A-AB9D-C80B0B97610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FEA0497-46F7-436D-B644-D66F46AAB4E8}" type="slidenum">
              <a:rPr lang="en-US" altLang="en-US" sz="1200" smtClean="0">
                <a:solidFill>
                  <a:srgbClr val="898989"/>
                </a:solidFill>
              </a:rPr>
              <a:pPr>
                <a:spcBef>
                  <a:spcPct val="0"/>
                </a:spcBef>
                <a:buFontTx/>
                <a:buNone/>
              </a:pPr>
              <a:t>99</a:t>
            </a:fld>
            <a:endParaRPr lang="en-US"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14538</TotalTime>
  <Words>6492</Words>
  <Application>Microsoft Office PowerPoint</Application>
  <PresentationFormat>On-screen Show (4:3)</PresentationFormat>
  <Paragraphs>1257</Paragraphs>
  <Slides>109</Slides>
  <Notes>0</Notes>
  <HiddenSlides>10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109</vt:i4>
      </vt:variant>
    </vt:vector>
  </HeadingPairs>
  <TitlesOfParts>
    <vt:vector size="124" baseType="lpstr">
      <vt:lpstr>MS Mincho</vt:lpstr>
      <vt:lpstr>Arial</vt:lpstr>
      <vt:lpstr>Calibri</vt:lpstr>
      <vt:lpstr>Cambria Math</vt:lpstr>
      <vt:lpstr>CMMI10</vt:lpstr>
      <vt:lpstr>cmr10</vt:lpstr>
      <vt:lpstr>CMR7</vt:lpstr>
      <vt:lpstr>Symbol</vt:lpstr>
      <vt:lpstr>Times New Roman</vt:lpstr>
      <vt:lpstr>Wingdings</vt:lpstr>
      <vt:lpstr>Office Theme</vt:lpstr>
      <vt:lpstr>Document</vt:lpstr>
      <vt:lpstr>VISIO</vt:lpstr>
      <vt:lpstr>Visio</vt:lpstr>
      <vt:lpstr>Bitmap Image</vt:lpstr>
      <vt:lpstr>CS F415 Data Mining Topic: Data (Type, Datasets, Quality, Pre-processing, Similarity &amp; Dissimilarity)</vt:lpstr>
      <vt:lpstr>PowerPoint Presentation</vt:lpstr>
      <vt:lpstr>Data</vt:lpstr>
      <vt:lpstr>Type of an Attribute</vt:lpstr>
      <vt:lpstr>Type of an Attribute</vt:lpstr>
      <vt:lpstr>Types of Attributes</vt:lpstr>
      <vt:lpstr>Types of Attributes</vt:lpstr>
      <vt:lpstr>Properties of Attribute Values </vt:lpstr>
      <vt:lpstr>Types of Attributes</vt:lpstr>
      <vt:lpstr>Discrete and Continuous Attributes (number of values)</vt:lpstr>
      <vt:lpstr>PowerPoint Presentation</vt:lpstr>
      <vt:lpstr>Important Characteristics of Data Sets</vt:lpstr>
      <vt:lpstr>Important Characteristics of Data Sets</vt:lpstr>
      <vt:lpstr>Types of data sets </vt:lpstr>
      <vt:lpstr>Record Data </vt:lpstr>
      <vt:lpstr>Types of record data: Data Matrix </vt:lpstr>
      <vt:lpstr>Types of record data: Sparse Data Matrix</vt:lpstr>
      <vt:lpstr>Transaction/Market Data</vt:lpstr>
      <vt:lpstr>Graph Data </vt:lpstr>
      <vt:lpstr>Chemical Data </vt:lpstr>
      <vt:lpstr>Ordered Data </vt:lpstr>
      <vt:lpstr>Ordered Data: Sequential data </vt:lpstr>
      <vt:lpstr>Ordered Data: Sequence data </vt:lpstr>
      <vt:lpstr>Ordered Data: Time series data </vt:lpstr>
      <vt:lpstr>Ordered Data: Spatial data</vt:lpstr>
      <vt:lpstr>Data Quality </vt:lpstr>
      <vt:lpstr>Noise</vt:lpstr>
      <vt:lpstr>Artifacts</vt:lpstr>
      <vt:lpstr>Outliers</vt:lpstr>
      <vt:lpstr>Missing Values</vt:lpstr>
      <vt:lpstr>Handling missing values</vt:lpstr>
      <vt:lpstr>Handling missing values</vt:lpstr>
      <vt:lpstr>Handling missing values</vt:lpstr>
      <vt:lpstr>Inconsistent values</vt:lpstr>
      <vt:lpstr>Duplicate Data</vt:lpstr>
      <vt:lpstr>Data Preprocessing</vt:lpstr>
      <vt:lpstr>Data Preprocessing</vt:lpstr>
      <vt:lpstr>Aggregation</vt:lpstr>
      <vt:lpstr>Sampling </vt:lpstr>
      <vt:lpstr>Types of Sampling</vt:lpstr>
      <vt:lpstr>Types of Sampling</vt:lpstr>
      <vt:lpstr>Types of Sampling</vt:lpstr>
      <vt:lpstr>Feature Reduction</vt:lpstr>
      <vt:lpstr>Curse of Dimensionality</vt:lpstr>
      <vt:lpstr>Feature Reduction</vt:lpstr>
      <vt:lpstr>Dimensionality Reduction: PCA</vt:lpstr>
      <vt:lpstr>Dimensionality Reduction: PCA</vt:lpstr>
      <vt:lpstr>Feature Subset Selection</vt:lpstr>
      <vt:lpstr>Feature Subset Selection</vt:lpstr>
      <vt:lpstr>Feature Subset Selection</vt:lpstr>
      <vt:lpstr>PowerPoint Presentation</vt:lpstr>
      <vt:lpstr>Feature Subset Selection</vt:lpstr>
      <vt:lpstr>PowerPoint Presentation</vt:lpstr>
      <vt:lpstr>Feature Subset Selection</vt:lpstr>
      <vt:lpstr>PowerPoint Presentation</vt:lpstr>
      <vt:lpstr>PowerPoint Presentation</vt:lpstr>
      <vt:lpstr>Feature Weighting</vt:lpstr>
      <vt:lpstr>Feature Creation</vt:lpstr>
      <vt:lpstr>Feature Extraction </vt:lpstr>
      <vt:lpstr>Image segmentation</vt:lpstr>
      <vt:lpstr>Mapping Data to New Space  </vt:lpstr>
      <vt:lpstr>Discretization and Binarization</vt:lpstr>
      <vt:lpstr>Binarization</vt:lpstr>
      <vt:lpstr>Binarization</vt:lpstr>
      <vt:lpstr>Binarization</vt:lpstr>
      <vt:lpstr>Discretization</vt:lpstr>
      <vt:lpstr>Discretization by equal width binning</vt:lpstr>
      <vt:lpstr>Discretization by equal frequency binning</vt:lpstr>
      <vt:lpstr>Attribute Transformation</vt:lpstr>
      <vt:lpstr>Min-max normalization</vt:lpstr>
      <vt:lpstr>Min-max normalization</vt:lpstr>
      <vt:lpstr>z-score normalization</vt:lpstr>
      <vt:lpstr>z-score normalization</vt:lpstr>
      <vt:lpstr>Similarity and Dissimilarity</vt:lpstr>
      <vt:lpstr>Similarity and Dissimilarity</vt:lpstr>
      <vt:lpstr>PowerPoint Presentation</vt:lpstr>
      <vt:lpstr>Similarity/Dissimilarity for Simple Attributes</vt:lpstr>
      <vt:lpstr>Dissimilarity matrix</vt:lpstr>
      <vt:lpstr>Example </vt:lpstr>
      <vt:lpstr>Example </vt:lpstr>
      <vt:lpstr>Dissimilarities between Data Objects</vt:lpstr>
      <vt:lpstr>Dissimilarities between Data Objects</vt:lpstr>
      <vt:lpstr>Minkowski Distance</vt:lpstr>
      <vt:lpstr>Minkowski Distance: Examples</vt:lpstr>
      <vt:lpstr>Minkowski Distance</vt:lpstr>
      <vt:lpstr>Common Properties of a Distance</vt:lpstr>
      <vt:lpstr>Similarities between Data Objects</vt:lpstr>
      <vt:lpstr>Similarity Between Binary Vectors</vt:lpstr>
      <vt:lpstr>SMC and Jaccard: Example</vt:lpstr>
      <vt:lpstr>SMC and Jaccard: Solution</vt:lpstr>
      <vt:lpstr>Cosine Similarity</vt:lpstr>
      <vt:lpstr>Cosine Similarity</vt:lpstr>
      <vt:lpstr>Cosine Similarity: Example</vt:lpstr>
      <vt:lpstr>Cosine Similarity: Solution</vt:lpstr>
      <vt:lpstr>Extended Jaccard Coefficient (Tanimoto)</vt:lpstr>
      <vt:lpstr>Extended Jaccard Coefficient (Tanimoto)</vt:lpstr>
      <vt:lpstr>Extended Jaccard Coefficient (Tanimoto)</vt:lpstr>
      <vt:lpstr>Correlation </vt:lpstr>
      <vt:lpstr>Correlation </vt:lpstr>
      <vt:lpstr>Correlation</vt:lpstr>
      <vt:lpstr>Correlation: Example</vt:lpstr>
      <vt:lpstr>Correlation: Solution</vt:lpstr>
      <vt:lpstr>Correlation: Solution</vt:lpstr>
      <vt:lpstr>Correlation: Solution</vt:lpstr>
      <vt:lpstr>Correlation: Solution</vt:lpstr>
      <vt:lpstr>Correlation: Solution</vt:lpstr>
      <vt:lpstr>Correlation: Solution</vt:lpstr>
      <vt:lpstr>Correlation: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Angel Jothi</cp:lastModifiedBy>
  <cp:revision>640</cp:revision>
  <dcterms:created xsi:type="dcterms:W3CDTF">2011-09-14T09:42:05Z</dcterms:created>
  <dcterms:modified xsi:type="dcterms:W3CDTF">2023-09-21T06:22:33Z</dcterms:modified>
</cp:coreProperties>
</file>