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0" r:id="rId2"/>
    <p:sldId id="257" r:id="rId3"/>
    <p:sldId id="309" r:id="rId4"/>
    <p:sldId id="310" r:id="rId5"/>
    <p:sldId id="259" r:id="rId6"/>
    <p:sldId id="636" r:id="rId7"/>
    <p:sldId id="311" r:id="rId8"/>
    <p:sldId id="325" r:id="rId9"/>
    <p:sldId id="591" r:id="rId10"/>
    <p:sldId id="327" r:id="rId11"/>
    <p:sldId id="328" r:id="rId12"/>
    <p:sldId id="329" r:id="rId13"/>
    <p:sldId id="332" r:id="rId14"/>
    <p:sldId id="333" r:id="rId15"/>
    <p:sldId id="736" r:id="rId16"/>
    <p:sldId id="738" r:id="rId17"/>
    <p:sldId id="739" r:id="rId18"/>
    <p:sldId id="740" r:id="rId19"/>
    <p:sldId id="737" r:id="rId20"/>
    <p:sldId id="735" r:id="rId21"/>
    <p:sldId id="744" r:id="rId22"/>
    <p:sldId id="745" r:id="rId23"/>
    <p:sldId id="746" r:id="rId24"/>
    <p:sldId id="747" r:id="rId25"/>
    <p:sldId id="748" r:id="rId26"/>
    <p:sldId id="749" r:id="rId27"/>
    <p:sldId id="743" r:id="rId28"/>
    <p:sldId id="742" r:id="rId29"/>
    <p:sldId id="262" r:id="rId30"/>
    <p:sldId id="303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271728-5BAD-4A91-80CD-2F636A4EEB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A4C99-3BB9-4C22-9598-3077C25BA78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373DD8B-6913-4545-BB9B-DAB785C74127}" type="datetimeFigureOut">
              <a:rPr lang="en-US"/>
              <a:pPr>
                <a:defRPr/>
              </a:pPr>
              <a:t>9/21/2023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15D486-5E36-441A-8D3D-FD8262CF0A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2EC332D-B1F7-47C2-958D-07C5CB4BA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40DE7-1CB9-4504-AB56-05E19E8A88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79F5A-8B73-4BCE-9EC8-34324AE71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8F41222-52A9-40C5-9580-5B9ABA794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B67F1E09-B1CF-4C8A-8363-667683D4D4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930D8D11-540B-4691-BD74-49F990132B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4BD801F5-A490-4480-BBD0-EAD8D7B2A9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33" tIns="47866" rIns="95733" bIns="47866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613" indent="-2270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813" indent="-2270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111694-3DCB-4AB2-A7AE-05F59469F113}" type="slidenum">
              <a:rPr lang="en-US" altLang="en-US" sz="1300" b="1" smtClean="0"/>
              <a:pPr eaLnBrk="1" hangingPunct="1"/>
              <a:t>9</a:t>
            </a:fld>
            <a:endParaRPr lang="en-US" altLang="en-US" sz="1300"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84FC986-5DE3-4F88-AEFC-EDED493CA3E7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D41D9B-442F-4D2E-9D84-D254ACFF2139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956D65-2E8B-4233-B743-09B162287A52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E429A2-67EE-49EC-A92A-5AB9C3876358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445E4D1A-A323-4FA1-A482-D4C21644AB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65D719-58EA-4056-8527-BE89A909E558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F022CD-337E-4B46-A7A8-C45B1C334B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1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9DB42DF3-9DF4-450D-ABEC-93C58379F97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6E828C-1166-4A48-B07D-6F9D2139A00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23D9EB-DD0C-440C-8BD6-D4F4C5E5DE3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D1B33F-8A9C-4A1F-A29F-69AF4787069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4C2685CB-1223-4917-9573-63175BBDFCC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71700" y="6245225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7FB76EE-B1DB-4010-8C2D-C0AAA14CF3B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94F5C0-BD7D-47B5-A005-A1BD0622C76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7C45C2-940F-4133-8B56-B9BD5A1915F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E1B6DB18-EE71-44BB-AFC0-7D3A41508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DEBB09-001F-491A-8B07-ADA8CEF489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722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348090A6-C635-4784-B46D-C5A385B20C8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A3066-624C-4864-BF03-57D3D26DCF7F}" type="datetime1">
              <a:rPr lang="en-US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73AB360F-B322-4440-96A2-BE68C98247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D9ED91C4-53EB-47B8-A03B-8921B309D5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F2D2-3E5E-4942-BE4D-7C0AB1268B4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14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5DF8398B-00A5-4D4D-A006-D15793600E43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627DF2-58E0-4580-8935-509BBA36F61A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FC1243-E944-48D4-838B-919C3040B058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B6945F-12B6-4F87-B04A-2CD43142EDFF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D7E30F47-970A-4D8A-9A29-32F10179D3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086A1C-E801-45FB-A82E-F28CFE13D4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Dubai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56922178-04A5-4CC7-A24F-6B403AA74E2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1E2DB-D130-44E2-8FA7-F95D29BF3F88}" type="datetime1">
              <a:rPr lang="en-US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76E9E3ED-76D3-4CEE-902B-6F801FF249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A40841EF-AD06-4883-8ABF-73BDC2316F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57F98-3389-46AA-95F1-2FA0ED50CB2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9133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7EB2E56-BE63-411A-95CC-F7BEA526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BAAC6-4184-4E85-ACEA-D0EF51450A9D}" type="datetime1">
              <a:rPr lang="en-US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34EA98E-FEC9-4E04-95C7-217494C1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97FE921-AA43-4618-8A83-8BB30BF4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37E57-4D70-4F5E-9623-FF62C3C568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3431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§"/>
              <a:defRPr sz="1800"/>
            </a:lvl1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131EA-235B-439B-B76F-D6886DB6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9B8AB17C-3950-41C7-B79B-DBBE31EB678A}" type="datetime1">
              <a:rPr lang="en-US"/>
              <a:pPr>
                <a:defRPr/>
              </a:pPr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5256C-4EA2-4FCB-9DFC-1EF623DF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Data Mining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785D6-6417-4D2B-A684-785B5146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6FEFF470-2F7F-4A73-8196-4B9125247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1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4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194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417F3D3-35EE-4736-9EC3-C0FE7E3B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E7F3E-BB80-4039-85CF-9208944C6D21}" type="datetime1">
              <a:rPr lang="en-US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8929217-BC40-48BE-B258-DE56265B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75D57B-35C9-40C3-854C-D675C3F9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5AEFD-678E-4CEC-9D8B-9E7EFFB7C78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99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A5A61F-57C9-46D6-9229-03B063314BBC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2636EB-76C9-4E81-AEC7-07F9DC5A9618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1FA827-792F-4894-BDCB-4D9A2DEB51F3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7AB27A-E463-4740-8E6B-92B35335E371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F1252F03-ADB5-41BD-ACD8-53C5779DAB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DB65E8-EDB7-4B34-8A69-5B7AFCB701E9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3CCFE7-EA99-4AB1-A2AD-6DC89435D11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Dubai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26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8EC91621-F492-45DD-BABC-E6EE9C647B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367E17-38B6-499B-80B5-262DEB22E5A6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6643558E-F38B-4664-B30D-DAE855C8D7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3DE8BF-B495-411F-A8FE-6AD8A184D034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40E884-7795-4FE4-956C-79068F933902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A49971-ED86-4973-BC2A-BD3636CCA68F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B9F06-E82A-4DF3-8834-4AE37E5DCBB6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960A89-DA2B-4CDA-A136-CB3D638DD4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Dubai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6733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C50E78-23E0-42A4-A2FB-250C9E2A05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28975" y="6648450"/>
            <a:ext cx="5867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pic>
        <p:nvPicPr>
          <p:cNvPr id="5" name="Picture 11" descr="Picture 7.png">
            <a:extLst>
              <a:ext uri="{FF2B5EF4-FFF2-40B4-BE49-F238E27FC236}">
                <a16:creationId xmlns:a16="http://schemas.microsoft.com/office/drawing/2014/main" id="{F43F5EDA-F3EC-4435-AB3C-2B9F715374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8">
            <a:extLst>
              <a:ext uri="{FF2B5EF4-FFF2-40B4-BE49-F238E27FC236}">
                <a16:creationId xmlns:a16="http://schemas.microsoft.com/office/drawing/2014/main" id="{D1166556-A66B-444F-B379-F57AC04E89C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180138"/>
            <a:ext cx="7010400" cy="46037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5A27BA-6894-41BB-A6BD-7063EB682C37}"/>
                </a:ext>
              </a:extLst>
            </p:cNvPr>
            <p:cNvSpPr/>
            <p:nvPr/>
          </p:nvSpPr>
          <p:spPr>
            <a:xfrm>
              <a:off x="4267200" y="6553200"/>
              <a:ext cx="2328862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CFF8EC-9251-4F64-9B0A-6EB29E759B3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501DE0-146E-4CEC-87AD-FB99476AD233}"/>
                </a:ext>
              </a:extLst>
            </p:cNvPr>
            <p:cNvSpPr/>
            <p:nvPr userDrawn="1"/>
          </p:nvSpPr>
          <p:spPr>
            <a:xfrm>
              <a:off x="6586537" y="6553200"/>
              <a:ext cx="2328863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2">
            <a:extLst>
              <a:ext uri="{FF2B5EF4-FFF2-40B4-BE49-F238E27FC236}">
                <a16:creationId xmlns:a16="http://schemas.microsoft.com/office/drawing/2014/main" id="{E3DA0CB8-A6EF-472F-AE24-96CD1485C7C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2A16E5-5056-41CA-AC29-567258F52B1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A1541A-67E4-44A4-A788-9EFBAF0684C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154AAD-5597-41DB-87D9-5A59737721C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B3E55147-169C-430D-94ED-71AA46C10F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F00D0-9AE2-491A-8233-33633096FE23}" type="datetime1">
              <a:rPr lang="en-US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15" name="Footer Placeholder 17">
            <a:extLst>
              <a:ext uri="{FF2B5EF4-FFF2-40B4-BE49-F238E27FC236}">
                <a16:creationId xmlns:a16="http://schemas.microsoft.com/office/drawing/2014/main" id="{85568253-9760-40B5-9FC7-3E6B78C19D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6" name="Slide Number Placeholder 18">
            <a:extLst>
              <a:ext uri="{FF2B5EF4-FFF2-40B4-BE49-F238E27FC236}">
                <a16:creationId xmlns:a16="http://schemas.microsoft.com/office/drawing/2014/main" id="{C4988A0E-AE05-4D7C-921F-9C7B870B10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678613" y="62944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662B6-3F6C-4581-9190-F3E9C6D14C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62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0BD51ACF-B00A-429E-B848-DB3767D447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BF5C316B-FFF2-4293-A12A-F7D5C4CD386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E7EA91-C9E7-4454-9BE2-74B67ADF61B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1112AB-BA46-46F9-B57F-5A251A2EC0D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46C386-1DE8-4568-8CB2-C798AEE2E77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77CB3A8D-15BD-47C2-95D7-F1875A25AAB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59000" y="6219825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2BC86A-AC14-4147-BCD9-4FA0D238BB8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0EAD92-4DA0-459F-B403-548798CE00A5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22F5AF-2F3D-4300-8FA0-314136690BF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BBC89F-ACAC-4AD3-A1CF-604C2850A0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35750"/>
            <a:ext cx="5867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27176F94-AC21-4919-AC76-D5D9B341963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E07BA-6987-455E-A7DE-0BFC043FC85B}" type="datetime1">
              <a:rPr lang="en-US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16" name="Footer Placeholder 14">
            <a:extLst>
              <a:ext uri="{FF2B5EF4-FFF2-40B4-BE49-F238E27FC236}">
                <a16:creationId xmlns:a16="http://schemas.microsoft.com/office/drawing/2014/main" id="{E5D2441C-B5C2-4510-9F68-55266B3410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7" name="Slide Number Placeholder 15">
            <a:extLst>
              <a:ext uri="{FF2B5EF4-FFF2-40B4-BE49-F238E27FC236}">
                <a16:creationId xmlns:a16="http://schemas.microsoft.com/office/drawing/2014/main" id="{908E7A45-F546-484C-BE8D-8E45FF6DEF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61138" y="62944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B5AF4-5199-46D4-867F-4D13CE4B26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23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>
            <a:extLst>
              <a:ext uri="{FF2B5EF4-FFF2-40B4-BE49-F238E27FC236}">
                <a16:creationId xmlns:a16="http://schemas.microsoft.com/office/drawing/2014/main" id="{0D75621A-3022-405A-905F-57F66F750D5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1297F0-E237-486D-B0BA-7AF1EB3C0F3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840E68-834E-4FC8-944C-A5A7762E77B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B8E5B5-B925-4C23-B87C-724EF4FC2E0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C195EA35-C858-4C33-8C5C-385A9B36EF0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219825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6B67F2-E2D0-424F-8EE6-13A03CBE713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1E6124-DD66-480C-9D75-A74FB57D4FE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D5CBE9-F23F-4ACE-A13F-788F79874F5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9C189372-B417-48A1-BF36-539080B172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4D8527-234D-413B-B383-18692C6D370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16700"/>
            <a:ext cx="5867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F1D9E3DF-B8A2-416A-8A8E-40429224056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4E5B6-95EA-47A2-9156-3A7384B455CA}" type="datetime1">
              <a:rPr lang="en-US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19" name="Footer Placeholder 17">
            <a:extLst>
              <a:ext uri="{FF2B5EF4-FFF2-40B4-BE49-F238E27FC236}">
                <a16:creationId xmlns:a16="http://schemas.microsoft.com/office/drawing/2014/main" id="{34E99696-E6FE-46A8-9A3E-AF8F2D2F7B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20" name="Slide Number Placeholder 18">
            <a:extLst>
              <a:ext uri="{FF2B5EF4-FFF2-40B4-BE49-F238E27FC236}">
                <a16:creationId xmlns:a16="http://schemas.microsoft.com/office/drawing/2014/main" id="{F09775F2-D6A8-4A75-8201-A74BC4C0C6D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53200" y="63230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D35CF-02A1-4A9B-9216-DCA4CCE6B1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17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id="{080FD4DB-BE07-46C6-9516-1710C871CD1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5C10D71-EE58-4796-A390-6D856E5EA1B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70E77B-6E24-4860-81E7-AF24D440CAB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62FC7B-84F9-44A0-80EB-562B0AA3E19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731608C0-3E6C-42E3-A89E-55B375F8C5F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264275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C4AA90-01B5-4845-9080-60A3EBF6B63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7AE0BA-8B75-4A62-8FAF-8A947047C0D7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C5546A-0BE1-4CC8-974E-311A5BAFAEB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440B007C-275C-4D2B-9621-35660518DB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1CCCF9-E965-484B-A4F3-FAA6B77FB3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92475" y="6635750"/>
            <a:ext cx="5867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68BC7436-1FF2-4D7F-B141-243ABDE7C71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C7D63-28C7-4C08-A776-346F36CAA16C}" type="datetime1">
              <a:rPr lang="en-US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E8E41D72-7113-41ED-922B-9F960EEB5B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033A5AA2-06B2-4E81-86C1-AA146931B94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D4355-CDC0-41D1-8912-D0D64C0DB5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66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6DEEB011-3622-4979-B965-5D772A588BB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D2A429-A974-4F0F-880E-66EC0B0E287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C607D0-503A-4719-9C2E-4745082390A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8B4F2E-EB40-4C20-93DC-E6FCBDEDAF0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279D1A5F-3A47-4A63-A805-1063F6065E3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205538"/>
            <a:ext cx="7010400" cy="46037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F4C1CC-E54F-4201-A794-347D99C540E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F88C09-288E-4538-9024-7F2DB0E7A7A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F6E673-C86A-46FF-B753-884428BF1BD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BE45770A-B651-4256-8624-B4BC000105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36543D-0800-451D-BF2E-0C0E1EFF07B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4051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D3371F14-8EBD-492D-B901-77074C9292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385E2-051C-45EC-9B41-AB408D9BEAD0}" type="datetime1">
              <a:rPr lang="en-US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17" name="Footer Placeholder 15">
            <a:extLst>
              <a:ext uri="{FF2B5EF4-FFF2-40B4-BE49-F238E27FC236}">
                <a16:creationId xmlns:a16="http://schemas.microsoft.com/office/drawing/2014/main" id="{1B5781BC-6B75-4561-A703-EBBA52C0D5F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8" name="Slide Number Placeholder 16">
            <a:extLst>
              <a:ext uri="{FF2B5EF4-FFF2-40B4-BE49-F238E27FC236}">
                <a16:creationId xmlns:a16="http://schemas.microsoft.com/office/drawing/2014/main" id="{11FDFF67-51C5-4533-AAC5-A9870751CD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FF3A5-724A-4E70-8D45-E10D5D757B3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198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42D14E0A-BDA5-4D56-9C32-B8E578A845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3B13A6-FE24-47FF-81D5-970D58B8AB2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81FECB-3E57-4AF7-9584-09201F6CCF67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335372-545B-4547-941D-72F7C743067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9E695B1-8887-4AF3-9BC9-3D3DDF70D46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230938"/>
            <a:ext cx="7010400" cy="46037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BD000BE-D616-4683-8D17-F94417E93AD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A64F12-96AC-4A48-86DE-BB821D3584B7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38CAAB-D4CE-4757-A598-B1036F29670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D471A894-4455-4497-A75D-E221AEF121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8F0254-DD48-4B13-A94C-B041EEF711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65913"/>
            <a:ext cx="58674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BBECA37C-6A5C-4BD9-832D-FFD4EE65FD4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823CD-C36D-4884-B7BF-6E7095AC9BB6}" type="datetime1">
              <a:rPr lang="en-US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43E0AE7-B91B-4A87-B86B-3DDD14851A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C5302D0-8061-4424-BE6E-5060E7F416E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93AA1-8F81-4418-9797-85E574A65C8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028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9520B-92FD-40EC-886B-66A3EA41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A5F4532-C41E-4276-9654-91522C9C2E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4AE53-889F-4D72-B686-1A3681DE2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CFD5621-2DA5-49F5-87AD-33E492B625D5}" type="datetime1">
              <a:rPr lang="en-US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3743E-0D6F-4A2C-BE9F-94EF3CB65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E256-FCF3-406F-97DC-D093CDEF5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1982E13-77E4-4C90-A3FE-A581636B20C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45" r:id="rId1"/>
    <p:sldLayoutId id="2147485146" r:id="rId2"/>
    <p:sldLayoutId id="2147485147" r:id="rId3"/>
    <p:sldLayoutId id="2147485148" r:id="rId4"/>
    <p:sldLayoutId id="2147485149" r:id="rId5"/>
    <p:sldLayoutId id="2147485150" r:id="rId6"/>
    <p:sldLayoutId id="2147485151" r:id="rId7"/>
    <p:sldLayoutId id="2147485152" r:id="rId8"/>
    <p:sldLayoutId id="2147485153" r:id="rId9"/>
    <p:sldLayoutId id="2147485154" r:id="rId10"/>
    <p:sldLayoutId id="2147485155" r:id="rId11"/>
    <p:sldLayoutId id="2147485143" r:id="rId12"/>
    <p:sldLayoutId id="2147485156" r:id="rId13"/>
    <p:sldLayoutId id="2147485157" r:id="rId14"/>
    <p:sldLayoutId id="2147485144" r:id="rId1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A2E876-88DF-4130-9776-BA59B3FB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Data Mining</a:t>
            </a:r>
            <a:br>
              <a:rPr lang="en-US" sz="3200" dirty="0"/>
            </a:br>
            <a:r>
              <a:rPr lang="en-US" sz="3200" dirty="0"/>
              <a:t>Topic: Classification Introduction</a:t>
            </a:r>
          </a:p>
        </p:txBody>
      </p:sp>
      <p:sp>
        <p:nvSpPr>
          <p:cNvPr id="16387" name="Content Placeholder 5">
            <a:extLst>
              <a:ext uri="{FF2B5EF4-FFF2-40B4-BE49-F238E27FC236}">
                <a16:creationId xmlns:a16="http://schemas.microsoft.com/office/drawing/2014/main" id="{F4442B4E-7B54-46AE-9CBE-2DFF41D6E0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Dr. J Angel Arul Jothi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Department of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2CD86134-8F2E-4526-B103-EA6DAD846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Precision can be thought of as a measure of exactness 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1800"/>
              <a:t>what percentage of tuples labeled as positive are actually positive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Recall is a measure of completeness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1800"/>
              <a:t>what percentage of positive tuples are labeled as positive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D26BB-144A-4824-A8EB-D95E17E3498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AB8C114-456D-483E-B75B-9FCE79E76AB3}" type="datetime1">
              <a:rPr lang="en-US"/>
              <a:pPr>
                <a:defRPr/>
              </a:pPr>
              <a:t>9/21/2023</a:t>
            </a:fld>
            <a:endParaRPr lang="en-US"/>
          </a:p>
        </p:txBody>
      </p:sp>
      <p:sp>
        <p:nvSpPr>
          <p:cNvPr id="25604" name="Slide Number Placeholder 4">
            <a:extLst>
              <a:ext uri="{FF2B5EF4-FFF2-40B4-BE49-F238E27FC236}">
                <a16:creationId xmlns:a16="http://schemas.microsoft.com/office/drawing/2014/main" id="{946C8D7B-F94D-4B0E-BB96-5D44A4DD3E71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FDA3A7-4994-47FA-A383-356C5C09BB2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6F9DF-C195-4114-960B-ADDCB65231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182563"/>
            <a:ext cx="602297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Metrics for Evaluating Classifier Performance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21261-2D33-4445-A2AD-FAA75AE5A3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AE03FD3E-1907-44BC-ACF2-B27920FE3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4525963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The following figure shows a confusion matrix for medical data where the class values are yes and no for a class label attribute, cancer. Compute the various classifier evaluation measures.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56CC-F8CA-41B3-A76A-DAFA9B4706F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6DE2F91-1202-4AAC-94A1-BB8C58B36997}" type="datetime1">
              <a:rPr lang="en-US"/>
              <a:pPr>
                <a:defRPr/>
              </a:pPr>
              <a:t>9/21/2023</a:t>
            </a:fld>
            <a:endParaRPr lang="en-US"/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D2F09F4E-F869-41A2-BA1A-301EB3336361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7C9D77-5B7C-4F40-B35E-FA5F5591203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1D68B-17BF-408A-9BA8-08B76C891A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5288" y="125413"/>
            <a:ext cx="577691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Metrics for Evaluating Classifier Performance</a:t>
            </a:r>
          </a:p>
        </p:txBody>
      </p:sp>
      <p:pic>
        <p:nvPicPr>
          <p:cNvPr id="26630" name="Picture 4">
            <a:extLst>
              <a:ext uri="{FF2B5EF4-FFF2-40B4-BE49-F238E27FC236}">
                <a16:creationId xmlns:a16="http://schemas.microsoft.com/office/drawing/2014/main" id="{5A116FF8-F31C-437C-ADD1-093B4C646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3" y="3206750"/>
            <a:ext cx="22891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1814AFF-1AAC-45CA-AC68-BE6B4844A4D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7576AC89-5B80-4CE5-A06A-C3FA96D0C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524000"/>
            <a:ext cx="8229600" cy="4525963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dirty="0"/>
              <a:t>Answer: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Sensitivity/TPR = recall = 90 / 300 = 30.00%.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Specificity/TNR = 9560 / 9700 =98.56%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FNR = 210/300 = 0.7 = (1-TPR) 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FPR = 140/9700 = 0.014 = (1-TNR)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accuracy is 9650/10,000 = 96.50%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precision = 90/230 = 39.13%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F1 = 2 * 0.39 * 0.30 /0.69 = 0.34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7A696-16DA-415C-A9C7-7DBF816D444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8BBC162-D6B5-4BA6-BFA8-8FB29A56714B}" type="datetime1">
              <a:rPr lang="en-US"/>
              <a:pPr>
                <a:defRPr/>
              </a:pPr>
              <a:t>9/21/2023</a:t>
            </a:fld>
            <a:endParaRPr lang="en-US"/>
          </a:p>
        </p:txBody>
      </p:sp>
      <p:sp>
        <p:nvSpPr>
          <p:cNvPr id="27652" name="Slide Number Placeholder 4">
            <a:extLst>
              <a:ext uri="{FF2B5EF4-FFF2-40B4-BE49-F238E27FC236}">
                <a16:creationId xmlns:a16="http://schemas.microsoft.com/office/drawing/2014/main" id="{3B75EEFC-E7F8-4877-BC7C-1D669689EDB3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5C5339-4501-4D35-A417-0D60E1DC0D0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6F858-0060-4FFC-9240-7A30DD6CC6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00" y="136525"/>
            <a:ext cx="60198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Metrics for Evaluating Classifier Performance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1C918-6E83-4528-89D4-2C8D7C0943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8BDFF-6492-4468-98EE-2D6FD30B3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474788"/>
            <a:ext cx="8229600" cy="45259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Let actual and predicted denote the actual and predicted class label for a binary classification. Let 1 denote the positive class and 0 denote the negative class.</a:t>
            </a:r>
          </a:p>
          <a:p>
            <a:pPr>
              <a:defRPr/>
            </a:pPr>
            <a:r>
              <a:rPr lang="en-US" dirty="0"/>
              <a:t>actual =       [1, 1, 0, 1, 0, 0, 1, 0, 0, 0] </a:t>
            </a:r>
          </a:p>
          <a:p>
            <a:pPr>
              <a:defRPr/>
            </a:pPr>
            <a:r>
              <a:rPr lang="en-US" dirty="0"/>
              <a:t>predicted = [1, 0, 0, 1, 0, 0, 1, 1, 1, 0] </a:t>
            </a:r>
          </a:p>
          <a:p>
            <a:pPr>
              <a:defRPr/>
            </a:pPr>
            <a:r>
              <a:rPr lang="en-US" dirty="0"/>
              <a:t>Compute the classifier evaluation metrics and draw confusion matrix</a:t>
            </a:r>
          </a:p>
          <a:p>
            <a:pPr>
              <a:defRPr/>
            </a:pPr>
            <a:r>
              <a:rPr lang="en-US" dirty="0"/>
              <a:t>TP =  3</a:t>
            </a:r>
          </a:p>
          <a:p>
            <a:pPr>
              <a:defRPr/>
            </a:pPr>
            <a:r>
              <a:rPr lang="en-US" dirty="0"/>
              <a:t>TN = 4</a:t>
            </a:r>
          </a:p>
          <a:p>
            <a:pPr>
              <a:defRPr/>
            </a:pPr>
            <a:r>
              <a:rPr lang="en-US" dirty="0"/>
              <a:t>FP = 2</a:t>
            </a:r>
          </a:p>
          <a:p>
            <a:pPr>
              <a:defRPr/>
            </a:pPr>
            <a:r>
              <a:rPr lang="en-US" dirty="0"/>
              <a:t>FN =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3A67C-3DE3-4652-A435-6517B514462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C49F7DD-ACD5-47E0-A880-B8D25E7DB6A5}" type="datetime1">
              <a:rPr lang="en-US"/>
              <a:pPr>
                <a:defRPr/>
              </a:pPr>
              <a:t>9/21/2023</a:t>
            </a:fld>
            <a:endParaRPr lang="en-US"/>
          </a:p>
        </p:txBody>
      </p:sp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id="{FE20545E-5033-4C4D-82E4-1C92503894D8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3F97FD-86E3-4EF9-9FC4-7650377FC38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B50C6-926F-4F65-A06D-EBA7FD6F49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0200" y="163513"/>
            <a:ext cx="5994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Metrics for Evaluating Classifier Performance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F97179-A896-4146-B829-92AB726FFD8D}"/>
              </a:ext>
            </a:extLst>
          </p:cNvPr>
          <p:cNvGraphicFramePr>
            <a:graphicFrameLocks noGrp="1"/>
          </p:cNvGraphicFramePr>
          <p:nvPr/>
        </p:nvGraphicFramePr>
        <p:xfrm>
          <a:off x="4073525" y="3968750"/>
          <a:ext cx="3317875" cy="1736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4960">
                  <a:extLst>
                    <a:ext uri="{9D8B030D-6E8A-4147-A177-3AD203B41FA5}">
                      <a16:colId xmlns:a16="http://schemas.microsoft.com/office/drawing/2014/main" val="945977879"/>
                    </a:ext>
                  </a:extLst>
                </a:gridCol>
                <a:gridCol w="819555">
                  <a:extLst>
                    <a:ext uri="{9D8B030D-6E8A-4147-A177-3AD203B41FA5}">
                      <a16:colId xmlns:a16="http://schemas.microsoft.com/office/drawing/2014/main" val="1917044672"/>
                    </a:ext>
                  </a:extLst>
                </a:gridCol>
                <a:gridCol w="703892">
                  <a:extLst>
                    <a:ext uri="{9D8B030D-6E8A-4147-A177-3AD203B41FA5}">
                      <a16:colId xmlns:a16="http://schemas.microsoft.com/office/drawing/2014/main" val="377459844"/>
                    </a:ext>
                  </a:extLst>
                </a:gridCol>
                <a:gridCol w="829468">
                  <a:extLst>
                    <a:ext uri="{9D8B030D-6E8A-4147-A177-3AD203B41FA5}">
                      <a16:colId xmlns:a16="http://schemas.microsoft.com/office/drawing/2014/main" val="3404293577"/>
                    </a:ext>
                  </a:extLst>
                </a:gridCol>
              </a:tblGrid>
              <a:tr h="4341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68574" marR="68574" marT="34213" marB="34213"/>
                </a:tc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Predicted</a:t>
                      </a:r>
                    </a:p>
                  </a:txBody>
                  <a:tcPr marL="68574" marR="68574" marT="34213" marB="34213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592474"/>
                  </a:ext>
                </a:extLst>
              </a:tr>
              <a:tr h="434181">
                <a:tc rowSpan="3">
                  <a:txBody>
                    <a:bodyPr/>
                    <a:lstStyle/>
                    <a:p>
                      <a:r>
                        <a:rPr lang="en-US" sz="2400" dirty="0"/>
                        <a:t>Actual</a:t>
                      </a:r>
                    </a:p>
                  </a:txBody>
                  <a:tcPr marL="68574" marR="68574" marT="34213" marB="3421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class</a:t>
                      </a:r>
                    </a:p>
                  </a:txBody>
                  <a:tcPr marL="68574" marR="68574" marT="34213" marB="3421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68574" marR="68574" marT="34213" marB="3421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68574" marR="68574" marT="34213" marB="34213"/>
                </a:tc>
                <a:extLst>
                  <a:ext uri="{0D108BD9-81ED-4DB2-BD59-A6C34878D82A}">
                    <a16:rowId xmlns:a16="http://schemas.microsoft.com/office/drawing/2014/main" val="3036522640"/>
                  </a:ext>
                </a:extLst>
              </a:tr>
              <a:tr h="434181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68574" marR="68574" marT="34213" marB="3421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68574" marR="68574" marT="34213" marB="3421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68574" marR="68574" marT="34213" marB="34213"/>
                </a:tc>
                <a:extLst>
                  <a:ext uri="{0D108BD9-81ED-4DB2-BD59-A6C34878D82A}">
                    <a16:rowId xmlns:a16="http://schemas.microsoft.com/office/drawing/2014/main" val="3638306468"/>
                  </a:ext>
                </a:extLst>
              </a:tr>
              <a:tr h="434181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68574" marR="68574" marT="34213" marB="3421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68574" marR="68574" marT="34213" marB="3421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L="68574" marR="68574" marT="34213" marB="34213"/>
                </a:tc>
                <a:extLst>
                  <a:ext uri="{0D108BD9-81ED-4DB2-BD59-A6C34878D82A}">
                    <a16:rowId xmlns:a16="http://schemas.microsoft.com/office/drawing/2014/main" val="3215086003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77CA26D-AAF0-4D02-9BCF-D8BBC902A2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141B1-2C45-40D1-9229-3A8D90704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63" y="1493838"/>
            <a:ext cx="8229600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Answer:</a:t>
            </a:r>
          </a:p>
          <a:p>
            <a:pPr>
              <a:defRPr/>
            </a:pPr>
            <a:r>
              <a:rPr lang="en-US" dirty="0"/>
              <a:t>Accuracy = 7/10 = 0.7</a:t>
            </a:r>
          </a:p>
          <a:p>
            <a:pPr>
              <a:defRPr/>
            </a:pPr>
            <a:r>
              <a:rPr lang="en-US" dirty="0"/>
              <a:t>Sensitivity/Recall/TPR = 3/4 = 0.75</a:t>
            </a:r>
          </a:p>
          <a:p>
            <a:pPr>
              <a:defRPr/>
            </a:pPr>
            <a:r>
              <a:rPr lang="en-US" dirty="0"/>
              <a:t>Specificity/TNR = 4/6 = 0.66</a:t>
            </a:r>
          </a:p>
          <a:p>
            <a:pPr>
              <a:defRPr/>
            </a:pPr>
            <a:r>
              <a:rPr lang="en-US" dirty="0"/>
              <a:t>FNR = 1- 0.75 = 0.25</a:t>
            </a:r>
          </a:p>
          <a:p>
            <a:pPr>
              <a:defRPr/>
            </a:pPr>
            <a:r>
              <a:rPr lang="en-US" dirty="0"/>
              <a:t>FPR </a:t>
            </a:r>
            <a:r>
              <a:rPr lang="en-US"/>
              <a:t>= 1-0.66 = 0.34</a:t>
            </a:r>
            <a:endParaRPr lang="en-US" dirty="0"/>
          </a:p>
          <a:p>
            <a:pPr>
              <a:defRPr/>
            </a:pPr>
            <a:r>
              <a:rPr lang="en-US" dirty="0"/>
              <a:t>Precision =  3/5 = 0.6</a:t>
            </a:r>
          </a:p>
          <a:p>
            <a:pPr>
              <a:defRPr/>
            </a:pPr>
            <a:r>
              <a:rPr lang="en-US" dirty="0"/>
              <a:t>F-measure = 2*(0.6 *0.75) / (0.6+0.75) =0.66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A2938-DB49-49B4-9995-39E76D5971A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0C295C3-652E-4525-9249-66A9CE3E0F88}" type="datetime1">
              <a:rPr lang="en-US"/>
              <a:pPr>
                <a:defRPr/>
              </a:pPr>
              <a:t>9/21/2023</a:t>
            </a:fld>
            <a:endParaRPr lang="en-US"/>
          </a:p>
        </p:txBody>
      </p:sp>
      <p:sp>
        <p:nvSpPr>
          <p:cNvPr id="29700" name="Slide Number Placeholder 4">
            <a:extLst>
              <a:ext uri="{FF2B5EF4-FFF2-40B4-BE49-F238E27FC236}">
                <a16:creationId xmlns:a16="http://schemas.microsoft.com/office/drawing/2014/main" id="{4A82DAA0-9A39-4DAA-BD52-7F8FD3AB79D5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235733-6797-4298-9556-A6BC26208A8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4C712-4B8D-4D74-AD70-F46D010740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0200" y="136525"/>
            <a:ext cx="5461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Metrics for Evaluating Classifier Performance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E42B2-CB91-4D0E-A012-240ACE1BB0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D92BF-9AA3-4DD0-BA96-D17B0A164F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Confusion Matrix for multiclass classification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E7EFA-8E9D-4E19-A3E6-94B9DE19F3B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F089F693-1DA3-42A2-AF69-EA797234AC34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1205" name="Slide Number Placeholder 5">
            <a:extLst>
              <a:ext uri="{FF2B5EF4-FFF2-40B4-BE49-F238E27FC236}">
                <a16:creationId xmlns:a16="http://schemas.microsoft.com/office/drawing/2014/main" id="{A118FCC0-A104-47D4-9E2C-CCF0361744F4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15E761-7D1E-4BAD-A0ED-FECB7DF1236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3AA7A3E-3445-4FB1-9FBA-623F48D84C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430463"/>
          <a:ext cx="5867400" cy="2347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1457292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359495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89062155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714903823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92787683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986259490"/>
                    </a:ext>
                  </a:extLst>
                </a:gridCol>
              </a:tblGrid>
              <a:tr h="365908">
                <a:tc>
                  <a:txBody>
                    <a:bodyPr/>
                    <a:lstStyle/>
                    <a:p>
                      <a:endParaRPr lang="en-AE" sz="1800" dirty="0"/>
                    </a:p>
                  </a:txBody>
                  <a:tcPr marT="45739" marB="45739"/>
                </a:tc>
                <a:tc>
                  <a:txBody>
                    <a:bodyPr/>
                    <a:lstStyle/>
                    <a:p>
                      <a:endParaRPr lang="en-AE" sz="1800" dirty="0"/>
                    </a:p>
                  </a:txBody>
                  <a:tcPr marT="45739" marB="45739"/>
                </a:tc>
                <a:tc gridSpan="4">
                  <a:txBody>
                    <a:bodyPr/>
                    <a:lstStyle/>
                    <a:p>
                      <a:r>
                        <a:rPr lang="en-GB" sz="1800" dirty="0"/>
                        <a:t>PREDICTED</a:t>
                      </a:r>
                      <a:endParaRPr lang="en-AE" sz="1800" dirty="0"/>
                    </a:p>
                  </a:txBody>
                  <a:tcPr marT="45739" marB="45739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427396"/>
                  </a:ext>
                </a:extLst>
              </a:tr>
              <a:tr h="396401">
                <a:tc rowSpan="5"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ACTUAL</a:t>
                      </a:r>
                      <a:endParaRPr lang="en-AE" sz="2000" dirty="0"/>
                    </a:p>
                  </a:txBody>
                  <a:tcPr marT="45739" marB="45739"/>
                </a:tc>
                <a:tc>
                  <a:txBody>
                    <a:bodyPr/>
                    <a:lstStyle/>
                    <a:p>
                      <a:endParaRPr lang="en-AE" sz="2000" dirty="0"/>
                    </a:p>
                  </a:txBody>
                  <a:tcPr marT="45739" marB="457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</a:t>
                      </a:r>
                      <a:endParaRPr lang="en-AE" sz="2000" dirty="0"/>
                    </a:p>
                  </a:txBody>
                  <a:tcPr marT="45739" marB="457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</a:t>
                      </a:r>
                      <a:endParaRPr lang="en-AE" sz="2000" dirty="0"/>
                    </a:p>
                  </a:txBody>
                  <a:tcPr marT="45739" marB="457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</a:t>
                      </a:r>
                      <a:endParaRPr lang="en-AE" sz="2000" dirty="0"/>
                    </a:p>
                  </a:txBody>
                  <a:tcPr marT="45739" marB="457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D</a:t>
                      </a:r>
                      <a:endParaRPr lang="en-AE" sz="2000" dirty="0"/>
                    </a:p>
                  </a:txBody>
                  <a:tcPr marT="45739" marB="45739"/>
                </a:tc>
                <a:extLst>
                  <a:ext uri="{0D108BD9-81ED-4DB2-BD59-A6C34878D82A}">
                    <a16:rowId xmlns:a16="http://schemas.microsoft.com/office/drawing/2014/main" val="1406356159"/>
                  </a:ext>
                </a:extLst>
              </a:tr>
              <a:tr h="396401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</a:t>
                      </a:r>
                      <a:endParaRPr lang="en-AE" sz="2000" dirty="0"/>
                    </a:p>
                  </a:txBody>
                  <a:tcPr marT="45739" marB="457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TP (A)</a:t>
                      </a:r>
                      <a:endParaRPr lang="en-AE" sz="2000" dirty="0"/>
                    </a:p>
                  </a:txBody>
                  <a:tcPr marT="45739" marB="457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FN (A)</a:t>
                      </a:r>
                      <a:endParaRPr lang="en-AE" sz="2000" dirty="0"/>
                    </a:p>
                  </a:txBody>
                  <a:tcPr marT="45739" marB="4573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FN (A)</a:t>
                      </a:r>
                      <a:endParaRPr lang="en-AE" sz="2000" dirty="0"/>
                    </a:p>
                  </a:txBody>
                  <a:tcPr marT="45739" marB="4573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FN (A)</a:t>
                      </a:r>
                      <a:endParaRPr lang="en-AE" sz="2000" dirty="0"/>
                    </a:p>
                  </a:txBody>
                  <a:tcPr marT="45739" marB="45739"/>
                </a:tc>
                <a:extLst>
                  <a:ext uri="{0D108BD9-81ED-4DB2-BD59-A6C34878D82A}">
                    <a16:rowId xmlns:a16="http://schemas.microsoft.com/office/drawing/2014/main" val="2111306359"/>
                  </a:ext>
                </a:extLst>
              </a:tr>
              <a:tr h="396401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</a:t>
                      </a:r>
                      <a:endParaRPr lang="en-AE" sz="2000" dirty="0"/>
                    </a:p>
                  </a:txBody>
                  <a:tcPr marT="45739" marB="457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FP (A)</a:t>
                      </a:r>
                      <a:endParaRPr lang="en-AE" sz="2000" dirty="0"/>
                    </a:p>
                  </a:txBody>
                  <a:tcPr marT="45739" marB="457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TN</a:t>
                      </a:r>
                      <a:endParaRPr lang="en-AE" sz="2000" dirty="0"/>
                    </a:p>
                  </a:txBody>
                  <a:tcPr marT="45739" marB="457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TN</a:t>
                      </a:r>
                      <a:endParaRPr lang="en-AE" sz="2000" dirty="0"/>
                    </a:p>
                  </a:txBody>
                  <a:tcPr marT="45739" marB="457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TN</a:t>
                      </a:r>
                      <a:endParaRPr lang="en-AE" sz="2000" dirty="0"/>
                    </a:p>
                  </a:txBody>
                  <a:tcPr marT="45739" marB="45739"/>
                </a:tc>
                <a:extLst>
                  <a:ext uri="{0D108BD9-81ED-4DB2-BD59-A6C34878D82A}">
                    <a16:rowId xmlns:a16="http://schemas.microsoft.com/office/drawing/2014/main" val="399430436"/>
                  </a:ext>
                </a:extLst>
              </a:tr>
              <a:tr h="396401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</a:t>
                      </a:r>
                      <a:endParaRPr lang="en-AE" sz="2000" dirty="0"/>
                    </a:p>
                  </a:txBody>
                  <a:tcPr marT="45739" marB="457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FP (A)</a:t>
                      </a:r>
                      <a:endParaRPr lang="en-AE" sz="2000" dirty="0"/>
                    </a:p>
                  </a:txBody>
                  <a:tcPr marT="45739" marB="457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TN</a:t>
                      </a:r>
                      <a:endParaRPr lang="en-AE" sz="2000" dirty="0"/>
                    </a:p>
                  </a:txBody>
                  <a:tcPr marT="45739" marB="457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TN</a:t>
                      </a:r>
                      <a:endParaRPr lang="en-AE" sz="2000" dirty="0"/>
                    </a:p>
                  </a:txBody>
                  <a:tcPr marT="45739" marB="457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TN</a:t>
                      </a:r>
                      <a:endParaRPr lang="en-AE" sz="2000" dirty="0"/>
                    </a:p>
                  </a:txBody>
                  <a:tcPr marT="45739" marB="45739"/>
                </a:tc>
                <a:extLst>
                  <a:ext uri="{0D108BD9-81ED-4DB2-BD59-A6C34878D82A}">
                    <a16:rowId xmlns:a16="http://schemas.microsoft.com/office/drawing/2014/main" val="2984192759"/>
                  </a:ext>
                </a:extLst>
              </a:tr>
              <a:tr h="396401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D</a:t>
                      </a:r>
                      <a:endParaRPr lang="en-AE" sz="2000" dirty="0"/>
                    </a:p>
                  </a:txBody>
                  <a:tcPr marT="45739" marB="457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FP (A)</a:t>
                      </a:r>
                      <a:endParaRPr lang="en-AE" sz="2000" dirty="0"/>
                    </a:p>
                  </a:txBody>
                  <a:tcPr marT="45739" marB="457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TN</a:t>
                      </a:r>
                      <a:endParaRPr lang="en-AE" sz="2000" dirty="0"/>
                    </a:p>
                  </a:txBody>
                  <a:tcPr marT="45739" marB="457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TN</a:t>
                      </a:r>
                      <a:endParaRPr lang="en-AE" sz="2000" dirty="0"/>
                    </a:p>
                  </a:txBody>
                  <a:tcPr marT="45739" marB="4573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TN</a:t>
                      </a:r>
                      <a:endParaRPr lang="en-AE" sz="2000" dirty="0"/>
                    </a:p>
                  </a:txBody>
                  <a:tcPr marT="45739" marB="45739"/>
                </a:tc>
                <a:extLst>
                  <a:ext uri="{0D108BD9-81ED-4DB2-BD59-A6C34878D82A}">
                    <a16:rowId xmlns:a16="http://schemas.microsoft.com/office/drawing/2014/main" val="3301677942"/>
                  </a:ext>
                </a:extLst>
              </a:tr>
            </a:tbl>
          </a:graphicData>
        </a:graphic>
      </p:graphicFrame>
      <p:sp>
        <p:nvSpPr>
          <p:cNvPr id="51250" name="TextBox 5">
            <a:extLst>
              <a:ext uri="{FF2B5EF4-FFF2-40B4-BE49-F238E27FC236}">
                <a16:creationId xmlns:a16="http://schemas.microsoft.com/office/drawing/2014/main" id="{BB31EEB1-0CCB-4EC3-A28D-51AE8B589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6629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Assume there are 4 classes A, B, C, D.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b="1"/>
              <a:t>INTERPRETATION FOR CLASS A</a:t>
            </a:r>
            <a:endParaRPr lang="en-AE" altLang="en-US" sz="18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D92BF-9AA3-4DD0-BA96-D17B0A164F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Confusion Matrix for multiclass classification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E7EFA-8E9D-4E19-A3E6-94B9DE19F3B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A4F60A8-6957-4C62-9BF9-3BC51AD800C2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2229" name="Slide Number Placeholder 5">
            <a:extLst>
              <a:ext uri="{FF2B5EF4-FFF2-40B4-BE49-F238E27FC236}">
                <a16:creationId xmlns:a16="http://schemas.microsoft.com/office/drawing/2014/main" id="{F400A011-8A59-443F-87D7-EB81B0AFA1E4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57C07D-A0DF-4C1E-999B-DDB48C3435E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3AA7A3E-3445-4FB1-9FBA-623F48D84C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2332038"/>
          <a:ext cx="5867400" cy="237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1457292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359495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89062155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714903823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92787683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986259490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endParaRPr lang="en-AE" sz="2000" dirty="0"/>
                    </a:p>
                  </a:txBody>
                  <a:tcPr marT="45677" marB="45677"/>
                </a:tc>
                <a:tc>
                  <a:txBody>
                    <a:bodyPr/>
                    <a:lstStyle/>
                    <a:p>
                      <a:endParaRPr lang="en-AE" sz="2000" dirty="0"/>
                    </a:p>
                  </a:txBody>
                  <a:tcPr marT="45677" marB="45677"/>
                </a:tc>
                <a:tc gridSpan="4">
                  <a:txBody>
                    <a:bodyPr/>
                    <a:lstStyle/>
                    <a:p>
                      <a:r>
                        <a:rPr lang="en-GB" sz="2000" dirty="0"/>
                        <a:t>PREDICTED</a:t>
                      </a:r>
                      <a:endParaRPr lang="en-AE" sz="2000" dirty="0"/>
                    </a:p>
                  </a:txBody>
                  <a:tcPr marT="45677" marB="45677"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427396"/>
                  </a:ext>
                </a:extLst>
              </a:tr>
              <a:tr h="396081">
                <a:tc rowSpan="5"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ACTUAL</a:t>
                      </a:r>
                      <a:endParaRPr lang="en-AE" sz="2000" dirty="0"/>
                    </a:p>
                  </a:txBody>
                  <a:tcPr marT="45677" marB="45677"/>
                </a:tc>
                <a:tc>
                  <a:txBody>
                    <a:bodyPr/>
                    <a:lstStyle/>
                    <a:p>
                      <a:endParaRPr lang="en-AE" sz="2000" dirty="0"/>
                    </a:p>
                  </a:txBody>
                  <a:tcPr marT="45677" marB="45677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</a:t>
                      </a:r>
                      <a:endParaRPr lang="en-AE" sz="2000" dirty="0"/>
                    </a:p>
                  </a:txBody>
                  <a:tcPr marT="45677" marB="45677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</a:t>
                      </a:r>
                      <a:endParaRPr lang="en-AE" sz="2000" dirty="0"/>
                    </a:p>
                  </a:txBody>
                  <a:tcPr marT="45677" marB="45677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</a:t>
                      </a:r>
                      <a:endParaRPr lang="en-AE" sz="2000" dirty="0"/>
                    </a:p>
                  </a:txBody>
                  <a:tcPr marT="45677" marB="45677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D</a:t>
                      </a:r>
                      <a:endParaRPr lang="en-AE" sz="2000" dirty="0"/>
                    </a:p>
                  </a:txBody>
                  <a:tcPr marT="45677" marB="45677"/>
                </a:tc>
                <a:extLst>
                  <a:ext uri="{0D108BD9-81ED-4DB2-BD59-A6C34878D82A}">
                    <a16:rowId xmlns:a16="http://schemas.microsoft.com/office/drawing/2014/main" val="1406356159"/>
                  </a:ext>
                </a:extLst>
              </a:tr>
              <a:tr h="396081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</a:t>
                      </a:r>
                      <a:endParaRPr lang="en-AE" sz="2000" dirty="0"/>
                    </a:p>
                  </a:txBody>
                  <a:tcPr marT="45677" marB="45677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TN</a:t>
                      </a:r>
                      <a:endParaRPr lang="en-AE" sz="2000" dirty="0"/>
                    </a:p>
                  </a:txBody>
                  <a:tcPr marT="45677" marB="45677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FP</a:t>
                      </a:r>
                      <a:endParaRPr lang="en-AE" sz="2000" dirty="0"/>
                    </a:p>
                  </a:txBody>
                  <a:tcPr marT="45677" marB="4567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TN</a:t>
                      </a:r>
                      <a:endParaRPr lang="en-AE" sz="2000" dirty="0"/>
                    </a:p>
                  </a:txBody>
                  <a:tcPr marT="45677" marB="4567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TN</a:t>
                      </a:r>
                      <a:endParaRPr lang="en-AE" sz="2000" dirty="0"/>
                    </a:p>
                  </a:txBody>
                  <a:tcPr marT="45677" marB="45677"/>
                </a:tc>
                <a:extLst>
                  <a:ext uri="{0D108BD9-81ED-4DB2-BD59-A6C34878D82A}">
                    <a16:rowId xmlns:a16="http://schemas.microsoft.com/office/drawing/2014/main" val="2111306359"/>
                  </a:ext>
                </a:extLst>
              </a:tr>
              <a:tr h="396081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</a:t>
                      </a:r>
                      <a:endParaRPr lang="en-AE" sz="2000" dirty="0"/>
                    </a:p>
                  </a:txBody>
                  <a:tcPr marT="45677" marB="45677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FN</a:t>
                      </a:r>
                      <a:endParaRPr lang="en-AE" sz="2000" dirty="0"/>
                    </a:p>
                  </a:txBody>
                  <a:tcPr marT="45677" marB="45677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TP</a:t>
                      </a:r>
                      <a:endParaRPr lang="en-AE" sz="2000" dirty="0"/>
                    </a:p>
                  </a:txBody>
                  <a:tcPr marT="45677" marB="45677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FN</a:t>
                      </a:r>
                      <a:endParaRPr lang="en-AE" sz="2000" dirty="0"/>
                    </a:p>
                  </a:txBody>
                  <a:tcPr marT="45677" marB="45677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FN</a:t>
                      </a:r>
                      <a:endParaRPr lang="en-AE" sz="2000" dirty="0"/>
                    </a:p>
                  </a:txBody>
                  <a:tcPr marT="45677" marB="45677"/>
                </a:tc>
                <a:extLst>
                  <a:ext uri="{0D108BD9-81ED-4DB2-BD59-A6C34878D82A}">
                    <a16:rowId xmlns:a16="http://schemas.microsoft.com/office/drawing/2014/main" val="399430436"/>
                  </a:ext>
                </a:extLst>
              </a:tr>
              <a:tr h="396081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</a:t>
                      </a:r>
                      <a:endParaRPr lang="en-AE" sz="2000" dirty="0"/>
                    </a:p>
                  </a:txBody>
                  <a:tcPr marT="45677" marB="45677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TN</a:t>
                      </a:r>
                      <a:endParaRPr lang="en-AE" sz="2000" dirty="0"/>
                    </a:p>
                  </a:txBody>
                  <a:tcPr marT="45677" marB="45677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FP</a:t>
                      </a:r>
                      <a:endParaRPr lang="en-AE" sz="2000" dirty="0"/>
                    </a:p>
                  </a:txBody>
                  <a:tcPr marT="45677" marB="45677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TN</a:t>
                      </a:r>
                      <a:endParaRPr lang="en-AE" sz="2000" dirty="0"/>
                    </a:p>
                  </a:txBody>
                  <a:tcPr marT="45677" marB="45677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TN</a:t>
                      </a:r>
                      <a:endParaRPr lang="en-AE" sz="2000" dirty="0"/>
                    </a:p>
                  </a:txBody>
                  <a:tcPr marT="45677" marB="45677"/>
                </a:tc>
                <a:extLst>
                  <a:ext uri="{0D108BD9-81ED-4DB2-BD59-A6C34878D82A}">
                    <a16:rowId xmlns:a16="http://schemas.microsoft.com/office/drawing/2014/main" val="2984192759"/>
                  </a:ext>
                </a:extLst>
              </a:tr>
              <a:tr h="396081"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D</a:t>
                      </a:r>
                      <a:endParaRPr lang="en-AE" sz="2000" dirty="0"/>
                    </a:p>
                  </a:txBody>
                  <a:tcPr marT="45677" marB="45677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TN</a:t>
                      </a:r>
                      <a:endParaRPr lang="en-AE" sz="2000" dirty="0"/>
                    </a:p>
                  </a:txBody>
                  <a:tcPr marT="45677" marB="45677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FP</a:t>
                      </a:r>
                      <a:endParaRPr lang="en-AE" sz="2000" dirty="0"/>
                    </a:p>
                  </a:txBody>
                  <a:tcPr marT="45677" marB="45677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TN</a:t>
                      </a:r>
                      <a:endParaRPr lang="en-AE" sz="2000" dirty="0"/>
                    </a:p>
                  </a:txBody>
                  <a:tcPr marT="45677" marB="45677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TN</a:t>
                      </a:r>
                      <a:endParaRPr lang="en-AE" sz="2000" dirty="0"/>
                    </a:p>
                  </a:txBody>
                  <a:tcPr marT="45677" marB="45677"/>
                </a:tc>
                <a:extLst>
                  <a:ext uri="{0D108BD9-81ED-4DB2-BD59-A6C34878D82A}">
                    <a16:rowId xmlns:a16="http://schemas.microsoft.com/office/drawing/2014/main" val="3301677942"/>
                  </a:ext>
                </a:extLst>
              </a:tr>
            </a:tbl>
          </a:graphicData>
        </a:graphic>
      </p:graphicFrame>
      <p:sp>
        <p:nvSpPr>
          <p:cNvPr id="52274" name="TextBox 5">
            <a:extLst>
              <a:ext uri="{FF2B5EF4-FFF2-40B4-BE49-F238E27FC236}">
                <a16:creationId xmlns:a16="http://schemas.microsoft.com/office/drawing/2014/main" id="{AC30052F-E668-4155-AA7F-9E4B57A94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662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b="1"/>
              <a:t>INTERPRETATION FOR CLASS B</a:t>
            </a:r>
            <a:endParaRPr lang="en-AE" altLang="en-US" sz="18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1">
            <a:extLst>
              <a:ext uri="{FF2B5EF4-FFF2-40B4-BE49-F238E27FC236}">
                <a16:creationId xmlns:a16="http://schemas.microsoft.com/office/drawing/2014/main" id="{D3C27114-7CB5-4E35-8E9E-037DAB8D5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z="2000"/>
              <a:t>The table below is the confusion matrix obtained for a classifier for a 4-class classification problem. The four classes are Amphibians, Mammals, Birds and Fishes. </a:t>
            </a:r>
            <a:endParaRPr lang="en-AE" altLang="en-US" sz="2000"/>
          </a:p>
          <a:p>
            <a:pPr lvl="1" fontAlgn="base">
              <a:spcAft>
                <a:spcPct val="0"/>
              </a:spcAft>
            </a:pPr>
            <a:r>
              <a:rPr lang="en-GB" altLang="en-US" sz="2000"/>
              <a:t>Compute the Specificity for the </a:t>
            </a:r>
            <a:r>
              <a:rPr lang="en-US" altLang="en-US" sz="2000"/>
              <a:t>Mammals</a:t>
            </a:r>
            <a:r>
              <a:rPr lang="en-GB" altLang="en-US" sz="2000"/>
              <a:t> class</a:t>
            </a:r>
            <a:endParaRPr lang="en-AE" altLang="en-US" sz="2000"/>
          </a:p>
          <a:p>
            <a:pPr lvl="1" fontAlgn="base">
              <a:spcAft>
                <a:spcPct val="0"/>
              </a:spcAft>
            </a:pPr>
            <a:r>
              <a:rPr lang="en-GB" altLang="en-US" sz="2000"/>
              <a:t>Compute the F1-score for the </a:t>
            </a:r>
            <a:r>
              <a:rPr lang="en-US" altLang="en-US" sz="2000"/>
              <a:t>Birds</a:t>
            </a:r>
            <a:r>
              <a:rPr lang="en-GB" altLang="en-US" sz="2000"/>
              <a:t> class</a:t>
            </a:r>
            <a:endParaRPr lang="en-AE" altLang="en-US" sz="2000"/>
          </a:p>
          <a:p>
            <a:pPr lvl="1" fontAlgn="base">
              <a:spcAft>
                <a:spcPct val="0"/>
              </a:spcAft>
            </a:pPr>
            <a:r>
              <a:rPr lang="en-GB" altLang="en-US" sz="2000"/>
              <a:t>Compute the FP Rate for the </a:t>
            </a:r>
            <a:r>
              <a:rPr lang="en-US" altLang="en-US" sz="2000"/>
              <a:t>Fishes</a:t>
            </a:r>
            <a:r>
              <a:rPr lang="en-GB" altLang="en-US" sz="2000"/>
              <a:t> class </a:t>
            </a:r>
            <a:endParaRPr lang="en-AE" altLang="en-US" sz="2000"/>
          </a:p>
          <a:p>
            <a:pPr lvl="1" fontAlgn="base">
              <a:spcAft>
                <a:spcPct val="0"/>
              </a:spcAft>
            </a:pPr>
            <a:r>
              <a:rPr lang="en-GB" altLang="en-US" sz="2000"/>
              <a:t>Compute the FN Rate for the </a:t>
            </a:r>
            <a:r>
              <a:rPr lang="en-US" altLang="en-US" sz="2000"/>
              <a:t>Mammals</a:t>
            </a:r>
            <a:r>
              <a:rPr lang="en-GB" altLang="en-US" sz="2000"/>
              <a:t> class </a:t>
            </a:r>
            <a:endParaRPr lang="en-AE" altLang="en-US" sz="2000"/>
          </a:p>
          <a:p>
            <a:pPr lvl="1" fontAlgn="base">
              <a:spcAft>
                <a:spcPct val="0"/>
              </a:spcAft>
            </a:pPr>
            <a:r>
              <a:rPr lang="en-GB" altLang="en-US" sz="2000"/>
              <a:t>Compute the Sensitivity for the </a:t>
            </a:r>
            <a:r>
              <a:rPr lang="en-US" altLang="en-US" sz="2000"/>
              <a:t>Amphibians</a:t>
            </a:r>
            <a:r>
              <a:rPr lang="en-GB" altLang="en-US" sz="2000"/>
              <a:t> class</a:t>
            </a:r>
            <a:endParaRPr lang="en-AE" altLang="en-US" sz="2000"/>
          </a:p>
          <a:p>
            <a:pPr lvl="1" fontAlgn="base">
              <a:spcAft>
                <a:spcPct val="0"/>
              </a:spcAft>
            </a:pPr>
            <a:r>
              <a:rPr lang="en-GB" altLang="en-US" sz="2000"/>
              <a:t>Compute the error rate of the classifier</a:t>
            </a:r>
            <a:endParaRPr lang="en-AE" altLang="en-US" sz="2000"/>
          </a:p>
          <a:p>
            <a:pPr fontAlgn="base">
              <a:spcAft>
                <a:spcPct val="0"/>
              </a:spcAft>
            </a:pPr>
            <a:endParaRPr lang="en-AE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8EB48-99D8-4526-9F76-4B0E83FE99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Confusion Matrix for multiclass classification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54876-BFCF-4F97-BBFE-B4FCCBBCC06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C92182EE-4157-422C-A636-6242EE3C8C2B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3254" name="Slide Number Placeholder 5">
            <a:extLst>
              <a:ext uri="{FF2B5EF4-FFF2-40B4-BE49-F238E27FC236}">
                <a16:creationId xmlns:a16="http://schemas.microsoft.com/office/drawing/2014/main" id="{69665DAE-9391-4ABE-A9FD-F66D553A701B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81DDF-9899-456D-BE8D-93E42F2DC4C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3255" name="Picture 7">
            <a:extLst>
              <a:ext uri="{FF2B5EF4-FFF2-40B4-BE49-F238E27FC236}">
                <a16:creationId xmlns:a16="http://schemas.microsoft.com/office/drawing/2014/main" id="{A6798B6A-6C14-4CB7-9CA9-2B6B6D06D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52975"/>
            <a:ext cx="50292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1">
            <a:extLst>
              <a:ext uri="{FF2B5EF4-FFF2-40B4-BE49-F238E27FC236}">
                <a16:creationId xmlns:a16="http://schemas.microsoft.com/office/drawing/2014/main" id="{A89C893A-4DE8-4A54-801E-6B042765E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GB" altLang="en-US"/>
              <a:t>ANSWERS</a:t>
            </a:r>
          </a:p>
          <a:p>
            <a:pPr lvl="1" fontAlgn="base">
              <a:spcAft>
                <a:spcPct val="0"/>
              </a:spcAft>
            </a:pPr>
            <a:r>
              <a:rPr lang="en-GB" altLang="en-US" sz="2000"/>
              <a:t>TN = 270, FP = 12, Specificity = 0.95</a:t>
            </a:r>
            <a:endParaRPr lang="en-AE" altLang="en-US" sz="2000"/>
          </a:p>
          <a:p>
            <a:pPr lvl="1" fontAlgn="base">
              <a:spcAft>
                <a:spcPct val="0"/>
              </a:spcAft>
            </a:pPr>
            <a:r>
              <a:rPr lang="en-GB" altLang="en-US" sz="2000"/>
              <a:t>TP = 71, FN = 23, Precision = 0.92, Recall = 0.75, F1-score = 0.83</a:t>
            </a:r>
            <a:endParaRPr lang="en-AE" altLang="en-US" sz="2000"/>
          </a:p>
          <a:p>
            <a:pPr lvl="1" fontAlgn="base">
              <a:spcAft>
                <a:spcPct val="0"/>
              </a:spcAft>
            </a:pPr>
            <a:r>
              <a:rPr lang="en-GB" altLang="en-US" sz="2000"/>
              <a:t>FP = 10, TN = 288, FP rate = 0.033</a:t>
            </a:r>
            <a:endParaRPr lang="en-AE" altLang="en-US" sz="2000"/>
          </a:p>
          <a:p>
            <a:pPr lvl="1" fontAlgn="base">
              <a:spcAft>
                <a:spcPct val="0"/>
              </a:spcAft>
            </a:pPr>
            <a:r>
              <a:rPr lang="en-GB" altLang="en-US" sz="2000"/>
              <a:t>FN = 3, TP = 107, FN Rate = 0.027</a:t>
            </a:r>
            <a:endParaRPr lang="en-AE" altLang="en-US" sz="2000"/>
          </a:p>
          <a:p>
            <a:pPr lvl="1" fontAlgn="base">
              <a:spcAft>
                <a:spcPct val="0"/>
              </a:spcAft>
            </a:pPr>
            <a:r>
              <a:rPr lang="en-GB" altLang="en-US" sz="2000"/>
              <a:t>TP = 90, FN = 4, Sensitivity = 0.95</a:t>
            </a:r>
            <a:endParaRPr lang="en-AE" altLang="en-US" sz="2000"/>
          </a:p>
          <a:p>
            <a:pPr lvl="1" fontAlgn="base">
              <a:spcAft>
                <a:spcPct val="0"/>
              </a:spcAft>
            </a:pPr>
            <a:r>
              <a:rPr lang="en-GB" altLang="en-US" sz="2000"/>
              <a:t>No. of correction predictions = 349, Total predictions = 392, Error rate = 0.11</a:t>
            </a:r>
            <a:endParaRPr lang="en-AE" alt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04C48-4A79-4691-B28A-1BEC13D7B3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Confusion Matrix for multiclass classification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A90C9-A28D-450F-9A0E-2D51888D2FF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A07434A-1A58-4AF4-B0CC-A00F0FD78617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4278" name="Slide Number Placeholder 5">
            <a:extLst>
              <a:ext uri="{FF2B5EF4-FFF2-40B4-BE49-F238E27FC236}">
                <a16:creationId xmlns:a16="http://schemas.microsoft.com/office/drawing/2014/main" id="{5935E78B-94ED-4E2E-9176-C426366CDC14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9D1F4B-CF75-442E-A55C-057EF69B869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Content Placeholder 6">
            <a:extLst>
              <a:ext uri="{FF2B5EF4-FFF2-40B4-BE49-F238E27FC236}">
                <a16:creationId xmlns:a16="http://schemas.microsoft.com/office/drawing/2014/main" id="{BFA7F892-1EC6-42AD-B4B9-5C04576D10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342" y="1447800"/>
            <a:ext cx="7745034" cy="466407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5BC2B-DB49-4025-840F-A6666F6BA3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Confusion matrix </a:t>
            </a:r>
            <a:r>
              <a:rPr lang="en-GB" dirty="0" err="1"/>
              <a:t>sklearn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3E76A-E9A8-40C9-A007-7FDD7C601A6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C315790D-D7A0-4C12-A25A-9AD0F247DE93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48134" name="Slide Number Placeholder 5">
            <a:extLst>
              <a:ext uri="{FF2B5EF4-FFF2-40B4-BE49-F238E27FC236}">
                <a16:creationId xmlns:a16="http://schemas.microsoft.com/office/drawing/2014/main" id="{4F3B24F4-9B46-493B-9FC6-CDF51B2A6CA5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5D883C-EDCD-4FFA-B87E-47569296C0F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813B37-E2C8-4922-8E0D-248A276D382B}"/>
              </a:ext>
            </a:extLst>
          </p:cNvPr>
          <p:cNvSpPr txBox="1"/>
          <p:nvPr/>
        </p:nvSpPr>
        <p:spPr>
          <a:xfrm>
            <a:off x="5181600" y="2590800"/>
            <a:ext cx="3545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y_true</a:t>
            </a:r>
            <a:r>
              <a:rPr lang="en-GB" dirty="0"/>
              <a:t> = actual class labels</a:t>
            </a:r>
          </a:p>
          <a:p>
            <a:r>
              <a:rPr lang="en-GB" dirty="0" err="1"/>
              <a:t>y_pred</a:t>
            </a:r>
            <a:r>
              <a:rPr lang="en-GB" dirty="0"/>
              <a:t> = predicted class labels</a:t>
            </a:r>
            <a:endParaRPr lang="en-A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5BCBBF-83C7-4359-9D8B-A5B4A031CE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2400" dirty="0">
                <a:latin typeface="Arial" charset="0"/>
                <a:cs typeface="Arial" charset="0"/>
              </a:rPr>
              <a:t>Text Book Chapter 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Content Placeholder 6">
            <a:extLst>
              <a:ext uri="{FF2B5EF4-FFF2-40B4-BE49-F238E27FC236}">
                <a16:creationId xmlns:a16="http://schemas.microsoft.com/office/drawing/2014/main" id="{52F95BCE-726C-46B2-8A89-AA5F0CE51B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5500" y="1836738"/>
            <a:ext cx="1009650" cy="77628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D92BF-9AA3-4DD0-BA96-D17B0A164F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b="0" dirty="0" err="1"/>
              <a:t>classification_report</a:t>
            </a:r>
            <a:r>
              <a:rPr lang="en-GB" b="0" dirty="0"/>
              <a:t> of </a:t>
            </a:r>
            <a:r>
              <a:rPr lang="en-GB" b="0" dirty="0" err="1"/>
              <a:t>sklearn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E7EFA-8E9D-4E19-A3E6-94B9DE19F3B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C554F62F-0FE6-451E-BBA3-55C60620C49C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49158" name="Slide Number Placeholder 5">
            <a:extLst>
              <a:ext uri="{FF2B5EF4-FFF2-40B4-BE49-F238E27FC236}">
                <a16:creationId xmlns:a16="http://schemas.microsoft.com/office/drawing/2014/main" id="{036DAA63-BDCF-41AC-88E9-9D920047B6E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E33EB5-A02C-4D84-BFA4-C235268F38E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9159" name="Picture 7">
            <a:extLst>
              <a:ext uri="{FF2B5EF4-FFF2-40B4-BE49-F238E27FC236}">
                <a16:creationId xmlns:a16="http://schemas.microsoft.com/office/drawing/2014/main" id="{AE546598-8358-4CC9-BFB0-EACD4BD20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4" y="3032907"/>
            <a:ext cx="6843712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1">
            <a:extLst>
              <a:ext uri="{FF2B5EF4-FFF2-40B4-BE49-F238E27FC236}">
                <a16:creationId xmlns:a16="http://schemas.microsoft.com/office/drawing/2014/main" id="{48E19E0C-EA89-42D1-A5A8-6E2DC7B3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8971"/>
          <a:stretch>
            <a:fillRect/>
          </a:stretch>
        </p:blipFill>
        <p:spPr bwMode="auto">
          <a:xfrm>
            <a:off x="30163" y="1377950"/>
            <a:ext cx="91662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4066E4-43EE-4F62-8D0A-2969C030A22B}"/>
              </a:ext>
            </a:extLst>
          </p:cNvPr>
          <p:cNvSpPr txBox="1"/>
          <p:nvPr/>
        </p:nvSpPr>
        <p:spPr>
          <a:xfrm>
            <a:off x="4799784" y="1931011"/>
            <a:ext cx="4178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testY</a:t>
            </a:r>
            <a:r>
              <a:rPr lang="en-GB" dirty="0"/>
              <a:t> = actual class labels</a:t>
            </a:r>
          </a:p>
          <a:p>
            <a:r>
              <a:rPr lang="en-GB" dirty="0" err="1"/>
              <a:t>predY</a:t>
            </a:r>
            <a:r>
              <a:rPr lang="en-GB" dirty="0"/>
              <a:t> = predicted class labels</a:t>
            </a:r>
          </a:p>
          <a:p>
            <a:r>
              <a:rPr lang="en-GB" dirty="0"/>
              <a:t>P(mammals) = 2, N(non-mammals) =2</a:t>
            </a:r>
            <a:endParaRPr lang="en-A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C3A353-57DA-49CE-8632-437D9EF83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macro average precision is the arithmetic mean of the precision scores of all classes. 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macro average recall is the arithmetic mean of recall scores of all classes.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macro average F1 is the arithmetic mean of F1 scores of all classes.</a:t>
            </a:r>
          </a:p>
          <a:p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31238-BC07-4A02-99CD-005045977F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Macro average precision &amp; recall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519CF-37B1-47E9-BD39-D84E9F5CE8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9AF00D0-9AE2-491A-8233-33633096FE23}" type="datetime1">
              <a:rPr lang="en-US" smtClean="0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4F20-379A-47AD-AB37-3E1E7C13FD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960FD-2928-48F5-B956-29DFD1C942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ED4662B6-3F6C-4581-9190-F3E9C6D14C3E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DDA7B-6206-45CE-92FC-2460BAF9E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514600"/>
            <a:ext cx="4773613" cy="76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999F29-0A29-48E7-9BCC-DF4D7DCF8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726" y="4578718"/>
            <a:ext cx="5658548" cy="76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51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1C3A353-57DA-49CE-8632-437D9EF83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400"/>
                <a:ext cx="8686800" cy="4800601"/>
              </a:xfrm>
            </p:spPr>
            <p:txBody>
              <a:bodyPr/>
              <a:lstStyle/>
              <a:p>
                <a:r>
                  <a:rPr lang="en-GB" dirty="0"/>
                  <a:t>The weighted average precision is the weighted arithmetic mean of the precision scores of all classes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𝑤𝑒𝑖𝑔h𝑡𝑒𝑑𝐴𝑣𝑔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 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𝑃𝑟𝑒𝑐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𝑃𝑟𝑒𝑐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2+…+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𝑃𝑟𝑒𝑐𝑛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𝑤𝑛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2+…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𝑤𝑛</m:t>
                        </m:r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The weighted average recall is the weighted arithmetic mean of the recall scores of all classes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𝑤𝑒𝑖𝑔h𝑡𝑒𝑑𝐴𝑣𝑔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1 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2+…+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𝑤𝑛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𝑅𝑒𝑐𝑎𝑙𝑙𝑛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2+…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𝑤𝑛</m:t>
                        </m:r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Note: Weights of each class is the support of that class. Support refers to the number of instances in the dataset that belongs to a class.</a:t>
                </a:r>
              </a:p>
              <a:p>
                <a:endParaRPr lang="en-A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1C3A353-57DA-49CE-8632-437D9EF83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400"/>
                <a:ext cx="8686800" cy="4800601"/>
              </a:xfrm>
              <a:blipFill>
                <a:blip r:embed="rId2"/>
                <a:stretch>
                  <a:fillRect l="-912" t="-889" r="-1474" b="-5718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31238-BC07-4A02-99CD-005045977F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Weighted average precision &amp; recall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519CF-37B1-47E9-BD39-D84E9F5CE8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9AF00D0-9AE2-491A-8233-33633096FE23}" type="datetime1">
              <a:rPr lang="en-US" smtClean="0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4F20-379A-47AD-AB37-3E1E7C13FD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960FD-2928-48F5-B956-29DFD1C942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ED4662B6-3F6C-4581-9190-F3E9C6D14C3E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361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02CE9C-AAA8-48FF-A6FD-67B756DC6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562894"/>
            <a:ext cx="4635461" cy="45259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949A-7A5B-407A-BAB1-C9C5078975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5DE8A-4D1A-4DE3-98A7-D5D7EAC6AB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9AF00D0-9AE2-491A-8233-33633096FE23}" type="datetime1">
              <a:rPr lang="en-US" smtClean="0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C9BD2-FF1A-446A-BC08-25B15C97582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F2620-9F13-4F1E-A3F7-5FB50312E9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ED4662B6-3F6C-4581-9190-F3E9C6D14C3E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A2AB0-1F53-42DB-ABAE-8C38E9F38CE7}"/>
              </a:ext>
            </a:extLst>
          </p:cNvPr>
          <p:cNvSpPr txBox="1"/>
          <p:nvPr/>
        </p:nvSpPr>
        <p:spPr>
          <a:xfrm>
            <a:off x="5562601" y="2087881"/>
            <a:ext cx="3249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Classes: Aeroplane, Car, Boat</a:t>
            </a:r>
          </a:p>
          <a:p>
            <a:r>
              <a:rPr lang="en-GB" dirty="0"/>
              <a:t>Support: 3, 6, 1 respectively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79786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3654DB-18DC-439B-879C-D7CEA6A1F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2299494"/>
            <a:ext cx="6629400" cy="29146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E8E2-05D6-48E3-BBBC-3B7DAAA701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Classification Report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808EA-DC9A-4F76-9B0B-B977E47F30A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9AF00D0-9AE2-491A-8233-33633096FE23}" type="datetime1">
              <a:rPr lang="en-US" smtClean="0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CCAFC-62F6-413B-8D94-989A841778D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DFCFB-81A9-4D82-B089-67DDA7840E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ED4662B6-3F6C-4581-9190-F3E9C6D14C3E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5436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4FEE6F-3AB3-4959-8B39-FBD97E401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025" y="1719262"/>
            <a:ext cx="6877050" cy="3419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8D28C-E419-44AF-9FB5-3D0CAA8D62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Confusion Matrix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F9B10-CCF3-495D-9D55-0BB9EEFBC2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9AF00D0-9AE2-491A-8233-33633096FE23}" type="datetime1">
              <a:rPr lang="en-US" smtClean="0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10EF-97E1-474C-A76F-5F6E43BCF3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0EC52-F4F1-4ABB-8003-C255AD0F874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ED4662B6-3F6C-4581-9190-F3E9C6D14C3E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1352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25D5EA-40FF-4DAC-B0F4-F1E3E1134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175" y="2089944"/>
            <a:ext cx="6038850" cy="33337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7DDC6-83B6-4ADB-B8B0-5F32A53E553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b="0" dirty="0"/>
              <a:t>Calculated TP, FP, and FN values from confusion matrix 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4EC9-EF7C-464D-A506-29D0FCA6305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9AF00D0-9AE2-491A-8233-33633096FE23}" type="datetime1">
              <a:rPr lang="en-US" smtClean="0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28FD9-2269-47DF-812F-6B4DB3E290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54396-40DA-4271-A3A0-00110668269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ED4662B6-3F6C-4581-9190-F3E9C6D14C3E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85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F3EDEF-6AD7-4FCD-94FE-9353D4820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macro-average: It is calculated as arithmetic mean of individual classes’ metric values</a:t>
            </a:r>
          </a:p>
          <a:p>
            <a:r>
              <a:rPr lang="en-GB" dirty="0"/>
              <a:t>Weighted average: It is calculated as the weighted arithmetic mean of individual classes’ metric values. The weights are nothing but the support count of each class</a:t>
            </a:r>
          </a:p>
          <a:p>
            <a:r>
              <a:rPr lang="en-GB" dirty="0"/>
              <a:t>micro-average: It is calculated from the individual classes’ true positives (TPs), true negatives (TNs), false positives (FPs), and false negatives (FNs) of the model</a:t>
            </a:r>
          </a:p>
          <a:p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85FBA-8F41-4F00-9003-736A2B17B3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b="0" dirty="0" err="1"/>
              <a:t>classification_report</a:t>
            </a:r>
            <a:r>
              <a:rPr lang="en-GB" b="0" dirty="0"/>
              <a:t> of </a:t>
            </a:r>
            <a:r>
              <a:rPr lang="en-GB" b="0" dirty="0" err="1"/>
              <a:t>sklearn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C0B01-0F10-4C1B-93F8-E4250431D41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9AF00D0-9AE2-491A-8233-33633096FE23}" type="datetime1">
              <a:rPr lang="en-US" smtClean="0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F175A-F373-4265-95C2-3B5A53174C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D6241-0C5A-4CB2-AAB9-C8D48BDC17E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ED4662B6-3F6C-4581-9190-F3E9C6D14C3E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799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5EB2CD-D62B-4DB4-BFC6-29106320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micro-averaging provides equal weight for each instance or sample</a:t>
            </a:r>
          </a:p>
          <a:p>
            <a:endParaRPr lang="en-GB" dirty="0"/>
          </a:p>
          <a:p>
            <a:r>
              <a:rPr lang="en-GB" dirty="0"/>
              <a:t>macro-averaging treats all classes equally</a:t>
            </a:r>
          </a:p>
          <a:p>
            <a:endParaRPr lang="en-GB" dirty="0"/>
          </a:p>
          <a:p>
            <a:r>
              <a:rPr lang="en-GB" dirty="0"/>
              <a:t>weighted macro-averaging score is used in case of class imbalances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DDFE-402C-4B6E-942C-45B7370B8C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b="0" dirty="0" err="1"/>
              <a:t>classification_report</a:t>
            </a:r>
            <a:r>
              <a:rPr lang="en-GB" b="0" dirty="0"/>
              <a:t> of </a:t>
            </a:r>
            <a:r>
              <a:rPr lang="en-GB" b="0" dirty="0" err="1"/>
              <a:t>sklearn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8E979-0088-41C1-BD50-5946A9577FD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9AF00D0-9AE2-491A-8233-33633096FE23}" type="datetime1">
              <a:rPr lang="en-US" smtClean="0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9A92C-6930-4168-B4BE-BEC443A36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2314E-A72F-404A-9B41-617DBDC5CD7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ED4662B6-3F6C-4581-9190-F3E9C6D14C3E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069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6DA0FCF7-978B-4205-8CCD-99027A958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Decision Tree based Methods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Rule-based Methods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Memory based reasoning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Neural Networks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Naïve Bayes and Bayesian Belief Networks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Support Vector Machines</a:t>
            </a:r>
          </a:p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AB6C3-47C7-473F-9594-32544F418AC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4A1E09EA-6D6B-404B-AA37-E7FF1AFA1ECD}" type="datetime1">
              <a:rPr lang="en-US"/>
              <a:pPr>
                <a:defRPr/>
              </a:pPr>
              <a:t>9/21/2023</a:t>
            </a:fld>
            <a:endParaRPr lang="en-US"/>
          </a:p>
        </p:txBody>
      </p:sp>
      <p:sp>
        <p:nvSpPr>
          <p:cNvPr id="30724" name="Slide Number Placeholder 4">
            <a:extLst>
              <a:ext uri="{FF2B5EF4-FFF2-40B4-BE49-F238E27FC236}">
                <a16:creationId xmlns:a16="http://schemas.microsoft.com/office/drawing/2014/main" id="{E477CD88-CBE2-4218-8BC2-01B06EC9BE1B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E1E408-973B-4255-8CA7-CB159FDD0CB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AC28C-A317-4252-AA03-C5E84A1419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3652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Classification Techniques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57928-7858-435B-BC37-42EA838D8B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7E83EEF4-4E12-4ADD-8AC0-182B81B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38" y="1516063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 Given a collection of records (training set)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Each record is characterized by a tuple (</a:t>
            </a:r>
            <a:r>
              <a:rPr lang="en-US" altLang="en-US" b="1" i="1">
                <a:latin typeface="Times New Roman" panose="02020603050405020304" pitchFamily="18" charset="0"/>
              </a:rPr>
              <a:t>x</a:t>
            </a:r>
            <a:r>
              <a:rPr lang="en-US" altLang="en-US"/>
              <a:t>, </a:t>
            </a:r>
            <a:r>
              <a:rPr lang="en-US" altLang="en-US" i="1">
                <a:latin typeface="Times New Roman" panose="02020603050405020304" pitchFamily="18" charset="0"/>
              </a:rPr>
              <a:t>y</a:t>
            </a:r>
            <a:r>
              <a:rPr lang="en-US" altLang="en-US"/>
              <a:t>)</a:t>
            </a:r>
          </a:p>
          <a:p>
            <a:pPr lvl="2">
              <a:buFont typeface="Arial" panose="020B0604020202020204" pitchFamily="34" charset="0"/>
              <a:buChar char="–"/>
            </a:pPr>
            <a:r>
              <a:rPr lang="en-US" altLang="en-US" sz="2000" b="1" i="1">
                <a:latin typeface="Times New Roman" panose="02020603050405020304" pitchFamily="18" charset="0"/>
              </a:rPr>
              <a:t>x </a:t>
            </a:r>
            <a:r>
              <a:rPr lang="en-US" altLang="en-US" sz="2000"/>
              <a:t>is the attribute set </a:t>
            </a:r>
          </a:p>
          <a:p>
            <a:pPr lvl="2">
              <a:buFont typeface="Arial" panose="020B0604020202020204" pitchFamily="34" charset="0"/>
              <a:buChar char="–"/>
            </a:pPr>
            <a:r>
              <a:rPr lang="en-US" altLang="en-US" sz="2000" i="1">
                <a:latin typeface="Times New Roman" panose="02020603050405020304" pitchFamily="18" charset="0"/>
              </a:rPr>
              <a:t>y </a:t>
            </a:r>
            <a:r>
              <a:rPr lang="en-US" altLang="en-US" sz="2000"/>
              <a:t>is the class label	</a:t>
            </a:r>
          </a:p>
          <a:p>
            <a:pPr lvl="2">
              <a:buFont typeface="Arial" panose="020B0604020202020204" pitchFamily="34" charset="0"/>
              <a:buChar char="–"/>
            </a:pPr>
            <a:r>
              <a:rPr lang="en-US" altLang="en-US" sz="2000"/>
              <a:t>Class label is discrete valued (categorical or nominal)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 Task: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000"/>
              <a:t>Learn a classification model that maps each attribute set </a:t>
            </a:r>
            <a:r>
              <a:rPr lang="en-US" altLang="en-US" sz="2000" b="1" i="1">
                <a:latin typeface="Times New Roman" panose="02020603050405020304" pitchFamily="18" charset="0"/>
              </a:rPr>
              <a:t>x </a:t>
            </a:r>
            <a:r>
              <a:rPr lang="en-US" altLang="en-US" sz="2000"/>
              <a:t>into one of the predefined class labels </a:t>
            </a:r>
            <a:r>
              <a:rPr lang="en-US" altLang="en-US" sz="2000" i="1">
                <a:latin typeface="Times New Roman" panose="02020603050405020304" pitchFamily="18" charset="0"/>
              </a:rPr>
              <a:t>y</a:t>
            </a:r>
            <a:endParaRPr lang="en-US" altLang="en-US" sz="2000"/>
          </a:p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C03D6-8621-4988-AB2B-A5251250C34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658D4535-E216-4CEE-8446-C51957A91944}" type="datetime1">
              <a:rPr lang="en-US"/>
              <a:pPr>
                <a:defRPr/>
              </a:pPr>
              <a:t>9/21/2023</a:t>
            </a:fld>
            <a:endParaRPr lang="en-US"/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4E824805-E266-4A24-B559-AEAE6162949C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F56EFF-4D76-42E2-81DF-E2002521DF1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9EC04-2818-4558-BD7F-7D9DF05F348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7975" y="182563"/>
            <a:ext cx="6169025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Classification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ADE2B-84F8-48D2-9C47-1279FC7E0A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Content Placeholder 7">
            <a:extLst>
              <a:ext uri="{FF2B5EF4-FFF2-40B4-BE49-F238E27FC236}">
                <a16:creationId xmlns:a16="http://schemas.microsoft.com/office/drawing/2014/main" id="{2BB5533D-4B0C-464F-98D3-AF832F6FD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0" indent="0"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6600"/>
          </a:p>
          <a:p>
            <a:pPr marL="0" indent="0"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660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B29C9-54FD-4B99-AE54-575A11CE10F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80B8172-52AE-4649-8300-C2B58B694930}" type="datetime1">
              <a:rPr lang="en-US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B0C3-F4F1-4D01-8255-81424A9845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11621" name="Slide Number Placeholder 5">
            <a:extLst>
              <a:ext uri="{FF2B5EF4-FFF2-40B4-BE49-F238E27FC236}">
                <a16:creationId xmlns:a16="http://schemas.microsoft.com/office/drawing/2014/main" id="{724A779C-8D05-4EA7-879D-13861556413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820D2F-F81F-4BC4-B889-7D6F7951A98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Content Placeholder 3">
            <a:extLst>
              <a:ext uri="{FF2B5EF4-FFF2-40B4-BE49-F238E27FC236}">
                <a16:creationId xmlns:a16="http://schemas.microsoft.com/office/drawing/2014/main" id="{B6337521-DA04-4535-BAFB-E0DB2E716C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524000"/>
            <a:ext cx="8229600" cy="448786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0E315-8AEE-4CB9-8A14-7C9083A6C08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27E5197-C083-4170-A7A7-069167A06303}" type="datetime1">
              <a:rPr lang="en-US"/>
              <a:pPr>
                <a:defRPr/>
              </a:pPr>
              <a:t>9/21/2023</a:t>
            </a:fld>
            <a:endParaRPr lang="en-US"/>
          </a:p>
        </p:txBody>
      </p:sp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id="{C553A6CE-F575-4E14-A92A-F75F5AE19FD9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AB44D8-0DD1-4671-82A3-390BC9FB463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AA929-909B-4283-816A-171BCA8E34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00" y="163513"/>
            <a:ext cx="60960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E54F6-C519-47F2-B1ED-2B152034E5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B1636A-37F7-4708-9005-E2CBB1AABCF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8C134835-C6ED-4D4B-93E6-FF2D34D040E8}" type="datetime1">
              <a:rPr lang="en-US"/>
              <a:pPr>
                <a:defRPr/>
              </a:pPr>
              <a:t>9/21/2023</a:t>
            </a:fld>
            <a:endParaRPr lang="en-US"/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4F269E93-261D-4E87-9721-EDBAB58652F3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D8579F-0F50-4258-AC80-59B74337AF2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A1AAF-87BC-4865-997F-C2B6FB0B71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36525"/>
            <a:ext cx="6070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General Approach for Building Classification Model</a:t>
            </a:r>
            <a:endParaRPr lang="en-US" dirty="0"/>
          </a:p>
        </p:txBody>
      </p:sp>
      <p:sp>
        <p:nvSpPr>
          <p:cNvPr id="20485" name="Content Placeholder 4">
            <a:extLst>
              <a:ext uri="{FF2B5EF4-FFF2-40B4-BE49-F238E27FC236}">
                <a16:creationId xmlns:a16="http://schemas.microsoft.com/office/drawing/2014/main" id="{09E8C342-8AE7-48B2-9615-CE46E617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/>
          <a:lstStyle/>
          <a:p>
            <a:pPr algn="just" fontAlgn="base">
              <a:spcAft>
                <a:spcPct val="0"/>
              </a:spcAft>
            </a:pPr>
            <a:r>
              <a:rPr lang="en-GB" altLang="en-US" sz="2000"/>
              <a:t>A classification technique (or classifier) is a systematic approach to build classification models from an input data set</a:t>
            </a:r>
          </a:p>
          <a:p>
            <a:pPr algn="just" fontAlgn="base">
              <a:spcAft>
                <a:spcPct val="0"/>
              </a:spcAft>
            </a:pPr>
            <a:r>
              <a:rPr lang="en-GB" altLang="en-US" sz="2000"/>
              <a:t>Examples include decision tree classifiers, rule-based classifiers, neural networks, support vector machines, and naive Bayes classifiers</a:t>
            </a:r>
          </a:p>
          <a:p>
            <a:pPr algn="just" fontAlgn="base">
              <a:spcAft>
                <a:spcPct val="0"/>
              </a:spcAft>
            </a:pPr>
            <a:r>
              <a:rPr lang="en-GB" altLang="en-US" sz="2000"/>
              <a:t> Each technique employs a learning algorithm to identify a model that best fits the relationship between the attribute set and class label of the input data</a:t>
            </a:r>
          </a:p>
          <a:p>
            <a:pPr algn="just" fontAlgn="base">
              <a:spcAft>
                <a:spcPct val="0"/>
              </a:spcAft>
            </a:pPr>
            <a:r>
              <a:rPr lang="en-GB" altLang="en-US" sz="2000"/>
              <a:t>The model generated by a learning algorithm should both fit the input data well and correctly predict the class labels of records it has never seen before</a:t>
            </a:r>
          </a:p>
          <a:p>
            <a:pPr algn="just" fontAlgn="base">
              <a:spcAft>
                <a:spcPct val="0"/>
              </a:spcAft>
            </a:pPr>
            <a:r>
              <a:rPr lang="en-GB" altLang="en-US" sz="2000"/>
              <a:t>Therefore, a key objective of the learning algorithm is to build models with good </a:t>
            </a:r>
            <a:r>
              <a:rPr lang="en-GB" altLang="en-US" sz="2000" b="1"/>
              <a:t>generalization capability</a:t>
            </a:r>
            <a:r>
              <a:rPr lang="en-GB" altLang="en-US" sz="2000"/>
              <a:t>; i.e., models that accurately predict the class labels of previously unknown records</a:t>
            </a:r>
            <a:endParaRPr lang="en-AE" alt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57C22-809E-4E2E-9B97-2E3C76B0F9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6">
            <a:extLst>
              <a:ext uri="{FF2B5EF4-FFF2-40B4-BE49-F238E27FC236}">
                <a16:creationId xmlns:a16="http://schemas.microsoft.com/office/drawing/2014/main" id="{FC9C5DA1-B4AA-4A34-AA8E-98E66AC1C82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219200" y="1493838"/>
          <a:ext cx="6235700" cy="464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5" name="Visio" r:id="rId3" imgW="8424875" imgH="6279741" progId="Visio.Drawing.6">
                  <p:embed/>
                </p:oleObj>
              </mc:Choice>
              <mc:Fallback>
                <p:oleObj name="Visio" r:id="rId3" imgW="8424875" imgH="6279741" progId="Visio.Drawing.6">
                  <p:embed/>
                  <p:pic>
                    <p:nvPicPr>
                      <p:cNvPr id="0" name="Object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93838"/>
                        <a:ext cx="6235700" cy="464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B1636A-37F7-4708-9005-E2CBB1AABCF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363847C-E50E-433E-ADF5-FCA92B0C2A30}" type="datetime1">
              <a:rPr lang="en-US"/>
              <a:pPr>
                <a:defRPr/>
              </a:pPr>
              <a:t>9/21/2023</a:t>
            </a:fld>
            <a:endParaRPr 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3A7DC0B1-2E50-424F-A99D-2584E8A334E7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20B33A-A3C8-4C66-8B48-DDF5AFF12D9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A1AAF-87BC-4865-997F-C2B6FB0B71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36525"/>
            <a:ext cx="6070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General Approach for Building Classification Model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4C03E-20B9-4A7B-8F8F-53A1D56870E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8">
            <a:extLst>
              <a:ext uri="{FF2B5EF4-FFF2-40B4-BE49-F238E27FC236}">
                <a16:creationId xmlns:a16="http://schemas.microsoft.com/office/drawing/2014/main" id="{F6E14875-BEEE-4D1C-B877-E71BCAA7C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73213"/>
            <a:ext cx="8507413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AE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12BAF-0D50-4EC5-B6C1-5F6F555B975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FFA50A50-37AD-4B9A-8814-3FC459F6960D}" type="datetime1">
              <a:rPr lang="en-US"/>
              <a:pPr>
                <a:defRPr/>
              </a:pPr>
              <a:t>9/21/2023</a:t>
            </a:fld>
            <a:endParaRPr lang="en-US"/>
          </a:p>
        </p:txBody>
      </p:sp>
      <p:sp>
        <p:nvSpPr>
          <p:cNvPr id="22532" name="Slide Number Placeholder 7">
            <a:extLst>
              <a:ext uri="{FF2B5EF4-FFF2-40B4-BE49-F238E27FC236}">
                <a16:creationId xmlns:a16="http://schemas.microsoft.com/office/drawing/2014/main" id="{96D07800-7839-447A-B513-EE3FFBC29D48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909307-A3E4-4A9A-B2A6-762FD8D9AFB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19923-EFE7-47A3-A98E-EA76AEB637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7813" y="61913"/>
            <a:ext cx="6324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Metrics for Evaluating Classifier Performance</a:t>
            </a:r>
          </a:p>
        </p:txBody>
      </p:sp>
      <p:pic>
        <p:nvPicPr>
          <p:cNvPr id="22534" name="Picture 2" descr="Screen Clipping">
            <a:extLst>
              <a:ext uri="{FF2B5EF4-FFF2-40B4-BE49-F238E27FC236}">
                <a16:creationId xmlns:a16="http://schemas.microsoft.com/office/drawing/2014/main" id="{8A10CDB3-A071-4F28-B8C6-940C761A0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73213"/>
            <a:ext cx="4851400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3" descr="Screen Clipping">
            <a:extLst>
              <a:ext uri="{FF2B5EF4-FFF2-40B4-BE49-F238E27FC236}">
                <a16:creationId xmlns:a16="http://schemas.microsoft.com/office/drawing/2014/main" id="{AA46C850-17FB-4F56-8FE4-EF56F1CCF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67"/>
          <a:stretch>
            <a:fillRect/>
          </a:stretch>
        </p:blipFill>
        <p:spPr bwMode="auto">
          <a:xfrm>
            <a:off x="1473200" y="3667125"/>
            <a:ext cx="5953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4" descr="Screen Clipping">
            <a:extLst>
              <a:ext uri="{FF2B5EF4-FFF2-40B4-BE49-F238E27FC236}">
                <a16:creationId xmlns:a16="http://schemas.microsoft.com/office/drawing/2014/main" id="{A29BB86C-D6AE-40DB-B801-18F88EEF8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50"/>
          <a:stretch>
            <a:fillRect/>
          </a:stretch>
        </p:blipFill>
        <p:spPr bwMode="auto">
          <a:xfrm>
            <a:off x="1473200" y="4573588"/>
            <a:ext cx="608965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2">
            <a:extLst>
              <a:ext uri="{FF2B5EF4-FFF2-40B4-BE49-F238E27FC236}">
                <a16:creationId xmlns:a16="http://schemas.microsoft.com/office/drawing/2014/main" id="{9E8FB6C2-EED4-45C0-8454-5394BF1AA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8" y="1624013"/>
            <a:ext cx="3497262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91C31-39D4-4BF5-B522-80C844777C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3AA0E4D1-2321-4E76-BAB8-3A2EC138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</a:pPr>
            <a:r>
              <a:rPr lang="en-US" altLang="en-US"/>
              <a:t>True positives (TP): These refer to the positive tuples that were correctly labeled by the classifier</a:t>
            </a:r>
          </a:p>
          <a:p>
            <a:pPr algn="just" fontAlgn="base">
              <a:spcAft>
                <a:spcPct val="0"/>
              </a:spcAft>
            </a:pPr>
            <a:r>
              <a:rPr lang="en-US" altLang="en-US"/>
              <a:t>True negatives (TN): These are the negative tuples that were correctly labeled by the classifier</a:t>
            </a:r>
          </a:p>
          <a:p>
            <a:pPr algn="just" fontAlgn="base">
              <a:spcAft>
                <a:spcPct val="0"/>
              </a:spcAft>
            </a:pPr>
            <a:r>
              <a:rPr lang="en-US" altLang="en-US"/>
              <a:t>False positives (FP): These are the negative tuples that were incorrectly labeled as positive </a:t>
            </a:r>
          </a:p>
          <a:p>
            <a:pPr algn="just" fontAlgn="base">
              <a:spcAft>
                <a:spcPct val="0"/>
              </a:spcAft>
            </a:pPr>
            <a:r>
              <a:rPr lang="en-US" altLang="en-US"/>
              <a:t>False negatives (FN): These are the positive tuples that were mislabeled as negative</a:t>
            </a:r>
          </a:p>
          <a:p>
            <a:pPr algn="just" fontAlgn="base">
              <a:spcAft>
                <a:spcPct val="0"/>
              </a:spcAft>
            </a:pPr>
            <a:r>
              <a:rPr lang="en-US" altLang="en-US"/>
              <a:t>Positive tuples (tuples of the main class of interest ex. Spam/malignant cells) and negative tuples (all other tuples ex. Not spam/benign cells)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B4918-27A8-4CB1-A9F3-A1BE75AFCDD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FF24BE3E-5EC8-401E-8C28-9B8D79C93527}" type="datetime1">
              <a:rPr lang="en-US"/>
              <a:pPr>
                <a:defRPr/>
              </a:pPr>
              <a:t>9/21/2023</a:t>
            </a:fld>
            <a:endParaRPr lang="en-US"/>
          </a:p>
        </p:txBody>
      </p:sp>
      <p:sp>
        <p:nvSpPr>
          <p:cNvPr id="23556" name="Slide Number Placeholder 4">
            <a:extLst>
              <a:ext uri="{FF2B5EF4-FFF2-40B4-BE49-F238E27FC236}">
                <a16:creationId xmlns:a16="http://schemas.microsoft.com/office/drawing/2014/main" id="{7CC79AC1-90E7-4720-8066-ABADE7EBF4E3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C2337C-EC9B-4055-89F0-98102ACCA57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9476D-6660-4AC3-B608-8B71B0DE4D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12725"/>
            <a:ext cx="60198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Metrics for Evaluating Classifier Performance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0FC5A-3676-443F-9977-D90F96277B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A105BDE-1CDC-4676-945B-83F64F8B7A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55600" y="146050"/>
            <a:ext cx="5715000" cy="10429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Metrics for Evaluating Classifier Performance</a:t>
            </a:r>
            <a:endParaRPr lang="en-AE" dirty="0"/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D1FA947C-5BC8-4231-8C93-B41C4A50D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535113"/>
            <a:ext cx="4746625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C34967E6-1F23-4872-B93D-C0D86ED5F785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535113"/>
          <a:ext cx="3352800" cy="1893887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4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201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2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TP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0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FP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D3E4F-8BE3-4516-B8BD-F376F6BEF9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7C79DF7-91D0-4D26-A219-8452B29D94B6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C78CF1-0B22-4C84-936F-6167EC5EDBB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7A3A35E-1712-476F-9C8C-B2D2F7653B7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12786</TotalTime>
  <Words>1381</Words>
  <Application>Microsoft Office PowerPoint</Application>
  <PresentationFormat>On-screen Show (4:3)</PresentationFormat>
  <Paragraphs>284</Paragraphs>
  <Slides>30</Slides>
  <Notes>1</Notes>
  <HiddenSlides>3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Monotype Sorts</vt:lpstr>
      <vt:lpstr>Times New Roman</vt:lpstr>
      <vt:lpstr>Wingdings</vt:lpstr>
      <vt:lpstr>Office Theme</vt:lpstr>
      <vt:lpstr>Visio</vt:lpstr>
      <vt:lpstr>Data Mining Topic: Classification Introduction</vt:lpstr>
      <vt:lpstr>PowerPoint Presentation</vt:lpstr>
      <vt:lpstr>Classification</vt:lpstr>
      <vt:lpstr>Examples</vt:lpstr>
      <vt:lpstr>General Approach for Building Classification Model</vt:lpstr>
      <vt:lpstr>General Approach for Building Classification Model</vt:lpstr>
      <vt:lpstr>Metrics for Evaluating Classifier Performance</vt:lpstr>
      <vt:lpstr>Metrics for Evaluating Classifier Performance</vt:lpstr>
      <vt:lpstr>Metrics for Evaluating Classifier Performance</vt:lpstr>
      <vt:lpstr>Metrics for Evaluating Classifier Performance</vt:lpstr>
      <vt:lpstr>Metrics for Evaluating Classifier Performance</vt:lpstr>
      <vt:lpstr>Metrics for Evaluating Classifier Performance</vt:lpstr>
      <vt:lpstr>Metrics for Evaluating Classifier Performance</vt:lpstr>
      <vt:lpstr>Metrics for Evaluating Classifier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Techniques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Angel Jothi</cp:lastModifiedBy>
  <cp:revision>640</cp:revision>
  <dcterms:created xsi:type="dcterms:W3CDTF">2011-09-14T09:42:05Z</dcterms:created>
  <dcterms:modified xsi:type="dcterms:W3CDTF">2023-09-21T06:26:19Z</dcterms:modified>
</cp:coreProperties>
</file>