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7" r:id="rId3"/>
    <p:sldId id="352" r:id="rId4"/>
    <p:sldId id="355" r:id="rId5"/>
    <p:sldId id="353" r:id="rId6"/>
    <p:sldId id="354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4" r:id="rId15"/>
    <p:sldId id="365" r:id="rId16"/>
    <p:sldId id="752" r:id="rId17"/>
    <p:sldId id="30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271728-5BAD-4A91-80CD-2F636A4EE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4C99-3BB9-4C22-9598-3077C25BA7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73DD8B-6913-4545-BB9B-DAB785C74127}" type="datetimeFigureOut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15D486-5E36-441A-8D3D-FD8262CF0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EC332D-B1F7-47C2-958D-07C5CB4BA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0DE7-1CB9-4504-AB56-05E19E8A8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F5A-8B73-4BCE-9EC8-34324AE71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F41222-52A9-40C5-9580-5B9ABA794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4FC986-5DE3-4F88-AEFC-EDED493CA3E7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41D9B-442F-4D2E-9D84-D254ACFF213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56D65-2E8B-4233-B743-09B162287A52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429A2-67EE-49EC-A92A-5AB9C387635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445E4D1A-A323-4FA1-A482-D4C21644A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65D719-58EA-4056-8527-BE89A909E558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022CD-337E-4B46-A7A8-C45B1C334B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9DB42DF3-9DF4-450D-ABEC-93C58379F97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6E828C-1166-4A48-B07D-6F9D2139A00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23D9EB-DD0C-440C-8BD6-D4F4C5E5DE3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D1B33F-8A9C-4A1F-A29F-69AF4787069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4C2685CB-1223-4917-9573-63175BBDFCC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71700" y="624522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FB76EE-B1DB-4010-8C2D-C0AAA14CF3B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94F5C0-BD7D-47B5-A005-A1BD0622C76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7C45C2-940F-4133-8B56-B9BD5A1915F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E1B6DB18-EE71-44BB-AFC0-7D3A41508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DEBB09-001F-491A-8B07-ADA8CEF489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722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348090A6-C635-4784-B46D-C5A385B20C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A3066-624C-4864-BF03-57D3D26DCF7F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73AB360F-B322-4440-96A2-BE68C98247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D9ED91C4-53EB-47B8-A03B-8921B309D5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F2D2-3E5E-4942-BE4D-7C0AB1268B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14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5DF8398B-00A5-4D4D-A006-D15793600E43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627DF2-58E0-4580-8935-509BBA36F61A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FC1243-E944-48D4-838B-919C3040B058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B6945F-12B6-4F87-B04A-2CD43142EDFF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D7E30F47-970A-4D8A-9A29-32F10179D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86A1C-E801-45FB-A82E-F28CFE13D4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56922178-04A5-4CC7-A24F-6B403AA74E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1E2DB-D130-44E2-8FA7-F95D29BF3F88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6E9E3ED-76D3-4CEE-902B-6F801FF249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A40841EF-AD06-4883-8ABF-73BDC2316F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57F98-3389-46AA-95F1-2FA0ED50CB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913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EB2E56-BE63-411A-95CC-F7BEA526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BAAC6-4184-4E85-ACEA-D0EF51450A9D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EA98E-FEC9-4E04-95C7-217494C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7FE921-AA43-4618-8A83-8BB30BF4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37E57-4D70-4F5E-9623-FF62C3C568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343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§"/>
              <a:defRPr sz="1800"/>
            </a:lvl1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31EA-235B-439B-B76F-D6886DB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9B8AB17C-3950-41C7-B79B-DBBE31EB678A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256C-4EA2-4FCB-9DFC-1EF623DF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85D6-6417-4D2B-A684-785B5146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FEFF470-2F7F-4A73-8196-4B9125247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94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17F3D3-35EE-4736-9EC3-C0FE7E3B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E7F3E-BB80-4039-85CF-9208944C6D21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929217-BC40-48BE-B258-DE56265B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75D57B-35C9-40C3-854C-D675C3F9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5AEFD-678E-4CEC-9D8B-9E7EFFB7C7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A5A61F-57C9-46D6-9229-03B063314BBC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636EB-76C9-4E81-AEC7-07F9DC5A961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FA827-792F-4894-BDCB-4D9A2DEB51F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AB27A-E463-4740-8E6B-92B35335E371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F1252F03-ADB5-41BD-ACD8-53C5779DAB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B65E8-EDB7-4B34-8A69-5B7AFCB701E9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CCFE7-EA99-4AB1-A2AD-6DC89435D1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6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8EC91621-F492-45DD-BABC-E6EE9C647B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67E17-38B6-499B-80B5-262DEB22E5A6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6643558E-F38B-4664-B30D-DAE855C8D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3DE8BF-B495-411F-A8FE-6AD8A184D034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0E884-7795-4FE4-956C-79068F933902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49971-ED86-4973-BC2A-BD3636CCA68F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B9F06-E82A-4DF3-8834-4AE37E5DCBB6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60A89-DA2B-4CDA-A136-CB3D638DD4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6733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C50E78-23E0-42A4-A2FB-250C9E2A05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8975" y="66484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F43F5EDA-F3EC-4435-AB3C-2B9F715374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D1166556-A66B-444F-B379-F57AC04E89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180138"/>
            <a:ext cx="7010400" cy="46037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5A27BA-6894-41BB-A6BD-7063EB682C37}"/>
                </a:ext>
              </a:extLst>
            </p:cNvPr>
            <p:cNvSpPr/>
            <p:nvPr/>
          </p:nvSpPr>
          <p:spPr>
            <a:xfrm>
              <a:off x="4267200" y="6553200"/>
              <a:ext cx="2328862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CFF8EC-9251-4F64-9B0A-6EB29E759B3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501DE0-146E-4CEC-87AD-FB99476AD233}"/>
                </a:ext>
              </a:extLst>
            </p:cNvPr>
            <p:cNvSpPr/>
            <p:nvPr userDrawn="1"/>
          </p:nvSpPr>
          <p:spPr>
            <a:xfrm>
              <a:off x="6586537" y="6553200"/>
              <a:ext cx="2328863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E3DA0CB8-A6EF-472F-AE24-96CD1485C7C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2A16E5-5056-41CA-AC29-567258F52B1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A1541A-67E4-44A4-A788-9EFBAF0684C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154AAD-5597-41DB-87D9-5A59737721C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3E55147-169C-430D-94ED-71AA46C10F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F00D0-9AE2-491A-8233-33633096FE23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15" name="Footer Placeholder 17">
            <a:extLst>
              <a:ext uri="{FF2B5EF4-FFF2-40B4-BE49-F238E27FC236}">
                <a16:creationId xmlns:a16="http://schemas.microsoft.com/office/drawing/2014/main" id="{85568253-9760-40B5-9FC7-3E6B78C19D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8">
            <a:extLst>
              <a:ext uri="{FF2B5EF4-FFF2-40B4-BE49-F238E27FC236}">
                <a16:creationId xmlns:a16="http://schemas.microsoft.com/office/drawing/2014/main" id="{C4988A0E-AE05-4D7C-921F-9C7B870B10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678613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662B6-3F6C-4581-9190-F3E9C6D14C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6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0BD51ACF-B00A-429E-B848-DB3767D447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BF5C316B-FFF2-4293-A12A-F7D5C4CD38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E7EA91-C9E7-4454-9BE2-74B67ADF61B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1112AB-BA46-46F9-B57F-5A251A2EC0D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46C386-1DE8-4568-8CB2-C798AEE2E77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77CB3A8D-15BD-47C2-95D7-F1875A25AAB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0" y="6219825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C86A-AC14-4147-BCD9-4FA0D238BB8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0EAD92-4DA0-459F-B403-548798CE00A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22F5AF-2F3D-4300-8FA0-314136690BF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BBC89F-ACAC-4AD3-A1CF-604C2850A0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27176F94-AC21-4919-AC76-D5D9B34196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E07BA-6987-455E-A7DE-0BFC043FC85B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E5D2441C-B5C2-4510-9F68-55266B3410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908E7A45-F546-484C-BE8D-8E45FF6DEF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61138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5AF4-5199-46D4-867F-4D13CE4B26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2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0D75621A-3022-405A-905F-57F66F750D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1297F0-E237-486D-B0BA-7AF1EB3C0F3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40E68-834E-4FC8-944C-A5A7762E77B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B8E5B5-B925-4C23-B87C-724EF4FC2E0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C195EA35-C858-4C33-8C5C-385A9B36EF0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19825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6B67F2-E2D0-424F-8EE6-13A03CBE713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1E6124-DD66-480C-9D75-A74FB57D4FE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D5CBE9-F23F-4ACE-A13F-788F79874F5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9C189372-B417-48A1-BF36-539080B17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4D8527-234D-413B-B383-18692C6D37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1670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F1D9E3DF-B8A2-416A-8A8E-4042922405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4E5B6-95EA-47A2-9156-3A7384B455CA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19" name="Footer Placeholder 17">
            <a:extLst>
              <a:ext uri="{FF2B5EF4-FFF2-40B4-BE49-F238E27FC236}">
                <a16:creationId xmlns:a16="http://schemas.microsoft.com/office/drawing/2014/main" id="{34E99696-E6FE-46A8-9A3E-AF8F2D2F7B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0" name="Slide Number Placeholder 18">
            <a:extLst>
              <a:ext uri="{FF2B5EF4-FFF2-40B4-BE49-F238E27FC236}">
                <a16:creationId xmlns:a16="http://schemas.microsoft.com/office/drawing/2014/main" id="{F09775F2-D6A8-4A75-8201-A74BC4C0C6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200" y="63230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D35CF-02A1-4A9B-9216-DCA4CCE6B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7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080FD4DB-BE07-46C6-9516-1710C871CD1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C10D71-EE58-4796-A390-6D856E5EA1B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70E77B-6E24-4860-81E7-AF24D440CAB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62FC7B-84F9-44A0-80EB-562B0AA3E19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731608C0-3E6C-42E3-A89E-55B375F8C5F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6427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C4AA90-01B5-4845-9080-60A3EBF6B63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7AE0BA-8B75-4A62-8FAF-8A947047C0D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5546A-0BE1-4CC8-974E-311A5BAFAEB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440B007C-275C-4D2B-9621-35660518DB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1CCCF9-E965-484B-A4F3-FAA6B77FB3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92475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8BC7436-1FF2-4D7F-B141-243ABDE7C7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C7D63-28C7-4C08-A776-346F36CAA16C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8E41D72-7113-41ED-922B-9F960EEB5B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033A5AA2-06B2-4E81-86C1-AA146931B9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D4355-CDC0-41D1-8912-D0D64C0DB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6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6DEEB011-3622-4979-B965-5D772A588B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D2A429-A974-4F0F-880E-66EC0B0E287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C607D0-503A-4719-9C2E-4745082390A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8B4F2E-EB40-4C20-93DC-E6FCBDEDAF0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79D1A5F-3A47-4A63-A805-1063F6065E3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055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F4C1CC-E54F-4201-A794-347D99C540E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F88C09-288E-4538-9024-7F2DB0E7A7A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6E673-C86A-46FF-B753-884428BF1BD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BE45770A-B651-4256-8624-B4BC000105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36543D-0800-451D-BF2E-0C0E1EFF07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4051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D3371F14-8EBD-492D-B901-77074C9292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85E2-051C-45EC-9B41-AB408D9BEAD0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1B5781BC-6B75-4561-A703-EBBA52C0D5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11FDFF67-51C5-4533-AAC5-A9870751C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FF3A5-724A-4E70-8D45-E10D5D757B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9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42D14E0A-BDA5-4D56-9C32-B8E578A845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3B13A6-FE24-47FF-81D5-970D58B8AB2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1FECB-3E57-4AF7-9584-09201F6CCF6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335372-545B-4547-941D-72F7C743067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9E695B1-8887-4AF3-9BC9-3D3DDF70D4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309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D000BE-D616-4683-8D17-F94417E93AD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A64F12-96AC-4A48-86DE-BB821D3584B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38CAAB-D4CE-4757-A598-B1036F2967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D471A894-4455-4497-A75D-E221AEF121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8F0254-DD48-4B13-A94C-B041EEF711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65913"/>
            <a:ext cx="5867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BECA37C-6A5C-4BD9-832D-FFD4EE65FD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23CD-C36D-4884-B7BF-6E7095AC9BB6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43E0AE7-B91B-4A87-B86B-3DDD14851A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C5302D0-8061-4424-BE6E-5060E7F416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93AA1-8F81-4418-9797-85E574A65C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028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9520B-92FD-40EC-886B-66A3EA41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A5F4532-C41E-4276-9654-91522C9C2E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AE53-889F-4D72-B686-1A3681DE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CFD5621-2DA5-49F5-87AD-33E492B625D5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743E-0D6F-4A2C-BE9F-94EF3CB6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E256-FCF3-406F-97DC-D093CDEF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1982E13-77E4-4C90-A3FE-A581636B20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5" r:id="rId1"/>
    <p:sldLayoutId id="2147485146" r:id="rId2"/>
    <p:sldLayoutId id="2147485147" r:id="rId3"/>
    <p:sldLayoutId id="2147485148" r:id="rId4"/>
    <p:sldLayoutId id="2147485149" r:id="rId5"/>
    <p:sldLayoutId id="2147485150" r:id="rId6"/>
    <p:sldLayoutId id="2147485151" r:id="rId7"/>
    <p:sldLayoutId id="2147485152" r:id="rId8"/>
    <p:sldLayoutId id="2147485153" r:id="rId9"/>
    <p:sldLayoutId id="2147485154" r:id="rId10"/>
    <p:sldLayoutId id="2147485155" r:id="rId11"/>
    <p:sldLayoutId id="2147485143" r:id="rId12"/>
    <p:sldLayoutId id="2147485156" r:id="rId13"/>
    <p:sldLayoutId id="2147485157" r:id="rId14"/>
    <p:sldLayoutId id="2147485144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2E876-88DF-4130-9776-BA59B3F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Data Mining</a:t>
            </a:r>
            <a:br>
              <a:rPr lang="en-US" sz="3200" dirty="0"/>
            </a:br>
            <a:r>
              <a:rPr lang="en-US" sz="3200" dirty="0"/>
              <a:t>Topic: Evaluating Classifier Performance</a:t>
            </a:r>
          </a:p>
        </p:txBody>
      </p:sp>
      <p:sp>
        <p:nvSpPr>
          <p:cNvPr id="16387" name="Content Placeholder 5">
            <a:extLst>
              <a:ext uri="{FF2B5EF4-FFF2-40B4-BE49-F238E27FC236}">
                <a16:creationId xmlns:a16="http://schemas.microsoft.com/office/drawing/2014/main" id="{F4442B4E-7B54-46AE-9CBE-2DFF41D6E0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 Angel Arul Jothi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2">
            <a:extLst>
              <a:ext uri="{FF2B5EF4-FFF2-40B4-BE49-F238E27FC236}">
                <a16:creationId xmlns:a16="http://schemas.microsoft.com/office/drawing/2014/main" id="{3DAFE99A-2D67-4B65-B0F4-D1EDE5AA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D67A3-D598-4BF8-9A7A-171DA83BF03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D164A06-A8A7-4377-AEB9-79D7CC156D24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F060FC1A-E068-4AE9-9B24-4428DC44AFF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702CBB-71F5-4618-8336-FFBB255E907B}" type="slidenum">
              <a:rPr lang="en-US" altLang="en-US" sz="900" smtClean="0">
                <a:solidFill>
                  <a:srgbClr val="898989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900">
              <a:solidFill>
                <a:srgbClr val="898989"/>
              </a:solidFill>
              <a:ea typeface="MS PGothic" panose="020B0600070205080204" pitchFamily="34" charset="-128"/>
            </a:endParaRPr>
          </a:p>
        </p:txBody>
      </p:sp>
      <p:sp>
        <p:nvSpPr>
          <p:cNvPr id="25601" name="Title 1">
            <a:extLst>
              <a:ext uri="{FF2B5EF4-FFF2-40B4-BE49-F238E27FC236}">
                <a16:creationId xmlns:a16="http://schemas.microsoft.com/office/drawing/2014/main" id="{8BEF798D-DA93-40A4-9280-471FF6C90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450" y="571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Cross-validation visualized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D933D-6877-4B64-9AB9-9F0A3F11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152650"/>
            <a:ext cx="537210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Available Labeled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BF42D-913D-478E-BAF2-506BD2089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CEBFF-11C3-4116-9F3F-764EECB76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12B581-B35A-4AB3-9B44-009BE8F1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4727A-A443-4E70-A125-9C4179784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16000-5357-401D-9192-AB7D793B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4745B-11EF-4335-8B6A-14E63692B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5485" name="TextBox 11">
            <a:extLst>
              <a:ext uri="{FF2B5EF4-FFF2-40B4-BE49-F238E27FC236}">
                <a16:creationId xmlns:a16="http://schemas.microsoft.com/office/drawing/2014/main" id="{ACAD14A6-093A-41D0-90CF-293C8BC1F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798763"/>
            <a:ext cx="291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Identify n partitions</a:t>
            </a:r>
          </a:p>
        </p:txBody>
      </p:sp>
      <p:grpSp>
        <p:nvGrpSpPr>
          <p:cNvPr id="105486" name="Group 2">
            <a:extLst>
              <a:ext uri="{FF2B5EF4-FFF2-40B4-BE49-F238E27FC236}">
                <a16:creationId xmlns:a16="http://schemas.microsoft.com/office/drawing/2014/main" id="{2DC506F8-417F-43BF-849E-9419550C6932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4303713"/>
            <a:ext cx="3581400" cy="552450"/>
            <a:chOff x="939800" y="4595167"/>
            <a:chExt cx="4775200" cy="736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524A11-DC38-4CC1-84B2-3C7B75C35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7CA1B7-15C6-4658-8B0F-E184BA9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41D33-A2DF-49C1-AD14-030F8A2B8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C925B4-A819-4B1A-B72B-92CEA8ED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2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22C06-7EC9-41B5-8364-29590746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02125"/>
            <a:ext cx="895350" cy="552450"/>
          </a:xfrm>
          <a:prstGeom prst="rect">
            <a:avLst/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F0A531-F179-4B23-8310-FE5E36B8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298950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E4CBB-1FE7-4846-96E9-3F3426C4B6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FF83BD6D-B020-4F38-8D40-976208D18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65" y="4429897"/>
            <a:ext cx="9541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 dirty="0"/>
              <a:t>Iteration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2">
            <a:extLst>
              <a:ext uri="{FF2B5EF4-FFF2-40B4-BE49-F238E27FC236}">
                <a16:creationId xmlns:a16="http://schemas.microsoft.com/office/drawing/2014/main" id="{F01B798D-43E4-43BF-8C77-FCFC7B31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2AF2C-0866-4A64-9C80-F79A868435C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8D408C1-815E-41C4-9BF2-1EDCD0793524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4E3D4ABF-A3EB-4A59-A112-4D92FB5EC33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559BE-4B06-4818-84F8-15165680D927}" type="slidenum">
              <a:rPr lang="en-US" altLang="en-US" sz="900" smtClean="0">
                <a:solidFill>
                  <a:srgbClr val="898989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900">
              <a:solidFill>
                <a:srgbClr val="898989"/>
              </a:solidFill>
              <a:ea typeface="MS PGothic" panose="020B0600070205080204" pitchFamily="34" charset="-128"/>
            </a:endParaRPr>
          </a:p>
        </p:txBody>
      </p:sp>
      <p:sp>
        <p:nvSpPr>
          <p:cNvPr id="26625" name="Title 1">
            <a:extLst>
              <a:ext uri="{FF2B5EF4-FFF2-40B4-BE49-F238E27FC236}">
                <a16:creationId xmlns:a16="http://schemas.microsoft.com/office/drawing/2014/main" id="{E85B5494-4191-4D9F-9995-592CCC9767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730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Cross-validation visualized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5A2A1-7BD6-4079-AACF-558B2051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152650"/>
            <a:ext cx="537210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Available Labeled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F9296-BEC7-414F-B37B-4AF7796E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57977-C8B1-4BE4-9B25-FDD83FC44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3BB13-ECBE-482E-AEE5-DE2005F74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48F0C-15ED-4018-92E0-976C351B0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B6901-FC7A-46B7-AE58-D2A933BD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D545A-287A-46E6-906A-5075FD53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6509" name="TextBox 11">
            <a:extLst>
              <a:ext uri="{FF2B5EF4-FFF2-40B4-BE49-F238E27FC236}">
                <a16:creationId xmlns:a16="http://schemas.microsoft.com/office/drawing/2014/main" id="{8A8C611D-F564-4161-BAAA-5C0DBE719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798763"/>
            <a:ext cx="291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Identify n partitions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38947-6436-4703-B3E7-A8ACFDC0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grpSp>
        <p:nvGrpSpPr>
          <p:cNvPr id="106511" name="Group 20">
            <a:extLst>
              <a:ext uri="{FF2B5EF4-FFF2-40B4-BE49-F238E27FC236}">
                <a16:creationId xmlns:a16="http://schemas.microsoft.com/office/drawing/2014/main" id="{CD859B56-3A41-4176-9950-257D95543B88}"/>
              </a:ext>
            </a:extLst>
          </p:cNvPr>
          <p:cNvGrpSpPr>
            <a:grpSpLocks/>
          </p:cNvGrpSpPr>
          <p:nvPr/>
        </p:nvGrpSpPr>
        <p:grpSpPr bwMode="auto">
          <a:xfrm>
            <a:off x="4533900" y="4327525"/>
            <a:ext cx="2686050" cy="552450"/>
            <a:chOff x="2133600" y="4595167"/>
            <a:chExt cx="3581400" cy="736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B7A6BB-79FF-444F-9B71-3B5EC955B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EEEC23-AD8D-4646-9515-1B2D132E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4625B7-4599-4194-9F67-E58D28B26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2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49B1C97-E235-463A-BCD3-EFFE6459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311650"/>
            <a:ext cx="895350" cy="552450"/>
          </a:xfrm>
          <a:prstGeom prst="rect">
            <a:avLst/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AB04F3-37E8-41E3-96E2-7028D6B0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43164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B6F4C-74FF-441A-9FD3-00FAACECE5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AB691FD9-9053-43AF-AA91-3A072728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65" y="4429897"/>
            <a:ext cx="9541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 dirty="0"/>
              <a:t>Iteration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Content Placeholder 2">
            <a:extLst>
              <a:ext uri="{FF2B5EF4-FFF2-40B4-BE49-F238E27FC236}">
                <a16:creationId xmlns:a16="http://schemas.microsoft.com/office/drawing/2014/main" id="{F4776193-7592-4399-ACA1-0123EB50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745E7-196C-40D3-AA36-3EE966DA2DE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635F08-F1E8-4021-AA5F-3E53F063DC70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ABC21475-BAAA-43B1-9824-5A0921BF5FA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649DE8-C82B-4A66-BBE7-C2E8BF5AA8FE}" type="slidenum">
              <a:rPr lang="en-US" altLang="en-US" sz="900" smtClean="0">
                <a:solidFill>
                  <a:srgbClr val="898989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900">
              <a:solidFill>
                <a:srgbClr val="898989"/>
              </a:solidFill>
              <a:ea typeface="MS PGothic" panose="020B0600070205080204" pitchFamily="34" charset="-128"/>
            </a:endParaRPr>
          </a:p>
        </p:txBody>
      </p:sp>
      <p:sp>
        <p:nvSpPr>
          <p:cNvPr id="27649" name="Title 1">
            <a:extLst>
              <a:ext uri="{FF2B5EF4-FFF2-40B4-BE49-F238E27FC236}">
                <a16:creationId xmlns:a16="http://schemas.microsoft.com/office/drawing/2014/main" id="{4854E7A3-0A46-43B5-A223-57F00B492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095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Cross-validation visualized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98A16-F34E-436F-B39D-0F802743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152650"/>
            <a:ext cx="537210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Available Labeled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C317B-34AA-4A14-B7CC-FE08478C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7B7F7-C209-44AA-BFFD-729C74EB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A4FD6-CEDA-4F07-AA34-9E616AD7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30444-B5F2-4ED5-8895-B7530DA6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EFE11-4A93-4FFD-86B0-2C3109F8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56F47-1011-4450-BB00-707BC9F8C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7533" name="TextBox 11">
            <a:extLst>
              <a:ext uri="{FF2B5EF4-FFF2-40B4-BE49-F238E27FC236}">
                <a16:creationId xmlns:a16="http://schemas.microsoft.com/office/drawing/2014/main" id="{FFDA77B1-EE7F-4B06-AFC1-E7A03A78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798763"/>
            <a:ext cx="291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Identify n partitions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B9DF0-7529-411A-B8E8-39FD049A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9B60B-143B-458E-B801-A4703BBC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grpSp>
        <p:nvGrpSpPr>
          <p:cNvPr id="107536" name="Group 2">
            <a:extLst>
              <a:ext uri="{FF2B5EF4-FFF2-40B4-BE49-F238E27FC236}">
                <a16:creationId xmlns:a16="http://schemas.microsoft.com/office/drawing/2014/main" id="{EBDA935F-F2B9-49F5-A573-247B5E4BE093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4303713"/>
            <a:ext cx="1790700" cy="552450"/>
            <a:chOff x="3327400" y="4595167"/>
            <a:chExt cx="2387600" cy="736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2E6DB0-9AAD-445C-AD77-7A1E740E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5EA453-9F9F-490B-90C7-293BB5BAD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2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</p:grpSp>
      <p:grpSp>
        <p:nvGrpSpPr>
          <p:cNvPr id="107537" name="Group 19">
            <a:extLst>
              <a:ext uri="{FF2B5EF4-FFF2-40B4-BE49-F238E27FC236}">
                <a16:creationId xmlns:a16="http://schemas.microsoft.com/office/drawing/2014/main" id="{14B2FA2C-B1A2-4B6F-8738-C9B7622986D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4303713"/>
            <a:ext cx="1790700" cy="552450"/>
            <a:chOff x="5715000" y="4595167"/>
            <a:chExt cx="2387600" cy="736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36A3B5-2668-4B7E-BBFA-61080EAD9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BEBC49-4601-465D-8325-B356C65D5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88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Test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7705E-9344-4CF5-87B0-6CA2034640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50CC7370-F17D-4744-B612-40B17D164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65" y="4429897"/>
            <a:ext cx="9541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 dirty="0"/>
              <a:t>Iteration 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2">
            <a:extLst>
              <a:ext uri="{FF2B5EF4-FFF2-40B4-BE49-F238E27FC236}">
                <a16:creationId xmlns:a16="http://schemas.microsoft.com/office/drawing/2014/main" id="{EE42233F-110B-4427-BBB4-539BC254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76375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5C9F3-41D0-4665-B6CE-709CDFE60AB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6D30506-6F68-4800-A54B-420A0DF9DD34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12EE016A-2C46-4021-904E-42F7023C1A4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7027E5-E186-4F06-B72C-101661E3F045}" type="slidenum">
              <a:rPr lang="en-US" altLang="en-US" sz="900" smtClean="0">
                <a:solidFill>
                  <a:srgbClr val="898989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900">
              <a:solidFill>
                <a:srgbClr val="898989"/>
              </a:solidFill>
              <a:ea typeface="MS PGothic" panose="020B0600070205080204" pitchFamily="34" charset="-128"/>
            </a:endParaRPr>
          </a:p>
        </p:txBody>
      </p:sp>
      <p:sp>
        <p:nvSpPr>
          <p:cNvPr id="28673" name="Title 1">
            <a:extLst>
              <a:ext uri="{FF2B5EF4-FFF2-40B4-BE49-F238E27FC236}">
                <a16:creationId xmlns:a16="http://schemas.microsoft.com/office/drawing/2014/main" id="{BAC9C5D0-88F7-48F8-A908-AEC80B9C42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4963" y="1222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Cross-validation visualized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75DC5-8D11-46DF-8EE6-82C97C71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152650"/>
            <a:ext cx="537210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Available Labeled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4E592-E0A3-4989-AF21-1A1C77B5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C83050-8B95-4355-BB68-7C9D7754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67F81-EE93-46AE-ADEC-328DE729A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FE636-E6D5-44DA-9E6C-5E0A3992A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64851F-0DB8-4FF8-9157-6E06DDF7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67A4-9820-46DE-AD16-645F5651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8557" name="TextBox 11">
            <a:extLst>
              <a:ext uri="{FF2B5EF4-FFF2-40B4-BE49-F238E27FC236}">
                <a16:creationId xmlns:a16="http://schemas.microsoft.com/office/drawing/2014/main" id="{B7EA4DD8-7468-4C74-B47E-99B352F7A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798763"/>
            <a:ext cx="291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Identify n partitions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FF35F-1053-4D30-99C1-BB7A5D970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65F25-CC35-435D-9185-E32FB64A0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81422-12AA-4DCA-B1CA-72CC184B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8592D2-2B16-4A84-A8E2-8C4EDAC8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grpSp>
        <p:nvGrpSpPr>
          <p:cNvPr id="108562" name="Group 19">
            <a:extLst>
              <a:ext uri="{FF2B5EF4-FFF2-40B4-BE49-F238E27FC236}">
                <a16:creationId xmlns:a16="http://schemas.microsoft.com/office/drawing/2014/main" id="{F45892B7-0203-444B-859D-9AA9160845B8}"/>
              </a:ext>
            </a:extLst>
          </p:cNvPr>
          <p:cNvGrpSpPr>
            <a:grpSpLocks/>
          </p:cNvGrpSpPr>
          <p:nvPr/>
        </p:nvGrpSpPr>
        <p:grpSpPr bwMode="auto">
          <a:xfrm>
            <a:off x="4533900" y="4303713"/>
            <a:ext cx="1790700" cy="552450"/>
            <a:chOff x="5715000" y="4595167"/>
            <a:chExt cx="2387600" cy="736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970B18-51C5-45A9-B1B6-203D68E22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Train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D7DEF3-9041-4AD0-A28B-158029C76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8800" y="4595167"/>
              <a:ext cx="1193800" cy="736600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</a:rPr>
                <a:t>Test</a:t>
              </a:r>
            </a:p>
          </p:txBody>
        </p:sp>
      </p:grpSp>
      <p:sp>
        <p:nvSpPr>
          <p:cNvPr id="108564" name="TextBox 2">
            <a:extLst>
              <a:ext uri="{FF2B5EF4-FFF2-40B4-BE49-F238E27FC236}">
                <a16:creationId xmlns:a16="http://schemas.microsoft.com/office/drawing/2014/main" id="{67A87E8D-7891-46C6-B306-138827712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5232400"/>
            <a:ext cx="39735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>
                <a:ea typeface="MS PGothic" panose="020B0600070205080204" pitchFamily="34" charset="-128"/>
              </a:rPr>
              <a:t>Calculate Average 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33535-73E1-478F-BEF3-F8462986AA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C8820DA9-9D5C-49AD-B77A-8E4C38B79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65" y="4429897"/>
            <a:ext cx="9541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 dirty="0"/>
              <a:t>Iteration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>
            <a:extLst>
              <a:ext uri="{FF2B5EF4-FFF2-40B4-BE49-F238E27FC236}">
                <a16:creationId xmlns:a16="http://schemas.microsoft.com/office/drawing/2014/main" id="{CC85DDED-4197-458E-842C-656D5E09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A special case of K-fold cross validation with K=n, where n is the total number of samples in the training set.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n experiments are performed using n−1 samples for training and the remaining sample for testing.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5407-8216-4428-A178-9EA893C0CEC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488849-3096-4079-A101-76AF750B1E9D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9572" name="Slide Number Placeholder 4">
            <a:extLst>
              <a:ext uri="{FF2B5EF4-FFF2-40B4-BE49-F238E27FC236}">
                <a16:creationId xmlns:a16="http://schemas.microsoft.com/office/drawing/2014/main" id="{3E3FB5E7-AA4E-4065-83C2-6646C015F4F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D6A50-0B7C-40B6-B9B8-7E3470C011A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2665-92A3-4E29-A65E-1030A0E735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150" y="10636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Leave-one-out</a:t>
            </a:r>
          </a:p>
        </p:txBody>
      </p:sp>
      <p:pic>
        <p:nvPicPr>
          <p:cNvPr id="109574" name="Picture 2" descr="Image result for leave-one-out cross-validation">
            <a:extLst>
              <a:ext uri="{FF2B5EF4-FFF2-40B4-BE49-F238E27FC236}">
                <a16:creationId xmlns:a16="http://schemas.microsoft.com/office/drawing/2014/main" id="{F2747C93-BC98-411B-A45D-17AB8063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3205163"/>
            <a:ext cx="4968875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051B4-EFF5-4F02-A028-A12EA96357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6">
            <a:extLst>
              <a:ext uri="{FF2B5EF4-FFF2-40B4-BE49-F238E27FC236}">
                <a16:creationId xmlns:a16="http://schemas.microsoft.com/office/drawing/2014/main" id="{21583BBE-2D39-4BF6-85F6-81E83E42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The training records are sampled with replacement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A record already chosen for training is put back into the original pool of records so that it is equally likely to be redrawn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Records that are not included in the bootstrap sample become part of the test set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The model induced from the training set is then applied to the test set to obtain an estimate of the accuracy of the bootstrap sample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The sampling procedure is then repeated </a:t>
            </a:r>
            <a:r>
              <a:rPr lang="en-US" altLang="en-US" i="1"/>
              <a:t>b </a:t>
            </a:r>
            <a:r>
              <a:rPr lang="en-US" altLang="en-US"/>
              <a:t>times to generate </a:t>
            </a:r>
            <a:r>
              <a:rPr lang="en-US" altLang="en-US" i="1"/>
              <a:t>b </a:t>
            </a:r>
            <a:r>
              <a:rPr lang="en-US" altLang="en-US"/>
              <a:t>bootstrap samples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537FE-2599-483E-AB2A-14A3C18F98A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8EB73D8-BA38-4E9B-99DF-1647C7418A71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10596" name="Slide Number Placeholder 5">
            <a:extLst>
              <a:ext uri="{FF2B5EF4-FFF2-40B4-BE49-F238E27FC236}">
                <a16:creationId xmlns:a16="http://schemas.microsoft.com/office/drawing/2014/main" id="{4EDCDBB8-CB2D-4260-8ADA-5EFE86D1E3F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00DA73-D8FF-44FB-A152-FFB83DC45F8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B0F6D-40B6-407F-B69A-92CC9E64A2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3388" y="1365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Bootstrap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1B3AC-44B5-4A09-AEA7-370CD3CA3C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6">
            <a:extLst>
              <a:ext uri="{FF2B5EF4-FFF2-40B4-BE49-F238E27FC236}">
                <a16:creationId xmlns:a16="http://schemas.microsoft.com/office/drawing/2014/main" id="{21583BBE-2D39-4BF6-85F6-81E83E42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GB" altLang="en-US" dirty="0"/>
              <a:t>Overall accuracy of the classifier (.632 bootstrap)</a:t>
            </a:r>
          </a:p>
          <a:p>
            <a:pPr lvl="1" fontAlgn="base">
              <a:spcAft>
                <a:spcPct val="0"/>
              </a:spcAft>
            </a:pPr>
            <a:r>
              <a:rPr lang="en-GB" altLang="en-US" dirty="0"/>
              <a:t>Combining the accuracies of each bootstrap sample </a:t>
            </a:r>
          </a:p>
          <a:p>
            <a:pPr lvl="1" fontAlgn="base">
              <a:spcAft>
                <a:spcPct val="0"/>
              </a:spcAft>
            </a:pPr>
            <a:r>
              <a:rPr lang="en-GB" altLang="en-US" dirty="0"/>
              <a:t>accuracy computed from a training set that contains all the </a:t>
            </a:r>
            <a:r>
              <a:rPr lang="en-GB" altLang="en-US" dirty="0" err="1"/>
              <a:t>labeled</a:t>
            </a:r>
            <a:r>
              <a:rPr lang="en-GB" altLang="en-US" dirty="0"/>
              <a:t> examples in the original data (</a:t>
            </a:r>
            <a:r>
              <a:rPr lang="en-GB" altLang="en-US" dirty="0" err="1"/>
              <a:t>acc</a:t>
            </a:r>
            <a:r>
              <a:rPr lang="en-GB" altLang="en-US" baseline="-25000" dirty="0" err="1"/>
              <a:t>s</a:t>
            </a:r>
            <a:r>
              <a:rPr lang="en-GB" altLang="en-US" dirty="0"/>
              <a:t>)</a:t>
            </a:r>
          </a:p>
          <a:p>
            <a:pPr lvl="1"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537FE-2599-483E-AB2A-14A3C18F98A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8EB73D8-BA38-4E9B-99DF-1647C7418A71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10596" name="Slide Number Placeholder 5">
            <a:extLst>
              <a:ext uri="{FF2B5EF4-FFF2-40B4-BE49-F238E27FC236}">
                <a16:creationId xmlns:a16="http://schemas.microsoft.com/office/drawing/2014/main" id="{4EDCDBB8-CB2D-4260-8ADA-5EFE86D1E3F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00DA73-D8FF-44FB-A152-FFB83DC45F8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B0F6D-40B6-407F-B69A-92CC9E64A2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3388" y="1365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Bootstrap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1B3AC-44B5-4A09-AEA7-370CD3CA3C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429AF-A175-499D-B320-F19729C7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79" y="3353963"/>
            <a:ext cx="6601642" cy="109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E3072-BB9D-417A-8028-FA10E54B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905000"/>
            <a:ext cx="306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Content Placeholder 7">
            <a:extLst>
              <a:ext uri="{FF2B5EF4-FFF2-40B4-BE49-F238E27FC236}">
                <a16:creationId xmlns:a16="http://schemas.microsoft.com/office/drawing/2014/main" id="{2BB5533D-4B0C-464F-98D3-AF832F6F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6600"/>
          </a:p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66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9C9-54FD-4B99-AE54-575A11CE10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80B8172-52AE-4649-8300-C2B58B694930}" type="datetime1">
              <a:rPr lang="en-US"/>
              <a:pPr>
                <a:defRPr/>
              </a:pPr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B0C3-F4F1-4D01-8255-81424A9845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11621" name="Slide Number Placeholder 5">
            <a:extLst>
              <a:ext uri="{FF2B5EF4-FFF2-40B4-BE49-F238E27FC236}">
                <a16:creationId xmlns:a16="http://schemas.microsoft.com/office/drawing/2014/main" id="{724A779C-8D05-4EA7-879D-1386155641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20D2F-F81F-4BC4-B889-7D6F7951A98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BCBBF-83C7-4359-9D8B-A5B4A031C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charset="0"/>
                <a:cs typeface="Arial" charset="0"/>
              </a:rPr>
              <a:t>Text Book Chapter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id="{4E2E9996-3787-4B88-83FB-60DCAE8A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495425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Classifiers are learned (trained) on a finite training data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A learned classifier has to be tested on a different test set experimentally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The performance of classifiers on test data shows the generalization capability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D1052-DB29-4EC8-BFB1-6C1CF52536E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9F2336-18E3-4644-964D-B1BC4EF7EBB5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98308" name="Slide Number Placeholder 5">
            <a:extLst>
              <a:ext uri="{FF2B5EF4-FFF2-40B4-BE49-F238E27FC236}">
                <a16:creationId xmlns:a16="http://schemas.microsoft.com/office/drawing/2014/main" id="{CAAD9C6E-BC32-4B13-B921-40BE24DB192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1A29B8-170A-4365-BAAB-4FC32881B54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F75F2-8053-4C5E-ABD7-4CA1D9A27A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0850" y="101600"/>
            <a:ext cx="61023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Evaluating the Performance of a Classifier</a:t>
            </a:r>
          </a:p>
        </p:txBody>
      </p:sp>
      <p:pic>
        <p:nvPicPr>
          <p:cNvPr id="98310" name="Picture 2" descr="Image result for classifier training and testing">
            <a:extLst>
              <a:ext uri="{FF2B5EF4-FFF2-40B4-BE49-F238E27FC236}">
                <a16:creationId xmlns:a16="http://schemas.microsoft.com/office/drawing/2014/main" id="{5A3E22DD-93E8-49A3-9657-55B3F647E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3663950"/>
            <a:ext cx="4830762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AAA1C-A502-4138-B594-97DD485935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ED4E1CA9-0DA0-44BE-B492-802327FA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Methods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Hold out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Random subsampling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Cross validation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Boostrap</a:t>
            </a:r>
          </a:p>
          <a:p>
            <a:pPr lvl="1"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F2A70-B9D1-4CED-A825-2A42422BFCC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455AF69-DCD3-492F-8577-73C7E6AE3344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99332" name="Slide Number Placeholder 4">
            <a:extLst>
              <a:ext uri="{FF2B5EF4-FFF2-40B4-BE49-F238E27FC236}">
                <a16:creationId xmlns:a16="http://schemas.microsoft.com/office/drawing/2014/main" id="{A663A33B-CFB8-4561-8E88-C3D180FE9B6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35B55-BBA1-4578-9BEC-67B3BA57D2E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FF565-071A-4FBF-8BE1-AE4BBEDCA6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850" y="136525"/>
            <a:ext cx="61531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Evaluating the Performance of a Classifier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D2339-18AA-456D-9F7F-DE3D09DBB5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C750F13D-E071-4952-AA8A-E35D2CD6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The data is randomly partitioned into two disjoint sets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r>
              <a:rPr lang="en-US" altLang="en-US"/>
              <a:t>Training set (2/3) for learning the classifier and Testing set (1/3) for classifier accuracy evaluation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9E19-1E68-4900-AEC1-816F5D78DB2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D4FE256-A82F-45EB-A7C8-27A24C23D053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0356" name="Slide Number Placeholder 5">
            <a:extLst>
              <a:ext uri="{FF2B5EF4-FFF2-40B4-BE49-F238E27FC236}">
                <a16:creationId xmlns:a16="http://schemas.microsoft.com/office/drawing/2014/main" id="{1F07703D-534E-46AB-8BA7-0DBB09D819C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CBE2DC-7A01-46D6-906A-E19BD191092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8E5FB-DB92-4155-8F97-CD13EBC9E2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36525"/>
            <a:ext cx="57912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Hold out method</a:t>
            </a:r>
          </a:p>
        </p:txBody>
      </p:sp>
      <p:pic>
        <p:nvPicPr>
          <p:cNvPr id="100358" name="Picture 4">
            <a:extLst>
              <a:ext uri="{FF2B5EF4-FFF2-40B4-BE49-F238E27FC236}">
                <a16:creationId xmlns:a16="http://schemas.microsoft.com/office/drawing/2014/main" id="{5A7302FF-00C0-4A9D-8E84-2437CAB8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5786438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986F4-0AAB-4541-BC15-BA5AC7637E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5C92CA76-C239-4F3D-B6B6-FE1AF354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" y="1501775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The holdout method can be repeated several times to improve the estimation of a classifier’s performance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Let acc</a:t>
            </a:r>
            <a:r>
              <a:rPr lang="en-US" altLang="en-US" baseline="-25000"/>
              <a:t>i</a:t>
            </a:r>
            <a:r>
              <a:rPr lang="en-US" altLang="en-US"/>
              <a:t> be the model accuracy during the i</a:t>
            </a:r>
            <a:r>
              <a:rPr lang="en-US" altLang="en-US" baseline="30000"/>
              <a:t>th</a:t>
            </a:r>
            <a:r>
              <a:rPr lang="en-US" altLang="en-US"/>
              <a:t> iteration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The overall accuracy is given by 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r>
              <a:rPr lang="en-US" altLang="en-US"/>
              <a:t>Disadvantage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It has no control over the number of times each record is used for testing and training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Consequently, some records might be used for training more often than others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5F14-278C-442A-B642-06551A5F8A5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A9F424F-CC81-44D7-B70C-F4657CAEC446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1380" name="Slide Number Placeholder 5">
            <a:extLst>
              <a:ext uri="{FF2B5EF4-FFF2-40B4-BE49-F238E27FC236}">
                <a16:creationId xmlns:a16="http://schemas.microsoft.com/office/drawing/2014/main" id="{1D62AEC3-6052-42A0-8EB2-CA21865C3F7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B97E33-CC5B-4ECA-A5C4-0D6F11CBBA3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A50B6-36F2-49C1-9F5D-AE4B6D9DF2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0163"/>
            <a:ext cx="5943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Random Subsampling</a:t>
            </a:r>
          </a:p>
        </p:txBody>
      </p:sp>
      <p:pic>
        <p:nvPicPr>
          <p:cNvPr id="101382" name="Picture 3">
            <a:extLst>
              <a:ext uri="{FF2B5EF4-FFF2-40B4-BE49-F238E27FC236}">
                <a16:creationId xmlns:a16="http://schemas.microsoft.com/office/drawing/2014/main" id="{2C79EB02-EE93-486B-81B7-260F13CD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3259138"/>
            <a:ext cx="22558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C8FDC-68BD-4F46-BAF5-7B3AC9AE7F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3143-4BFD-4515-AB48-4400630E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63" y="1463675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Each record is used the same number of times for training and exactly once for testing</a:t>
            </a:r>
          </a:p>
          <a:p>
            <a:pPr lvl="1">
              <a:defRPr/>
            </a:pPr>
            <a:r>
              <a:rPr lang="en-US" altLang="en-US" sz="2000" dirty="0"/>
              <a:t>Partition dataset into </a:t>
            </a:r>
            <a:r>
              <a:rPr lang="en-US" altLang="en-US" sz="2000" i="1" dirty="0"/>
              <a:t>k</a:t>
            </a:r>
            <a:r>
              <a:rPr lang="en-US" altLang="en-US" sz="2000" dirty="0"/>
              <a:t> equal sized “folds” </a:t>
            </a:r>
          </a:p>
          <a:p>
            <a:pPr lvl="1">
              <a:defRPr/>
            </a:pPr>
            <a:r>
              <a:rPr lang="en-US" altLang="en-US" sz="2000" dirty="0"/>
              <a:t>Train on </a:t>
            </a:r>
            <a:r>
              <a:rPr lang="en-US" altLang="en-US" sz="2000" i="1" dirty="0"/>
              <a:t>k-1</a:t>
            </a:r>
            <a:r>
              <a:rPr lang="en-US" altLang="en-US" sz="2000" dirty="0"/>
              <a:t> folds</a:t>
            </a:r>
          </a:p>
          <a:p>
            <a:pPr lvl="1">
              <a:defRPr/>
            </a:pPr>
            <a:r>
              <a:rPr lang="en-US" altLang="en-US" sz="2000" dirty="0"/>
              <a:t>Test on one remaining fold</a:t>
            </a:r>
          </a:p>
          <a:p>
            <a:pPr lvl="1">
              <a:defRPr/>
            </a:pPr>
            <a:r>
              <a:rPr lang="en-US" altLang="en-US" sz="2000" dirty="0"/>
              <a:t>Repeat the process for k times. Each time select a fold that has not been selected for testing so far.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In the extreme (</a:t>
            </a:r>
            <a:r>
              <a:rPr lang="en-US" altLang="en-US" i="1" dirty="0"/>
              <a:t>n=k</a:t>
            </a:r>
            <a:r>
              <a:rPr lang="en-US" altLang="en-US" dirty="0"/>
              <a:t>) this is known as “</a:t>
            </a:r>
            <a:r>
              <a:rPr lang="en-US" altLang="ja-JP" b="1" dirty="0"/>
              <a:t>leave-one-out</a:t>
            </a:r>
            <a:r>
              <a:rPr lang="en-US" altLang="en-US" dirty="0"/>
              <a:t>”</a:t>
            </a:r>
            <a:r>
              <a:rPr lang="en-US" altLang="ja-JP" dirty="0"/>
              <a:t> cross validation</a:t>
            </a:r>
          </a:p>
          <a:p>
            <a:pPr lvl="1">
              <a:defRPr/>
            </a:pPr>
            <a:endParaRPr lang="en-US" sz="16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2D24-E3A3-478D-A244-305634263ED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AA49B08-19D7-49E2-ABD2-C041EFB34615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2404" name="Slide Number Placeholder 4">
            <a:extLst>
              <a:ext uri="{FF2B5EF4-FFF2-40B4-BE49-F238E27FC236}">
                <a16:creationId xmlns:a16="http://schemas.microsoft.com/office/drawing/2014/main" id="{37F6FD8E-74F4-4FF1-B5B0-77723BF70AD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CC7B3-39A1-405F-A87A-48E77744C56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6856F-4300-488C-B821-70701054F9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6388" y="76200"/>
            <a:ext cx="6094412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K-fold cross validation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0133-F88A-4EF3-BD99-35FCE92AE2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>
            <a:extLst>
              <a:ext uri="{FF2B5EF4-FFF2-40B4-BE49-F238E27FC236}">
                <a16:creationId xmlns:a16="http://schemas.microsoft.com/office/drawing/2014/main" id="{9AD808B7-CC4C-4D39-A1EB-171A2C42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D9392-B495-46C8-8618-4C882A0FA9D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73E776D-0452-48A3-AE7F-C30A02400C3C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BA704E33-63CC-42DF-9302-3D892AF7C4C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C61D2-5601-4DD5-8FCB-2618A26569BA}" type="slidenum">
              <a:rPr lang="en-US" altLang="en-US" sz="900" smtClean="0">
                <a:solidFill>
                  <a:srgbClr val="898989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900">
              <a:solidFill>
                <a:srgbClr val="898989"/>
              </a:solidFill>
              <a:ea typeface="MS PGothic" panose="020B0600070205080204" pitchFamily="34" charset="-128"/>
            </a:endParaRPr>
          </a:p>
        </p:txBody>
      </p:sp>
      <p:sp>
        <p:nvSpPr>
          <p:cNvPr id="23553" name="Title 1">
            <a:extLst>
              <a:ext uri="{FF2B5EF4-FFF2-40B4-BE49-F238E27FC236}">
                <a16:creationId xmlns:a16="http://schemas.microsoft.com/office/drawing/2014/main" id="{F2092D40-392D-4E0C-B1B5-299102D62B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22238"/>
            <a:ext cx="6373813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Cross-validation visualized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94027-38A1-4B53-8DEF-E285631CB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152650"/>
            <a:ext cx="537210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Available Labeled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784F7-E865-467A-93CF-E27F73971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29BF6-15FC-4BA9-8C36-381B7939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76EDD6-CC78-43BF-AB15-8654FAB1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3FF6F-25B3-4B89-8B0F-D2233A40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FE57E-47D0-4629-A060-37023237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2C847-AFB8-46AA-BB10-28861578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3437" name="TextBox 11">
            <a:extLst>
              <a:ext uri="{FF2B5EF4-FFF2-40B4-BE49-F238E27FC236}">
                <a16:creationId xmlns:a16="http://schemas.microsoft.com/office/drawing/2014/main" id="{9E842E0B-6AD5-4A53-BC25-71D6921A5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798763"/>
            <a:ext cx="291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Identify k folds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17E91-D4E6-4369-9347-B73C094B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EAB642-B2DC-4B3B-9754-FC94EE58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D9CF1A-47AD-42F0-92C8-C97DC3C6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B2A174-2B6B-4C2B-A744-088798E22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A7F96-FA9D-4A67-8C7A-CE85EC304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Test</a:t>
            </a:r>
          </a:p>
        </p:txBody>
      </p:sp>
      <p:sp>
        <p:nvSpPr>
          <p:cNvPr id="23569" name="TextBox 18">
            <a:extLst>
              <a:ext uri="{FF2B5EF4-FFF2-40B4-BE49-F238E27FC236}">
                <a16:creationId xmlns:a16="http://schemas.microsoft.com/office/drawing/2014/main" id="{AB8D09BD-4F6F-4105-BB5E-BA3CBBF8C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65" y="4429897"/>
            <a:ext cx="9541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 dirty="0"/>
              <a:t>Iteration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475FE8-0A85-43AC-8296-768160DBA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4305300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216A6-B113-4AE6-8738-4DEC117DE8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2">
            <a:extLst>
              <a:ext uri="{FF2B5EF4-FFF2-40B4-BE49-F238E27FC236}">
                <a16:creationId xmlns:a16="http://schemas.microsoft.com/office/drawing/2014/main" id="{337BB9F3-4BFD-40DA-8CBA-F295E57D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1AE7D-BF29-40EB-BC13-8D6B7682F20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E85E37B-BEC3-46F0-9D8F-B2F700C358EF}" type="datetime1">
              <a:rPr lang="en-US"/>
              <a:pPr>
                <a:defRPr/>
              </a:pPr>
              <a:t>10/13/2023</a:t>
            </a:fld>
            <a:endParaRPr 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167BB930-A8E3-47E0-9154-9D4F77E0D72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1DCC1-E952-4DBF-8AA2-C93B2AD12678}" type="slidenum">
              <a:rPr lang="en-US" altLang="en-US" sz="900" smtClean="0">
                <a:solidFill>
                  <a:srgbClr val="898989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900">
              <a:solidFill>
                <a:srgbClr val="898989"/>
              </a:solidFill>
              <a:ea typeface="MS PGothic" panose="020B0600070205080204" pitchFamily="34" charset="-128"/>
            </a:endParaRPr>
          </a:p>
        </p:txBody>
      </p:sp>
      <p:sp>
        <p:nvSpPr>
          <p:cNvPr id="24577" name="Title 1">
            <a:extLst>
              <a:ext uri="{FF2B5EF4-FFF2-40B4-BE49-F238E27FC236}">
                <a16:creationId xmlns:a16="http://schemas.microsoft.com/office/drawing/2014/main" id="{BCBDAC81-7ABD-4410-97F7-EAAEA7946B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3213" y="71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Cross-validation visualized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7410-7808-4D01-9829-BD1F07C7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152650"/>
            <a:ext cx="537210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Available Labeled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FC13E-CCEA-4B92-B788-43ED5AF5B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1EDFF-76E3-4B8B-A53D-0A109B4E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549D8-1D59-442B-A317-3A7D5805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37AB0-2495-4FE4-9258-5B5A2C38D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91C538-AB72-4149-881A-12930E5F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CB7A3-22D3-4EE3-8457-83F08074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9406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4461" name="TextBox 11">
            <a:extLst>
              <a:ext uri="{FF2B5EF4-FFF2-40B4-BE49-F238E27FC236}">
                <a16:creationId xmlns:a16="http://schemas.microsoft.com/office/drawing/2014/main" id="{8E266959-0E60-4063-B910-557B202EE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798763"/>
            <a:ext cx="291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Identify n partitions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EC380-A0A8-4FC7-95CD-FF9C79688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6D351-EC59-400C-8606-B3103212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A465B5-A96A-45CD-B99D-717924DC2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FA09EE-B45F-4E25-AB47-2FC7AC408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F30826-67BA-44DE-BFBB-63065614B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303713"/>
            <a:ext cx="895350" cy="552450"/>
          </a:xfrm>
          <a:prstGeom prst="rect">
            <a:avLst/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Test</a:t>
            </a:r>
          </a:p>
        </p:txBody>
      </p:sp>
      <p:sp>
        <p:nvSpPr>
          <p:cNvPr id="24593" name="TextBox 18">
            <a:extLst>
              <a:ext uri="{FF2B5EF4-FFF2-40B4-BE49-F238E27FC236}">
                <a16:creationId xmlns:a16="http://schemas.microsoft.com/office/drawing/2014/main" id="{D6088AA7-B3ED-48A0-A75E-F09904FEE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65" y="4429897"/>
            <a:ext cx="9541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 dirty="0"/>
              <a:t>Iteration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EDBC83-893F-4954-B18A-C544A38E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4305300"/>
            <a:ext cx="895350" cy="55245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Train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3C0D4-BE5A-4D62-979D-D1B559A5E2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575</Words>
  <Application>Microsoft Office PowerPoint</Application>
  <PresentationFormat>On-screen Show (4:3)</PresentationFormat>
  <Paragraphs>158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Wingdings</vt:lpstr>
      <vt:lpstr>Office Theme</vt:lpstr>
      <vt:lpstr>Data Mining Topic: Evaluating Classifier Performance</vt:lpstr>
      <vt:lpstr>PowerPoint Presentation</vt:lpstr>
      <vt:lpstr>Evaluating the Performance of a Classifier</vt:lpstr>
      <vt:lpstr>Evaluating the Performance of a Classifier</vt:lpstr>
      <vt:lpstr>Hold out method</vt:lpstr>
      <vt:lpstr>Random Subsampling</vt:lpstr>
      <vt:lpstr>K-fold cross validation</vt:lpstr>
      <vt:lpstr>Cross-validation visualized</vt:lpstr>
      <vt:lpstr>Cross-validation visualized</vt:lpstr>
      <vt:lpstr>Cross-validation visualized</vt:lpstr>
      <vt:lpstr>Cross-validation visualized</vt:lpstr>
      <vt:lpstr>Cross-validation visualized</vt:lpstr>
      <vt:lpstr>Cross-validation visualized</vt:lpstr>
      <vt:lpstr>Leave-one-out</vt:lpstr>
      <vt:lpstr>Bootstrap</vt:lpstr>
      <vt:lpstr>Bootstrap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Angel Jothi</cp:lastModifiedBy>
  <cp:revision>641</cp:revision>
  <dcterms:created xsi:type="dcterms:W3CDTF">2011-09-14T09:42:05Z</dcterms:created>
  <dcterms:modified xsi:type="dcterms:W3CDTF">2023-10-13T07:58:30Z</dcterms:modified>
</cp:coreProperties>
</file>