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0" r:id="rId2"/>
    <p:sldId id="257" r:id="rId3"/>
    <p:sldId id="1514" r:id="rId4"/>
    <p:sldId id="1515" r:id="rId5"/>
    <p:sldId id="1516" r:id="rId6"/>
    <p:sldId id="1517" r:id="rId7"/>
    <p:sldId id="1518" r:id="rId8"/>
    <p:sldId id="1519" r:id="rId9"/>
    <p:sldId id="1480" r:id="rId10"/>
    <p:sldId id="1520" r:id="rId11"/>
    <p:sldId id="1528" r:id="rId12"/>
    <p:sldId id="1529" r:id="rId13"/>
    <p:sldId id="1530" r:id="rId14"/>
    <p:sldId id="1531" r:id="rId15"/>
    <p:sldId id="1521" r:id="rId16"/>
    <p:sldId id="1510" r:id="rId17"/>
    <p:sldId id="1523" r:id="rId18"/>
    <p:sldId id="1522" r:id="rId19"/>
    <p:sldId id="1525" r:id="rId20"/>
    <p:sldId id="1524" r:id="rId21"/>
    <p:sldId id="1527" r:id="rId22"/>
    <p:sldId id="1526" r:id="rId23"/>
    <p:sldId id="1504" r:id="rId24"/>
    <p:sldId id="1533" r:id="rId25"/>
    <p:sldId id="1532" r:id="rId26"/>
    <p:sldId id="1535" r:id="rId27"/>
    <p:sldId id="1536" r:id="rId28"/>
    <p:sldId id="1534" r:id="rId29"/>
    <p:sldId id="1538" r:id="rId30"/>
    <p:sldId id="1539" r:id="rId31"/>
    <p:sldId id="1542" r:id="rId32"/>
    <p:sldId id="1541" r:id="rId33"/>
    <p:sldId id="1540" r:id="rId34"/>
    <p:sldId id="303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271728-5BAD-4A91-80CD-2F636A4EE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4C99-3BB9-4C22-9598-3077C25BA7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52AB070-5401-4F08-868B-EF84EEB7B318}" type="datetimeFigureOut">
              <a:rPr lang="en-US"/>
              <a:pPr>
                <a:defRPr/>
              </a:pPr>
              <a:t>4/25/2023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15D486-5E36-441A-8D3D-FD8262CF0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EC332D-B1F7-47C2-958D-07C5CB4BA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0DE7-1CB9-4504-AB56-05E19E8A8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F5A-8B73-4BCE-9EC8-34324AE71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ABB6EA1-8519-4608-8BD3-2D1D219AAD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43DC95-F4C6-4D9E-B62C-1895EA761E82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A2A19-B5E3-44EF-88C4-B5A58862AF3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3BE4A-AFF9-4C94-A1B7-983321C1DD8F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38631-DB0D-46D1-9D99-7AD290526926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825326D1-8D5E-44AD-AA86-EADD6CE06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3EF8F4-2F5D-4DB6-9DD1-DAB11C65409F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F81EE-DD74-4168-B970-26940A0149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7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9E3CEC51-D665-4874-BF72-6DF6365809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457E6-A7A1-4E6E-AC0B-F453F295537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844ACA-2236-4557-A825-4812AB6082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F8D345-0CBB-4832-AABD-0CAE01B721B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6EFAF24A-BE8E-4EF9-9D33-D4298FC20DB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71700" y="624522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06575D-92B1-41D1-93D5-0296D3B3250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BE5789-DF8D-4EF3-9D0F-67AA95A56A0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1E9BF7-00FC-4C51-9D34-38744B903CF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07C1A3D6-E9B3-42BE-A246-2EFD4FF7F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9A43E7-2752-4921-8622-FD82BF9405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722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35AD88-6032-4A8C-AD90-D0E81CC40FE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167B7-93BB-467B-B856-FE60707A3182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512E1C9E-008D-4198-AD11-0DB7CB2150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CE586A6D-6112-49CD-A19C-1622E1330E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1B96-38B1-432C-B39F-689DFA565C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372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C23A571-7CAF-4506-89C6-E61E91F88125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30985D-F8A2-4EEA-8965-BADE45D9972C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16264E-477A-4B1C-BD03-B91ABAA70A5C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5D5C2C-5669-496B-AD73-A4912680FD30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36A4F28A-E590-40BF-997C-1990AD6F3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C1044-A344-4302-9EED-B5B0288B4E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6C88997A-E37E-4FA5-A2DD-794D2B2D27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F4991-7D7E-4F5A-B9B4-7A78DBB61105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842216C-6A4B-479B-BB94-69A2D28DF6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F90377C7-7EE9-4CF8-B0B8-ADD93EEB76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1792B-1E3F-4815-85AA-150690ACC7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137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AA792C-DD44-471F-ADBD-5B85BEC4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6525-0D30-41F7-B9C1-292B8F023360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AB8A63-41A4-4898-8C77-36D4A39B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A7E356-9463-4D90-910E-09453B85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79EA5-1400-4EB1-976F-6E3BEDD4BE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939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§"/>
              <a:defRPr sz="1800"/>
            </a:lvl1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248C-D240-4379-BAF8-381A633E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0AE9D18B-EAD1-476A-9CEB-7A1216C41B3E}" type="datetime1">
              <a:rPr lang="en-US"/>
              <a:pPr>
                <a:defRPr/>
              </a:pPr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BC51-360C-4D85-BACE-7868FB3D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596C-BEA7-49CA-A578-95E29F30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0ACFE677-C200-4D24-9B88-CA1899FCE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3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72B862E-8A9D-48A5-A5D9-443AFFD5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0EFCB-E71E-49BB-A9DF-0AC6B6EB6820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6144272-79CB-4707-966C-0E0A2873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389EDC-F4F5-41E8-89C5-C948B570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8BC0B-12BE-43C2-AF97-5B4DB49AD4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9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3C93B-EB83-4008-9D5B-9974590D8BB7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8FB07-E276-4326-8BFB-065F1D68E72A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5C8903-CBC5-4ADE-A653-F0CAB054EF4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335C6-DB25-4773-9BAE-CE6E544F42D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40471CE-154F-4732-9BC8-219621681D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EA2110-E914-4F95-85AC-46C21CA014EB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A8A71-1669-4FFA-B2FD-792CF45DF9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1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803D8EDE-D6C6-420A-B5FC-A05114BBC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E38E8F-F5BC-4D49-B6F1-FB97F364115C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E73720EF-EEBF-4F67-8E3A-0900DEAF8F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E5500-134A-4471-9EC8-91246E778C79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364D6-3ABB-422B-B10D-BB1B536C208F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9E5D17-FD59-4A39-835E-B4F3B0273DC5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C8268-265A-41B3-A849-1F962B1BD352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EC9B9-F29A-4C71-8BAE-C47498E2DE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7706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6DDAF-CB6A-4665-8425-D032D32C1D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8975" y="66484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BF5EAF9F-A5A7-4977-B6AA-1045814F6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41AC496D-A74D-45E3-88B8-DEEBC42716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180138"/>
            <a:ext cx="7010400" cy="46037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E3B906-12E3-4713-A73E-E9A8B88C99A9}"/>
                </a:ext>
              </a:extLst>
            </p:cNvPr>
            <p:cNvSpPr/>
            <p:nvPr/>
          </p:nvSpPr>
          <p:spPr>
            <a:xfrm>
              <a:off x="4267200" y="6553200"/>
              <a:ext cx="2328862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F45314-1614-4852-BBF3-1FA2E4E3E71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1F1777-BF72-47C6-93D0-1CA94357B1C6}"/>
                </a:ext>
              </a:extLst>
            </p:cNvPr>
            <p:cNvSpPr/>
            <p:nvPr userDrawn="1"/>
          </p:nvSpPr>
          <p:spPr>
            <a:xfrm>
              <a:off x="6586537" y="6553200"/>
              <a:ext cx="2328863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E7A4AB5D-2AF2-4135-BBCD-6B52DBB240D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3D4C0C-13DF-4A9C-B648-2BA20C45F71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3148C1-E3AB-4E68-8512-44F26783592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30FBC0-9BE4-4B71-9033-AA229DFC96B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D3E4875-EDC5-412C-B59D-D378D36ECC6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C87B6-4125-43E6-A0EA-078E61B7EC98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15" name="Footer Placeholder 17">
            <a:extLst>
              <a:ext uri="{FF2B5EF4-FFF2-40B4-BE49-F238E27FC236}">
                <a16:creationId xmlns:a16="http://schemas.microsoft.com/office/drawing/2014/main" id="{5736BD93-1ED7-496B-8C87-7A4EC81E8E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8">
            <a:extLst>
              <a:ext uri="{FF2B5EF4-FFF2-40B4-BE49-F238E27FC236}">
                <a16:creationId xmlns:a16="http://schemas.microsoft.com/office/drawing/2014/main" id="{7EF93240-4670-4ACC-B25B-9F902D9015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678613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F9DE1-7CDA-47DB-8597-C1247E073E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85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D50229F3-3F5F-4F32-A44B-2DA4BFC547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A0E3E1CE-46BD-44DF-A6AB-C6FD1232F4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626DC8-DEB2-442B-A3A8-D9621592105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420ACA-094F-486E-BE38-7BC7FB449E7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56DC96-7906-474D-AD5A-E891EDC9181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54CBFBA7-7830-43BC-B608-03F9642FEFD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0" y="6219825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225468-DF7E-4207-97F7-8EAEC05DC7C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081BDF-C755-48E6-9A78-9888613F178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710687-EA08-40D3-9796-FB9F2C79427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F521819-DA3B-4D61-A1A3-DE5467D006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6F4611B-B091-4B87-AE21-5DAE65BF2CD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5E91-FFB0-4659-84E4-9BF0A2C7696E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E8E88373-FB1A-4C74-8F91-16698E5255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99BA01A1-CFBE-43E2-89BB-6CF4BB4AAA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61138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494D0-3288-4285-A501-E741187739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8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65DFADCC-CEDD-4CB6-8BA8-316A96E650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02645F-3A6D-480B-9A2B-A1BC6D9E522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501CD2-FE14-462C-BA7B-CE4EF30A19E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35464B-C787-440E-A8D1-B2E1620F2BF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2C750591-C1F7-459E-8DCC-9006E8946C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19825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1E786A-D6A8-46F4-8EE9-D095490A041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418286-FD98-4B4B-82D3-F46119FB416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28224-3DE6-4284-8B43-34AF6A07EE6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A2C9DAC7-0C37-4C52-BAEF-BC11C6985C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91831B-AA31-40DD-BAB6-28D806A42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1670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4AC68577-BA09-4AD0-AAC8-C3B7FCBE8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EE2A-03E4-4BCC-A715-ECBDF17A5A7C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19" name="Footer Placeholder 17">
            <a:extLst>
              <a:ext uri="{FF2B5EF4-FFF2-40B4-BE49-F238E27FC236}">
                <a16:creationId xmlns:a16="http://schemas.microsoft.com/office/drawing/2014/main" id="{FA4EBDD8-F3CC-4ACD-9C63-E868597D81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0" name="Slide Number Placeholder 18">
            <a:extLst>
              <a:ext uri="{FF2B5EF4-FFF2-40B4-BE49-F238E27FC236}">
                <a16:creationId xmlns:a16="http://schemas.microsoft.com/office/drawing/2014/main" id="{92B0100D-537D-451C-B3D8-67E391283E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200" y="63230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ED430-E215-4734-A3FC-1F8AE1A0C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0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2361BC78-9034-465B-B0BF-E807889834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20A5AD-78C2-4E88-A4DE-7B137CE16E8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02A4DB-500B-4375-83D4-20C823E6E67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DAB787-E7B0-4AC2-83C9-491C31E7E94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C8FC2926-D99A-4BE4-989A-06C0686DF9B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6427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4FFEC8-B5EA-4EC1-90AB-A1867B6788A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6B2D26-B0D4-40F8-8B08-3B65E07FE34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0320E8-6D8E-4EE0-B29D-5CAC17B4257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F19E4529-337D-451A-88D0-40D70190B9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B9DB6F-9987-4F98-B12E-843905EFFD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92475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0B1101EB-B6E1-44E5-A342-C01629B43C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B8EE2-B9FD-42D1-8946-49F0D362E58C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E076C1B5-CEFA-428E-B1A3-EC84D258FB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B76574E3-E1C9-4D5D-A5D5-392C53D346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681DA-5F7D-4956-974B-A2189233D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17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48A5579B-B473-4294-8261-9A070FAF51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E99659-4B2D-4A45-865D-B0C0E561C0F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F9DD4B-CC2B-4869-A843-BF7A1CF94F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98DA5-0503-4985-962D-CB8E61A1555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C4915844-8494-4556-955F-BA916C3EB1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055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1FFDBD-AE02-4A73-B10C-B5A9C6EE378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E90578-3962-4C98-A513-A5468A78F7A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BCB94B-9E7F-47F2-9AB2-27EECAD0797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F06A4F55-BFF5-4D57-AE3D-0909967E28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1DE514-A5A7-464D-954B-586FD9A6FB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4051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052A7FF6-AE47-481C-8E6C-09F7AAF40F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648B9-7F00-483B-A309-CC9D2F357E3D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0CB51F60-D8B3-44C1-9A02-9BE27C66D1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8A4FC576-2BF8-4539-A4A5-E8526F3144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42E1D-66AF-4917-B0BF-66451644A0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70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AF61167C-2EFC-4302-9443-1912528BF79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08E90A-6F39-4E44-9CF3-70F04FBDF22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1337A6-F77C-466E-9371-9764C049E37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68A52D-0966-4C34-82BC-1FFBC132871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6F05FBC-27C7-440E-B895-3BD4A806BB1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309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B5FAB2-F91A-4630-B486-65D97CAB437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8FA4F2-AF25-4BAB-9064-AA45D2F5188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9C4625-9250-470A-B2C4-70FD0AE73D5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E81A2D8B-5097-4BB0-97A4-2BC748F47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B849F2-E503-4DF4-9294-7C0D189C31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65913"/>
            <a:ext cx="5867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A3AA544-E25F-4362-B7CB-38ADFC6774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A59A2-DBF8-40EE-8C26-C107DBD02E4F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EEE9875-3D45-4D0A-94AC-4F173BD945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5CBECC3-B674-476E-BEF3-029FA7800A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9C20-5E1A-42A7-8749-ECAA2F63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00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9520B-92FD-40EC-886B-66A3EA41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FF6465A-A526-44F6-9CB8-EED9DE4869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AE53-889F-4D72-B686-1A3681DE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83D6400-5452-44B5-B196-F9574515ED7E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743E-0D6F-4A2C-BE9F-94EF3CB6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E256-FCF3-406F-97DC-D093CDEF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F083FF-A57A-4DA0-B7BC-181AD736C1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  <p:sldLayoutId id="2147485239" r:id="rId11"/>
    <p:sldLayoutId id="2147485227" r:id="rId12"/>
    <p:sldLayoutId id="2147485240" r:id="rId13"/>
    <p:sldLayoutId id="2147485241" r:id="rId14"/>
    <p:sldLayoutId id="2147485228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2E876-88DF-4130-9776-BA59B3F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Data Mining</a:t>
            </a:r>
            <a:br>
              <a:rPr lang="en-US" sz="3200" dirty="0"/>
            </a:br>
            <a:r>
              <a:rPr lang="en-US" sz="3200" dirty="0"/>
              <a:t>Topic: </a:t>
            </a:r>
            <a:r>
              <a:rPr lang="en-US" altLang="zh-CN" sz="3200" dirty="0"/>
              <a:t>Nearest Neighbor Classifiers</a:t>
            </a:r>
            <a:endParaRPr lang="en-US" sz="3200" dirty="0"/>
          </a:p>
        </p:txBody>
      </p:sp>
      <p:sp>
        <p:nvSpPr>
          <p:cNvPr id="16387" name="Content Placeholder 5">
            <a:extLst>
              <a:ext uri="{FF2B5EF4-FFF2-40B4-BE49-F238E27FC236}">
                <a16:creationId xmlns:a16="http://schemas.microsoft.com/office/drawing/2014/main" id="{FA995344-3090-4D0F-9594-38E5D89BA2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 Angel Arul Jothi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FFBF9A-E65D-4293-9250-603A0101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15240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the following dataset. Use 3NN classifier and Euclidean distance metric to classify the test record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attribute values are as follows: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Attribute1 =3, Attribute2 = 7, Class label = 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43D94-EA4F-4399-A374-41FD879E307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279F8F-104D-4CB1-BAE4-42916F020D63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73D1B-70B4-4A6F-91CA-040A17077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57EC6106-C3AA-404F-8DC1-8EA2A729D7A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A11C0C-CF81-4518-A3A8-84613322DA7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C3C346-D641-48C5-8DD3-AF84DAFC53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338" y="180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61E5E5-5569-44B9-B1E5-48FAFC9F19EC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395663"/>
          <a:ext cx="609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4160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8790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5099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Attribute1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Attribute2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 label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5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8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64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>
            <a:extLst>
              <a:ext uri="{FF2B5EF4-FFF2-40B4-BE49-F238E27FC236}">
                <a16:creationId xmlns:a16="http://schemas.microsoft.com/office/drawing/2014/main" id="{85ADE9A5-CB69-4FFB-B48E-E1A1336F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77938"/>
            <a:ext cx="8507413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the following dataset. Use 3NN classifier and Euclidean distance metric to classify the test record t whose attribute values are as follows:  Attribute1 =3, Attribute2 = 7, Class label = ?</a:t>
            </a:r>
          </a:p>
          <a:p>
            <a:pPr fontAlgn="base">
              <a:spcAft>
                <a:spcPct val="0"/>
              </a:spcAf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between the test record and training samples</a:t>
            </a: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A8219-8DAF-401D-88B9-9ACD77B8234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279F8F-104D-4CB1-BAE4-42916F020D63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7CBF9-3D62-4C97-97EC-31AC829D32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6B3B2BE3-577E-41BC-A58B-4DD33994B85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6D0893-D501-47A0-B11A-7726360A182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9CD85ED-CCB8-435C-8AB6-ACA2A4E24D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0850" y="1349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9034A4-ACF4-4B30-BE8A-682E386A941A}"/>
              </a:ext>
            </a:extLst>
          </p:cNvPr>
          <p:cNvGraphicFramePr>
            <a:graphicFrameLocks noGrp="1"/>
          </p:cNvGraphicFramePr>
          <p:nvPr/>
        </p:nvGraphicFramePr>
        <p:xfrm>
          <a:off x="1004305" y="3563872"/>
          <a:ext cx="7287787" cy="2412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295">
                  <a:extLst>
                    <a:ext uri="{9D8B030D-6E8A-4147-A177-3AD203B41FA5}">
                      <a16:colId xmlns:a16="http://schemas.microsoft.com/office/drawing/2014/main" val="366141603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58790841"/>
                    </a:ext>
                  </a:extLst>
                </a:gridCol>
                <a:gridCol w="2958092">
                  <a:extLst>
                    <a:ext uri="{9D8B030D-6E8A-4147-A177-3AD203B41FA5}">
                      <a16:colId xmlns:a16="http://schemas.microsoft.com/office/drawing/2014/main" val="455099455"/>
                    </a:ext>
                  </a:extLst>
                </a:gridCol>
              </a:tblGrid>
              <a:tr h="47472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7925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stretch>
                        <a:fillRect l="-93538" t="-177500" r="-646" b="-3275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6354345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stretch>
                        <a:fillRect l="-93538" t="-277500" r="-646" b="-2275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4245580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stretch>
                        <a:fillRect l="-93538" t="-382278" r="-646" b="-13038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522887475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blipFill>
                      <a:blip r:embed="rId2"/>
                      <a:stretch>
                        <a:fillRect l="-93538" t="-476250" r="-646" b="-2875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5998064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>
            <a:extLst>
              <a:ext uri="{FF2B5EF4-FFF2-40B4-BE49-F238E27FC236}">
                <a16:creationId xmlns:a16="http://schemas.microsoft.com/office/drawing/2014/main" id="{74E64975-3D64-45C9-94C6-683CE258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0013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the following dataset. Use 3NN classifier and Euclidean distance metric to classify the test record t whose attribute values are as follows:  Attribute1 =3, Attribute2 = 7, Class label = ?</a:t>
            </a:r>
          </a:p>
          <a:p>
            <a:pPr fontAlgn="base">
              <a:spcAft>
                <a:spcPct val="0"/>
              </a:spcAf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Step 2: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Arrange the distances in increasing order</a:t>
            </a: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C8974-5321-45DF-B5B8-91FD0A25A79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279F8F-104D-4CB1-BAE4-42916F020D63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D0EF2-4AC3-4719-99A3-199A1FB82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AD25490A-C457-497B-B56C-DE3366A2E30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BF87FC-4CD8-4CB1-9792-6D3A51F0E13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FA07C5-826B-4E4E-A230-582B8F8F78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0525" y="88900"/>
            <a:ext cx="62880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BD5937-07DD-4024-831C-F10EF120A97F}"/>
              </a:ext>
            </a:extLst>
          </p:cNvPr>
          <p:cNvGraphicFramePr>
            <a:graphicFrameLocks noGrp="1"/>
          </p:cNvGraphicFramePr>
          <p:nvPr/>
        </p:nvGraphicFramePr>
        <p:xfrm>
          <a:off x="822960" y="3699934"/>
          <a:ext cx="7363988" cy="23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014">
                  <a:extLst>
                    <a:ext uri="{9D8B030D-6E8A-4147-A177-3AD203B41FA5}">
                      <a16:colId xmlns:a16="http://schemas.microsoft.com/office/drawing/2014/main" val="3661416038"/>
                    </a:ext>
                  </a:extLst>
                </a:gridCol>
                <a:gridCol w="2099989">
                  <a:extLst>
                    <a:ext uri="{9D8B030D-6E8A-4147-A177-3AD203B41FA5}">
                      <a16:colId xmlns:a16="http://schemas.microsoft.com/office/drawing/2014/main" val="2458790841"/>
                    </a:ext>
                  </a:extLst>
                </a:gridCol>
                <a:gridCol w="2999985">
                  <a:extLst>
                    <a:ext uri="{9D8B030D-6E8A-4147-A177-3AD203B41FA5}">
                      <a16:colId xmlns:a16="http://schemas.microsoft.com/office/drawing/2014/main" val="4550994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Record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7925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145639" t="-102500" r="-811" b="-3275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8874529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145639" t="-202500" r="-811" b="-2275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46065193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145639" t="-306329" r="-811" b="-13038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6354345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stretch>
                        <a:fillRect l="-145639" t="-401250" r="-811" b="-2875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424558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>
            <a:extLst>
              <a:ext uri="{FF2B5EF4-FFF2-40B4-BE49-F238E27FC236}">
                <a16:creationId xmlns:a16="http://schemas.microsoft.com/office/drawing/2014/main" id="{DC4CB363-D682-47B9-A5EB-6E4151FA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507413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the following datatset. Use 3NN classifier and Euclidean distance metric to classify the test record t whose attribute values are as follows:  Attribute1 =3, Attribute2 = 7, Class label = ?</a:t>
            </a:r>
          </a:p>
          <a:p>
            <a:pPr fontAlgn="base">
              <a:spcAft>
                <a:spcPct val="0"/>
              </a:spcAf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Step 3: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Choose 3 (minimum distance) nearest neighbors</a:t>
            </a: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2136C-F1D3-4332-B9AE-B002DFAA228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279F8F-104D-4CB1-BAE4-42916F020D63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BED66-5F2D-4F8D-8877-C436F65C6D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01CDD31D-6F96-496A-BDAF-4648D4413E5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FF56CA-B137-44B3-BE0A-E473DFB7B81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F2B5A1-2FC8-4C63-9056-5554D74DB3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8625" y="100013"/>
            <a:ext cx="62499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4A62B4-9A23-460E-A7EA-B96DC20240A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791592"/>
          <a:ext cx="8153402" cy="23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692">
                  <a:extLst>
                    <a:ext uri="{9D8B030D-6E8A-4147-A177-3AD203B41FA5}">
                      <a16:colId xmlns:a16="http://schemas.microsoft.com/office/drawing/2014/main" val="3661416038"/>
                    </a:ext>
                  </a:extLst>
                </a:gridCol>
                <a:gridCol w="1763378">
                  <a:extLst>
                    <a:ext uri="{9D8B030D-6E8A-4147-A177-3AD203B41FA5}">
                      <a16:colId xmlns:a16="http://schemas.microsoft.com/office/drawing/2014/main" val="2458790841"/>
                    </a:ext>
                  </a:extLst>
                </a:gridCol>
                <a:gridCol w="3821332">
                  <a:extLst>
                    <a:ext uri="{9D8B030D-6E8A-4147-A177-3AD203B41FA5}">
                      <a16:colId xmlns:a16="http://schemas.microsoft.com/office/drawing/2014/main" val="45509945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Record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7925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93471" t="-102500" r="-637" b="-3275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8874529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93471" t="-202500" r="-637" b="-2275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46065193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93471" t="-306329" r="-637" b="-13038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266354345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stretch>
                        <a:fillRect l="-93471" t="-401250" r="-637" b="-2875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424558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CA22081F-0568-4440-B6F0-67D97DB4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the following datatset. Use 3NN classifier and Euclidean distance metric to classify the test record t whose attribute values are as follows:  Attribute1 =3, Attribute2 = 7, Class label = ?</a:t>
            </a:r>
          </a:p>
          <a:p>
            <a:pPr fontAlgn="base">
              <a:spcAft>
                <a:spcPct val="0"/>
              </a:spcAf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A5B21-EBE1-4210-B174-6C5A9DB6DCE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279F8F-104D-4CB1-BAE4-42916F020D63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42358-3387-4A44-814E-8FADE60507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29701" name="Slide Number Placeholder 4">
            <a:extLst>
              <a:ext uri="{FF2B5EF4-FFF2-40B4-BE49-F238E27FC236}">
                <a16:creationId xmlns:a16="http://schemas.microsoft.com/office/drawing/2014/main" id="{3D1399AB-8FFD-427A-AF0E-19DC9D2CBA2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652982-FA9A-4A28-BD57-1CE01DA6867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D878DA-6E95-4258-8CD1-5A24B603B6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873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CCF297-226F-4248-8007-49BC93760AE8}"/>
              </a:ext>
            </a:extLst>
          </p:cNvPr>
          <p:cNvGraphicFramePr>
            <a:graphicFrameLocks noGrp="1"/>
          </p:cNvGraphicFramePr>
          <p:nvPr/>
        </p:nvGraphicFramePr>
        <p:xfrm>
          <a:off x="152401" y="3547045"/>
          <a:ext cx="8839198" cy="2394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152">
                  <a:extLst>
                    <a:ext uri="{9D8B030D-6E8A-4147-A177-3AD203B41FA5}">
                      <a16:colId xmlns:a16="http://schemas.microsoft.com/office/drawing/2014/main" val="3661416038"/>
                    </a:ext>
                  </a:extLst>
                </a:gridCol>
                <a:gridCol w="1765728">
                  <a:extLst>
                    <a:ext uri="{9D8B030D-6E8A-4147-A177-3AD203B41FA5}">
                      <a16:colId xmlns:a16="http://schemas.microsoft.com/office/drawing/2014/main" val="2458790841"/>
                    </a:ext>
                  </a:extLst>
                </a:gridCol>
                <a:gridCol w="2858837">
                  <a:extLst>
                    <a:ext uri="{9D8B030D-6E8A-4147-A177-3AD203B41FA5}">
                      <a16:colId xmlns:a16="http://schemas.microsoft.com/office/drawing/2014/main" val="455099455"/>
                    </a:ext>
                  </a:extLst>
                </a:gridCol>
                <a:gridCol w="2062481">
                  <a:extLst>
                    <a:ext uri="{9D8B030D-6E8A-4147-A177-3AD203B41FA5}">
                      <a16:colId xmlns:a16="http://schemas.microsoft.com/office/drawing/2014/main" val="32398895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Record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7925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137313" t="-102500" r="-73134" b="-32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4529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137313" t="-202500" r="-73134" b="-22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065193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137313" t="-306329" r="-73134" b="-13038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54345"/>
                  </a:ext>
                </a:extLst>
              </a:tr>
              <a:tr h="4844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2"/>
                      <a:stretch>
                        <a:fillRect l="-137313" t="-401250" r="-73134" b="-2875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5580"/>
                  </a:ext>
                </a:extLst>
              </a:tr>
            </a:tbl>
          </a:graphicData>
        </a:graphic>
      </p:graphicFrame>
      <p:sp>
        <p:nvSpPr>
          <p:cNvPr id="29704" name="TextBox 7">
            <a:extLst>
              <a:ext uri="{FF2B5EF4-FFF2-40B4-BE49-F238E27FC236}">
                <a16:creationId xmlns:a16="http://schemas.microsoft.com/office/drawing/2014/main" id="{9D142396-6E25-4B60-9AB5-65D79BC67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5942013"/>
            <a:ext cx="5803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test sample is given the class label as Yes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3282CFDD-3183-47F1-A664-B288D85E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8" y="1455738"/>
            <a:ext cx="49530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value of k: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k is too small, then the nearest-neighbor classifier may be susceptible to noise/spurious data (overfitting)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k is too large, the nearest-neighbor classifier may misclassify the test instance because its list of nearest neighbors may include data points that are located far away from its neighborhood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4255-B108-4ADC-99B3-CCD268FB851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D8EB-1680-4838-9F2C-AE0E58CDC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F1C0424B-908B-4B68-A2B7-43C572EE088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577C4D-3754-49B6-BC2D-F17867E656E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F3143-0C81-4446-9CFE-6C6FE3BCE8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5763" y="76200"/>
            <a:ext cx="62928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  <p:graphicFrame>
        <p:nvGraphicFramePr>
          <p:cNvPr id="30727" name="Object 4">
            <a:extLst>
              <a:ext uri="{FF2B5EF4-FFF2-40B4-BE49-F238E27FC236}">
                <a16:creationId xmlns:a16="http://schemas.microsoft.com/office/drawing/2014/main" id="{515744C6-D079-4DF2-A209-23A0C9D09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133600"/>
          <a:ext cx="3738563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33600"/>
                        <a:ext cx="3738563" cy="317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528EC7C2-2010-45DA-9935-05D53BA5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524000"/>
            <a:ext cx="8229600" cy="4525963"/>
          </a:xfrm>
        </p:spPr>
        <p:txBody>
          <a:bodyPr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an appropriate value of k</a:t>
            </a: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k = 1</a:t>
            </a: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test set to estimate the error rate of the classifier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can be repeated each time by incrementing k to allow for one more neighbor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 value that gives the minimum error rate may be selected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9AF91E58-5169-4080-BABE-A9C8D67DDB9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86DD78-E14D-4353-B0B0-D457D30B769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7CA70651-173C-445B-8B69-A888D1CDBF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0513" y="106363"/>
            <a:ext cx="6262687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C8792996-30E1-4EF9-BD0A-AB4268D3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30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between two points: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</a:p>
          <a:p>
            <a:pPr lvl="1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L1 (</a:t>
            </a:r>
            <a:r>
              <a:rPr lang="en-US" altLang="en-US">
                <a:cs typeface="Times New Roman" panose="02020603050405020304" pitchFamily="18" charset="0"/>
              </a:rPr>
              <a:t>Manhattan)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L2, </a:t>
            </a:r>
            <a:r>
              <a:rPr lang="en-US" altLang="en-US">
                <a:cs typeface="Times New Roman" panose="02020603050405020304" pitchFamily="18" charset="0"/>
              </a:rPr>
              <a:t>L</a:t>
            </a:r>
            <a:r>
              <a:rPr lang="en-US" altLang="en-US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norms can be explored</a:t>
            </a:r>
          </a:p>
          <a:p>
            <a:pPr lvl="1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C1B62-A8BD-4330-94E1-90D6802A585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B721-31FD-4D80-976C-F76E42FFD4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5D202BB3-DE70-445B-81A6-2D6CCA4F82E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0C6623-FD55-4D74-8C9F-88AB93F9011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28BFA-929B-4226-BA22-F6DB17C6F1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06363"/>
            <a:ext cx="622141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  <p:graphicFrame>
        <p:nvGraphicFramePr>
          <p:cNvPr id="32775" name="Object 4">
            <a:extLst>
              <a:ext uri="{FF2B5EF4-FFF2-40B4-BE49-F238E27FC236}">
                <a16:creationId xmlns:a16="http://schemas.microsoft.com/office/drawing/2014/main" id="{5F2109B6-B0CE-42DB-855F-8CDF43E5D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2514600"/>
          <a:ext cx="487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514600"/>
                        <a:ext cx="487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68A96E15-7CC9-40A7-963D-102681E02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class from nearest neighbor list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Take the majority vote of class labels among the k-nearest neighbors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every neighbor has the same impact on the classification</a:t>
            </a:r>
          </a:p>
          <a:p>
            <a:pPr lvl="2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B531-7551-47C2-9B0D-4CE27C55DD1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6A7A-19AF-4C94-8D99-606C1DF0DF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F0D4D336-961E-4411-86BC-EE20A011009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46A3C2-81B8-4C8F-92B0-361D45749FE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19CFB-3FEE-43D0-958D-7B29CA7A16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5613" y="106363"/>
            <a:ext cx="6223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FA6C72A0-B7D6-4E95-A848-924F10DE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Nearest-neighbor classifiers can also be used for numeric prediction (regression)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classifier returns the average value of the real-valued labels associated with the k-nearest neighbors of the unknown tuple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FC88-B6FF-46A9-87CE-A50F66A972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A07A-D0CF-41ED-A11A-F666D3A9F1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DE3B4058-87D6-4CAB-A530-1B18C494A83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4AB73-F62B-4A48-B6EC-4381D178A22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6ADE2-EA3C-4963-9D56-C3F2CF7C46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20650"/>
            <a:ext cx="6248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BCBBF-83C7-4359-9D8B-A5B4A031C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charset="0"/>
                <a:cs typeface="Arial" charset="0"/>
              </a:rPr>
              <a:t>Text Book Chapter 5</a:t>
            </a:r>
          </a:p>
          <a:p>
            <a:pPr>
              <a:defRPr/>
            </a:pPr>
            <a:r>
              <a:rPr lang="en-US" sz="2400" dirty="0"/>
              <a:t>Section 5.2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837678D1-7E5A-41F7-9D90-33969DC4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Normalizing attributes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may have to be normalized to prevent distance measures from being dominated by one of the attributes which has large value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Ex: features: age, income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Min-max normalization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Z-score</a:t>
            </a:r>
          </a:p>
          <a:p>
            <a:pPr lvl="2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08E5C-F904-4AB1-8485-6978E439ED9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676B8-BC8B-4DF3-A0BA-198BED59A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3E866D18-5923-49D4-B225-E6987703F6D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DBC192-3A1D-4911-8C59-90E58C83C64C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EE00D-62E1-4173-8711-56E407B764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80975"/>
            <a:ext cx="637381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6053247B-56C4-40AA-AA6D-AD882586A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Removing irrelevant and redundant attributes has shown to improve 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costs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AF61-0737-4EF1-83EB-8BD23198A4A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881B-99C2-4F43-BADF-FE1A2F1B60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96755A50-62BE-4C58-9A86-B83F87C4B77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EB516A-0D0A-4879-AEC5-9EFA29581E4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13E26-AD07-48B3-AF44-C1AD219E80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1313" y="76200"/>
            <a:ext cx="6211887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6202E0F0-A883-4F00-8860-E3E1C71FA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524375"/>
          </a:xfrm>
        </p:spPr>
        <p:txBody>
          <a:bodyPr lIns="92075" tIns="46038" rIns="92075" bIns="46038"/>
          <a:lstStyle/>
          <a:p>
            <a:pPr fontAlgn="base">
              <a:lnSpc>
                <a:spcPct val="90000"/>
              </a:lnSpc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Distance-weighted nearest neighbor algorithm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the contribution of each of the k neighbors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their distance to the query point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90000"/>
              </a:lnSpc>
              <a:spcAft>
                <a:spcPct val="0"/>
              </a:spcAft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greater weight to closer neighbors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B1C6-D2CA-4192-81C2-9977F89DAC6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0E5D-420A-406C-95E2-9BFFF608DA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37893" name="Slide Number Placeholder 5">
            <a:extLst>
              <a:ext uri="{FF2B5EF4-FFF2-40B4-BE49-F238E27FC236}">
                <a16:creationId xmlns:a16="http://schemas.microsoft.com/office/drawing/2014/main" id="{5A7A56B9-DD79-4226-905C-620F53F198C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81B72-1DB6-472B-B948-FD382692E19B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3D58E-5ADC-4314-B26A-5A8099E138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8731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  <p:graphicFrame>
        <p:nvGraphicFramePr>
          <p:cNvPr id="37895" name="Object 4">
            <a:extLst>
              <a:ext uri="{FF2B5EF4-FFF2-40B4-BE49-F238E27FC236}">
                <a16:creationId xmlns:a16="http://schemas.microsoft.com/office/drawing/2014/main" id="{634748F1-CC48-4245-85FC-FC1D3B4E8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200400"/>
          <a:ext cx="147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3" imgW="1473200" imgH="685800" progId="Equation.3">
                  <p:embed/>
                </p:oleObj>
              </mc:Choice>
              <mc:Fallback>
                <p:oleObj name="Equation" r:id="rId3" imgW="14732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147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9E284796-5989-40D9-8F08-A987DEF4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fontAlgn="base">
              <a:lnSpc>
                <a:spcPct val="80000"/>
              </a:lnSpc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Instances map to points in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than 20 features (attributes) per instance, typically normalized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Lots of training data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Training is very fast 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 not loose information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Slow at query time 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Easily fooled by irrelevant features (attributes)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609DA5EB-28B8-41AC-BC54-2C28AFF8D5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6D19E-8386-4CB3-9B37-A15D59441BDD}" type="slidenum">
              <a:rPr lang="zh-CN" altLang="en-US" sz="1200" smtClean="0">
                <a:latin typeface="Tahoma" panose="020B0604030504040204" pitchFamily="34" charset="0"/>
                <a:cs typeface="方正舒体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latin typeface="Tahoma" panose="020B0604030504040204" pitchFamily="34" charset="0"/>
              <a:cs typeface="方正舒体"/>
            </a:endParaRPr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CB941853-3612-47C7-8635-853C40D97D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76200"/>
            <a:ext cx="5943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Nearest Neighbors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FFBF9A-E65D-4293-9250-603A0101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1447800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dataset. Use distance weighted 3NN classifier and a weighting scheme of the reciprocal of the squared Euclidean distance to classify the test record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attribute values are: Attribute1 =3, Attribute2 = 7, Class label = ?. </a:t>
            </a:r>
            <a:r>
              <a:rPr lang="en-US" dirty="0"/>
              <a:t>Use Euclidean distance to find the neighbors.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43D94-EA4F-4399-A374-41FD879E307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279F8F-104D-4CB1-BAE4-42916F020D63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73D1B-70B4-4A6F-91CA-040A17077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03152247-1BBE-4B02-B6CA-74761B5FA71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EE032-CD9A-497B-A160-D01426998D2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C3C346-D641-48C5-8DD3-AF84DAFC53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338" y="180975"/>
            <a:ext cx="626427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Distance Weighted Nearest Neighbor classifier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Example1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61E5E5-5569-44B9-B1E5-48FAFC9F19EC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3395663"/>
          <a:ext cx="6096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4160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8790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5099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Attribute1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Attribute2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 label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5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8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3976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8C5C-96B8-4ADB-9E87-385ADF6E5F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Weighted Nearest Neighbor classifier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Example1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3AD5-47C8-4352-9BB7-67694F3152A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379C528-9A56-4828-A511-EE5E5E30845E}" type="datetime1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3B68-BD8E-4CF6-9289-AEEE5152AA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AFE37BF8-354A-42F1-BE16-19454DCFC62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5BD17E-981D-446D-8957-1CA432DB633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A6838E-1743-48C9-82A2-C40AB88C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55298"/>
              </p:ext>
            </p:extLst>
          </p:nvPr>
        </p:nvGraphicFramePr>
        <p:xfrm>
          <a:off x="304800" y="1516063"/>
          <a:ext cx="8610600" cy="3233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200">
                  <a:extLst>
                    <a:ext uri="{9D8B030D-6E8A-4147-A177-3AD203B41FA5}">
                      <a16:colId xmlns:a16="http://schemas.microsoft.com/office/drawing/2014/main" val="3807470907"/>
                    </a:ext>
                  </a:extLst>
                </a:gridCol>
                <a:gridCol w="1966200">
                  <a:extLst>
                    <a:ext uri="{9D8B030D-6E8A-4147-A177-3AD203B41FA5}">
                      <a16:colId xmlns:a16="http://schemas.microsoft.com/office/drawing/2014/main" val="763994717"/>
                    </a:ext>
                  </a:extLst>
                </a:gridCol>
                <a:gridCol w="1588200">
                  <a:extLst>
                    <a:ext uri="{9D8B030D-6E8A-4147-A177-3AD203B41FA5}">
                      <a16:colId xmlns:a16="http://schemas.microsoft.com/office/drawing/2014/main" val="3429744806"/>
                    </a:ext>
                  </a:extLst>
                </a:gridCol>
                <a:gridCol w="2073000">
                  <a:extLst>
                    <a:ext uri="{9D8B030D-6E8A-4147-A177-3AD203B41FA5}">
                      <a16:colId xmlns:a16="http://schemas.microsoft.com/office/drawing/2014/main" val="2221015899"/>
                    </a:ext>
                  </a:extLst>
                </a:gridCol>
                <a:gridCol w="1356000">
                  <a:extLst>
                    <a:ext uri="{9D8B030D-6E8A-4147-A177-3AD203B41FA5}">
                      <a16:colId xmlns:a16="http://schemas.microsoft.com/office/drawing/2014/main" val="2084187760"/>
                    </a:ext>
                  </a:extLst>
                </a:gridCol>
              </a:tblGrid>
              <a:tr h="765370">
                <a:tc>
                  <a:txBody>
                    <a:bodyPr/>
                    <a:lstStyle/>
                    <a:p>
                      <a:r>
                        <a:rPr lang="en-US" sz="2400" dirty="0"/>
                        <a:t>Train Record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Test Record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Euclidean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Weight 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reciprocal of the squared Euclidean distance)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 label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2704448341"/>
                  </a:ext>
                </a:extLst>
              </a:tr>
              <a:tr h="384892">
                <a:tc>
                  <a:txBody>
                    <a:bodyPr/>
                    <a:lstStyle/>
                    <a:p>
                      <a:r>
                        <a:rPr lang="en-US" sz="2400" dirty="0"/>
                        <a:t>7,7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1/16 = 0.0625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455124384"/>
                  </a:ext>
                </a:extLst>
              </a:tr>
              <a:tr h="458206">
                <a:tc>
                  <a:txBody>
                    <a:bodyPr/>
                    <a:lstStyle/>
                    <a:p>
                      <a:r>
                        <a:rPr lang="en-US" sz="2400" dirty="0"/>
                        <a:t>7,4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1/25 = 0.04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4185210721"/>
                  </a:ext>
                </a:extLst>
              </a:tr>
              <a:tr h="425217">
                <a:tc>
                  <a:txBody>
                    <a:bodyPr/>
                    <a:lstStyle/>
                    <a:p>
                      <a:r>
                        <a:rPr lang="en-GB" sz="2400" dirty="0"/>
                        <a:t>3,4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1/9 =0.11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2746071864"/>
                  </a:ext>
                </a:extLst>
              </a:tr>
              <a:tr h="458206">
                <a:tc>
                  <a:txBody>
                    <a:bodyPr/>
                    <a:lstStyle/>
                    <a:p>
                      <a:r>
                        <a:rPr lang="en-GB" sz="2400" dirty="0"/>
                        <a:t>1,4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1/13 =0.076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2192057210"/>
                  </a:ext>
                </a:extLst>
              </a:tr>
              <a:tr h="458206">
                <a:tc>
                  <a:txBody>
                    <a:bodyPr/>
                    <a:lstStyle/>
                    <a:p>
                      <a:r>
                        <a:rPr lang="en-US" sz="2400" dirty="0"/>
                        <a:t>8,5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5.39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1/29 =0.034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4052574065"/>
                  </a:ext>
                </a:extLst>
              </a:tr>
            </a:tbl>
          </a:graphicData>
        </a:graphic>
      </p:graphicFrame>
      <p:sp>
        <p:nvSpPr>
          <p:cNvPr id="41003" name="TextBox 8">
            <a:extLst>
              <a:ext uri="{FF2B5EF4-FFF2-40B4-BE49-F238E27FC236}">
                <a16:creationId xmlns:a16="http://schemas.microsoft.com/office/drawing/2014/main" id="{A4588483-02D5-45AB-B5B8-398975F4E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46638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Neighbours = (3,4) (1,4) (7,7)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for Yes class = 0.11 + 0.076 = 0.186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for No class = 0.0625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weight = 0.186. Predicted class for the test record is “Yes” </a:t>
            </a:r>
            <a:endParaRPr lang="en-AE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FFBF9A-E65D-4293-9250-603A0101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56494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dataset. Use distance weighted 5NN classifier and a weighting scheme of the reciprocal of the squared Euclidean distance to classify the test record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attribute values are: Attribute1 =3, Attribute2 = 7, Class label = ?. </a:t>
            </a:r>
            <a:r>
              <a:rPr lang="en-US" dirty="0"/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 of the squared Euclidean distance as weighting scheme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43D94-EA4F-4399-A374-41FD879E307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0279F8F-104D-4CB1-BAE4-42916F020D63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73D1B-70B4-4A6F-91CA-040A170773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03152247-1BBE-4B02-B6CA-74761B5FA71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EE032-CD9A-497B-A160-D01426998D2E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C3C346-D641-48C5-8DD3-AF84DAFC53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4338" y="180975"/>
            <a:ext cx="626427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Distance Weighted Nearest Neighbor classifier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Example2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61E5E5-5569-44B9-B1E5-48FAFC9F1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204465"/>
              </p:ext>
            </p:extLst>
          </p:nvPr>
        </p:nvGraphicFramePr>
        <p:xfrm>
          <a:off x="2895600" y="3352800"/>
          <a:ext cx="6096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614160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8790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5099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Attribute1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Attribute2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 label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5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8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0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3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44930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8C5C-96B8-4ADB-9E87-385ADF6E5F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Distance Weighted Nearest Neighbor classifier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Example2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3AD5-47C8-4352-9BB7-67694F3152A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379C528-9A56-4828-A511-EE5E5E30845E}" type="datetime1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3B68-BD8E-4CF6-9289-AEEE5152AA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AFE37BF8-354A-42F1-BE16-19454DCFC62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5BD17E-981D-446D-8957-1CA432DB633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A6838E-1743-48C9-82A2-C40AB88C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93666"/>
              </p:ext>
            </p:extLst>
          </p:nvPr>
        </p:nvGraphicFramePr>
        <p:xfrm>
          <a:off x="762000" y="1516063"/>
          <a:ext cx="7467600" cy="3292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0747090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7639947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210158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84187760"/>
                    </a:ext>
                  </a:extLst>
                </a:gridCol>
              </a:tblGrid>
              <a:tr h="823212">
                <a:tc>
                  <a:txBody>
                    <a:bodyPr/>
                    <a:lstStyle/>
                    <a:p>
                      <a:r>
                        <a:rPr lang="en-US" sz="2400" dirty="0"/>
                        <a:t>Train Record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Test Record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Weight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reciprocal of the squared Euclidean distance)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 label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2704448341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r>
                        <a:rPr lang="en-US" sz="2400" dirty="0"/>
                        <a:t>7,7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1/16 = 0.0625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455124384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r>
                        <a:rPr lang="en-US" sz="2400" dirty="0"/>
                        <a:t>7,4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1/25 = 0.04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4185210721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r>
                        <a:rPr lang="en-GB" sz="2400" dirty="0"/>
                        <a:t>3,4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1/9 =0.11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2746071864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r>
                        <a:rPr lang="en-GB" sz="2400" dirty="0"/>
                        <a:t>1,4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1/13 =0.076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Yes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2192057210"/>
                  </a:ext>
                </a:extLst>
              </a:tr>
              <a:tr h="457340">
                <a:tc>
                  <a:txBody>
                    <a:bodyPr/>
                    <a:lstStyle/>
                    <a:p>
                      <a:r>
                        <a:rPr lang="en-US" sz="2400" dirty="0"/>
                        <a:t>8,5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3,7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1/29 =0.034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</a:t>
                      </a:r>
                      <a:endParaRPr lang="en-A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4052574065"/>
                  </a:ext>
                </a:extLst>
              </a:tr>
            </a:tbl>
          </a:graphicData>
        </a:graphic>
      </p:graphicFrame>
      <p:sp>
        <p:nvSpPr>
          <p:cNvPr id="41003" name="TextBox 8">
            <a:extLst>
              <a:ext uri="{FF2B5EF4-FFF2-40B4-BE49-F238E27FC236}">
                <a16:creationId xmlns:a16="http://schemas.microsoft.com/office/drawing/2014/main" id="{A4588483-02D5-45AB-B5B8-398975F4E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46638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Weight for Yes class = 0.11 + 0.076 = 0.186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Weight for No class = 0.0625 + 0.04 + 0.034 = 0.1365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Maximum weight = 0.186. Predicted class for the test record is “Yes” </a:t>
            </a:r>
            <a:endParaRPr lang="en-AE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14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0B558E-B9EF-4E5D-AFAA-F23DDC115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052251"/>
              </p:ext>
            </p:extLst>
          </p:nvPr>
        </p:nvGraphicFramePr>
        <p:xfrm>
          <a:off x="1028700" y="1506394"/>
          <a:ext cx="7086600" cy="3078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7039243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049714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60044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0228031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r>
                        <a:rPr lang="en-GB" sz="2000" dirty="0"/>
                        <a:t>ID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SIZE ((FT)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PERIOD (SEC)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WIND SPEED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36810828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68532643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01150274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70973270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555309823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072985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286600224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66E9-DFAB-4B12-AAB3-CD91FA78F7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K-NN Regression – Example 1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14D-C4DB-427D-986E-71CC7F7018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379C528-9A56-4828-A511-EE5E5E30845E}" type="datetime1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68E4-6E79-4670-AC37-122B1F7D9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2031" name="Slide Number Placeholder 5">
            <a:extLst>
              <a:ext uri="{FF2B5EF4-FFF2-40B4-BE49-F238E27FC236}">
                <a16:creationId xmlns:a16="http://schemas.microsoft.com/office/drawing/2014/main" id="{F6EE2DB7-C3B9-425F-8B86-09A1A16C82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B469F-ED9E-49A9-912C-4A0EAC99AB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2032" name="TextBox 8">
            <a:extLst>
              <a:ext uri="{FF2B5EF4-FFF2-40B4-BE49-F238E27FC236}">
                <a16:creationId xmlns:a16="http://schemas.microsoft.com/office/drawing/2014/main" id="{ED963468-AEC7-4B59-A431-778C7FDD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733925"/>
            <a:ext cx="90312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The table represent a dataset that was used to create a 3-NN model to predict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wind speed. Assuming the model uses Manhattan distance to find nearest </a:t>
            </a:r>
            <a:r>
              <a:rPr lang="en-GB" altLang="en-US" sz="2000" dirty="0" err="1"/>
              <a:t>neighbors</a:t>
            </a:r>
            <a:r>
              <a:rPr lang="en-GB" altLang="en-US" sz="2000" dirty="0"/>
              <a:t>, what prediction will the model return for the query instance.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Q1: WAVE SIZE = 8, WAVE PERIOD = 15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0B558E-B9EF-4E5D-AFAA-F23DDC115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757230"/>
              </p:ext>
            </p:extLst>
          </p:nvPr>
        </p:nvGraphicFramePr>
        <p:xfrm>
          <a:off x="1028700" y="1506394"/>
          <a:ext cx="7086601" cy="3078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085">
                  <a:extLst>
                    <a:ext uri="{9D8B030D-6E8A-4147-A177-3AD203B41FA5}">
                      <a16:colId xmlns:a16="http://schemas.microsoft.com/office/drawing/2014/main" val="207039243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604971404"/>
                    </a:ext>
                  </a:extLst>
                </a:gridCol>
                <a:gridCol w="1814170">
                  <a:extLst>
                    <a:ext uri="{9D8B030D-6E8A-4147-A177-3AD203B41FA5}">
                      <a16:colId xmlns:a16="http://schemas.microsoft.com/office/drawing/2014/main" val="3960044950"/>
                    </a:ext>
                  </a:extLst>
                </a:gridCol>
                <a:gridCol w="1814170">
                  <a:extLst>
                    <a:ext uri="{9D8B030D-6E8A-4147-A177-3AD203B41FA5}">
                      <a16:colId xmlns:a16="http://schemas.microsoft.com/office/drawing/2014/main" val="363145622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540228031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r>
                        <a:rPr lang="en-GB" sz="2000" dirty="0"/>
                        <a:t>ID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SIZE ((FT)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PERIOD (SEC)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A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WIND SPEED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36810828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AE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68532643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01150274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AE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70973270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E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555309823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072985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286600224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66E9-DFAB-4B12-AAB3-CD91FA78F7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K-NN Regression – Example 1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14D-C4DB-427D-986E-71CC7F7018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379C528-9A56-4828-A511-EE5E5E30845E}" type="datetime1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68E4-6E79-4670-AC37-122B1F7D9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2031" name="Slide Number Placeholder 5">
            <a:extLst>
              <a:ext uri="{FF2B5EF4-FFF2-40B4-BE49-F238E27FC236}">
                <a16:creationId xmlns:a16="http://schemas.microsoft.com/office/drawing/2014/main" id="{F6EE2DB7-C3B9-425F-8B86-09A1A16C82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B469F-ED9E-49A9-912C-4A0EAC99AB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F07A-AA7B-4D71-8043-C39F73DB230C}"/>
              </a:ext>
            </a:extLst>
          </p:cNvPr>
          <p:cNvSpPr txBox="1"/>
          <p:nvPr/>
        </p:nvSpPr>
        <p:spPr>
          <a:xfrm>
            <a:off x="1028700" y="4953000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Nearest </a:t>
            </a:r>
            <a:r>
              <a:rPr lang="en-GB" dirty="0" err="1"/>
              <a:t>neighbors</a:t>
            </a:r>
            <a:r>
              <a:rPr lang="en-GB" dirty="0"/>
              <a:t> are IDs 1, 3, 4</a:t>
            </a:r>
          </a:p>
          <a:p>
            <a:r>
              <a:rPr lang="en-GB" dirty="0"/>
              <a:t>Predicted wind speed = (5 + 4 + 3)/3 = 4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3998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6">
            <a:extLst>
              <a:ext uri="{FF2B5EF4-FFF2-40B4-BE49-F238E27FC236}">
                <a16:creationId xmlns:a16="http://schemas.microsoft.com/office/drawing/2014/main" id="{9A113FA2-7BCE-4B09-A986-85408F547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138" y="1600200"/>
            <a:ext cx="6029325" cy="40084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B07E-BC09-4B18-8314-7AEAA3396AC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0629-C078-4AA5-905B-8C5E025048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835F1729-6E51-4C71-849B-E01F31CAB8D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730B6-1F15-43BE-9A76-C4042AB7ED9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349D-30A9-4B76-AB23-EFCDAB5052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7038" y="90488"/>
            <a:ext cx="60198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Classification framework</a:t>
            </a:r>
          </a:p>
        </p:txBody>
      </p:sp>
      <p:sp>
        <p:nvSpPr>
          <p:cNvPr id="18439" name="TextBox 7">
            <a:extLst>
              <a:ext uri="{FF2B5EF4-FFF2-40B4-BE49-F238E27FC236}">
                <a16:creationId xmlns:a16="http://schemas.microsoft.com/office/drawing/2014/main" id="{9DC68F2D-156E-49ED-9DBE-92B07711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014538"/>
            <a:ext cx="1905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inductive step </a:t>
            </a:r>
            <a:r>
              <a:rPr lang="en-US" altLang="en-US" sz="1800"/>
              <a:t>construct classification model from data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deductive step </a:t>
            </a:r>
            <a:r>
              <a:rPr lang="en-US" altLang="en-US" sz="1800"/>
              <a:t>apply the model to test examples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0B558E-B9EF-4E5D-AFAA-F23DDC115B8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8700" y="1506394"/>
          <a:ext cx="7086600" cy="3078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7039243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049714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60044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0228031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r>
                        <a:rPr lang="en-GB" sz="2000" dirty="0"/>
                        <a:t>ID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SIZE ((FT)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PERIOD (SEC)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WIND SPEED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36810828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68532643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01150274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70973270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555309823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072985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286600224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66E9-DFAB-4B12-AAB3-CD91FA78F7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K-NN Regression – Example 2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14D-C4DB-427D-986E-71CC7F7018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379C528-9A56-4828-A511-EE5E5E30845E}" type="datetime1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68E4-6E79-4670-AC37-122B1F7D9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2031" name="Slide Number Placeholder 5">
            <a:extLst>
              <a:ext uri="{FF2B5EF4-FFF2-40B4-BE49-F238E27FC236}">
                <a16:creationId xmlns:a16="http://schemas.microsoft.com/office/drawing/2014/main" id="{F6EE2DB7-C3B9-425F-8B86-09A1A16C82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B469F-ED9E-49A9-912C-4A0EAC99AB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2032" name="TextBox 8">
            <a:extLst>
              <a:ext uri="{FF2B5EF4-FFF2-40B4-BE49-F238E27FC236}">
                <a16:creationId xmlns:a16="http://schemas.microsoft.com/office/drawing/2014/main" id="{ED963468-AEC7-4B59-A431-778C7FDD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733925"/>
            <a:ext cx="90312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Consider the dataset given above. Use distance weighted 3-NN classifier and a weighting scheme of the reciprocal of the Manhattan distance to classify the test record. Use Manhattan distance to find the neighbors.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Q1: WAVE SIZE = 8, WAVE PERIOD = 15</a:t>
            </a:r>
          </a:p>
        </p:txBody>
      </p:sp>
    </p:spTree>
    <p:extLst>
      <p:ext uri="{BB962C8B-B14F-4D97-AF65-F5344CB8AC3E}">
        <p14:creationId xmlns:p14="http://schemas.microsoft.com/office/powerpoint/2010/main" val="403312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0B558E-B9EF-4E5D-AFAA-F23DDC115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660910"/>
              </p:ext>
            </p:extLst>
          </p:nvPr>
        </p:nvGraphicFramePr>
        <p:xfrm>
          <a:off x="331787" y="1569846"/>
          <a:ext cx="7086601" cy="338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01">
                  <a:extLst>
                    <a:ext uri="{9D8B030D-6E8A-4147-A177-3AD203B41FA5}">
                      <a16:colId xmlns:a16="http://schemas.microsoft.com/office/drawing/2014/main" val="2070392436"/>
                    </a:ext>
                  </a:extLst>
                </a:gridCol>
                <a:gridCol w="1128439">
                  <a:extLst>
                    <a:ext uri="{9D8B030D-6E8A-4147-A177-3AD203B41FA5}">
                      <a16:colId xmlns:a16="http://schemas.microsoft.com/office/drawing/2014/main" val="2604971404"/>
                    </a:ext>
                  </a:extLst>
                </a:gridCol>
                <a:gridCol w="1444403">
                  <a:extLst>
                    <a:ext uri="{9D8B030D-6E8A-4147-A177-3AD203B41FA5}">
                      <a16:colId xmlns:a16="http://schemas.microsoft.com/office/drawing/2014/main" val="3960044950"/>
                    </a:ext>
                  </a:extLst>
                </a:gridCol>
                <a:gridCol w="1444403">
                  <a:extLst>
                    <a:ext uri="{9D8B030D-6E8A-4147-A177-3AD203B41FA5}">
                      <a16:colId xmlns:a16="http://schemas.microsoft.com/office/drawing/2014/main" val="363145622"/>
                    </a:ext>
                  </a:extLst>
                </a:gridCol>
                <a:gridCol w="1444403">
                  <a:extLst>
                    <a:ext uri="{9D8B030D-6E8A-4147-A177-3AD203B41FA5}">
                      <a16:colId xmlns:a16="http://schemas.microsoft.com/office/drawing/2014/main" val="267902630"/>
                    </a:ext>
                  </a:extLst>
                </a:gridCol>
                <a:gridCol w="902752">
                  <a:extLst>
                    <a:ext uri="{9D8B030D-6E8A-4147-A177-3AD203B41FA5}">
                      <a16:colId xmlns:a16="http://schemas.microsoft.com/office/drawing/2014/main" val="2540228031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r>
                        <a:rPr lang="en-GB" sz="2000" dirty="0"/>
                        <a:t>ID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SIZE ((FT)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PERIOD (SEC)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  <a:endParaRPr lang="en-A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en-A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WIND SPEED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36810828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AE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AE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68532643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01150274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AE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AE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70973270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AE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AE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555309823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072985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286600224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66E9-DFAB-4B12-AAB3-CD91FA78F7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K-NN Regression – Example 2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14D-C4DB-427D-986E-71CC7F7018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379C528-9A56-4828-A511-EE5E5E30845E}" type="datetime1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68E4-6E79-4670-AC37-122B1F7D9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2031" name="Slide Number Placeholder 5">
            <a:extLst>
              <a:ext uri="{FF2B5EF4-FFF2-40B4-BE49-F238E27FC236}">
                <a16:creationId xmlns:a16="http://schemas.microsoft.com/office/drawing/2014/main" id="{F6EE2DB7-C3B9-425F-8B86-09A1A16C82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B469F-ED9E-49A9-912C-4A0EAC99AB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F07A-AA7B-4D71-8043-C39F73DB230C}"/>
              </a:ext>
            </a:extLst>
          </p:cNvPr>
          <p:cNvSpPr txBox="1"/>
          <p:nvPr/>
        </p:nvSpPr>
        <p:spPr>
          <a:xfrm>
            <a:off x="685801" y="4953000"/>
            <a:ext cx="812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Nearest neighbours are IDs 1, 3, 4</a:t>
            </a:r>
          </a:p>
          <a:p>
            <a:r>
              <a:rPr lang="en-GB" dirty="0"/>
              <a:t>Weight = 0.5, 0.17.0.25</a:t>
            </a:r>
          </a:p>
          <a:p>
            <a:r>
              <a:rPr lang="en-GB" dirty="0"/>
              <a:t>Predicted wind speed = (5*0.5 + 4 * 0.17+ 3*0.25 )/ (0.5 +0.17 + 0.25) = 4.27</a:t>
            </a:r>
            <a:endParaRPr lang="en-A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656EE-0C0D-4173-8B5D-D7A4DDD6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905000"/>
            <a:ext cx="1714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81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0B558E-B9EF-4E5D-AFAA-F23DDC115B8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8700" y="1506394"/>
          <a:ext cx="7086600" cy="3078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7039243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049714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600449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40228031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r>
                        <a:rPr lang="en-GB" sz="2000" dirty="0"/>
                        <a:t>ID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SIZE ((FT)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PERIOD (SEC)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WIND SPEED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36810828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68532643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01150274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70973270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555309823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072985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286600224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66E9-DFAB-4B12-AAB3-CD91FA78F7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K-NN Regression – Example 3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14D-C4DB-427D-986E-71CC7F7018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379C528-9A56-4828-A511-EE5E5E30845E}" type="datetime1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68E4-6E79-4670-AC37-122B1F7D9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2031" name="Slide Number Placeholder 5">
            <a:extLst>
              <a:ext uri="{FF2B5EF4-FFF2-40B4-BE49-F238E27FC236}">
                <a16:creationId xmlns:a16="http://schemas.microsoft.com/office/drawing/2014/main" id="{F6EE2DB7-C3B9-425F-8B86-09A1A16C82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B469F-ED9E-49A9-912C-4A0EAC99AB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2032" name="TextBox 8">
            <a:extLst>
              <a:ext uri="{FF2B5EF4-FFF2-40B4-BE49-F238E27FC236}">
                <a16:creationId xmlns:a16="http://schemas.microsoft.com/office/drawing/2014/main" id="{ED963468-AEC7-4B59-A431-778C7FDD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733925"/>
            <a:ext cx="90312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Consider the dataset given above. Use distance weighted 6-NN classifier and a weighting scheme of the reciprocal of the squared Euclidean distance to classify the test record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Q1: WAVE SIZE = 8, WAVE PERIOD = 15</a:t>
            </a:r>
          </a:p>
        </p:txBody>
      </p:sp>
    </p:spTree>
    <p:extLst>
      <p:ext uri="{BB962C8B-B14F-4D97-AF65-F5344CB8AC3E}">
        <p14:creationId xmlns:p14="http://schemas.microsoft.com/office/powerpoint/2010/main" val="276146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0B558E-B9EF-4E5D-AFAA-F23DDC115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363748"/>
              </p:ext>
            </p:extLst>
          </p:nvPr>
        </p:nvGraphicFramePr>
        <p:xfrm>
          <a:off x="310662" y="1529379"/>
          <a:ext cx="7086601" cy="3078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085">
                  <a:extLst>
                    <a:ext uri="{9D8B030D-6E8A-4147-A177-3AD203B41FA5}">
                      <a16:colId xmlns:a16="http://schemas.microsoft.com/office/drawing/2014/main" val="207039243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604971404"/>
                    </a:ext>
                  </a:extLst>
                </a:gridCol>
                <a:gridCol w="1814170">
                  <a:extLst>
                    <a:ext uri="{9D8B030D-6E8A-4147-A177-3AD203B41FA5}">
                      <a16:colId xmlns:a16="http://schemas.microsoft.com/office/drawing/2014/main" val="3960044950"/>
                    </a:ext>
                  </a:extLst>
                </a:gridCol>
                <a:gridCol w="1814170">
                  <a:extLst>
                    <a:ext uri="{9D8B030D-6E8A-4147-A177-3AD203B41FA5}">
                      <a16:colId xmlns:a16="http://schemas.microsoft.com/office/drawing/2014/main" val="363145622"/>
                    </a:ext>
                  </a:extLst>
                </a:gridCol>
                <a:gridCol w="1133856">
                  <a:extLst>
                    <a:ext uri="{9D8B030D-6E8A-4147-A177-3AD203B41FA5}">
                      <a16:colId xmlns:a16="http://schemas.microsoft.com/office/drawing/2014/main" val="2540228031"/>
                    </a:ext>
                  </a:extLst>
                </a:gridCol>
              </a:tblGrid>
              <a:tr h="700974">
                <a:tc>
                  <a:txBody>
                    <a:bodyPr/>
                    <a:lstStyle/>
                    <a:p>
                      <a:r>
                        <a:rPr lang="en-GB" sz="2000"/>
                        <a:t>ID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SIZE ((FT)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WAVE PERIOD (SEC)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en-A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WIND SPEED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36810828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AE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68532643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AE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9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701150274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AE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70973270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7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AE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555309823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30729855"/>
                  </a:ext>
                </a:extLst>
              </a:tr>
              <a:tr h="396198">
                <a:tc>
                  <a:txBody>
                    <a:bodyPr/>
                    <a:lstStyle/>
                    <a:p>
                      <a:r>
                        <a:rPr lang="en-GB" sz="2000" dirty="0"/>
                        <a:t>6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10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20</a:t>
                      </a:r>
                      <a:endParaRPr lang="en-AE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286600224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66E9-DFAB-4B12-AAB3-CD91FA78F7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K-NN Regression – Example 3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14D-C4DB-427D-986E-71CC7F7018C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379C528-9A56-4828-A511-EE5E5E30845E}" type="datetime1">
              <a:rPr lang="en-US" smtClean="0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68E4-6E79-4670-AC37-122B1F7D9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2031" name="Slide Number Placeholder 5">
            <a:extLst>
              <a:ext uri="{FF2B5EF4-FFF2-40B4-BE49-F238E27FC236}">
                <a16:creationId xmlns:a16="http://schemas.microsoft.com/office/drawing/2014/main" id="{F6EE2DB7-C3B9-425F-8B86-09A1A16C823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B469F-ED9E-49A9-912C-4A0EAC99AB9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F21AA-B485-4DA8-8756-74229F3D8071}"/>
              </a:ext>
            </a:extLst>
          </p:cNvPr>
          <p:cNvSpPr txBox="1"/>
          <p:nvPr/>
        </p:nvSpPr>
        <p:spPr>
          <a:xfrm>
            <a:off x="21101" y="4789488"/>
            <a:ext cx="9095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prediction</a:t>
            </a:r>
            <a:r>
              <a:rPr lang="en-GB"/>
              <a:t>:4.66</a:t>
            </a:r>
            <a:endParaRPr lang="en-GB" dirty="0"/>
          </a:p>
          <a:p>
            <a:r>
              <a:rPr lang="en-GB" dirty="0"/>
              <a:t>Sum (Weight * Wind speed) = 5 * 0.25 + 9 * 0.007 + 4 * 0.04 + 3 * 0.1 + 10 * 0.004 + 20 * 0.005 = 1.25 + 0.06 +0.16+ 0.3+0.04+0.1 = 1.91</a:t>
            </a:r>
          </a:p>
          <a:p>
            <a:r>
              <a:rPr lang="en-GB" dirty="0"/>
              <a:t>Sum Weight = 0.409</a:t>
            </a:r>
          </a:p>
          <a:p>
            <a:endParaRPr lang="en-A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1D2D0-0C82-4288-AAC1-C9A2E936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536" y="1905000"/>
            <a:ext cx="1714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10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7">
            <a:extLst>
              <a:ext uri="{FF2B5EF4-FFF2-40B4-BE49-F238E27FC236}">
                <a16:creationId xmlns:a16="http://schemas.microsoft.com/office/drawing/2014/main" id="{5B3A0868-9042-49F9-86D3-BE7417AC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6600"/>
          </a:p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66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9C9-54FD-4B99-AE54-575A11CE10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80B8172-52AE-4649-8300-C2B58B694930}" type="datetime1">
              <a:rPr lang="en-US"/>
              <a:pPr>
                <a:defRPr/>
              </a:pPr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B0C3-F4F1-4D01-8255-81424A9845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3013" name="Slide Number Placeholder 5">
            <a:extLst>
              <a:ext uri="{FF2B5EF4-FFF2-40B4-BE49-F238E27FC236}">
                <a16:creationId xmlns:a16="http://schemas.microsoft.com/office/drawing/2014/main" id="{5FA96239-1542-4384-AC15-4FEC8B8437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167442-EC7A-4FD4-9440-B37CDB59C56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CF1FAA79-F895-4057-A80B-F8D82BFB8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Learners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training data is supplied eager learners learn a model that maps the input attributes to the class label Example: Decision trees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rule-based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Learners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training, the training examples are just stored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testing, the stored training samples are used to classify the test samples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based learners</a:t>
            </a:r>
          </a:p>
          <a:p>
            <a:pPr lvl="1" fontAlgn="base"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A5E9-9EC0-49EB-9642-77CC3D10B11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B7B6-2436-4B23-B855-EB51294ADB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A2812727-5543-476D-88FD-2B0E5329E75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038E91-3F17-44D1-9773-D1DCE85C7D7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63ABE-0D91-49F9-A442-02163F3A13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2263" y="134938"/>
            <a:ext cx="6154737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Types of learners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7213-CE45-4007-9361-4C52B496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35100"/>
            <a:ext cx="8229600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Rote-learner</a:t>
            </a:r>
          </a:p>
          <a:p>
            <a:pPr marL="675958" indent="-344488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Memorizes entire training data </a:t>
            </a:r>
          </a:p>
          <a:p>
            <a:pPr marL="675958" indent="-344488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test record is supplied, perform classification only if attributes of test record match one of the training examples exactly</a:t>
            </a:r>
          </a:p>
          <a:p>
            <a:pPr marL="675958" indent="-344488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test records may not be classified because they do not match any training example</a:t>
            </a:r>
          </a:p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</a:t>
            </a:r>
          </a:p>
          <a:p>
            <a:pPr marL="858838" lvl="1" indent="-344488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k “closest” points (nearest neighbors) for performing classification</a:t>
            </a:r>
          </a:p>
          <a:p>
            <a:pPr lvl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8B2E-B724-4AB9-9A1C-BE224D07ED0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BD77D-272A-403D-9F01-8352A5287A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8685F6E0-F75A-4ACC-B613-55A620F3751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02EB8A-E204-4D4F-BD60-EAC6C029985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940D5-51E7-4031-8030-0491D9CC8E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3375" y="87313"/>
            <a:ext cx="6143625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Examples of lazy learners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122E1696-5185-4343-89F2-AC8D3FCC0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Basic idea: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it walks like a duck, quacks like a duck, then it’s probably a duck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6B8D-0D39-4EFA-84DA-F1FD998D2D1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F7127-561E-4C8A-BFFE-5CC29DB18B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1C5C76C6-7E6A-4963-8251-2BD99933FBB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B0278E-ED25-4D54-81A0-D6AB3E21188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F0E0B-7822-41D3-A469-DDEBB7091B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0363" y="107950"/>
            <a:ext cx="63182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  <p:grpSp>
        <p:nvGrpSpPr>
          <p:cNvPr id="21511" name="Group 40">
            <a:extLst>
              <a:ext uri="{FF2B5EF4-FFF2-40B4-BE49-F238E27FC236}">
                <a16:creationId xmlns:a16="http://schemas.microsoft.com/office/drawing/2014/main" id="{C1CFAF44-8F69-4ABB-ADAA-4DC4CC2CDEE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0400"/>
            <a:ext cx="8001000" cy="3048000"/>
            <a:chOff x="304800" y="2819400"/>
            <a:chExt cx="8229600" cy="3429000"/>
          </a:xfrm>
        </p:grpSpPr>
        <p:grpSp>
          <p:nvGrpSpPr>
            <p:cNvPr id="21512" name="Group 4">
              <a:extLst>
                <a:ext uri="{FF2B5EF4-FFF2-40B4-BE49-F238E27FC236}">
                  <a16:creationId xmlns:a16="http://schemas.microsoft.com/office/drawing/2014/main" id="{09638912-D6D6-4832-B33F-53AB0778EA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2819400"/>
              <a:ext cx="8229600" cy="3429000"/>
              <a:chOff x="192" y="1776"/>
              <a:chExt cx="5184" cy="2160"/>
            </a:xfrm>
          </p:grpSpPr>
          <p:pic>
            <p:nvPicPr>
              <p:cNvPr id="21526" name="Picture 5" descr="j0345807">
                <a:extLst>
                  <a:ext uri="{FF2B5EF4-FFF2-40B4-BE49-F238E27FC236}">
                    <a16:creationId xmlns:a16="http://schemas.microsoft.com/office/drawing/2014/main" id="{9F99EDBC-ED14-477F-83C2-564F93FC29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8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7" name="Picture 6" descr="j0239589">
                <a:extLst>
                  <a:ext uri="{FF2B5EF4-FFF2-40B4-BE49-F238E27FC236}">
                    <a16:creationId xmlns:a16="http://schemas.microsoft.com/office/drawing/2014/main" id="{2B0BE38F-F1E7-472F-A205-AA6F665B6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20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8" name="Picture 7" descr="j0350383">
                <a:extLst>
                  <a:ext uri="{FF2B5EF4-FFF2-40B4-BE49-F238E27FC236}">
                    <a16:creationId xmlns:a16="http://schemas.microsoft.com/office/drawing/2014/main" id="{3EEC3F10-9B94-4FD6-AA1F-08AE42DC15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4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29" name="Picture 8" descr="j0330631">
                <a:extLst>
                  <a:ext uri="{FF2B5EF4-FFF2-40B4-BE49-F238E27FC236}">
                    <a16:creationId xmlns:a16="http://schemas.microsoft.com/office/drawing/2014/main" id="{5FE7E2E1-2C51-4C93-83CB-535C7B5FC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3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0" name="Picture 9" descr="j0350389">
                <a:extLst>
                  <a:ext uri="{FF2B5EF4-FFF2-40B4-BE49-F238E27FC236}">
                    <a16:creationId xmlns:a16="http://schemas.microsoft.com/office/drawing/2014/main" id="{E9820EAA-7D7E-4788-B0BB-CB991FBEC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3168"/>
                <a:ext cx="624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1" name="Picture 10" descr="j0350356">
                <a:extLst>
                  <a:ext uri="{FF2B5EF4-FFF2-40B4-BE49-F238E27FC236}">
                    <a16:creationId xmlns:a16="http://schemas.microsoft.com/office/drawing/2014/main" id="{23DC6EAE-CD65-45F3-8E49-CF4BA48686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20" cy="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32" name="Oval 11">
                <a:extLst>
                  <a:ext uri="{FF2B5EF4-FFF2-40B4-BE49-F238E27FC236}">
                    <a16:creationId xmlns:a16="http://schemas.microsoft.com/office/drawing/2014/main" id="{E29F6CAF-407A-4E2C-A908-51F3FB0EC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2544" cy="216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b="1"/>
              </a:p>
            </p:txBody>
          </p:sp>
          <p:sp>
            <p:nvSpPr>
              <p:cNvPr id="21533" name="Text Box 12">
                <a:extLst>
                  <a:ext uri="{FF2B5EF4-FFF2-40B4-BE49-F238E27FC236}">
                    <a16:creationId xmlns:a16="http://schemas.microsoft.com/office/drawing/2014/main" id="{66D48650-BD46-4888-8BAF-8520A8587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3312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/>
                  <a:t>Training Records</a:t>
                </a:r>
              </a:p>
            </p:txBody>
          </p:sp>
          <p:sp>
            <p:nvSpPr>
              <p:cNvPr id="21534" name="Text Box 13">
                <a:extLst>
                  <a:ext uri="{FF2B5EF4-FFF2-40B4-BE49-F238E27FC236}">
                    <a16:creationId xmlns:a16="http://schemas.microsoft.com/office/drawing/2014/main" id="{3348FFA9-3061-45A0-ABE4-7593A84E05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064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/>
                  <a:t>Test Record</a:t>
                </a:r>
              </a:p>
            </p:txBody>
          </p:sp>
        </p:grpSp>
        <p:grpSp>
          <p:nvGrpSpPr>
            <p:cNvPr id="21513" name="Group 14">
              <a:extLst>
                <a:ext uri="{FF2B5EF4-FFF2-40B4-BE49-F238E27FC236}">
                  <a16:creationId xmlns:a16="http://schemas.microsoft.com/office/drawing/2014/main" id="{7625E41D-DE79-4124-AC10-77BB10AE5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048000"/>
              <a:ext cx="4572000" cy="2286000"/>
              <a:chOff x="1680" y="1920"/>
              <a:chExt cx="2880" cy="1440"/>
            </a:xfrm>
          </p:grpSpPr>
          <p:sp>
            <p:nvSpPr>
              <p:cNvPr id="21519" name="Text Box 15">
                <a:extLst>
                  <a:ext uri="{FF2B5EF4-FFF2-40B4-BE49-F238E27FC236}">
                    <a16:creationId xmlns:a16="http://schemas.microsoft.com/office/drawing/2014/main" id="{33C85B4E-61BE-4A69-B43E-2EBBADD21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/>
                  <a:t>Compute Distance</a:t>
                </a:r>
              </a:p>
            </p:txBody>
          </p:sp>
          <p:grpSp>
            <p:nvGrpSpPr>
              <p:cNvPr id="21520" name="Group 16">
                <a:extLst>
                  <a:ext uri="{FF2B5EF4-FFF2-40B4-BE49-F238E27FC236}">
                    <a16:creationId xmlns:a16="http://schemas.microsoft.com/office/drawing/2014/main" id="{EA56EE58-2D79-41C4-B7E9-4F369E82BD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256"/>
                <a:ext cx="2880" cy="1104"/>
                <a:chOff x="1680" y="2256"/>
                <a:chExt cx="2880" cy="1104"/>
              </a:xfrm>
            </p:grpSpPr>
            <p:sp>
              <p:nvSpPr>
                <p:cNvPr id="21521" name="Line 17">
                  <a:extLst>
                    <a:ext uri="{FF2B5EF4-FFF2-40B4-BE49-F238E27FC236}">
                      <a16:creationId xmlns:a16="http://schemas.microsoft.com/office/drawing/2014/main" id="{21938D0B-C548-4FA1-9EF1-4D5ECCEF6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256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21522" name="Line 18">
                  <a:extLst>
                    <a:ext uri="{FF2B5EF4-FFF2-40B4-BE49-F238E27FC236}">
                      <a16:creationId xmlns:a16="http://schemas.microsoft.com/office/drawing/2014/main" id="{100F3C81-F5D2-461A-ADB7-1D5A6F2F2B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2880"/>
                  <a:ext cx="2016" cy="4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21523" name="Line 19">
                  <a:extLst>
                    <a:ext uri="{FF2B5EF4-FFF2-40B4-BE49-F238E27FC236}">
                      <a16:creationId xmlns:a16="http://schemas.microsoft.com/office/drawing/2014/main" id="{94413ABC-2318-4654-8CF8-354701C54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28" y="3072"/>
                  <a:ext cx="1584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21524" name="Line 20">
                  <a:extLst>
                    <a:ext uri="{FF2B5EF4-FFF2-40B4-BE49-F238E27FC236}">
                      <a16:creationId xmlns:a16="http://schemas.microsoft.com/office/drawing/2014/main" id="{AEA86920-17EE-4EA4-A097-995F4D060D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2832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21525" name="Line 21">
                  <a:extLst>
                    <a:ext uri="{FF2B5EF4-FFF2-40B4-BE49-F238E27FC236}">
                      <a16:creationId xmlns:a16="http://schemas.microsoft.com/office/drawing/2014/main" id="{AB4D4746-EDB6-48BA-B2D2-89D1F6322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352"/>
                  <a:ext cx="2544" cy="52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E"/>
                </a:p>
              </p:txBody>
            </p:sp>
          </p:grpSp>
        </p:grpSp>
        <p:grpSp>
          <p:nvGrpSpPr>
            <p:cNvPr id="21514" name="Group 22">
              <a:extLst>
                <a:ext uri="{FF2B5EF4-FFF2-40B4-BE49-F238E27FC236}">
                  <a16:creationId xmlns:a16="http://schemas.microsoft.com/office/drawing/2014/main" id="{597B80AB-624C-4D0E-BCB3-67E0345A1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600" y="4572000"/>
              <a:ext cx="3352800" cy="1327150"/>
              <a:chOff x="2544" y="2880"/>
              <a:chExt cx="2112" cy="836"/>
            </a:xfrm>
          </p:grpSpPr>
          <p:sp>
            <p:nvSpPr>
              <p:cNvPr id="21515" name="Text Box 23">
                <a:extLst>
                  <a:ext uri="{FF2B5EF4-FFF2-40B4-BE49-F238E27FC236}">
                    <a16:creationId xmlns:a16="http://schemas.microsoft.com/office/drawing/2014/main" id="{11407F88-CA84-4842-A900-D8D9E95AD7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312"/>
                <a:ext cx="139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1800" b="1"/>
                  <a:t>Choose k of the “nearest” records</a:t>
                </a:r>
              </a:p>
            </p:txBody>
          </p:sp>
          <p:grpSp>
            <p:nvGrpSpPr>
              <p:cNvPr id="21516" name="Group 24">
                <a:extLst>
                  <a:ext uri="{FF2B5EF4-FFF2-40B4-BE49-F238E27FC236}">
                    <a16:creationId xmlns:a16="http://schemas.microsoft.com/office/drawing/2014/main" id="{31D35641-D9F2-4A85-B928-C26EBEF13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2880"/>
                <a:ext cx="2016" cy="480"/>
                <a:chOff x="2544" y="2880"/>
                <a:chExt cx="2016" cy="480"/>
              </a:xfrm>
            </p:grpSpPr>
            <p:sp>
              <p:nvSpPr>
                <p:cNvPr id="21517" name="Line 25">
                  <a:extLst>
                    <a:ext uri="{FF2B5EF4-FFF2-40B4-BE49-F238E27FC236}">
                      <a16:creationId xmlns:a16="http://schemas.microsoft.com/office/drawing/2014/main" id="{A7C995DE-9A21-48B9-A057-208E1547B2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2880"/>
                  <a:ext cx="2016" cy="48"/>
                </a:xfrm>
                <a:prstGeom prst="line">
                  <a:avLst/>
                </a:prstGeom>
                <a:noFill/>
                <a:ln w="444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E"/>
                </a:p>
              </p:txBody>
            </p:sp>
            <p:sp>
              <p:nvSpPr>
                <p:cNvPr id="21518" name="Line 26">
                  <a:extLst>
                    <a:ext uri="{FF2B5EF4-FFF2-40B4-BE49-F238E27FC236}">
                      <a16:creationId xmlns:a16="http://schemas.microsoft.com/office/drawing/2014/main" id="{1B0136FE-493D-4791-B14A-F2804E03B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28" y="3072"/>
                  <a:ext cx="1584" cy="288"/>
                </a:xfrm>
                <a:prstGeom prst="line">
                  <a:avLst/>
                </a:prstGeom>
                <a:noFill/>
                <a:ln w="4445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E"/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E70D-1AB1-42C0-8598-F8164A36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>
            <a:noAutofit/>
          </a:bodyPr>
          <a:lstStyle/>
          <a:p>
            <a:pPr>
              <a:spcBef>
                <a:spcPct val="10000"/>
              </a:spcBef>
              <a:spcAft>
                <a:spcPts val="400"/>
              </a:spcAft>
              <a:buClrTx/>
              <a:buSzPct val="80000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nearest neighbor classifier represents each example/records as a data point in a d-dimensional space, where d is the number of attributes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Arial" panose="020B0604020202020204" pitchFamily="34" charset="0"/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Tx/>
              <a:buSzPct val="81000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three things</a:t>
            </a:r>
          </a:p>
          <a:p>
            <a:pPr lvl="1">
              <a:spcBef>
                <a:spcPct val="10000"/>
              </a:spcBef>
              <a:buClr>
                <a:srgbClr val="0C7B9C"/>
              </a:buClr>
              <a:buSzPct val="100000"/>
              <a:buFont typeface="Arial" charset="0"/>
              <a:buChar char="–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labeled records</a:t>
            </a:r>
          </a:p>
          <a:p>
            <a:pPr lvl="1">
              <a:spcBef>
                <a:spcPct val="10000"/>
              </a:spcBef>
              <a:buClr>
                <a:srgbClr val="0C7B9C"/>
              </a:buClr>
              <a:buSzPct val="100000"/>
              <a:buFont typeface="Arial" charset="0"/>
              <a:buChar char="–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metric to compute distance between records</a:t>
            </a:r>
          </a:p>
          <a:p>
            <a:pPr lvl="1">
              <a:spcBef>
                <a:spcPct val="10000"/>
              </a:spcBef>
              <a:buClr>
                <a:srgbClr val="0C7B9C"/>
              </a:buClr>
              <a:buSzPct val="100000"/>
              <a:buFont typeface="Arial" charset="0"/>
              <a:buChar char="–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number of nearest neighbors to retrieve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1811-5BA1-466A-9F27-073607E5585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F1AD-1FE0-4F15-8811-84CC5C8D3E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261690E5-AD82-4CB5-8ED1-AEB8A58FECB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935DD7-630F-4A5F-B2FB-9BC1EE77132F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6E326-DC80-41AC-B10F-265552FFA2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8613" y="166688"/>
            <a:ext cx="6224587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C399597A-EC64-40DA-8EB0-9243E229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Bef>
                <a:spcPct val="10000"/>
              </a:spcBef>
              <a:spcAft>
                <a:spcPts val="400"/>
              </a:spcAft>
              <a:buClrTx/>
              <a:buSzPct val="75000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an unknown (test) record:</a:t>
            </a:r>
          </a:p>
          <a:p>
            <a:pPr lvl="1" fontAlgn="base">
              <a:spcBef>
                <a:spcPct val="10000"/>
              </a:spcBef>
              <a:spcAft>
                <a:spcPct val="0"/>
              </a:spcAft>
              <a:buClr>
                <a:srgbClr val="0C7B9C"/>
              </a:buClr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of the test record to other training records</a:t>
            </a:r>
          </a:p>
          <a:p>
            <a:pPr lvl="1" fontAlgn="base">
              <a:spcBef>
                <a:spcPct val="10000"/>
              </a:spcBef>
              <a:spcAft>
                <a:spcPct val="0"/>
              </a:spcAft>
              <a:buClr>
                <a:srgbClr val="0C7B9C"/>
              </a:buClr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Sort the distances in increasing order</a:t>
            </a:r>
          </a:p>
          <a:p>
            <a:pPr lvl="1" fontAlgn="base">
              <a:spcBef>
                <a:spcPct val="10000"/>
              </a:spcBef>
              <a:spcAft>
                <a:spcPct val="0"/>
              </a:spcAft>
              <a:buClr>
                <a:srgbClr val="0C7B9C"/>
              </a:buClr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minimum distances (nearest neighbors)</a:t>
            </a:r>
          </a:p>
          <a:p>
            <a:pPr lvl="1" fontAlgn="base">
              <a:spcBef>
                <a:spcPct val="10000"/>
              </a:spcBef>
              <a:spcAft>
                <a:spcPct val="0"/>
              </a:spcAft>
              <a:buClr>
                <a:srgbClr val="0C7B9C"/>
              </a:buClr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class labels of nearest neighbors to determine the class label of unknown record (e.g., by taking majority vote)</a:t>
            </a: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13DE6B-428B-4E2C-AE04-B90007BD94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E68A-EB4E-4138-841D-5EFAE071BA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E9FA7F1-0944-4E5B-AB96-213560EBD2BC}" type="datetime1">
              <a:rPr lang="en-US" altLang="zh-CN" smtClean="0"/>
              <a:pPr>
                <a:defRPr/>
              </a:pPr>
              <a:t>4/25/2023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1D88-15AC-4843-ABB2-0F435AD3C5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Data Mining: Concepts and Techniques</a:t>
            </a:r>
            <a:endParaRPr lang="en-US" altLang="zh-CN"/>
          </a:p>
        </p:txBody>
      </p:sp>
      <p:sp>
        <p:nvSpPr>
          <p:cNvPr id="23558" name="Slide Number Placeholder 5">
            <a:extLst>
              <a:ext uri="{FF2B5EF4-FFF2-40B4-BE49-F238E27FC236}">
                <a16:creationId xmlns:a16="http://schemas.microsoft.com/office/drawing/2014/main" id="{F7F50267-2C3F-48F6-AA5F-2DEA3AE830A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2711D-9A97-4A6D-86C4-B61EF40BAD56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B73B91DD-199A-4366-BDB6-BC503FD6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9452-8434-420F-8587-8A9041734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Nearest neighbor classifier</a:t>
            </a:r>
            <a:endParaRPr lang="en-AE" dirty="0"/>
          </a:p>
        </p:txBody>
      </p:sp>
      <p:graphicFrame>
        <p:nvGraphicFramePr>
          <p:cNvPr id="24580" name="Object 3">
            <a:extLst>
              <a:ext uri="{FF2B5EF4-FFF2-40B4-BE49-F238E27FC236}">
                <a16:creationId xmlns:a16="http://schemas.microsoft.com/office/drawing/2014/main" id="{F203E52E-5E74-48E8-8BA7-61F5222C2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VISIO" r:id="rId3" imgW="9761220" imgH="4517136" progId="Visio.Drawing.6">
                  <p:embed/>
                </p:oleObj>
              </mc:Choice>
              <mc:Fallback>
                <p:oleObj name="VISIO" r:id="rId3" imgW="9761220" imgH="451713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4">
            <a:extLst>
              <a:ext uri="{FF2B5EF4-FFF2-40B4-BE49-F238E27FC236}">
                <a16:creationId xmlns:a16="http://schemas.microsoft.com/office/drawing/2014/main" id="{110710BF-6182-4103-B6DA-FA356FAA5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None/>
            </a:pPr>
            <a:r>
              <a:rPr lang="zh-CN" altLang="en-US" sz="2400"/>
              <a:t>    </a:t>
            </a:r>
            <a:r>
              <a:rPr lang="en-US" altLang="zh-CN" sz="2400"/>
              <a:t>K-nearest neighbors of a record x are data points that have the k smallest distance to x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10626</TotalTime>
  <Words>2602</Words>
  <Application>Microsoft Office PowerPoint</Application>
  <PresentationFormat>On-screen Show (4:3)</PresentationFormat>
  <Paragraphs>589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宋体</vt:lpstr>
      <vt:lpstr>Arial</vt:lpstr>
      <vt:lpstr>Calibri</vt:lpstr>
      <vt:lpstr>方正舒体</vt:lpstr>
      <vt:lpstr>Monotype Sorts</vt:lpstr>
      <vt:lpstr>Symbol</vt:lpstr>
      <vt:lpstr>Tahoma</vt:lpstr>
      <vt:lpstr>Times New Roman</vt:lpstr>
      <vt:lpstr>Wingdings</vt:lpstr>
      <vt:lpstr>Office Theme</vt:lpstr>
      <vt:lpstr>VISIO</vt:lpstr>
      <vt:lpstr>Visio</vt:lpstr>
      <vt:lpstr>Equation</vt:lpstr>
      <vt:lpstr>Data Mining Topic: Nearest Neighbor Classifiers</vt:lpstr>
      <vt:lpstr>PowerPoint Presentation</vt:lpstr>
      <vt:lpstr>Classification framework</vt:lpstr>
      <vt:lpstr>Types of learners</vt:lpstr>
      <vt:lpstr>Examples of lazy learners</vt:lpstr>
      <vt:lpstr>Nearest neighbor classifier</vt:lpstr>
      <vt:lpstr>Nearest neighbor classifier</vt:lpstr>
      <vt:lpstr>PowerPoint Presentation</vt:lpstr>
      <vt:lpstr>PowerPoint Presentation</vt:lpstr>
      <vt:lpstr>Nearest neighbor classifier</vt:lpstr>
      <vt:lpstr>Nearest neighbor classifier</vt:lpstr>
      <vt:lpstr>Nearest neighbor classifier</vt:lpstr>
      <vt:lpstr>Nearest neighbor classifier</vt:lpstr>
      <vt:lpstr>Nearest neighbor classifier</vt:lpstr>
      <vt:lpstr>Nearest neighbor classifier</vt:lpstr>
      <vt:lpstr>Nearest neighbor classifier</vt:lpstr>
      <vt:lpstr>Nearest neighbor classifier</vt:lpstr>
      <vt:lpstr>Nearest neighbor classifier</vt:lpstr>
      <vt:lpstr>Nearest neighbor classifier</vt:lpstr>
      <vt:lpstr>Nearest neighbor classifier</vt:lpstr>
      <vt:lpstr>Nearest neighbor classifier</vt:lpstr>
      <vt:lpstr>Nearest neighbor classifier</vt:lpstr>
      <vt:lpstr>Nearest Neighbors</vt:lpstr>
      <vt:lpstr>Distance Weighted Nearest Neighbor classifier - Example1</vt:lpstr>
      <vt:lpstr>PowerPoint Presentation</vt:lpstr>
      <vt:lpstr>Distance Weighted Nearest Neighbor classifier – Example2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Angel Jothi</cp:lastModifiedBy>
  <cp:revision>645</cp:revision>
  <dcterms:created xsi:type="dcterms:W3CDTF">2011-09-14T09:42:05Z</dcterms:created>
  <dcterms:modified xsi:type="dcterms:W3CDTF">2023-04-25T04:59:58Z</dcterms:modified>
</cp:coreProperties>
</file>