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0" r:id="rId2"/>
    <p:sldId id="257" r:id="rId3"/>
    <p:sldId id="640" r:id="rId4"/>
    <p:sldId id="672" r:id="rId5"/>
    <p:sldId id="641" r:id="rId6"/>
    <p:sldId id="642" r:id="rId7"/>
    <p:sldId id="643" r:id="rId8"/>
    <p:sldId id="290" r:id="rId9"/>
    <p:sldId id="291" r:id="rId10"/>
    <p:sldId id="261" r:id="rId11"/>
    <p:sldId id="293" r:id="rId12"/>
    <p:sldId id="294" r:id="rId13"/>
    <p:sldId id="295" r:id="rId14"/>
    <p:sldId id="296" r:id="rId15"/>
    <p:sldId id="644" r:id="rId16"/>
    <p:sldId id="650" r:id="rId17"/>
    <p:sldId id="300" r:id="rId18"/>
    <p:sldId id="645" r:id="rId19"/>
    <p:sldId id="646" r:id="rId20"/>
    <p:sldId id="647" r:id="rId21"/>
    <p:sldId id="666" r:id="rId22"/>
    <p:sldId id="648" r:id="rId23"/>
    <p:sldId id="649" r:id="rId24"/>
    <p:sldId id="267" r:id="rId25"/>
    <p:sldId id="651" r:id="rId26"/>
    <p:sldId id="652" r:id="rId27"/>
    <p:sldId id="653" r:id="rId28"/>
    <p:sldId id="271" r:id="rId29"/>
    <p:sldId id="654" r:id="rId30"/>
    <p:sldId id="655" r:id="rId31"/>
    <p:sldId id="307" r:id="rId32"/>
    <p:sldId id="656" r:id="rId33"/>
    <p:sldId id="657" r:id="rId34"/>
    <p:sldId id="308" r:id="rId35"/>
    <p:sldId id="658" r:id="rId36"/>
    <p:sldId id="659" r:id="rId37"/>
    <p:sldId id="660" r:id="rId38"/>
    <p:sldId id="661" r:id="rId39"/>
    <p:sldId id="662" r:id="rId40"/>
    <p:sldId id="312" r:id="rId41"/>
    <p:sldId id="663" r:id="rId42"/>
    <p:sldId id="667" r:id="rId43"/>
    <p:sldId id="669" r:id="rId44"/>
    <p:sldId id="670" r:id="rId45"/>
    <p:sldId id="664" r:id="rId46"/>
    <p:sldId id="671" r:id="rId47"/>
    <p:sldId id="665" r:id="rId48"/>
    <p:sldId id="303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5" d="100"/>
          <a:sy n="75" d="100"/>
        </p:scale>
        <p:origin x="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271728-5BAD-4A91-80CD-2F636A4EEB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A4C99-3BB9-4C22-9598-3077C25BA7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A89378-82BB-430E-BAED-0D98BDF6C3BD}" type="datetimeFigureOut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15D486-5E36-441A-8D3D-FD8262CF0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2EC332D-B1F7-47C2-958D-07C5CB4BA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40DE7-1CB9-4504-AB56-05E19E8A8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F5A-8B73-4BCE-9EC8-34324AE71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F069E18-4B3B-443C-9ABE-5408414C69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61C6796-7CCF-48D3-ACD7-001E8CBE1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8C48AE61-18C8-4DBF-902A-58F59EC81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AE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F2DFB0C-2336-441B-A366-9915FD8A0C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0750DB9-CE3C-4752-A1AF-035004E0C32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FEF93A-0CCB-4548-9364-57A4EE77CBEA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7BD36-0C00-4828-974C-B179D8C2C7C3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08BE7F-35C4-44E6-B7AE-5D2AE3CDBD9A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F492A-830E-4891-9607-816CCDFCA22D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>
            <a:extLst>
              <a:ext uri="{FF2B5EF4-FFF2-40B4-BE49-F238E27FC236}">
                <a16:creationId xmlns:a16="http://schemas.microsoft.com/office/drawing/2014/main" id="{7E825C05-4B89-4DD1-BE23-BA3E6F81C4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E87E7-6865-44BB-980A-0B736C16BECE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4D27B-606D-40EA-9F09-25014CBA33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2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>
            <a:extLst>
              <a:ext uri="{FF2B5EF4-FFF2-40B4-BE49-F238E27FC236}">
                <a16:creationId xmlns:a16="http://schemas.microsoft.com/office/drawing/2014/main" id="{C017695D-7FEE-4497-B4F0-107DCC6E88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3121A6-0809-4C01-B039-5BA2C8E57CC0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EF421D-FBE8-43C4-8296-5EB8C8AC385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47F179-7C70-4B13-8A92-2EE7AD880DE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7995FACE-AB71-40E8-A74C-2D9CE59836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71700" y="624522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41465B-70CA-4889-B80D-B0D06C059CF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A5AD46-718C-4291-A17F-719A582FE3D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11129B-CD60-42C9-BA32-77BBF7305581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993DD1AF-A588-4D0F-9134-2D9FB32DFC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AF7FCD-2C7D-4E1D-AA96-8FEB5F7EA2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722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845D1722-4F2E-4560-A053-F97A71DCF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70288-5D49-4C5C-A146-29E2FD05849D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0A89007C-9FA8-45D8-BD0C-F8E9AE8E10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5771CD34-C5C4-4131-83B5-96968BEE62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48A17-2C19-46A6-9FDB-5FE0E35062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34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D26D9A3-2AC6-4872-BBEB-C5BB28961021}"/>
              </a:ext>
            </a:extLst>
          </p:cNvPr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46077D-4FC7-454C-83F7-B338FD23D634}"/>
                </a:ext>
              </a:extLst>
            </p:cNvPr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328B42-30F1-46C8-9E55-2530AA43E57B}"/>
                </a:ext>
              </a:extLst>
            </p:cNvPr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242D4B-C20A-4AE8-BF29-52A8E6A35D90}"/>
                </a:ext>
              </a:extLst>
            </p:cNvPr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>
            <a:extLst>
              <a:ext uri="{FF2B5EF4-FFF2-40B4-BE49-F238E27FC236}">
                <a16:creationId xmlns:a16="http://schemas.microsoft.com/office/drawing/2014/main" id="{B133788F-820B-4494-ADB4-668CE59902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97764B-17B5-4A85-9FF4-6233A8617E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Dubai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BE001A88-3FAE-4272-AAD6-0AAA21DEC9D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72C4D-6663-4E55-A8FD-B17BA7594868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8BF6C362-A309-4908-B177-A7E3CA4F89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06A88B7E-C5EC-4453-A6C6-FC123621473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2BE56-E514-43CB-8846-1395223D357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530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572297-DE42-4144-B64F-8DFEC483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A6061-2903-47A5-B681-7D517C785D0B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B80C75-8903-4CB0-94C4-ADE28035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9CE8D9-BB5A-4E15-8F8A-0CBAC8E9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01CC3-DFBF-492B-8154-3F8A0AB6A8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0356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75" indent="-257175">
              <a:buFont typeface="Wingdings" panose="05000000000000000000" pitchFamily="2" charset="2"/>
              <a:buChar char="§"/>
              <a:defRPr sz="1800"/>
            </a:lvl1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F0C1-9C19-41F1-A93B-4D0A6656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5723C5AA-11D3-4F42-86ED-B6A8351950F3}" type="datetime1">
              <a:rPr lang="en-US"/>
              <a:pPr>
                <a:defRPr/>
              </a:pPr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1978-879C-4488-BB17-37D7806A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Data Mining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A6D40-7812-4F29-BE5B-F86D3FBD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484E6D30-99C8-451B-A211-A73590A3A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4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497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CA56A32-6F18-4EE0-B632-32AD094D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11418-D0F9-4426-8C0D-1D4F1987A6EA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2B414E0-52DB-404B-9E01-D1F312B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F62FBE-E483-4060-87B7-60182FBD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958EC-3DF3-4611-B234-4D4150D333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8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D53F02-BEC5-48E7-86CE-A115960E24C4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1F919-D291-4468-AD34-693657DC8CC8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D0570-E258-4595-B33F-BDE51B63F7E5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683E23-D1C2-41E3-8AFE-29156346C878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>
            <a:extLst>
              <a:ext uri="{FF2B5EF4-FFF2-40B4-BE49-F238E27FC236}">
                <a16:creationId xmlns:a16="http://schemas.microsoft.com/office/drawing/2014/main" id="{A342B59A-B591-44BB-975A-F07E282318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002F2E-E0B4-4D80-A679-E7C2256FE7A0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C5294-EDF8-485A-8880-4F75290971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3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C675D455-990B-47F9-AE72-3589C77C58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1DB7ED-9044-47D3-A7BA-D7BB41978538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>
            <a:extLst>
              <a:ext uri="{FF2B5EF4-FFF2-40B4-BE49-F238E27FC236}">
                <a16:creationId xmlns:a16="http://schemas.microsoft.com/office/drawing/2014/main" id="{FFF6EF56-6FC9-4CE6-8F13-84185596BF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DCEF05-5D91-4A6B-876E-2AAB2704AB31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8E846F-BA9B-48AA-95F1-F8C10DC39541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8BF831-D6CC-4F8C-A3B2-3018CF3DDC23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3C186-30A7-4477-882A-84DE023C1BE1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EB653-D2F3-4163-9625-3DDD166227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Dubai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942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31ACFC-92C0-4C78-90A3-EE0AFCA6C2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28975" y="66484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pic>
        <p:nvPicPr>
          <p:cNvPr id="5" name="Picture 11" descr="Picture 7.png">
            <a:extLst>
              <a:ext uri="{FF2B5EF4-FFF2-40B4-BE49-F238E27FC236}">
                <a16:creationId xmlns:a16="http://schemas.microsoft.com/office/drawing/2014/main" id="{0A749A13-DF98-4E0E-AB02-4777E18B60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>
            <a:extLst>
              <a:ext uri="{FF2B5EF4-FFF2-40B4-BE49-F238E27FC236}">
                <a16:creationId xmlns:a16="http://schemas.microsoft.com/office/drawing/2014/main" id="{2F03000B-6800-4AB4-9364-B4BE3CFF63D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180138"/>
            <a:ext cx="7010400" cy="46037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D52DB8-33E6-44BC-8BAE-FFA8882E71E3}"/>
                </a:ext>
              </a:extLst>
            </p:cNvPr>
            <p:cNvSpPr/>
            <p:nvPr/>
          </p:nvSpPr>
          <p:spPr>
            <a:xfrm>
              <a:off x="4267200" y="6553200"/>
              <a:ext cx="2328862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FBEB87-C224-49C6-BA12-6E85E3764125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1B9786-5C90-45B0-B472-C4C0F81C4464}"/>
                </a:ext>
              </a:extLst>
            </p:cNvPr>
            <p:cNvSpPr/>
            <p:nvPr userDrawn="1"/>
          </p:nvSpPr>
          <p:spPr>
            <a:xfrm>
              <a:off x="6586537" y="6553200"/>
              <a:ext cx="2328863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285B02-CD90-410E-BA22-F498C0CF8C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2E0BD1-5BD3-44BE-AAC3-7B97608E20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F85197-FF9D-4E57-BC46-604667E3C6D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83863D-39A3-40EC-A087-0CFF20578A4C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D8A065AE-C30E-46F6-B9AD-601B743690A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45461-4DA5-4B81-91FE-A12A1E7548B6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5" name="Footer Placeholder 17">
            <a:extLst>
              <a:ext uri="{FF2B5EF4-FFF2-40B4-BE49-F238E27FC236}">
                <a16:creationId xmlns:a16="http://schemas.microsoft.com/office/drawing/2014/main" id="{6D531950-A0FE-4E5A-A0BC-F8070C0046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8">
            <a:extLst>
              <a:ext uri="{FF2B5EF4-FFF2-40B4-BE49-F238E27FC236}">
                <a16:creationId xmlns:a16="http://schemas.microsoft.com/office/drawing/2014/main" id="{3892734B-7B3F-41AE-8F00-74B91C49D5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678613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1A03B-DAA9-4D77-9439-2193E9C57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82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>
            <a:extLst>
              <a:ext uri="{FF2B5EF4-FFF2-40B4-BE49-F238E27FC236}">
                <a16:creationId xmlns:a16="http://schemas.microsoft.com/office/drawing/2014/main" id="{CD2A5AF1-59FB-4AC8-9001-227ECDC157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E6EC5D80-BB54-4569-A66A-85B5EEFD3A7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733FEA-7449-461D-BCF7-7F9B6BDE34FB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A359A7-93F1-43B7-A115-7ED6334D04C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A3FA66-4717-476B-870E-CD9BABACCAF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>
            <a:extLst>
              <a:ext uri="{FF2B5EF4-FFF2-40B4-BE49-F238E27FC236}">
                <a16:creationId xmlns:a16="http://schemas.microsoft.com/office/drawing/2014/main" id="{D02AC669-38E6-4029-A8B8-30F7A1E7587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59000" y="6219825"/>
            <a:ext cx="7010400" cy="46038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425693-1D13-47B1-815A-428273EE66D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8A45F-E689-40B9-9249-488A7B35B7B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3AA2F6-1507-498A-8B76-7BDFC8C5D17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AD930B-CBCD-4D2A-ACCA-A7917FB099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457200" marR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anose="020B0604020202020204" pitchFamily="34" charset="0"/>
              <a:buChar char="•"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8F5FCB14-88E5-4563-B137-F39A1A9F151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E5B28-4A6A-4AB3-AC6D-BA23B56A107D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6" name="Footer Placeholder 14">
            <a:extLst>
              <a:ext uri="{FF2B5EF4-FFF2-40B4-BE49-F238E27FC236}">
                <a16:creationId xmlns:a16="http://schemas.microsoft.com/office/drawing/2014/main" id="{643AAE9C-57BE-4A54-9343-42B1CEA6F8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97C0D221-5574-4C78-BB93-E7D68DFDCB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61138" y="629443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E751F-A83C-442D-9FC3-B3A638C6E5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8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>
            <a:extLst>
              <a:ext uri="{FF2B5EF4-FFF2-40B4-BE49-F238E27FC236}">
                <a16:creationId xmlns:a16="http://schemas.microsoft.com/office/drawing/2014/main" id="{33422D74-5960-494D-AD42-C4B285FE7E5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B0BC84-E69C-44B8-A382-E60ED545F60A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B57969-5712-4A01-8087-4EE8F0C3120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27E80-D83C-4C45-98CB-334DBDF0B95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DD2A073A-6A18-4734-A315-8A01DB5D8B4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19825"/>
            <a:ext cx="7010400" cy="46038"/>
            <a:chOff x="1905000" y="6553200"/>
            <a:chExt cx="7010400" cy="4571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A697BD-F441-4B33-A1EF-D94B66A2C79C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1A1747-D2FB-4878-90E8-3027E99BE9DA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C0C521-C436-46FB-99BC-370A6A1D1EF8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>
            <a:extLst>
              <a:ext uri="{FF2B5EF4-FFF2-40B4-BE49-F238E27FC236}">
                <a16:creationId xmlns:a16="http://schemas.microsoft.com/office/drawing/2014/main" id="{61AC3907-C263-41EE-A472-7F9B33D61C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2B71ED-E827-4BF7-9E16-5CADF23C6A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1670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226B3AFC-BDB9-4089-9D5A-6E0216EB2B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B66EF-7D23-4BC8-8CB6-93AF3105821B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9" name="Footer Placeholder 17">
            <a:extLst>
              <a:ext uri="{FF2B5EF4-FFF2-40B4-BE49-F238E27FC236}">
                <a16:creationId xmlns:a16="http://schemas.microsoft.com/office/drawing/2014/main" id="{A540503D-0CDF-4C19-8BBB-8156021A0A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20" name="Slide Number Placeholder 18">
            <a:extLst>
              <a:ext uri="{FF2B5EF4-FFF2-40B4-BE49-F238E27FC236}">
                <a16:creationId xmlns:a16="http://schemas.microsoft.com/office/drawing/2014/main" id="{5C8CD2CF-FB89-44F5-9BF4-E5AFAF7393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553200" y="63230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E9E9A-8A8F-497F-A2B6-C599018624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20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>
            <a:extLst>
              <a:ext uri="{FF2B5EF4-FFF2-40B4-BE49-F238E27FC236}">
                <a16:creationId xmlns:a16="http://schemas.microsoft.com/office/drawing/2014/main" id="{0B6F763E-19B3-4568-BAB6-1F4F8BAE3EF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675764-3714-47C7-A83A-825416B81EB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220091-31A6-43D9-A800-BC78B89EF168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54030-B16F-4F53-9E10-26FC6440FF8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5CB3BC82-6F55-42D7-AF62-578FBA815C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64275"/>
            <a:ext cx="7010400" cy="46038"/>
            <a:chOff x="1905000" y="6553200"/>
            <a:chExt cx="7010400" cy="457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5ED255-4B5B-455C-8C64-FD2FAE48FF1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0506DF-548F-469E-88E0-C042A4205C8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B13BC9-EA65-4239-BFCD-0D1C06EFF6A0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>
            <a:extLst>
              <a:ext uri="{FF2B5EF4-FFF2-40B4-BE49-F238E27FC236}">
                <a16:creationId xmlns:a16="http://schemas.microsoft.com/office/drawing/2014/main" id="{3925535D-882C-491E-A841-27C6A47CA4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5428EA-95B1-41AC-B927-CAD26D8140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92475" y="6635750"/>
            <a:ext cx="5867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BCA5F532-5148-403C-82C0-9310A2A6099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958D-9869-4C2B-ABD4-11A7E087D477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5" name="Footer Placeholder 13">
            <a:extLst>
              <a:ext uri="{FF2B5EF4-FFF2-40B4-BE49-F238E27FC236}">
                <a16:creationId xmlns:a16="http://schemas.microsoft.com/office/drawing/2014/main" id="{23857FF1-5D52-41CF-B8FB-D17F5414DD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83D017F5-E94B-4EB2-AC14-811DF52EC4E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563-F594-42E6-A6ED-28899B0885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77C04CA5-DEB1-4AE7-858D-64FF01DB6F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6E1CD5-696F-45FF-AEB7-084E486CC6A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CC97-1729-49BF-8B16-0E0B366E0CE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509FE5-8BE4-40A8-896C-58307DFF78C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249AB79A-F6FA-43E4-BEBD-303122D1A28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055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C1B9E3-FB12-4CD5-91E5-77E092AC2C9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747441-141B-4717-8AA5-979CBD7F3D61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34E54B-0AAB-411A-B465-1EF87518924D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56BA638C-C982-4BEB-8CFF-372DBAE58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18BA1C-4051-415B-90D8-B67162653F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4051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9E0DEBA3-854D-454B-B4FD-DCB85ACC6AE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59B6E-88DC-43FD-B32B-F4B668844B5B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7" name="Footer Placeholder 15">
            <a:extLst>
              <a:ext uri="{FF2B5EF4-FFF2-40B4-BE49-F238E27FC236}">
                <a16:creationId xmlns:a16="http://schemas.microsoft.com/office/drawing/2014/main" id="{23E81D34-2E4A-4225-A9A1-EC31F18395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6">
            <a:extLst>
              <a:ext uri="{FF2B5EF4-FFF2-40B4-BE49-F238E27FC236}">
                <a16:creationId xmlns:a16="http://schemas.microsoft.com/office/drawing/2014/main" id="{6E0AD39C-14DF-4749-8A8D-7B8BF9BDAD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AED7C-40DA-427F-903B-F611A5D047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475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B6ACE3D0-F48B-491E-A7E7-0DB15F41F30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3D481-3425-4F09-AE13-634DCE8BE585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319082-8CE9-4AEC-9298-247E638970AD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8688E9-FD05-4286-81DB-73AE561D8094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508421B-60EB-4C64-83AE-41286CF6A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230938"/>
            <a:ext cx="7010400" cy="46037"/>
            <a:chOff x="1905000" y="6553200"/>
            <a:chExt cx="7010400" cy="457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6C7819-031F-4415-9D2C-F0AA3B34910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ECEDAE-7BD3-4894-926E-BAEF94F05362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DB7A3D-0EFF-436D-971D-B2E6A8EA261B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>
            <a:extLst>
              <a:ext uri="{FF2B5EF4-FFF2-40B4-BE49-F238E27FC236}">
                <a16:creationId xmlns:a16="http://schemas.microsoft.com/office/drawing/2014/main" id="{8A6AF1E0-E9B5-4502-85B2-99143084CE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94C0D-A0D7-43D8-B17E-FDAA85A78A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665913"/>
            <a:ext cx="58674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 dirty="0">
                <a:solidFill>
                  <a:srgbClr val="101141"/>
                </a:solidFill>
              </a:rPr>
              <a:t>BITS </a:t>
            </a:r>
            <a:r>
              <a:rPr lang="en-US" altLang="en-US" sz="1100" dirty="0" err="1">
                <a:solidFill>
                  <a:srgbClr val="101141"/>
                </a:solidFill>
              </a:rPr>
              <a:t>Pilani</a:t>
            </a:r>
            <a:r>
              <a:rPr lang="en-US" altLang="en-US" sz="1100" dirty="0">
                <a:solidFill>
                  <a:srgbClr val="101141"/>
                </a:solidFill>
              </a:rPr>
              <a:t>, Dubai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FDF6DEE-70B5-4EFE-9952-DFFB9F02938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5193-A81E-4486-BCA5-5C675B1FE1DA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5A7D834F-4A1F-4A01-9C6E-DAA9C97377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0C3D507-434E-47ED-8E46-554C18FE6E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5960A-F4D2-45D9-A403-D5A5922014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25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9520B-92FD-40EC-886B-66A3EA41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6589493-A24C-4A91-BD57-74E1075A5B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AE53-889F-4D72-B686-1A3681DE2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A5A3960-180D-4890-9EBD-9FC602462536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743E-0D6F-4A2C-BE9F-94EF3CB6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E256-FCF3-406F-97DC-D093CDEF5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ED8553C-D5A6-49CB-AB42-34C942CCBD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73" r:id="rId1"/>
    <p:sldLayoutId id="2147485174" r:id="rId2"/>
    <p:sldLayoutId id="2147485175" r:id="rId3"/>
    <p:sldLayoutId id="2147485176" r:id="rId4"/>
    <p:sldLayoutId id="2147485177" r:id="rId5"/>
    <p:sldLayoutId id="2147485178" r:id="rId6"/>
    <p:sldLayoutId id="2147485179" r:id="rId7"/>
    <p:sldLayoutId id="2147485180" r:id="rId8"/>
    <p:sldLayoutId id="2147485181" r:id="rId9"/>
    <p:sldLayoutId id="2147485182" r:id="rId10"/>
    <p:sldLayoutId id="2147485183" r:id="rId11"/>
    <p:sldLayoutId id="2147485171" r:id="rId12"/>
    <p:sldLayoutId id="2147485184" r:id="rId13"/>
    <p:sldLayoutId id="2147485185" r:id="rId14"/>
    <p:sldLayoutId id="2147485172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A2E876-88DF-4130-9776-BA59B3FB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/>
              <a:t>Data Mining</a:t>
            </a:r>
            <a:br>
              <a:rPr lang="en-US" sz="3200" dirty="0"/>
            </a:br>
            <a:r>
              <a:rPr lang="en-US" sz="3200" dirty="0"/>
              <a:t>Topic: Rule based Classifiers</a:t>
            </a:r>
          </a:p>
        </p:txBody>
      </p:sp>
      <p:sp>
        <p:nvSpPr>
          <p:cNvPr id="16387" name="Content Placeholder 5">
            <a:extLst>
              <a:ext uri="{FF2B5EF4-FFF2-40B4-BE49-F238E27FC236}">
                <a16:creationId xmlns:a16="http://schemas.microsoft.com/office/drawing/2014/main" id="{B4CC7AFF-3B50-4784-BD76-0257A3C9F9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Dr. J Angel Arul Jothi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">
            <a:extLst>
              <a:ext uri="{FF2B5EF4-FFF2-40B4-BE49-F238E27FC236}">
                <a16:creationId xmlns:a16="http://schemas.microsoft.com/office/drawing/2014/main" id="{2E368D5D-22D0-4A42-91B1-4CF579C61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430338"/>
            <a:ext cx="5913437" cy="390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4">
            <a:extLst>
              <a:ext uri="{FF2B5EF4-FFF2-40B4-BE49-F238E27FC236}">
                <a16:creationId xmlns:a16="http://schemas.microsoft.com/office/drawing/2014/main" id="{BCB73211-B13E-4B14-BA78-29A27422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5" b="71945"/>
          <a:stretch>
            <a:fillRect/>
          </a:stretch>
        </p:blipFill>
        <p:spPr bwMode="auto">
          <a:xfrm>
            <a:off x="555625" y="5668963"/>
            <a:ext cx="6008688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D14D-635B-48DF-8D23-2BDC8C1A98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A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E87A9-0284-48C5-B42E-249A2F7F1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06663"/>
            <a:ext cx="36337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coverage and accuracy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Coverage = 2/14 = 0.14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accuracy = 2/2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4">
            <a:extLst>
              <a:ext uri="{FF2B5EF4-FFF2-40B4-BE49-F238E27FC236}">
                <a16:creationId xmlns:a16="http://schemas.microsoft.com/office/drawing/2014/main" id="{3F237BBC-896C-4B59-9494-396E06895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rule-based classifier classifies a test record based on the consequent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the rule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 by the record</a:t>
            </a:r>
          </a:p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295730-02BB-462F-82DD-4B65E29289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CC1E49A-FE28-4711-A562-CC7924E4F4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77888" y="2197100"/>
            <a:ext cx="76327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E1AC5598-9D90-4CAC-96EE-BEF4CF97B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2527300"/>
            <a:ext cx="66675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>
            <a:extLst>
              <a:ext uri="{FF2B5EF4-FFF2-40B4-BE49-F238E27FC236}">
                <a16:creationId xmlns:a16="http://schemas.microsoft.com/office/drawing/2014/main" id="{28E82C42-B54C-4B19-8106-3C503E733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4097338"/>
            <a:ext cx="65833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4">
            <a:extLst>
              <a:ext uri="{FF2B5EF4-FFF2-40B4-BE49-F238E27FC236}">
                <a16:creationId xmlns:a16="http://schemas.microsoft.com/office/drawing/2014/main" id="{20B3CD50-F5D1-47EC-9AFD-28A1C9FE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first record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triggers the rule r3, and thus, is classified as a mammal</a:t>
            </a:r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A61C74-90B8-472D-AB67-03AFE5BF81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CCB068E7-BF89-477B-9E4B-880575937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6667500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481244F2-9640-4CDA-BFC8-6FBF7C4C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776663"/>
            <a:ext cx="6583363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4">
            <a:extLst>
              <a:ext uri="{FF2B5EF4-FFF2-40B4-BE49-F238E27FC236}">
                <a16:creationId xmlns:a16="http://schemas.microsoft.com/office/drawing/2014/main" id="{52111D0B-89DD-4EED-B93A-800B3A4CF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second record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triggers the rules r4 and r5 with conflicting classes</a:t>
            </a:r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69A7A1-F846-4C89-B31E-5288188649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97FD89FC-5512-477B-9B3D-638B1D0CC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549525"/>
            <a:ext cx="66675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1609113E-45AD-40F8-B8C8-09653CE4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984625"/>
            <a:ext cx="6583363" cy="110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>
            <a:extLst>
              <a:ext uri="{FF2B5EF4-FFF2-40B4-BE49-F238E27FC236}">
                <a16:creationId xmlns:a16="http://schemas.microsoft.com/office/drawing/2014/main" id="{395D8569-5A6C-498F-9D85-460BCC6D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third record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Does not trigger any rule</a:t>
            </a:r>
          </a:p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CA2D6B-9EB1-43B3-9947-FE1ACD4C69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2C48DD28-57F5-4911-B88E-89B9EED5C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806700"/>
            <a:ext cx="6665912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E6D1864A-F8E8-4D9C-993C-739E74136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094163"/>
            <a:ext cx="6583362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0552FF5D-694C-4783-9866-6719C7AD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Mutually Exclusive Rules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rules in a rule set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mutually exclusive if no two rules in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are triggered by the same record</a:t>
            </a:r>
          </a:p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Exhaustive Rules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rule set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has exhaustive coverage if there is a rule for each combination of attribute values</a:t>
            </a: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property ensures that every record is covered by exactly one rule in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2A582F-84D8-45DA-BD6A-2361FC0974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1ADA5E00-24CF-4B4B-AC72-F871FF87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Default rule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rule set is not exhaustive, then a default rule, r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: () −→ y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must be added to cover the remaining cases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empty antecedent and is triggered when all other rules have failed</a:t>
            </a:r>
          </a:p>
          <a:p>
            <a:pPr lvl="1" fontAlgn="base">
              <a:spcAft>
                <a:spcPct val="0"/>
              </a:spcAft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the default class and is typically assigned to the majority class of training records not covered by the existing rules</a:t>
            </a:r>
          </a:p>
          <a:p>
            <a:pPr fontAlgn="base">
              <a:spcAft>
                <a:spcPct val="0"/>
              </a:spcAft>
            </a:pPr>
            <a:endParaRPr lang="en-AE" alt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CB920-6D55-4BB2-9CFB-7CDABC9113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BD9F903-4CEF-4B51-8DF1-15F243079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rule set is not mutually exclusive, then a record can be covered by several rules, some of which may predict conflicting classes</a:t>
            </a:r>
          </a:p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overcome this problem</a:t>
            </a:r>
          </a:p>
          <a:p>
            <a:pPr lvl="1" fontAlgn="base">
              <a:spcAft>
                <a:spcPct val="0"/>
              </a:spcAft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Ordered Rules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Unordered Rules</a:t>
            </a:r>
          </a:p>
          <a:p>
            <a:pPr fontAlgn="base">
              <a:spcAft>
                <a:spcPct val="0"/>
              </a:spcAft>
            </a:pPr>
            <a:endParaRPr lang="en-AE" alt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09184-E85D-469D-9AC0-B4ACBBE5CD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3363F0C0-6585-4116-92F5-559639CB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Rules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in a rule set are ordered in decreasing order of their priority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ordered rule set is also known as a decision list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record is presented, it is classified by the highest-ranked rule that covers the record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none of the rules fired, it is assigned to the default class</a:t>
            </a:r>
          </a:p>
          <a:p>
            <a:pPr fontAlgn="base">
              <a:spcAft>
                <a:spcPct val="0"/>
              </a:spcAft>
            </a:pPr>
            <a:endParaRPr lang="en-AE" alt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5E1A7E-B79E-4575-8DC3-1357051AB8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61B088D-3E10-4855-99E4-54181BD7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03363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record is classified as Reptile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CBAC2D-B1BD-43A2-AD82-D97DC8D054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Rules</a:t>
            </a:r>
            <a:endParaRPr lang="en-AE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BA5B53-ED1E-4739-816A-0BAD6FCC3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2566988"/>
            <a:ext cx="4629150" cy="1371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7866" tIns="33338" rIns="67866" bIns="33338"/>
          <a:lstStyle>
            <a:lvl1pPr marL="292100" indent="-2921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350" b="0" dirty="0"/>
              <a:t>R1: (Give Birth = no) </a:t>
            </a:r>
            <a:r>
              <a:rPr lang="en-US" altLang="en-US" sz="1350" b="0" dirty="0">
                <a:sym typeface="Symbol" pitchFamily="18" charset="2"/>
              </a:rPr>
              <a:t> (Can Fly = yes)  Birds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350" b="0" dirty="0"/>
              <a:t>R2: (Give Birth = no) </a:t>
            </a:r>
            <a:r>
              <a:rPr lang="en-US" altLang="en-US" sz="1350" b="0" dirty="0">
                <a:sym typeface="Symbol" pitchFamily="18" charset="2"/>
              </a:rPr>
              <a:t> (Live in Water = yes)  Fishes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350" b="0" dirty="0"/>
              <a:t>R3: (Give Birth = yes) </a:t>
            </a:r>
            <a:r>
              <a:rPr lang="en-US" altLang="en-US" sz="1350" b="0" dirty="0">
                <a:sym typeface="Symbol" pitchFamily="18" charset="2"/>
              </a:rPr>
              <a:t> (Blood Type = warm)  Mammals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350" b="0" dirty="0"/>
              <a:t>R4: (Give Birth = no) </a:t>
            </a:r>
            <a:r>
              <a:rPr lang="en-US" altLang="en-US" sz="1350" b="0" dirty="0">
                <a:sym typeface="Symbol" pitchFamily="18" charset="2"/>
              </a:rPr>
              <a:t> (Can Fly = no)  Reptiles</a:t>
            </a:r>
          </a:p>
          <a:p>
            <a:pPr>
              <a:spcBef>
                <a:spcPct val="10000"/>
              </a:spcBef>
              <a:spcAft>
                <a:spcPts val="300"/>
              </a:spcAft>
              <a:buClr>
                <a:srgbClr val="0C7B9C"/>
              </a:buClr>
              <a:buSzPct val="75000"/>
              <a:defRPr/>
            </a:pPr>
            <a:r>
              <a:rPr lang="en-US" altLang="en-US" sz="1350" b="0" dirty="0"/>
              <a:t>R5: (Live in Water</a:t>
            </a:r>
            <a:r>
              <a:rPr lang="en-US" altLang="en-US" sz="1350" b="0" dirty="0">
                <a:sym typeface="Symbol" pitchFamily="18" charset="2"/>
              </a:rPr>
              <a:t> = sometimes)  Amphibians </a:t>
            </a:r>
          </a:p>
        </p:txBody>
      </p:sp>
      <p:pic>
        <p:nvPicPr>
          <p:cNvPr id="34821" name="Picture 72">
            <a:extLst>
              <a:ext uri="{FF2B5EF4-FFF2-40B4-BE49-F238E27FC236}">
                <a16:creationId xmlns:a16="http://schemas.microsoft.com/office/drawing/2014/main" id="{F1417BF3-9D59-4842-8847-8E2AEC75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4152900"/>
            <a:ext cx="7356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Line 74">
            <a:extLst>
              <a:ext uri="{FF2B5EF4-FFF2-40B4-BE49-F238E27FC236}">
                <a16:creationId xmlns:a16="http://schemas.microsoft.com/office/drawing/2014/main" id="{BE24BC85-D09D-40B2-950F-68B27D60E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3175" y="3481388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E"/>
          </a:p>
        </p:txBody>
      </p:sp>
      <p:sp>
        <p:nvSpPr>
          <p:cNvPr id="34823" name="Line 75">
            <a:extLst>
              <a:ext uri="{FF2B5EF4-FFF2-40B4-BE49-F238E27FC236}">
                <a16:creationId xmlns:a16="http://schemas.microsoft.com/office/drawing/2014/main" id="{5168EB99-E47E-41E3-A183-2BE827CCB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175" y="3481388"/>
            <a:ext cx="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E"/>
          </a:p>
        </p:txBody>
      </p:sp>
      <p:sp>
        <p:nvSpPr>
          <p:cNvPr id="34824" name="Line 76">
            <a:extLst>
              <a:ext uri="{FF2B5EF4-FFF2-40B4-BE49-F238E27FC236}">
                <a16:creationId xmlns:a16="http://schemas.microsoft.com/office/drawing/2014/main" id="{F0E140A4-3C82-4E45-BBCA-F1AE0204A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4625" y="376713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E"/>
          </a:p>
        </p:txBody>
      </p:sp>
      <p:sp>
        <p:nvSpPr>
          <p:cNvPr id="34825" name="Line 77">
            <a:extLst>
              <a:ext uri="{FF2B5EF4-FFF2-40B4-BE49-F238E27FC236}">
                <a16:creationId xmlns:a16="http://schemas.microsoft.com/office/drawing/2014/main" id="{9FC8228B-9EBA-440E-8D90-5FB4687B9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25" y="376713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BCBBF-83C7-4359-9D8B-A5B4A031CE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en-US" sz="2400" dirty="0">
                <a:latin typeface="Arial" charset="0"/>
                <a:cs typeface="Arial" charset="0"/>
              </a:rPr>
              <a:t>Text Book Chapter 5</a:t>
            </a:r>
          </a:p>
          <a:p>
            <a:pPr>
              <a:defRPr/>
            </a:pPr>
            <a:r>
              <a:rPr lang="en-US" sz="2400" dirty="0"/>
              <a:t>Section 5.1</a:t>
            </a:r>
          </a:p>
          <a:p>
            <a:pPr eaLnBrk="1" hangingPunct="1">
              <a:spcBef>
                <a:spcPct val="0"/>
              </a:spcBef>
              <a:defRPr/>
            </a:pPr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F9D37B87-CE07-4657-9F24-E289E984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ordering scheme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Ordering Scheme</a:t>
            </a:r>
          </a:p>
          <a:p>
            <a:pPr lvl="2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the individual rules by some rule quality measure</a:t>
            </a:r>
          </a:p>
          <a:p>
            <a:pPr lvl="3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coverage, length</a:t>
            </a:r>
          </a:p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7FE93-CB5F-47C0-B001-C964ECE14D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5B76FC4F-9F38-4CC8-B8ED-8BE4AF2A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Class-Based Ordering Scheme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Rules that belong to the same class appear together in the rule set</a:t>
            </a:r>
          </a:p>
          <a:p>
            <a:pPr lvl="2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Rules are ordered in such a way that </a:t>
            </a:r>
          </a:p>
          <a:p>
            <a:pPr lvl="3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All the rules for the most frequent class come first followed by all the rules for the next most frequent class and so on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relative ordering among the rules from the same class is not important; as long as one of the rules fires, the class will be assigned to the test record</a:t>
            </a:r>
            <a:endParaRPr lang="en-US" altLang="en-US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C4.5 rules and RIPPER use class-based ordering</a:t>
            </a:r>
            <a:endParaRPr lang="en-AE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7FE93-CB5F-47C0-B001-C964ECE14D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3">
            <a:extLst>
              <a:ext uri="{FF2B5EF4-FFF2-40B4-BE49-F238E27FC236}">
                <a16:creationId xmlns:a16="http://schemas.microsoft.com/office/drawing/2014/main" id="{976F49AE-98C6-42A8-AE29-B96CC12D83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6881813" cy="381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BAE06-B45F-4A2A-B077-315E09AAB1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52400"/>
            <a:ext cx="6629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Comparison between rule-based and class-based ordering schemes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28073ED9-75C1-4BFB-BBFB-3A99F24D2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Unordered Rules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Allows a record to trigger multiple classification rules 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consequent of each rule as a vote for a particular class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votes are then tallied to determine the class label of the test record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record is usually assigned to the class that receives the highest number of votes</a:t>
            </a:r>
          </a:p>
          <a:p>
            <a:pPr fontAlgn="base">
              <a:spcAft>
                <a:spcPct val="0"/>
              </a:spcAft>
            </a:pPr>
            <a:endParaRPr lang="en-AE" alt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BDF475-2BC4-4561-9068-C2C1162EDD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a Rule-Based Classifier Works</a:t>
            </a:r>
            <a:endParaRPr lang="en-A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8ADAED48-CADA-4ECF-9218-2613DDE4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Methods: 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Extract rules directly from data 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attribute space into smaller subspaces so that all the records that belong to a subspace can be classified using a single classification rule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Example: Sequential covering algorithm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Indirect Methods: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Extract rules from other Classification models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 a succinct description of more complex classification models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Neural networks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F2E36-C304-4031-888D-F94E9AE9D8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How to Build a Rule-Based Classifier</a:t>
            </a:r>
            <a:endParaRPr lang="en-A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D07EA13E-3170-4229-839D-BF471BA4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Rules are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easier to understand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than large trees</a:t>
            </a:r>
          </a:p>
          <a:p>
            <a:pPr fontAlgn="base"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rule is created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for each path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from the root to a leaf</a:t>
            </a:r>
          </a:p>
          <a:p>
            <a:pPr fontAlgn="base"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attribute-value pair along a path forms a conjunct of the rule antecedent</a:t>
            </a:r>
          </a:p>
          <a:p>
            <a:pPr fontAlgn="base"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label of the leaf node becomes the consequent of the rule</a:t>
            </a:r>
          </a:p>
          <a:p>
            <a:pPr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342D-29E7-4E2B-9661-BF25CE91BC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Extraction from a Decision Tree</a:t>
            </a:r>
            <a:endParaRPr lang="en-A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7B49BA1-53D3-4425-AE6C-9D8F8ADE93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Extraction from a Decision Tree</a:t>
            </a:r>
            <a:endParaRPr lang="en-A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5A0413-0040-4B7F-93B4-88F4B0E574AD}"/>
              </a:ext>
            </a:extLst>
          </p:cNvPr>
          <p:cNvGrpSpPr>
            <a:grpSpLocks/>
          </p:cNvGrpSpPr>
          <p:nvPr/>
        </p:nvGrpSpPr>
        <p:grpSpPr bwMode="auto">
          <a:xfrm>
            <a:off x="1162822" y="1676400"/>
            <a:ext cx="7447778" cy="3048000"/>
            <a:chOff x="3390" y="144"/>
            <a:chExt cx="2184" cy="1080"/>
          </a:xfrm>
          <a:solidFill>
            <a:srgbClr val="0070C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129093-080D-4ED0-A27B-9C1C674FF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44"/>
              <a:ext cx="336" cy="14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9056" tIns="34529" rIns="69056" bIns="34529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age?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B1E6A8-38A6-419E-B2E1-AA1ECD17C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0" y="258"/>
              <a:ext cx="2184" cy="966"/>
              <a:chOff x="3390" y="112"/>
              <a:chExt cx="2184" cy="966"/>
            </a:xfrm>
            <a:grp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22644E-B694-42B3-B34F-3C739CA00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421"/>
                <a:ext cx="291" cy="1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student?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3E89A6-6287-4542-B305-E1078A7E7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65" y="528"/>
                <a:ext cx="437" cy="142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credit rating?</a:t>
                </a:r>
              </a:p>
            </p:txBody>
          </p:sp>
          <p:sp>
            <p:nvSpPr>
              <p:cNvPr id="10" name="Line 38">
                <a:extLst>
                  <a:ext uri="{FF2B5EF4-FFF2-40B4-BE49-F238E27FC236}">
                    <a16:creationId xmlns:a16="http://schemas.microsoft.com/office/drawing/2014/main" id="{19719810-586D-4F06-A814-1610F7378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66" y="112"/>
                <a:ext cx="459" cy="306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Line 40">
                <a:extLst>
                  <a:ext uri="{FF2B5EF4-FFF2-40B4-BE49-F238E27FC236}">
                    <a16:creationId xmlns:a16="http://schemas.microsoft.com/office/drawing/2014/main" id="{276642D4-4C02-48C2-9D49-45855F91F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49" y="119"/>
                <a:ext cx="516" cy="409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D7FA130-95CD-4A94-91A4-835BB13FF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140"/>
                <a:ext cx="203" cy="14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&lt;=30</a:t>
                </a:r>
                <a:endParaRPr lang="en-US" altLang="en-US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15FD0F-1668-45A3-86F4-C66FAF91F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1" y="180"/>
                <a:ext cx="161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&gt;40</a:t>
                </a:r>
                <a:endParaRPr lang="en-US" altLang="en-US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Line 43">
                <a:extLst>
                  <a:ext uri="{FF2B5EF4-FFF2-40B4-BE49-F238E27FC236}">
                    <a16:creationId xmlns:a16="http://schemas.microsoft.com/office/drawing/2014/main" id="{0C359EF6-EF89-48DE-AD53-BFCA0B2AF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1" y="547"/>
                <a:ext cx="268" cy="31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Line 44">
                <a:extLst>
                  <a:ext uri="{FF2B5EF4-FFF2-40B4-BE49-F238E27FC236}">
                    <a16:creationId xmlns:a16="http://schemas.microsoft.com/office/drawing/2014/main" id="{1EA525E7-C571-4462-A39E-B50D09B1A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7" y="536"/>
                <a:ext cx="244" cy="311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45">
                <a:extLst>
                  <a:ext uri="{FF2B5EF4-FFF2-40B4-BE49-F238E27FC236}">
                    <a16:creationId xmlns:a16="http://schemas.microsoft.com/office/drawing/2014/main" id="{BD1796F8-6C02-420C-9B03-B432894D7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6" y="649"/>
                <a:ext cx="244" cy="287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46">
                <a:extLst>
                  <a:ext uri="{FF2B5EF4-FFF2-40B4-BE49-F238E27FC236}">
                    <a16:creationId xmlns:a16="http://schemas.microsoft.com/office/drawing/2014/main" id="{0005EF91-0CBF-4D22-B642-DDCBD2C2B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97" y="649"/>
                <a:ext cx="220" cy="287"/>
              </a:xfrm>
              <a:prstGeom prst="line">
                <a:avLst/>
              </a:prstGeom>
              <a:grp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2600765-A53B-47F7-B6FE-16FE9327C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867"/>
                <a:ext cx="119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72E60E9-9DFC-4A62-B224-53BC5381C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841"/>
                <a:ext cx="14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54EACB-8DF6-4E5A-9FAC-6F29C1AC1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3" y="936"/>
                <a:ext cx="14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5795D6-5017-4662-A67A-DD7FE5A40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595"/>
                <a:ext cx="14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A5B0C1-6B1F-4793-A535-AC4001144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377"/>
                <a:ext cx="341" cy="9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31..40</a:t>
                </a:r>
                <a:endParaRPr lang="en-US" altLang="en-US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E6788DF-D410-427B-BEA6-71B9F10F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56844">
                <a:off x="4883" y="933"/>
                <a:ext cx="119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no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5161B3B-8A05-4CE7-902B-6A64CCE80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7" y="740"/>
                <a:ext cx="147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fair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629E57-07DE-4903-B40C-59C2C315C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5" y="743"/>
                <a:ext cx="312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excellent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2E1491-3F5E-4455-9E61-965C0BACE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639"/>
                <a:ext cx="143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yes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5D5FA7C-1726-472F-BF1C-34E687912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0" y="610"/>
                <a:ext cx="218" cy="1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69056" tIns="34529" rIns="69056" bIns="34529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altLang="en-US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no</a:t>
                </a:r>
              </a:p>
            </p:txBody>
          </p:sp>
        </p:grp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B6857E-5F18-41F4-BFF3-8EE9B8AD6954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4743450" y="2076450"/>
            <a:ext cx="138113" cy="12842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3">
            <a:extLst>
              <a:ext uri="{FF2B5EF4-FFF2-40B4-BE49-F238E27FC236}">
                <a16:creationId xmlns:a16="http://schemas.microsoft.com/office/drawing/2014/main" id="{1094EEEF-6C95-47A8-9897-E49D6115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458200" cy="4525962"/>
          </a:xfrm>
        </p:spPr>
        <p:txBody>
          <a:bodyPr lIns="68580" tIns="34290" rIns="68580" bIns="34290"/>
          <a:lstStyle/>
          <a:p>
            <a:pPr fontAlgn="base"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Example: Rule extraction from our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decision-tree</a:t>
            </a:r>
          </a:p>
          <a:p>
            <a:pPr lvl="1" fontAlgn="base"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&lt;=30 AND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THEN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&lt;=30 AND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THEN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31..40 THEN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&gt;40 AND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excellent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&gt;40 AND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fair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THEN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56DB2-9409-4C53-9BB1-CF1D96991F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7975" y="266700"/>
            <a:ext cx="6248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Rules from decision 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EB4D138A-7A79-4226-9B7C-308E86B1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extract rules directly from the data</a:t>
            </a:r>
          </a:p>
          <a:p>
            <a:pPr fontAlgn="base"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sequential covering algorithm: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rules are learned sequentially (one rule per class at a time i.e. class-based ordering)  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deciding the class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prevalence</a:t>
            </a:r>
          </a:p>
          <a:p>
            <a:pPr lvl="1"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are grown in a greedy fashion based on a certain evaluation measure</a:t>
            </a:r>
          </a:p>
          <a:p>
            <a:pPr lvl="1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6EF36-025B-4219-914E-2BF57C0337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Sequential Covering Algorithm</a:t>
            </a:r>
            <a:endParaRPr lang="en-A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7E29-6031-4FE4-8047-7AE46DE7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79525"/>
            <a:ext cx="8839200" cy="4525963"/>
          </a:xfrm>
        </p:spPr>
        <p:txBody>
          <a:bodyPr>
            <a:noAutofit/>
          </a:bodyPr>
          <a:lstStyle/>
          <a:p>
            <a:pPr marL="400050" indent="-400050">
              <a:buFont typeface="Monotype Sorts" pitchFamily="2" charset="2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empty decision list R, training records E and a class y</a:t>
            </a:r>
          </a:p>
          <a:p>
            <a:pPr marL="400050" indent="-400050">
              <a:buFont typeface="Monotype Sorts" pitchFamily="2" charset="2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Learn-One-Rule function is used to extract the best rule for class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covers the current set of training records</a:t>
            </a:r>
          </a:p>
          <a:p>
            <a:pPr marL="400050" indent="-400050">
              <a:buFont typeface="Monotype Sorts" pitchFamily="2" charset="2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training records covered by the rule</a:t>
            </a:r>
          </a:p>
          <a:p>
            <a:pPr marL="400050" indent="-400050">
              <a:buFont typeface="Monotype Sorts" pitchFamily="2" charset="2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rule is added to the bottom of the decision list R</a:t>
            </a:r>
          </a:p>
          <a:p>
            <a:pPr marL="400050" indent="-400050">
              <a:buFont typeface="Monotype Sorts" pitchFamily="2" charset="2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(steps 2, 3 &amp; 4) until stopping criterion is met </a:t>
            </a:r>
          </a:p>
          <a:p>
            <a:pPr marL="400050" indent="-400050">
              <a:buFont typeface="Monotype Sorts" pitchFamily="2" charset="2"/>
              <a:buAutoNum type="arabicPeriod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then proceeds to generate rules for the next class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During rule extraction, all training records for class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considered to be positive examples, while those that belong to other classes are considered to be negative examples. A rule is desirable such that it covers most of the positive examples and none (or very few) of the negative examples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7058B-DD43-446B-B804-3DF9AA4EFF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Sequential Covering Algorithm</a:t>
            </a:r>
            <a:endParaRPr lang="en-A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25B5-64C5-41BA-A942-6420EB74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knowledge in the form of </a:t>
            </a:r>
            <a:r>
              <a:rPr lang="en-US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IF-THEN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</a:p>
          <a:p>
            <a:pPr lvl="1">
              <a:spcBef>
                <a:spcPct val="40000"/>
              </a:spcBef>
              <a:buFont typeface="Arial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R1:  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youth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yes  THEN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buys_computer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yes</a:t>
            </a:r>
          </a:p>
          <a:p>
            <a:pPr marL="257175" lvl="1" indent="-257175">
              <a:spcBef>
                <a:spcPct val="40000"/>
              </a:spcBef>
              <a:buClr>
                <a:schemeClr val="folHlink"/>
              </a:buClr>
              <a:buSzPct val="60000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set/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data base</a:t>
            </a:r>
          </a:p>
          <a:p>
            <a:pPr lvl="1">
              <a:spcBef>
                <a:spcPct val="40000"/>
              </a:spcBef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all classification rules</a:t>
            </a:r>
          </a:p>
          <a:p>
            <a:pPr lvl="1">
              <a:spcBef>
                <a:spcPct val="40000"/>
              </a:spcBef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40000"/>
              </a:spcBef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40000"/>
              </a:spcBef>
              <a:defRPr/>
            </a:pPr>
            <a:r>
              <a:rPr lang="en-US" dirty="0">
                <a:latin typeface="Helvetica" panose="020B0604020202020204" pitchFamily="34" charset="0"/>
              </a:rPr>
              <a:t>Example of a rule set for the vertebrate classification problem</a:t>
            </a:r>
            <a:endParaRPr lang="en-US" dirty="0"/>
          </a:p>
          <a:p>
            <a:pPr lvl="1">
              <a:spcBef>
                <a:spcPct val="40000"/>
              </a:spcBef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AE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A5C2-6276-4CA7-8421-024D0026CA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3" y="212725"/>
            <a:ext cx="6135687" cy="995363"/>
          </a:xfrm>
        </p:spPr>
        <p:txBody>
          <a:bodyPr/>
          <a:lstStyle/>
          <a:p>
            <a:pPr>
              <a:defRPr/>
            </a:pPr>
            <a:r>
              <a:rPr lang="en-US" dirty="0"/>
              <a:t>Rule based Classifiers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37DE290-2ADE-4BDF-A211-C7CFCE45BE8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77888" y="2197100"/>
            <a:ext cx="76327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1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>
              <a:spcBef>
                <a:spcPts val="75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7" name="Picture 7">
            <a:extLst>
              <a:ext uri="{FF2B5EF4-FFF2-40B4-BE49-F238E27FC236}">
                <a16:creationId xmlns:a16="http://schemas.microsoft.com/office/drawing/2014/main" id="{D94BBB92-2390-4026-8A46-5197A1DC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3792538"/>
            <a:ext cx="6667500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Content Placeholder 3">
            <a:extLst>
              <a:ext uri="{FF2B5EF4-FFF2-40B4-BE49-F238E27FC236}">
                <a16:creationId xmlns:a16="http://schemas.microsoft.com/office/drawing/2014/main" id="{02AC9696-24F4-4FE6-B3E1-53B259E293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8404225" cy="3581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E91C-8882-4820-8EB5-02B0C866899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Sequential Covering Algorithm</a:t>
            </a:r>
            <a:endParaRPr lang="en-A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A6E2AC01-74C9-4446-8033-9A6C60EA2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78C96-4845-4AEE-8276-E0570E061E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of Sequential Covering</a:t>
            </a:r>
            <a:endParaRPr lang="en-AE" dirty="0"/>
          </a:p>
        </p:txBody>
      </p:sp>
      <p:graphicFrame>
        <p:nvGraphicFramePr>
          <p:cNvPr id="47108" name="Object 3">
            <a:extLst>
              <a:ext uri="{FF2B5EF4-FFF2-40B4-BE49-F238E27FC236}">
                <a16:creationId xmlns:a16="http://schemas.microsoft.com/office/drawing/2014/main" id="{94B5AD03-8B90-470B-BD69-055446BCC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5900" y="2308225"/>
          <a:ext cx="2427288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Visio" r:id="rId3" imgW="3195422" imgH="3527050" progId="Visio.Drawing.6">
                  <p:embed/>
                </p:oleObj>
              </mc:Choice>
              <mc:Fallback>
                <p:oleObj name="Visio" r:id="rId3" imgW="3195422" imgH="352705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2308225"/>
                        <a:ext cx="2427288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620C7C3-6DBD-41FF-8926-6DF87BB876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2301875"/>
          <a:ext cx="24257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Visio" r:id="rId5" imgW="3236976" imgH="3643884" progId="Visio.Drawing.11">
                  <p:embed/>
                </p:oleObj>
              </mc:Choice>
              <mc:Fallback>
                <p:oleObj name="Visio" r:id="rId5" imgW="3236976" imgH="364388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2301875"/>
                        <a:ext cx="24257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62A35CA4-83ED-4412-8010-E6A5225A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endParaRPr lang="en-AE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69C3B-4D3C-47A1-A3A4-2CAB4D0341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of Sequential Covering</a:t>
            </a:r>
            <a:endParaRPr lang="en-AE" dirty="0"/>
          </a:p>
        </p:txBody>
      </p:sp>
      <p:graphicFrame>
        <p:nvGraphicFramePr>
          <p:cNvPr id="48132" name="Object 3">
            <a:extLst>
              <a:ext uri="{FF2B5EF4-FFF2-40B4-BE49-F238E27FC236}">
                <a16:creationId xmlns:a16="http://schemas.microsoft.com/office/drawing/2014/main" id="{2953148B-C3CF-4448-93B5-CCA7F4B9FC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3988" y="2332038"/>
          <a:ext cx="244316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Visio" r:id="rId3" imgW="3261360" imgH="3578352" progId="Visio.Drawing.11">
                  <p:embed/>
                </p:oleObj>
              </mc:Choice>
              <mc:Fallback>
                <p:oleObj name="Visio" r:id="rId3" imgW="3261360" imgH="357835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2332038"/>
                        <a:ext cx="2443162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D7F08C-A7F8-48E4-B76B-B6A507E87D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2332038"/>
          <a:ext cx="246221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VISIO" r:id="rId5" imgW="3285744" imgH="3578352" progId="Visio.Drawing.6">
                  <p:embed/>
                </p:oleObj>
              </mc:Choice>
              <mc:Fallback>
                <p:oleObj name="VISIO" r:id="rId5" imgW="3285744" imgH="3578352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2332038"/>
                        <a:ext cx="2462212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2368430D-948A-4CBA-AD33-091A39AE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Learn-One-Rule function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extract a classification rule that covers many of the positive examples and none (or very few) of the negative examples in the training set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 as the size of the search space is exponential 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Rules are grown in a greedy fashion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 an initial rule r 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Refine the rule until a certain stopping criterion is met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Prune the rule to improve its generalization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768A6-1FA2-41DC-A569-1AE21F5BAB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Learn-One-Rule Function</a:t>
            </a:r>
            <a:endParaRPr lang="en-A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86C5DFCC-1A94-4C92-BAD5-51F3B0A1E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General-to-specific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start with an initial rule r : {} −→ y is created</a:t>
            </a:r>
          </a:p>
          <a:p>
            <a:pPr lvl="2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left-hand side is an empty set and the right-hand side contains the target class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Gradually keep appending attribute tests (conjuncts) to it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continues until the stopping criterion is met (e.g., when the added conjunct does not improve the quality of the rule)</a:t>
            </a:r>
          </a:p>
          <a:p>
            <a:pPr lvl="1" fontAlgn="base">
              <a:spcAft>
                <a:spcPct val="0"/>
              </a:spcAft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B421F-A71A-4D9B-B372-87B21F05B9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Rule-Growing Strategy</a:t>
            </a:r>
            <a:endParaRPr lang="en-A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Content Placeholder 3">
            <a:extLst>
              <a:ext uri="{FF2B5EF4-FFF2-40B4-BE49-F238E27FC236}">
                <a16:creationId xmlns:a16="http://schemas.microsoft.com/office/drawing/2014/main" id="{C9D09283-D744-471E-B6B0-466926AC3B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2813" y="1546225"/>
            <a:ext cx="7318375" cy="34829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AD4C-280D-403D-8527-4DEB65DF9C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General-to-specific</a:t>
            </a:r>
            <a:endParaRPr lang="en-A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58FC978C-F161-4143-9DD2-0D756488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Specific-to-general</a:t>
            </a: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positive examples is randomly chosen as the initial seed</a:t>
            </a: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the refinement step, the rule is generalized by removing one of its conjuncts so that it can cover more positive examples</a:t>
            </a:r>
          </a:p>
          <a:p>
            <a:pPr lvl="1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refinement step is repeated until the stopping criterion is met, e.g., when the rule starts covering negative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08C8A-DA71-44DD-B6A4-3C793517D0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Rule-Growing Strategy</a:t>
            </a:r>
            <a:endParaRPr lang="en-A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Content Placeholder 3">
            <a:extLst>
              <a:ext uri="{FF2B5EF4-FFF2-40B4-BE49-F238E27FC236}">
                <a16:creationId xmlns:a16="http://schemas.microsoft.com/office/drawing/2014/main" id="{BEB5F992-96FD-4C34-9BD4-0E26698B82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752600"/>
            <a:ext cx="8196263" cy="2667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863B-B7CC-4E42-9E77-38EEEB415A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Specific-to-general</a:t>
            </a:r>
            <a:endParaRPr lang="en-A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E72D5247-7026-4ABF-A280-D838F1AF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conjunct should be added (or removed) during the rule-growing process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an obvious choice because it explicitly measures the fraction of training examples classified correctly by the rule</a:t>
            </a: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However, a potential limitation of accuracy is that it does not take into account the rule’s coverage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FB9AF-40D0-42C0-A947-A8B41D455C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Evaluation</a:t>
            </a:r>
            <a:endParaRPr lang="en-A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7322-8F5C-4886-A6F5-801CF6F4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Consider a training set that contains 60 positive examples and 100 negative examples. Suppose we are given the following two candidate rules:</a:t>
            </a:r>
          </a:p>
          <a:p>
            <a:pPr>
              <a:defRPr/>
            </a:pPr>
            <a:r>
              <a:rPr lang="en-US" dirty="0"/>
              <a:t>Rule r1: covers 50 positive examples and 5 negative examples</a:t>
            </a:r>
          </a:p>
          <a:p>
            <a:pPr>
              <a:defRPr/>
            </a:pPr>
            <a:r>
              <a:rPr lang="en-US" dirty="0"/>
              <a:t>Rule r2: covers 2 positive examples and no negative examples</a:t>
            </a:r>
          </a:p>
          <a:p>
            <a:pPr>
              <a:defRPr/>
            </a:pPr>
            <a:r>
              <a:rPr lang="en-US" dirty="0"/>
              <a:t>Compute the coverage and accuracy of r1 and r2</a:t>
            </a:r>
          </a:p>
          <a:p>
            <a:pPr>
              <a:defRPr/>
            </a:pPr>
            <a:r>
              <a:rPr lang="en-US" dirty="0"/>
              <a:t>Coverage(r1) = 55/160 = 34.3%</a:t>
            </a:r>
          </a:p>
          <a:p>
            <a:pPr>
              <a:defRPr/>
            </a:pPr>
            <a:r>
              <a:rPr lang="en-US" dirty="0"/>
              <a:t>Coverage(r2) = 2/160 = 1.25%</a:t>
            </a:r>
          </a:p>
          <a:p>
            <a:pPr>
              <a:defRPr/>
            </a:pPr>
            <a:r>
              <a:rPr lang="en-US" dirty="0"/>
              <a:t>Accuracy (r1) = 50/55 = 90.9</a:t>
            </a:r>
          </a:p>
          <a:p>
            <a:pPr>
              <a:defRPr/>
            </a:pPr>
            <a:r>
              <a:rPr lang="en-US" dirty="0"/>
              <a:t>Accuracy (r2) = 2/2 = 100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4C77-D4CF-4DA2-A267-4181401A70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Why accuracy cannot be used as a measure for rule evaluation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25B5-64C5-41BA-A942-6420EB74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vertebrate classification dataset</a:t>
            </a:r>
          </a:p>
          <a:p>
            <a:pPr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40000"/>
              </a:spcBef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AE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A5C2-6276-4CA7-8421-024D0026CA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113" y="212725"/>
            <a:ext cx="6135687" cy="995363"/>
          </a:xfrm>
        </p:spPr>
        <p:txBody>
          <a:bodyPr/>
          <a:lstStyle/>
          <a:p>
            <a:pPr>
              <a:defRPr/>
            </a:pPr>
            <a:r>
              <a:rPr lang="en-US" dirty="0"/>
              <a:t>Rule based Classifiers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37DE290-2ADE-4BDF-A211-C7CFCE45BE8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77888" y="2197100"/>
            <a:ext cx="76327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145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>
              <a:spcBef>
                <a:spcPts val="75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2D88B-DC54-48C4-8E19-D0E49E45D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2057400"/>
            <a:ext cx="7858419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86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79D1-4C5F-4D7D-8AB7-D42FFBAF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Foil’s Information Gain</a:t>
            </a:r>
          </a:p>
          <a:p>
            <a:pPr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Considers the support count of the rule (no. of +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instances covered by a rule)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R0:  initial rule</a:t>
            </a:r>
          </a:p>
          <a:p>
            <a:pPr lvl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R1:  rule after adding/removing conjunct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Foil’s Information Gain (R0, R1) </a:t>
            </a:r>
          </a:p>
          <a:p>
            <a:pPr marL="150876" lvl="1" indent="0">
              <a:buFont typeface="Arial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= p1 [  log (p1/(p1+n1)) – log (p0/(p0 + n0)) ]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  p0: number of positive instances covered by R0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n0: number of negative instances covered by R0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p1: number of positive instances covered by R1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n1: number of negative instances covered by R1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86319-95A6-43E7-A315-566834A0B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Evaluation</a:t>
            </a:r>
            <a:endParaRPr lang="en-AE" dirty="0"/>
          </a:p>
        </p:txBody>
      </p:sp>
      <p:sp>
        <p:nvSpPr>
          <p:cNvPr id="56324" name="TextBox 3">
            <a:extLst>
              <a:ext uri="{FF2B5EF4-FFF2-40B4-BE49-F238E27FC236}">
                <a16:creationId xmlns:a16="http://schemas.microsoft.com/office/drawing/2014/main" id="{9A25B87C-A20B-49F5-BDBC-63CCEBFD1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815975"/>
            <a:ext cx="424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FOIL: First Order Inductive Learner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7F8D2-A945-43E7-BE4D-E14A75B352C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>
            <a:blip r:embed="rId2"/>
            <a:stretch>
              <a:fillRect l="-963" t="-1077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E">
                <a:noFill/>
              </a:rPr>
              <a:t>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464B-E5C0-4581-88FE-3AB2CE85DF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cs typeface="Times New Roman" panose="02020603050405020304" pitchFamily="18" charset="0"/>
              </a:rPr>
              <a:t>Foil’s Information Gain</a:t>
            </a:r>
            <a:endParaRPr lang="en-A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1">
            <a:extLst>
              <a:ext uri="{FF2B5EF4-FFF2-40B4-BE49-F238E27FC236}">
                <a16:creationId xmlns:a16="http://schemas.microsoft.com/office/drawing/2014/main" id="{3820B013-C05F-4995-A4F4-F6B3A86D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01775"/>
            <a:ext cx="8229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GB" altLang="en-US" dirty="0"/>
              <a:t>Let k be the number of classes, f</a:t>
            </a:r>
            <a:r>
              <a:rPr lang="en-GB" altLang="en-US" baseline="-25000" dirty="0"/>
              <a:t>i</a:t>
            </a:r>
            <a:r>
              <a:rPr lang="en-GB" altLang="en-US" dirty="0"/>
              <a:t> the observed frequency of class </a:t>
            </a:r>
            <a:r>
              <a:rPr lang="en-GB" altLang="en-US" dirty="0" err="1"/>
              <a:t>i</a:t>
            </a:r>
            <a:r>
              <a:rPr lang="en-GB" altLang="en-US" dirty="0"/>
              <a:t> examples that are covered by the rule, and </a:t>
            </a:r>
            <a:r>
              <a:rPr lang="en-GB" altLang="en-US" dirty="0" err="1"/>
              <a:t>e</a:t>
            </a:r>
            <a:r>
              <a:rPr lang="en-GB" altLang="en-US" baseline="-25000" dirty="0" err="1"/>
              <a:t>i</a:t>
            </a:r>
            <a:r>
              <a:rPr lang="en-GB" altLang="en-US" dirty="0"/>
              <a:t> is the expected frequency of a rule that makes random predictions</a:t>
            </a:r>
          </a:p>
          <a:p>
            <a:pPr algn="just" fontAlgn="base">
              <a:spcAft>
                <a:spcPct val="0"/>
              </a:spcAft>
            </a:pPr>
            <a:r>
              <a:rPr lang="en-GB" altLang="en-US" dirty="0"/>
              <a:t> </a:t>
            </a:r>
          </a:p>
          <a:p>
            <a:pPr algn="just" fontAlgn="base">
              <a:spcAft>
                <a:spcPct val="0"/>
              </a:spcAft>
            </a:pPr>
            <a:endParaRPr lang="en-GB" altLang="en-US" dirty="0"/>
          </a:p>
          <a:p>
            <a:pPr algn="just" fontAlgn="base">
              <a:spcAft>
                <a:spcPct val="0"/>
              </a:spcAft>
            </a:pPr>
            <a:endParaRPr lang="en-GB" altLang="en-US" dirty="0"/>
          </a:p>
          <a:p>
            <a:pPr algn="just" fontAlgn="base">
              <a:spcAft>
                <a:spcPct val="0"/>
              </a:spcAft>
            </a:pPr>
            <a:r>
              <a:rPr lang="en-GB" altLang="en-US" dirty="0"/>
              <a:t>A large R value suggests that the number of correct predictions made by the rule is significantly larger than that expected by random guessing</a:t>
            </a:r>
          </a:p>
          <a:p>
            <a:pPr algn="just" fontAlgn="base">
              <a:spcAft>
                <a:spcPct val="0"/>
              </a:spcAft>
            </a:pPr>
            <a:endParaRPr lang="en-GB" altLang="en-US" dirty="0"/>
          </a:p>
          <a:p>
            <a:pPr algn="just"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9A13-F7C2-42C9-826F-22F1AE3E74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Likelihood ratio statistic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2734-A2ED-45EC-8FB5-A4DDB0DC346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4EC6BC24-7A46-4B82-8608-94760B08F315}" type="datetime1">
              <a:rPr lang="en-US" smtClean="0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661E-CAEB-4510-A343-C11F8A8DE20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58374" name="Slide Number Placeholder 5">
            <a:extLst>
              <a:ext uri="{FF2B5EF4-FFF2-40B4-BE49-F238E27FC236}">
                <a16:creationId xmlns:a16="http://schemas.microsoft.com/office/drawing/2014/main" id="{3EA3E23F-9105-445C-A927-758E38B0753B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E44EDF-4D6E-4705-A5F1-0192621F0C0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8375" name="Picture 7">
            <a:extLst>
              <a:ext uri="{FF2B5EF4-FFF2-40B4-BE49-F238E27FC236}">
                <a16:creationId xmlns:a16="http://schemas.microsoft.com/office/drawing/2014/main" id="{13BD079A-27CB-4971-A031-033F7F411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0"/>
            <a:ext cx="2695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464B-E5C0-4581-88FE-3AB2CE85DF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Likelihood ratio statistic</a:t>
            </a:r>
            <a:endParaRPr lang="en-AE" dirty="0"/>
          </a:p>
        </p:txBody>
      </p:sp>
      <p:sp>
        <p:nvSpPr>
          <p:cNvPr id="59395" name="Content Placeholder 6">
            <a:extLst>
              <a:ext uri="{FF2B5EF4-FFF2-40B4-BE49-F238E27FC236}">
                <a16:creationId xmlns:a16="http://schemas.microsoft.com/office/drawing/2014/main" id="{ACAA988D-1887-43FC-BB93-B03EE7DC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z="2000"/>
              <a:t>Initially: 60 positive examples and 100 negative examples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Rule r1: covers 50 positive examples and 5 negative examples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/>
              <a:t>Rule r2: covers 2 positive examples and no negative examples</a:t>
            </a:r>
          </a:p>
          <a:p>
            <a:pPr fontAlgn="base">
              <a:spcAft>
                <a:spcPct val="0"/>
              </a:spcAft>
            </a:pPr>
            <a:r>
              <a:rPr lang="en-GB" altLang="en-US" sz="2000"/>
              <a:t>For R1: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2000"/>
              <a:t>Expected frequency of +ve class</a:t>
            </a:r>
          </a:p>
          <a:p>
            <a:pPr lvl="1" fontAlgn="base">
              <a:spcAft>
                <a:spcPct val="0"/>
              </a:spcAft>
            </a:pPr>
            <a:r>
              <a:rPr lang="en-AE" altLang="en-US" sz="2000"/>
              <a:t>55</a:t>
            </a:r>
            <a:r>
              <a:rPr lang="en-AE" altLang="en-US" sz="2000" i="1"/>
              <a:t> * </a:t>
            </a:r>
            <a:r>
              <a:rPr lang="en-AE" altLang="en-US" sz="2000"/>
              <a:t>60</a:t>
            </a:r>
            <a:r>
              <a:rPr lang="en-AE" altLang="en-US" sz="2000" i="1"/>
              <a:t>/</a:t>
            </a:r>
            <a:r>
              <a:rPr lang="en-AE" altLang="en-US" sz="2000"/>
              <a:t>160 = 20</a:t>
            </a:r>
            <a:r>
              <a:rPr lang="en-AE" altLang="en-US" sz="2000" i="1"/>
              <a:t>.</a:t>
            </a:r>
            <a:r>
              <a:rPr lang="en-AE" altLang="en-US" sz="2000"/>
              <a:t>625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2000"/>
              <a:t>Expected</a:t>
            </a:r>
            <a:r>
              <a:rPr lang="en-AE" altLang="en-US" sz="2000"/>
              <a:t> frequency of negative class</a:t>
            </a:r>
          </a:p>
          <a:p>
            <a:pPr lvl="1" fontAlgn="base">
              <a:spcAft>
                <a:spcPct val="0"/>
              </a:spcAft>
            </a:pPr>
            <a:r>
              <a:rPr lang="en-GB" altLang="en-US" sz="2000"/>
              <a:t>55 * 100/160 = </a:t>
            </a:r>
            <a:r>
              <a:rPr lang="en-AE" altLang="en-US" sz="2000"/>
              <a:t>34.375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2000"/>
              <a:t>The likelihood ratio for R1 is </a:t>
            </a:r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lvl="1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AE" altLang="en-US" sz="2000"/>
          </a:p>
        </p:txBody>
      </p:sp>
      <p:pic>
        <p:nvPicPr>
          <p:cNvPr id="59396" name="Picture 1">
            <a:extLst>
              <a:ext uri="{FF2B5EF4-FFF2-40B4-BE49-F238E27FC236}">
                <a16:creationId xmlns:a16="http://schemas.microsoft.com/office/drawing/2014/main" id="{B4772EF2-4101-4633-99EC-CC41D86D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4876800"/>
            <a:ext cx="66929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6464B-E5C0-4581-88FE-3AB2CE85DF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Likelihood ratio statistic</a:t>
            </a:r>
            <a:endParaRPr lang="en-A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FA2D6E-8C32-4138-A820-A6442DF1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Initially: 60 positive examples and 100 negative examples</a:t>
            </a:r>
          </a:p>
          <a:p>
            <a:pPr>
              <a:defRPr/>
            </a:pPr>
            <a:r>
              <a:rPr lang="en-US" sz="2000" dirty="0"/>
              <a:t>Rule r1: covers 50 positive examples and 5 negative examples</a:t>
            </a:r>
          </a:p>
          <a:p>
            <a:pPr>
              <a:defRPr/>
            </a:pPr>
            <a:r>
              <a:rPr lang="en-US" sz="2000" dirty="0"/>
              <a:t>Rule r2: covers 2 positive examples and no negative examples</a:t>
            </a:r>
          </a:p>
          <a:p>
            <a:pPr>
              <a:defRPr/>
            </a:pPr>
            <a:r>
              <a:rPr lang="en-GB" sz="2000" dirty="0"/>
              <a:t>For R2: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Expected frequency of +</a:t>
            </a:r>
            <a:r>
              <a:rPr lang="en-GB" sz="2000" dirty="0" err="1"/>
              <a:t>ve</a:t>
            </a:r>
            <a:r>
              <a:rPr lang="en-GB" sz="2000" dirty="0"/>
              <a:t> class</a:t>
            </a:r>
          </a:p>
          <a:p>
            <a:pPr lvl="1">
              <a:defRPr/>
            </a:pPr>
            <a:r>
              <a:rPr lang="en-AE" sz="2000" dirty="0"/>
              <a:t>2</a:t>
            </a:r>
            <a:r>
              <a:rPr lang="en-AE" sz="2000" i="1" dirty="0"/>
              <a:t> * </a:t>
            </a:r>
            <a:r>
              <a:rPr lang="en-AE" sz="2000" dirty="0"/>
              <a:t>60</a:t>
            </a:r>
            <a:r>
              <a:rPr lang="en-AE" sz="2000" i="1" dirty="0"/>
              <a:t>/</a:t>
            </a:r>
            <a:r>
              <a:rPr lang="en-AE" sz="2000" dirty="0"/>
              <a:t>160 = 0.75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Expected</a:t>
            </a:r>
            <a:r>
              <a:rPr lang="en-AE" sz="2000" dirty="0"/>
              <a:t> frequency of negative class</a:t>
            </a:r>
          </a:p>
          <a:p>
            <a:pPr lvl="1">
              <a:defRPr/>
            </a:pPr>
            <a:r>
              <a:rPr lang="en-GB" sz="2000" dirty="0"/>
              <a:t>2 * 100/160 = </a:t>
            </a:r>
            <a:r>
              <a:rPr lang="en-AE" sz="2000" dirty="0"/>
              <a:t>1.25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GB" sz="2000" dirty="0"/>
              <a:t>The likelihood ratio for R2 is 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GB" sz="2000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AE" sz="2000" dirty="0"/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FE957603-258C-4AB0-BB7E-B4501751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76800"/>
            <a:ext cx="611346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Content Placeholder 3">
            <a:extLst>
              <a:ext uri="{FF2B5EF4-FFF2-40B4-BE49-F238E27FC236}">
                <a16:creationId xmlns:a16="http://schemas.microsoft.com/office/drawing/2014/main" id="{8CFFE2D3-5F33-423E-B773-5C6E2D2548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5060"/>
          <a:stretch>
            <a:fillRect/>
          </a:stretch>
        </p:blipFill>
        <p:spPr>
          <a:xfrm>
            <a:off x="147638" y="1423988"/>
            <a:ext cx="5334000" cy="42894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94635-CF5C-41F7-8FC6-8E3C5ED9EC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Rationale for Sequential Covering</a:t>
            </a:r>
            <a:endParaRPr lang="en-AE" dirty="0"/>
          </a:p>
        </p:txBody>
      </p:sp>
      <p:sp>
        <p:nvSpPr>
          <p:cNvPr id="61444" name="Rectangle 1">
            <a:extLst>
              <a:ext uri="{FF2B5EF4-FFF2-40B4-BE49-F238E27FC236}">
                <a16:creationId xmlns:a16="http://schemas.microsoft.com/office/drawing/2014/main" id="{17DE67B2-8E77-4349-8CAF-6C5D5104E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665163"/>
            <a:ext cx="3657600" cy="569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GB" altLang="en-US" dirty="0"/>
              <a:t>29 positive examples and 21 negative examples</a:t>
            </a:r>
          </a:p>
          <a:p>
            <a:pPr>
              <a:defRPr/>
            </a:pPr>
            <a:endParaRPr lang="en-GB" alt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/>
              <a:t>Accuracy of </a:t>
            </a:r>
            <a:r>
              <a:rPr lang="en-GB" altLang="en-US" i="1" dirty="0"/>
              <a:t>R</a:t>
            </a:r>
            <a:r>
              <a:rPr lang="en-GB" altLang="en-US" dirty="0"/>
              <a:t>1, </a:t>
            </a:r>
            <a:r>
              <a:rPr lang="en-GB" altLang="en-US" i="1" dirty="0"/>
              <a:t>R</a:t>
            </a:r>
            <a:r>
              <a:rPr lang="en-GB" altLang="en-US" dirty="0"/>
              <a:t>2, and </a:t>
            </a:r>
            <a:r>
              <a:rPr lang="en-GB" altLang="en-US" i="1" dirty="0"/>
              <a:t>R</a:t>
            </a:r>
            <a:r>
              <a:rPr lang="en-GB" altLang="en-US" dirty="0"/>
              <a:t>3 are 12</a:t>
            </a:r>
            <a:r>
              <a:rPr lang="en-GB" altLang="en-US" i="1" dirty="0"/>
              <a:t>/</a:t>
            </a:r>
            <a:r>
              <a:rPr lang="en-GB" altLang="en-US" dirty="0"/>
              <a:t>15 (80%), 7</a:t>
            </a:r>
            <a:r>
              <a:rPr lang="en-GB" altLang="en-US" i="1" dirty="0"/>
              <a:t>/</a:t>
            </a:r>
            <a:r>
              <a:rPr lang="en-GB" altLang="en-US" dirty="0"/>
              <a:t>10 (70%), and 8</a:t>
            </a:r>
            <a:r>
              <a:rPr lang="en-GB" altLang="en-US" i="1" dirty="0"/>
              <a:t>/</a:t>
            </a:r>
            <a:r>
              <a:rPr lang="en-GB" altLang="en-US" dirty="0"/>
              <a:t>12 (66.7%), respectively</a:t>
            </a:r>
          </a:p>
          <a:p>
            <a:pPr>
              <a:defRPr/>
            </a:pPr>
            <a:endParaRPr lang="en-GB" altLang="en-US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i="1" dirty="0"/>
              <a:t>R</a:t>
            </a:r>
            <a:r>
              <a:rPr lang="en-GB" dirty="0"/>
              <a:t>1 is generated first</a:t>
            </a:r>
          </a:p>
          <a:p>
            <a:pPr>
              <a:defRPr/>
            </a:pPr>
            <a:endParaRPr lang="en-GB" altLang="en-US" sz="2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GB" altLang="en-US" dirty="0"/>
              <a:t>Even though </a:t>
            </a:r>
            <a:r>
              <a:rPr lang="en-GB" altLang="en-US" i="1" dirty="0"/>
              <a:t>R</a:t>
            </a:r>
            <a:r>
              <a:rPr lang="en-GB" altLang="en-US" dirty="0"/>
              <a:t>2 has higher accuracy than </a:t>
            </a:r>
            <a:r>
              <a:rPr lang="en-GB" altLang="en-US" i="1" dirty="0"/>
              <a:t>R</a:t>
            </a:r>
            <a:r>
              <a:rPr lang="en-GB" altLang="en-US" dirty="0"/>
              <a:t>3, </a:t>
            </a:r>
            <a:r>
              <a:rPr lang="en-GB" altLang="en-US" i="1" dirty="0"/>
              <a:t>R</a:t>
            </a:r>
            <a:r>
              <a:rPr lang="en-GB" altLang="en-US" dirty="0"/>
              <a:t>1 and </a:t>
            </a:r>
            <a:r>
              <a:rPr lang="en-GB" altLang="en-US" i="1" dirty="0"/>
              <a:t>R</a:t>
            </a:r>
            <a:r>
              <a:rPr lang="en-GB" altLang="en-US" dirty="0"/>
              <a:t>3 together cover 18 positive examples and 5 negative examples (resulting in an overall accuracy of 78</a:t>
            </a:r>
            <a:r>
              <a:rPr lang="en-GB" altLang="en-US" i="1" dirty="0"/>
              <a:t>.</a:t>
            </a:r>
            <a:r>
              <a:rPr lang="en-GB" altLang="en-US" dirty="0"/>
              <a:t>3%), whereas </a:t>
            </a:r>
            <a:r>
              <a:rPr lang="en-GB" altLang="en-US" i="1" dirty="0"/>
              <a:t>R</a:t>
            </a:r>
            <a:r>
              <a:rPr lang="en-GB" altLang="en-US" dirty="0"/>
              <a:t>1 and </a:t>
            </a:r>
            <a:r>
              <a:rPr lang="en-GB" altLang="en-US" i="1" dirty="0"/>
              <a:t>R</a:t>
            </a:r>
            <a:r>
              <a:rPr lang="en-GB" altLang="en-US" dirty="0"/>
              <a:t>2 together cover 19 positive examples and 6 negative examples (resulting in an overall accuracy of 76%).</a:t>
            </a:r>
            <a:endParaRPr lang="en-AE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ontent Placeholder 1">
            <a:extLst>
              <a:ext uri="{FF2B5EF4-FFF2-40B4-BE49-F238E27FC236}">
                <a16:creationId xmlns:a16="http://schemas.microsoft.com/office/drawing/2014/main" id="{1E6289E0-64DA-4FE3-AC21-017AD37C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 altLang="en-US" dirty="0"/>
              <a:t>After generating </a:t>
            </a:r>
            <a:r>
              <a:rPr lang="en-GB" altLang="en-US" i="1" dirty="0"/>
              <a:t>R</a:t>
            </a:r>
            <a:r>
              <a:rPr lang="en-GB" altLang="en-US" dirty="0"/>
              <a:t>1, it is clear that the positive examples covered by the rule must be removed </a:t>
            </a:r>
          </a:p>
          <a:p>
            <a:pPr lvl="1" fontAlgn="base">
              <a:spcAft>
                <a:spcPct val="0"/>
              </a:spcAft>
            </a:pPr>
            <a:r>
              <a:rPr lang="en-GB" altLang="en-US" dirty="0"/>
              <a:t>so that the next rule generated by the algorithm is different than </a:t>
            </a:r>
            <a:r>
              <a:rPr lang="en-GB" altLang="en-US" i="1" dirty="0"/>
              <a:t>R</a:t>
            </a:r>
            <a:r>
              <a:rPr lang="en-GB" altLang="en-US" dirty="0"/>
              <a:t>1</a:t>
            </a:r>
          </a:p>
          <a:p>
            <a:pPr lvl="1" fontAlgn="base">
              <a:spcAft>
                <a:spcPct val="0"/>
              </a:spcAft>
            </a:pPr>
            <a:r>
              <a:rPr lang="en-GB" altLang="en-US" dirty="0"/>
              <a:t>To avoid overestimating the accuracy of </a:t>
            </a:r>
            <a:r>
              <a:rPr lang="en-GB" altLang="en-US" i="1" dirty="0"/>
              <a:t>next rule generated</a:t>
            </a:r>
            <a:endParaRPr lang="en-GB" altLang="en-US" dirty="0"/>
          </a:p>
          <a:p>
            <a:pPr fontAlgn="base">
              <a:spcAft>
                <a:spcPct val="0"/>
              </a:spcAft>
            </a:pPr>
            <a:r>
              <a:rPr lang="en-GB" altLang="en-US" dirty="0"/>
              <a:t>After generating </a:t>
            </a:r>
            <a:r>
              <a:rPr lang="en-GB" altLang="en-US" i="1" dirty="0"/>
              <a:t>R</a:t>
            </a:r>
            <a:r>
              <a:rPr lang="en-GB" altLang="en-US" dirty="0"/>
              <a:t>1, it is clear that the negative examples covered by the rule must be removed </a:t>
            </a:r>
          </a:p>
          <a:p>
            <a:pPr lvl="1" fontAlgn="base">
              <a:spcAft>
                <a:spcPct val="0"/>
              </a:spcAft>
            </a:pPr>
            <a:r>
              <a:rPr lang="en-GB" altLang="en-US" dirty="0"/>
              <a:t>To avoid underestimating the effective accuracy of </a:t>
            </a:r>
            <a:r>
              <a:rPr lang="en-GB" altLang="en-US" i="1" dirty="0"/>
              <a:t>next rule generated</a:t>
            </a:r>
            <a:endParaRPr lang="en-GB" altLang="en-US" dirty="0"/>
          </a:p>
          <a:p>
            <a:pPr lvl="1" fontAlgn="base">
              <a:spcAft>
                <a:spcPct val="0"/>
              </a:spcAft>
            </a:pPr>
            <a:endParaRPr lang="en-GB" altLang="en-US" dirty="0"/>
          </a:p>
          <a:p>
            <a:pPr fontAlgn="base">
              <a:spcAft>
                <a:spcPct val="0"/>
              </a:spcAft>
            </a:pPr>
            <a:endParaRPr lang="en-AE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78F9-05A3-4769-826E-89E6DE7A68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Rationale for Sequential Covering</a:t>
            </a:r>
            <a:endParaRPr lang="en-A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5C46-95E8-4206-A984-BE2CD7C5903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DAF435FF-8671-46BF-8184-0E0DCF4A1861}" type="datetime1">
              <a:rPr lang="en-US" smtClean="0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1FFFC-F13E-4D26-AF73-82CE1A64F4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2470" name="Slide Number Placeholder 5">
            <a:extLst>
              <a:ext uri="{FF2B5EF4-FFF2-40B4-BE49-F238E27FC236}">
                <a16:creationId xmlns:a16="http://schemas.microsoft.com/office/drawing/2014/main" id="{42413837-F89C-4319-8B11-3D66DEC50803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B2F95-A85D-4434-958A-827AC7B153E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D73C49D5-A85D-4CEB-A185-32F1F3FFA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Method: 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rules directly from data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Examples: RIPPER, CN2, 1R</a:t>
            </a:r>
          </a:p>
          <a:p>
            <a:pPr lvl="1" fontAlgn="base">
              <a:spcAft>
                <a:spcPct val="0"/>
              </a:spcAft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Method: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rules from other classification models (e.g. decision trees, neural networks,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2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Examples: C4.5 rules</a:t>
            </a:r>
          </a:p>
          <a:p>
            <a:pPr fontAlgn="base"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29E8D-D1D8-4DEC-AC2D-FBAFB28CD8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Rule based Classifiers</a:t>
            </a:r>
            <a:endParaRPr lang="en-A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7">
            <a:extLst>
              <a:ext uri="{FF2B5EF4-FFF2-40B4-BE49-F238E27FC236}">
                <a16:creationId xmlns:a16="http://schemas.microsoft.com/office/drawing/2014/main" id="{0B102DBC-D222-4DFA-B0C5-AD907944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229600" cy="4525962"/>
          </a:xfrm>
        </p:spPr>
        <p:txBody>
          <a:bodyPr/>
          <a:lstStyle/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6600"/>
          </a:p>
          <a:p>
            <a:pPr marL="0" indent="0" algn="ctr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660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B29C9-54FD-4B99-AE54-575A11CE10F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E80B8172-52AE-4649-8300-C2B58B694930}" type="datetime1">
              <a:rPr lang="en-US"/>
              <a:pPr>
                <a:defRPr/>
              </a:pPr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9B0C3-F4F1-4D01-8255-81424A9845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Mining </a:t>
            </a:r>
            <a:endParaRPr lang="en-US" dirty="0"/>
          </a:p>
        </p:txBody>
      </p:sp>
      <p:sp>
        <p:nvSpPr>
          <p:cNvPr id="64517" name="Slide Number Placeholder 5">
            <a:extLst>
              <a:ext uri="{FF2B5EF4-FFF2-40B4-BE49-F238E27FC236}">
                <a16:creationId xmlns:a16="http://schemas.microsoft.com/office/drawing/2014/main" id="{BF96B635-BB57-49CE-A53E-0ED85F249D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8F9C9E-F093-4BF8-AB47-845CE1905357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8D0DC7-035D-4C13-8B3E-977B3F902E1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533400" y="1493836"/>
            <a:ext cx="8229600" cy="4525963"/>
          </a:xfrm>
          <a:blipFill>
            <a:blip r:embed="rId2"/>
            <a:stretch>
              <a:fillRect l="-667" t="-67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AE" dirty="0">
                <a:noFill/>
              </a:rPr>
              <a:t>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5CAF5-BF16-4086-A111-573BBDD150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Rule based Classifiers</a:t>
            </a:r>
            <a:endParaRPr lang="en-AE" sz="4000" dirty="0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5B5CFEA4-FBE4-4DDE-9343-CEEB70AD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56025"/>
            <a:ext cx="523398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5">
            <a:extLst>
              <a:ext uri="{FF2B5EF4-FFF2-40B4-BE49-F238E27FC236}">
                <a16:creationId xmlns:a16="http://schemas.microsoft.com/office/drawing/2014/main" id="{EF76A11F-D515-402E-B6E4-79129913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3038"/>
            <a:ext cx="8229600" cy="4524375"/>
          </a:xfrm>
        </p:spPr>
        <p:txBody>
          <a:bodyPr/>
          <a:lstStyle/>
          <a:p>
            <a:pPr marL="171450" lvl="2">
              <a:spcBef>
                <a:spcPts val="75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rule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record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precondition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matches the attribute values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171450" lvl="2">
              <a:spcBef>
                <a:spcPts val="750"/>
              </a:spcBef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also said to be fired or triggered whenever it covers a given record</a:t>
            </a:r>
          </a:p>
          <a:p>
            <a:pPr marL="171450" lvl="2">
              <a:spcBef>
                <a:spcPts val="7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71450" lvl="2">
              <a:spcBef>
                <a:spcPts val="7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71450" lvl="2">
              <a:spcBef>
                <a:spcPts val="7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71450" lvl="2">
              <a:spcBef>
                <a:spcPts val="7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71450" lvl="2">
              <a:spcBef>
                <a:spcPts val="7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71450" lvl="2">
              <a:spcBef>
                <a:spcPts val="7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71450" lvl="2">
              <a:spcBef>
                <a:spcPts val="75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fontAlgn="base">
              <a:spcAft>
                <a:spcPct val="0"/>
              </a:spcAft>
            </a:pPr>
            <a:endParaRPr lang="en-AE" altLang="en-US" sz="28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91CBB5-5B33-407A-AF57-2BE8DA5362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Rule based Classifiers</a:t>
            </a:r>
            <a:endParaRPr lang="en-AE" sz="4000" dirty="0"/>
          </a:p>
        </p:txBody>
      </p:sp>
      <p:pic>
        <p:nvPicPr>
          <p:cNvPr id="20484" name="Picture 7">
            <a:extLst>
              <a:ext uri="{FF2B5EF4-FFF2-40B4-BE49-F238E27FC236}">
                <a16:creationId xmlns:a16="http://schemas.microsoft.com/office/drawing/2014/main" id="{9F1E13A8-7CBF-44F6-8DE1-5AD852C76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006"/>
            <a:ext cx="6667500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>
            <a:extLst>
              <a:ext uri="{FF2B5EF4-FFF2-40B4-BE49-F238E27FC236}">
                <a16:creationId xmlns:a16="http://schemas.microsoft.com/office/drawing/2014/main" id="{15981924-36D7-49ED-BAB5-8E9271722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344988"/>
            <a:ext cx="70754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7BF43FB9-1891-4FED-9B60-BF4B201E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Coverage of a rule: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Given data set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rule </a:t>
            </a:r>
            <a:r>
              <a:rPr lang="fr-FR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fr-F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 −→ y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coverage of a rule is the fraction of records in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satisfy the antecedent of a rule (i.e., whose attribute values are the same for the rule’s antecedent).</a:t>
            </a:r>
          </a:p>
          <a:p>
            <a:pPr algn="just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|A| is the number of records that satisfy the rule antecedent and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|D| is the total number of records</a:t>
            </a:r>
          </a:p>
          <a:p>
            <a:pPr algn="just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EC11BF-774A-4DE4-A89F-72DC2D016BD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Quality of classification rule</a:t>
            </a:r>
            <a:endParaRPr lang="en-AE" dirty="0"/>
          </a:p>
        </p:txBody>
      </p:sp>
      <p:pic>
        <p:nvPicPr>
          <p:cNvPr id="21508" name="Picture 3">
            <a:extLst>
              <a:ext uri="{FF2B5EF4-FFF2-40B4-BE49-F238E27FC236}">
                <a16:creationId xmlns:a16="http://schemas.microsoft.com/office/drawing/2014/main" id="{8B0F9E85-F0A8-425F-97E8-32E1941A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3519488"/>
            <a:ext cx="26558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6BC16D18-0131-4A0A-A99F-04C04318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Accuracy (confidence factor) of a rule: </a:t>
            </a:r>
          </a:p>
          <a:p>
            <a:pPr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fraction of records triggered by the rule that satisfy both the antecedent and consequent of a rule</a:t>
            </a:r>
          </a:p>
          <a:p>
            <a:pPr algn="just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ct val="0"/>
              </a:spcAft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ct val="0"/>
              </a:spcAft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Where |A ∩ y| is the number of records that satisfy both the antecedent and consequent and |A| is the number of records that satisfy the rule antecedent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B2914-CA7B-4D02-88BC-3CA150306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4800" y="169863"/>
            <a:ext cx="6477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Quality of classification rule</a:t>
            </a:r>
          </a:p>
        </p:txBody>
      </p:sp>
      <p:pic>
        <p:nvPicPr>
          <p:cNvPr id="22532" name="Picture 3">
            <a:extLst>
              <a:ext uri="{FF2B5EF4-FFF2-40B4-BE49-F238E27FC236}">
                <a16:creationId xmlns:a16="http://schemas.microsoft.com/office/drawing/2014/main" id="{64FB216E-6579-423D-A65F-649483579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843213"/>
            <a:ext cx="2711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>
            <a:extLst>
              <a:ext uri="{FF2B5EF4-FFF2-40B4-BE49-F238E27FC236}">
                <a16:creationId xmlns:a16="http://schemas.microsoft.com/office/drawing/2014/main" id="{B225EEC3-F19C-4ED3-842A-D6405187E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385888"/>
            <a:ext cx="7300913" cy="315595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EDDA7-AE52-43EB-B6C6-B611533D22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  <a:endParaRPr lang="en-AE" dirty="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A6504F17-F6BB-4DBB-AB29-185CC713F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06950"/>
            <a:ext cx="795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(Gives Birth = yes) ∧ (Body Temperature = warm-blooded) → Mammals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19CF0-34D6-4684-8705-227737EC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76838"/>
            <a:ext cx="36337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Compute coverage and accuracy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Coverage = 5/15 = 0.33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accuracy = 5/5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11459</TotalTime>
  <Words>2231</Words>
  <Application>Microsoft Office PowerPoint</Application>
  <PresentationFormat>On-screen Show (4:3)</PresentationFormat>
  <Paragraphs>285</Paragraphs>
  <Slides>48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Helvetica</vt:lpstr>
      <vt:lpstr>Monotype Sorts</vt:lpstr>
      <vt:lpstr>Symbol</vt:lpstr>
      <vt:lpstr>Tahoma</vt:lpstr>
      <vt:lpstr>Times New Roman</vt:lpstr>
      <vt:lpstr>Wingdings</vt:lpstr>
      <vt:lpstr>Office Theme</vt:lpstr>
      <vt:lpstr>Visio</vt:lpstr>
      <vt:lpstr>VISIO</vt:lpstr>
      <vt:lpstr>Data Mining Topic: Rule based Classifiers</vt:lpstr>
      <vt:lpstr>PowerPoint Presentation</vt:lpstr>
      <vt:lpstr>Rule based Classifiers</vt:lpstr>
      <vt:lpstr>Rule based Classifiers</vt:lpstr>
      <vt:lpstr>PowerPoint Presentation</vt:lpstr>
      <vt:lpstr>PowerPoint Presentation</vt:lpstr>
      <vt:lpstr>PowerPoint Presentation</vt:lpstr>
      <vt:lpstr>Quality of classification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rule-based and class-based ordering schemes</vt:lpstr>
      <vt:lpstr>PowerPoint Presentation</vt:lpstr>
      <vt:lpstr>PowerPoint Presentation</vt:lpstr>
      <vt:lpstr>PowerPoint Presentation</vt:lpstr>
      <vt:lpstr>PowerPoint Presentation</vt:lpstr>
      <vt:lpstr>Rules from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Angel Jothi</cp:lastModifiedBy>
  <cp:revision>605</cp:revision>
  <dcterms:created xsi:type="dcterms:W3CDTF">2011-09-14T09:42:05Z</dcterms:created>
  <dcterms:modified xsi:type="dcterms:W3CDTF">2023-11-14T06:16:59Z</dcterms:modified>
</cp:coreProperties>
</file>