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313" r:id="rId3"/>
    <p:sldId id="1297" r:id="rId4"/>
    <p:sldId id="1298" r:id="rId5"/>
    <p:sldId id="1299" r:id="rId6"/>
    <p:sldId id="277" r:id="rId7"/>
    <p:sldId id="278" r:id="rId8"/>
    <p:sldId id="296" r:id="rId9"/>
    <p:sldId id="1323" r:id="rId10"/>
    <p:sldId id="279" r:id="rId11"/>
    <p:sldId id="280" r:id="rId12"/>
    <p:sldId id="281" r:id="rId13"/>
    <p:sldId id="282" r:id="rId14"/>
    <p:sldId id="285" r:id="rId15"/>
    <p:sldId id="297" r:id="rId16"/>
    <p:sldId id="287" r:id="rId17"/>
    <p:sldId id="1320" r:id="rId18"/>
    <p:sldId id="1321" r:id="rId19"/>
    <p:sldId id="288" r:id="rId20"/>
    <p:sldId id="1300" r:id="rId21"/>
    <p:sldId id="1322" r:id="rId22"/>
    <p:sldId id="412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162" autoAdjust="0"/>
  </p:normalViewPr>
  <p:slideViewPr>
    <p:cSldViewPr>
      <p:cViewPr varScale="1">
        <p:scale>
          <a:sx n="69" d="100"/>
          <a:sy n="69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EZjPZ-Ze0A" TargetMode="External"/><Relationship Id="rId2" Type="http://schemas.openxmlformats.org/officeDocument/2006/relationships/hyperlink" Target="https://www.probabilisticworld.com/bayesian-belief-networks-part-1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ites.astro.caltech.edu/~george/aybi199/AMooreTutorials" TargetMode="External"/><Relationship Id="rId4" Type="http://schemas.openxmlformats.org/officeDocument/2006/relationships/hyperlink" Target="https://web.cs.wpi.edu/~dcb/courses/CS4341/2013/Lecture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F464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1">
            <a:extLst>
              <a:ext uri="{FF2B5EF4-FFF2-40B4-BE49-F238E27FC236}">
                <a16:creationId xmlns:a16="http://schemas.microsoft.com/office/drawing/2014/main" id="{9AC18852-8503-4927-A38C-E276FA67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Bayes Optimal is quite costly to apply. It computes the posterior probabilities for every hypothesis in </a:t>
            </a:r>
            <a:r>
              <a:rPr lang="en-GB" i="1" dirty="0"/>
              <a:t>H</a:t>
            </a:r>
            <a:r>
              <a:rPr lang="en-GB" dirty="0"/>
              <a:t> and combines the predictions of each hypothesis to classify each new instance.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Gibbs Algorithm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Choose one hypothesis at random, according to P(</a:t>
            </a:r>
            <a:r>
              <a:rPr lang="en-GB" dirty="0" err="1"/>
              <a:t>h|D</a:t>
            </a:r>
            <a:r>
              <a:rPr lang="en-GB" dirty="0"/>
              <a:t>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Use this to classify new instance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Under certain conditions (like uniform prior over </a:t>
            </a:r>
            <a:r>
              <a:rPr lang="en-GB" i="1" dirty="0"/>
              <a:t>H</a:t>
            </a:r>
            <a:r>
              <a:rPr lang="en-GB" dirty="0"/>
              <a:t>) the expected misclassification error for Gibbs algorithm is at most twice the expected error of the Bayes optimal classifier.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br>
              <a:rPr lang="en-GB" dirty="0"/>
            </a:b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alt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271AB9-F7E9-43D5-8960-44596C5E03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hu-HU" dirty="0"/>
              <a:t> </a:t>
            </a:r>
            <a:r>
              <a:rPr lang="en-US" altLang="hu-HU" sz="14400" dirty="0"/>
              <a:t>Gibbs Algorithm</a:t>
            </a:r>
            <a:endParaRPr lang="en-GB" sz="1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1">
            <a:extLst>
              <a:ext uri="{FF2B5EF4-FFF2-40B4-BE49-F238E27FC236}">
                <a16:creationId xmlns:a16="http://schemas.microsoft.com/office/drawing/2014/main" id="{99A3E35E-C804-4CD4-B97F-7EBB8E3A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Bayesian Belief networks describe conditional independence among subsets of variables.</a:t>
            </a:r>
            <a:r>
              <a:rPr lang="en-GB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allows the combination of prior knowledge about (in)dependencies among variables with observed training data.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A Bayesian network specifies a joint distribution in a structured form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 Bayes net (also called a belief network) is an augmented directed acyclic graph, represented by the pair </a:t>
            </a:r>
            <a:r>
              <a:rPr lang="en-US" altLang="en-US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, </a:t>
            </a:r>
            <a:r>
              <a:rPr lang="en-US" altLang="en-US" dirty="0">
                <a:solidFill>
                  <a:srgbClr val="0000FF"/>
                </a:solidFill>
              </a:rPr>
              <a:t>E</a:t>
            </a:r>
            <a:r>
              <a:rPr lang="en-US" altLang="en-US" dirty="0"/>
              <a:t> where: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V is a set of vertices.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0000FF"/>
                </a:solidFill>
              </a:rPr>
              <a:t>E is a set of directed edges joining vertices. Edge shows direct dependence. No loops of any length are allowed.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Each vertex in </a:t>
            </a:r>
            <a:r>
              <a:rPr lang="en-US" altLang="en-US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contains the following information: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The name of a random variable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 probability distribution table indicating how the probability of this variable’s values depends on all possible combinations of parental values.</a:t>
            </a:r>
            <a:endParaRPr lang="en-US" sz="2000" dirty="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Two components to a Bayesian network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sym typeface="Wingdings" pitchFamily="2" charset="2"/>
              </a:rPr>
              <a:t>The graph structure (conditional independence assumptions)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sym typeface="Wingdings" pitchFamily="2" charset="2"/>
              </a:rPr>
              <a:t>The numerical probabilities (for each variable given its parents)</a:t>
            </a:r>
          </a:p>
          <a:p>
            <a:pPr marL="0" indent="0"/>
            <a:br>
              <a:rPr lang="en-GB" sz="2000" dirty="0"/>
            </a:br>
            <a:br>
              <a:rPr lang="en-GB" sz="2000" dirty="0"/>
            </a:br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145DF-4CC2-44B0-B136-55E4012D13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hu-HU" dirty="0"/>
              <a:t> Bayesian Belief Network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1">
            <a:extLst>
              <a:ext uri="{FF2B5EF4-FFF2-40B4-BE49-F238E27FC236}">
                <a16:creationId xmlns:a16="http://schemas.microsoft.com/office/drawing/2014/main" id="{8812A515-1457-4AAB-846C-04E40C8D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i="1" dirty="0"/>
              <a:t>X</a:t>
            </a:r>
            <a:r>
              <a:rPr lang="en-GB" dirty="0"/>
              <a:t> is conditionally independent of </a:t>
            </a:r>
            <a:r>
              <a:rPr lang="en-GB" i="1" dirty="0"/>
              <a:t>Y</a:t>
            </a:r>
            <a:r>
              <a:rPr lang="en-GB" dirty="0"/>
              <a:t> given </a:t>
            </a:r>
            <a:r>
              <a:rPr lang="en-GB" i="1" dirty="0"/>
              <a:t>Z</a:t>
            </a:r>
            <a:r>
              <a:rPr lang="en-GB" dirty="0"/>
              <a:t> if the</a:t>
            </a:r>
            <a:br>
              <a:rPr lang="en-GB" dirty="0"/>
            </a:br>
            <a:r>
              <a:rPr lang="en-GB" dirty="0"/>
              <a:t>probability distribution governing </a:t>
            </a:r>
            <a:r>
              <a:rPr lang="en-GB" i="1" dirty="0"/>
              <a:t>X</a:t>
            </a:r>
            <a:r>
              <a:rPr lang="en-GB" dirty="0"/>
              <a:t> is independent of the value of </a:t>
            </a:r>
            <a:r>
              <a:rPr lang="en-GB" i="1" dirty="0"/>
              <a:t>Y</a:t>
            </a:r>
            <a:r>
              <a:rPr lang="en-GB" dirty="0"/>
              <a:t> given a value of </a:t>
            </a:r>
            <a:r>
              <a:rPr lang="en-GB" i="1" dirty="0"/>
              <a:t>Z</a:t>
            </a:r>
            <a:r>
              <a:rPr lang="en-GB" dirty="0"/>
              <a:t>:</a:t>
            </a:r>
            <a:r>
              <a:rPr lang="en-GB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More compactly, we write</a:t>
            </a:r>
            <a:r>
              <a:rPr lang="en-GB" sz="2400" dirty="0"/>
              <a:t> </a:t>
            </a:r>
          </a:p>
          <a:p>
            <a:pPr marL="0" indent="0"/>
            <a:br>
              <a:rPr lang="en-GB" sz="2400" dirty="0"/>
            </a:br>
            <a:endParaRPr lang="en-GB" sz="2400" dirty="0"/>
          </a:p>
          <a:p>
            <a:pPr marL="0" indent="0"/>
            <a:br>
              <a:rPr lang="en-GB" sz="2400" dirty="0"/>
            </a:br>
            <a:endParaRPr lang="hu-HU" altLang="hu-H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D9B574-084D-42C6-9BEC-9ECD9722FA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Conditional Independence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F1F84-5A43-40A7-9CB8-98788A8B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3" y="2362200"/>
            <a:ext cx="8779672" cy="616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C56447-25ED-4DAB-B995-B1D85399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29" y="3693356"/>
            <a:ext cx="4554144" cy="6167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1">
            <a:extLst>
              <a:ext uri="{FF2B5EF4-FFF2-40B4-BE49-F238E27FC236}">
                <a16:creationId xmlns:a16="http://schemas.microsoft.com/office/drawing/2014/main" id="{EBDCD6AC-2DCB-4BD5-B183-F1CB0F72A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GB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eaLnBrk="0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Directed edges =&gt; direct  dependence </a:t>
            </a:r>
          </a:p>
          <a:p>
            <a:pPr marL="0" eaLnBrk="0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Absence of an edge  =&gt; conditional independence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CC360E-F3DF-4D09-B97E-8876122896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hu-HU" dirty="0"/>
              <a:t> Simple Bayesian net</a:t>
            </a:r>
            <a:endParaRPr lang="en-GB" dirty="0"/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id="{EDC8AF99-7E1A-4A38-B9D1-2F0E7813939E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219200"/>
            <a:ext cx="1987550" cy="1606550"/>
            <a:chOff x="2128" y="796"/>
            <a:chExt cx="1252" cy="1012"/>
          </a:xfrm>
        </p:grpSpPr>
        <p:grpSp>
          <p:nvGrpSpPr>
            <p:cNvPr id="20" name="Group 7">
              <a:extLst>
                <a:ext uri="{FF2B5EF4-FFF2-40B4-BE49-F238E27FC236}">
                  <a16:creationId xmlns:a16="http://schemas.microsoft.com/office/drawing/2014/main" id="{A22F0F4B-ABE3-4CCB-B308-D5F25549A8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8" y="820"/>
              <a:ext cx="352" cy="304"/>
              <a:chOff x="2128" y="820"/>
              <a:chExt cx="352" cy="304"/>
            </a:xfrm>
          </p:grpSpPr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64970BEE-3542-4A17-AA06-2F37DBA5E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1" y="850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A</a:t>
                </a:r>
              </a:p>
            </p:txBody>
          </p:sp>
          <p:sp>
            <p:nvSpPr>
              <p:cNvPr id="29" name="Oval 9">
                <a:extLst>
                  <a:ext uri="{FF2B5EF4-FFF2-40B4-BE49-F238E27FC236}">
                    <a16:creationId xmlns:a16="http://schemas.microsoft.com/office/drawing/2014/main" id="{970B1A45-C39E-4C1C-BE25-85E36E0F6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820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77575E5D-33A6-4C4B-B9A1-A07F79A4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838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B</a:t>
              </a:r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190F7971-DAB6-4202-B327-F94926D4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796"/>
              <a:ext cx="352" cy="3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AF8629CA-1443-4638-B10E-AC601441A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4" y="1504"/>
              <a:ext cx="352" cy="304"/>
              <a:chOff x="2584" y="1504"/>
              <a:chExt cx="352" cy="304"/>
            </a:xfrm>
          </p:grpSpPr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80C558B1-5EBE-4764-91FB-605024F49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5" y="1546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C</a:t>
                </a:r>
              </a:p>
            </p:txBody>
          </p:sp>
          <p:sp>
            <p:nvSpPr>
              <p:cNvPr id="27" name="Oval 14">
                <a:extLst>
                  <a:ext uri="{FF2B5EF4-FFF2-40B4-BE49-F238E27FC236}">
                    <a16:creationId xmlns:a16="http://schemas.microsoft.com/office/drawing/2014/main" id="{7CC2F19B-2B79-4A68-8F96-51A57168F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1504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15">
              <a:extLst>
                <a:ext uri="{FF2B5EF4-FFF2-40B4-BE49-F238E27FC236}">
                  <a16:creationId xmlns:a16="http://schemas.microsoft.com/office/drawing/2014/main" id="{BA59D4F7-5054-4956-B353-18D57E4D6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1132"/>
              <a:ext cx="244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02C5EBF2-5AA6-4908-BA44-0145F06A3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2" y="1108"/>
              <a:ext cx="308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0">
                <a:extLst>
                  <a:ext uri="{FF2B5EF4-FFF2-40B4-BE49-F238E27FC236}">
                    <a16:creationId xmlns:a16="http://schemas.microsoft.com/office/drawing/2014/main" id="{1880FFF5-EB81-4F99-B1DA-1CF1949AB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35" y="1956593"/>
                <a:ext cx="351230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𝐵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𝐶</m:t>
                          </m:r>
                        </m:e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𝐵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30" name="Rectangle 20">
                <a:extLst>
                  <a:ext uri="{FF2B5EF4-FFF2-40B4-BE49-F238E27FC236}">
                    <a16:creationId xmlns:a16="http://schemas.microsoft.com/office/drawing/2014/main" id="{1880FFF5-EB81-4F99-B1DA-1CF1949AB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935" y="1956593"/>
                <a:ext cx="351230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21">
            <a:extLst>
              <a:ext uri="{FF2B5EF4-FFF2-40B4-BE49-F238E27FC236}">
                <a16:creationId xmlns:a16="http://schemas.microsoft.com/office/drawing/2014/main" id="{0ACDE3CE-5055-4731-911F-B390FE770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8789" y="213995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AD137CFA-DD45-42B2-A00C-D80DED863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527" y="1146782"/>
                <a:ext cx="4731423" cy="7645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sz="2400" i="1" baseline="-25000" dirty="0" smtClean="0">
                          <a:latin typeface="Cambria Math"/>
                        </a:rPr>
                        <m:t>1</m:t>
                      </m:r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i="1" dirty="0">
                          <a:latin typeface="Cambria Math"/>
                        </a:rPr>
                        <m:t>𝑋</m:t>
                      </m:r>
                      <m:r>
                        <a:rPr lang="en-US" sz="2400" i="1" baseline="-25000" dirty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,….</m:t>
                      </m:r>
                      <m:r>
                        <a:rPr lang="en-US" i="1" dirty="0">
                          <a:latin typeface="Cambria Math"/>
                        </a:rPr>
                        <m:t>𝑋</m:t>
                      </m:r>
                      <m:r>
                        <a:rPr lang="en-US" sz="2400" i="1" baseline="-25000" dirty="0">
                          <a:latin typeface="Cambria Math"/>
                        </a:rPr>
                        <m:t>𝑁</m:t>
                      </m:r>
                      <m:r>
                        <a:rPr lang="en-US" i="1" dirty="0">
                          <a:latin typeface="Cambria Math"/>
                        </a:rPr>
                        <m:t>) 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𝑋</m:t>
                          </m:r>
                          <m:r>
                            <a:rPr lang="en-US" sz="2400" i="1" baseline="-25000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 | </m:t>
                          </m:r>
                          <m:r>
                            <a:rPr lang="en-US" i="1" dirty="0">
                              <a:latin typeface="Cambria Math"/>
                            </a:rPr>
                            <m:t>𝑝𝑎𝑟𝑒𝑛𝑡𝑠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𝑋</m:t>
                          </m:r>
                          <m:r>
                            <a:rPr lang="en-US" sz="2400" i="1" baseline="-25000" dirty="0">
                              <a:latin typeface="Cambria Math"/>
                            </a:rPr>
                            <m:t>𝑖</m:t>
                          </m:r>
                          <m:r>
                            <a:rPr lang="en-US" sz="2400" i="1" baseline="-25000" dirty="0"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</a:rPr>
                            <m:t>) 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AD137CFA-DD45-42B2-A00C-D80DED863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527" y="1146782"/>
                <a:ext cx="4731423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">
            <a:extLst>
              <a:ext uri="{FF2B5EF4-FFF2-40B4-BE49-F238E27FC236}">
                <a16:creationId xmlns:a16="http://schemas.microsoft.com/office/drawing/2014/main" id="{D8D4E31E-D934-4454-B326-4DB30C7092BB}"/>
              </a:ext>
            </a:extLst>
          </p:cNvPr>
          <p:cNvGrpSpPr>
            <a:grpSpLocks/>
          </p:cNvGrpSpPr>
          <p:nvPr/>
        </p:nvGrpSpPr>
        <p:grpSpPr bwMode="auto">
          <a:xfrm>
            <a:off x="1194500" y="4767643"/>
            <a:ext cx="2901950" cy="501650"/>
            <a:chOff x="772" y="988"/>
            <a:chExt cx="1828" cy="316"/>
          </a:xfrm>
        </p:grpSpPr>
        <p:grpSp>
          <p:nvGrpSpPr>
            <p:cNvPr id="34" name="Group 4">
              <a:extLst>
                <a:ext uri="{FF2B5EF4-FFF2-40B4-BE49-F238E27FC236}">
                  <a16:creationId xmlns:a16="http://schemas.microsoft.com/office/drawing/2014/main" id="{D83728C9-37D7-4DFB-9E35-D7488FA12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" y="1000"/>
              <a:ext cx="352" cy="304"/>
              <a:chOff x="772" y="1000"/>
              <a:chExt cx="352" cy="304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D68409EA-086B-4FDE-BFD2-E67A3CC6E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" y="1030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A</a:t>
                </a:r>
              </a:p>
            </p:txBody>
          </p:sp>
          <p:sp>
            <p:nvSpPr>
              <p:cNvPr id="42" name="Oval 6">
                <a:extLst>
                  <a:ext uri="{FF2B5EF4-FFF2-40B4-BE49-F238E27FC236}">
                    <a16:creationId xmlns:a16="http://schemas.microsoft.com/office/drawing/2014/main" id="{A9B72861-A79F-4DE1-B0E5-FB0A96A14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" y="1000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7">
              <a:extLst>
                <a:ext uri="{FF2B5EF4-FFF2-40B4-BE49-F238E27FC236}">
                  <a16:creationId xmlns:a16="http://schemas.microsoft.com/office/drawing/2014/main" id="{E2927414-E501-4FCB-A1AC-FB7BEF300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8" y="988"/>
              <a:ext cx="352" cy="304"/>
              <a:chOff x="2248" y="988"/>
              <a:chExt cx="352" cy="304"/>
            </a:xfrm>
          </p:grpSpPr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E5F08EEB-1204-4D42-B205-5B27B2FA1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9" y="1030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C</a:t>
                </a:r>
              </a:p>
            </p:txBody>
          </p:sp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95DBDE93-0548-4E17-8716-DFFBE3503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98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10">
              <a:extLst>
                <a:ext uri="{FF2B5EF4-FFF2-40B4-BE49-F238E27FC236}">
                  <a16:creationId xmlns:a16="http://schemas.microsoft.com/office/drawing/2014/main" id="{41F4A818-8B62-4849-8B32-218D21B8D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6" y="988"/>
              <a:ext cx="352" cy="304"/>
              <a:chOff x="1516" y="988"/>
              <a:chExt cx="352" cy="304"/>
            </a:xfrm>
          </p:grpSpPr>
          <p:sp>
            <p:nvSpPr>
              <p:cNvPr id="37" name="Rectangle 11">
                <a:extLst>
                  <a:ext uri="{FF2B5EF4-FFF2-40B4-BE49-F238E27FC236}">
                    <a16:creationId xmlns:a16="http://schemas.microsoft.com/office/drawing/2014/main" id="{FC5C659C-ECF4-49D8-975F-3F2D643EC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1030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/>
                  <a:t>B</a:t>
                </a:r>
              </a:p>
            </p:txBody>
          </p:sp>
          <p:sp>
            <p:nvSpPr>
              <p:cNvPr id="38" name="Oval 12">
                <a:extLst>
                  <a:ext uri="{FF2B5EF4-FFF2-40B4-BE49-F238E27FC236}">
                    <a16:creationId xmlns:a16="http://schemas.microsoft.com/office/drawing/2014/main" id="{28924655-9CB8-4AD1-B5CC-007D95099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" y="98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" name="Rectangle 13">
            <a:extLst>
              <a:ext uri="{FF2B5EF4-FFF2-40B4-BE49-F238E27FC236}">
                <a16:creationId xmlns:a16="http://schemas.microsoft.com/office/drawing/2014/main" id="{E3C3CBC4-DE76-41A8-A68C-AB03664F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463" y="4796218"/>
            <a:ext cx="288220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Absolute Independence:</a:t>
            </a:r>
          </a:p>
          <a:p>
            <a:pPr eaLnBrk="0" hangingPunct="0"/>
            <a:r>
              <a:rPr lang="en-US" b="1" dirty="0"/>
              <a:t>p(A,B,C) = p(A) p(B) p(C)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423B-8F38-44C1-96C5-A7DAFAB057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Simple Bayesian net</a:t>
            </a:r>
            <a:endParaRPr lang="en-GB" sz="1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983CFB6-74A3-47FC-A573-02438F5F87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855" y="1181100"/>
                <a:ext cx="5254752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marR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101141"/>
                  </a:buClr>
                  <a:buSzTx/>
                  <a:buFont typeface="Arial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0" hangingPunct="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Conditionally independent effects:</a:t>
                </a:r>
              </a:p>
              <a:p>
                <a:pPr marL="0" indent="0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𝑝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𝐴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𝐵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𝐶</m:t>
                      </m:r>
                      <m:r>
                        <a:rPr lang="en-US" i="1" dirty="0">
                          <a:latin typeface="Cambria Math"/>
                        </a:rPr>
                        <m:t>) = 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𝐵</m:t>
                      </m:r>
                      <m:r>
                        <a:rPr lang="en-US" i="1" dirty="0">
                          <a:latin typeface="Cambria Math"/>
                        </a:rPr>
                        <m:t>|</m:t>
                      </m:r>
                      <m:r>
                        <a:rPr lang="en-US" i="1" dirty="0">
                          <a:latin typeface="Cambria Math"/>
                        </a:rPr>
                        <m:t>𝐴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𝐶</m:t>
                      </m:r>
                      <m:r>
                        <a:rPr lang="en-US" i="1" dirty="0">
                          <a:latin typeface="Cambria Math"/>
                        </a:rPr>
                        <m:t>|</m:t>
                      </m:r>
                      <m:r>
                        <a:rPr lang="en-US" i="1" dirty="0">
                          <a:latin typeface="Cambria Math"/>
                        </a:rPr>
                        <m:t>𝐴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a:rPr lang="en-US" i="1" dirty="0">
                          <a:latin typeface="Cambria Math"/>
                        </a:rPr>
                        <m:t>𝑝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𝐴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285750" indent="-285750" eaLnBrk="0" hangingPunct="0">
                  <a:buFont typeface="Arial" pitchFamily="34" charset="0"/>
                  <a:buChar char="•"/>
                </a:pPr>
                <a:endParaRPr lang="en-US" dirty="0"/>
              </a:p>
              <a:p>
                <a:pPr marL="457200" indent="-457200" eaLnBrk="0" hangingPunct="0">
                  <a:buFont typeface="Arial" panose="020B0604020202020204" pitchFamily="34" charset="0"/>
                  <a:buChar char="•"/>
                </a:pPr>
                <a:r>
                  <a:rPr lang="en-US" dirty="0"/>
                  <a:t>B and C are conditionally independent given A</a:t>
                </a:r>
              </a:p>
              <a:p>
                <a:pPr marL="285750" indent="-285750" eaLnBrk="0" hangingPunct="0">
                  <a:buFont typeface="Arial" pitchFamily="34" charset="0"/>
                  <a:buChar char="•"/>
                </a:pPr>
                <a:endParaRPr lang="en-US" dirty="0"/>
              </a:p>
              <a:p>
                <a:pPr marL="457200" indent="-457200" eaLnBrk="0" hangingPunct="0">
                  <a:buFont typeface="Arial" panose="020B0604020202020204" pitchFamily="34" charset="0"/>
                  <a:buChar char="•"/>
                </a:pPr>
                <a:r>
                  <a:rPr lang="en-US" dirty="0"/>
                  <a:t>e.g., A is a disease, and we model B and C as conditionally independent symptoms given A</a:t>
                </a:r>
              </a:p>
              <a:p>
                <a:pPr marL="285750" indent="-285750" eaLnBrk="0" hangingPunct="0">
                  <a:buFont typeface="Arial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983CFB6-74A3-47FC-A573-02438F5F8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55" y="1181100"/>
                <a:ext cx="5254752" cy="4495800"/>
              </a:xfrm>
              <a:prstGeom prst="rect">
                <a:avLst/>
              </a:prstGeom>
              <a:blipFill>
                <a:blip r:embed="rId2"/>
                <a:stretch>
                  <a:fillRect l="-1856" t="-1221" r="-2436" b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3">
            <a:extLst>
              <a:ext uri="{FF2B5EF4-FFF2-40B4-BE49-F238E27FC236}">
                <a16:creationId xmlns:a16="http://schemas.microsoft.com/office/drawing/2014/main" id="{BE17C593-FE7D-4B92-8660-ED94A96F5EF5}"/>
              </a:ext>
            </a:extLst>
          </p:cNvPr>
          <p:cNvGrpSpPr>
            <a:grpSpLocks/>
          </p:cNvGrpSpPr>
          <p:nvPr/>
        </p:nvGrpSpPr>
        <p:grpSpPr bwMode="auto">
          <a:xfrm>
            <a:off x="5778407" y="2644775"/>
            <a:ext cx="2616200" cy="1473200"/>
            <a:chOff x="720" y="2784"/>
            <a:chExt cx="1648" cy="928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B5473742-D586-480E-B480-C3A1E73E6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45FD40E9-3845-417B-A735-1B2959340D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784"/>
              <a:ext cx="352" cy="304"/>
              <a:chOff x="892" y="2800"/>
              <a:chExt cx="352" cy="304"/>
            </a:xfrm>
          </p:grpSpPr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94C1C082-11B6-4230-B3F3-9D77C2B52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830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A</a:t>
                </a:r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E2A683E5-C284-49CC-BED9-201D3F3C3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" y="2800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0F9751-765A-4E91-AF05-6BC4C01176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408"/>
              <a:ext cx="352" cy="304"/>
              <a:chOff x="2104" y="2800"/>
              <a:chExt cx="352" cy="304"/>
            </a:xfrm>
          </p:grpSpPr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544FC77E-ACDD-4082-B1CE-1996D2E7F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5" y="2842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/>
                  <a:t>C</a:t>
                </a:r>
              </a:p>
            </p:txBody>
          </p:sp>
          <p:sp>
            <p:nvSpPr>
              <p:cNvPr id="15" name="Oval 10">
                <a:extLst>
                  <a:ext uri="{FF2B5EF4-FFF2-40B4-BE49-F238E27FC236}">
                    <a16:creationId xmlns:a16="http://schemas.microsoft.com/office/drawing/2014/main" id="{904F7C1E-6D81-4A4B-A34F-C4EC3B10F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2800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4BEC0625-A94F-49B4-A920-5DEC04716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408"/>
              <a:ext cx="352" cy="304"/>
              <a:chOff x="1480" y="3268"/>
              <a:chExt cx="352" cy="304"/>
            </a:xfrm>
          </p:grpSpPr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F5C4D7AA-3A4E-4D80-8730-841158089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3310"/>
                <a:ext cx="21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B</a:t>
                </a:r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A2AC9218-E330-4D8C-B050-A70C38A13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326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955DD9CA-6F77-476F-9A14-F595B5DE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024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1">
            <a:extLst>
              <a:ext uri="{FF2B5EF4-FFF2-40B4-BE49-F238E27FC236}">
                <a16:creationId xmlns:a16="http://schemas.microsoft.com/office/drawing/2014/main" id="{D245AABA-6AB2-4FDD-8E7B-5DDD15AF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BFEE73-5298-48D3-B01A-9CD5DE9A23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hu-HU" dirty="0"/>
              <a:t>Example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FA0D1-4C52-43E0-9444-832539AF7E30}"/>
              </a:ext>
            </a:extLst>
          </p:cNvPr>
          <p:cNvSpPr/>
          <p:nvPr/>
        </p:nvSpPr>
        <p:spPr>
          <a:xfrm>
            <a:off x="211928" y="914400"/>
            <a:ext cx="87201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You have a new burglar alarm installed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It is reliable about detecting burglary, but responds to minor earthquakes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Two neighbors (John, Mary) promise to call you at work when they hear the alarm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John always calls when hears alarm, but confuses alarm with phone ringing (and calls then also)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Mary likes loud music and sometimes misses alarm!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</a:rPr>
              <a:t>Given evidence about who has and hasn’t called, estimate the probability of a burglary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1">
            <a:extLst>
              <a:ext uri="{FF2B5EF4-FFF2-40B4-BE49-F238E27FC236}">
                <a16:creationId xmlns:a16="http://schemas.microsoft.com/office/drawing/2014/main" id="{C6C2F0B6-B594-4223-B4A5-38750AA8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Represent problem using 5 binary variables:</a:t>
            </a:r>
          </a:p>
          <a:p>
            <a:pPr lvl="1"/>
            <a:r>
              <a:rPr lang="en-US" dirty="0"/>
              <a:t>B = a burglary occurs at your house</a:t>
            </a:r>
          </a:p>
          <a:p>
            <a:pPr lvl="1"/>
            <a:r>
              <a:rPr lang="en-US" dirty="0"/>
              <a:t>E = an earthquake occurs at your house</a:t>
            </a:r>
          </a:p>
          <a:p>
            <a:pPr lvl="1"/>
            <a:r>
              <a:rPr lang="en-US" dirty="0"/>
              <a:t>A = the alarm goes off</a:t>
            </a:r>
          </a:p>
          <a:p>
            <a:pPr lvl="1"/>
            <a:r>
              <a:rPr lang="en-US" dirty="0"/>
              <a:t>J  = John calls to report the alarm</a:t>
            </a:r>
          </a:p>
          <a:p>
            <a:pPr lvl="1"/>
            <a:r>
              <a:rPr lang="en-US" dirty="0"/>
              <a:t>M = Mary calls to report the alarm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P(B | M, J) ?  </a:t>
            </a:r>
          </a:p>
          <a:p>
            <a:pPr lvl="1"/>
            <a:r>
              <a:rPr lang="en-US" dirty="0"/>
              <a:t>We can use the full joint distribution to answer this question</a:t>
            </a:r>
          </a:p>
          <a:p>
            <a:pPr lvl="2"/>
            <a:r>
              <a:rPr lang="en-US" dirty="0"/>
              <a:t>Requires 2</a:t>
            </a:r>
            <a:r>
              <a:rPr lang="en-US" baseline="30000" dirty="0"/>
              <a:t>5</a:t>
            </a:r>
            <a:r>
              <a:rPr lang="en-US" dirty="0"/>
              <a:t> = 32 probabilities</a:t>
            </a:r>
          </a:p>
          <a:p>
            <a:pPr lvl="1"/>
            <a:r>
              <a:rPr lang="en-US" dirty="0"/>
              <a:t>Can we use prior domain knowledge to come up with a Bayesian network that requires fewer probabilities?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F560E6-5486-43F1-ABE9-9FB8C4EF85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hu-HU" dirty="0"/>
              <a:t> Example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42A145-CD4A-4291-B7B9-952B1354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the variables in terms of causality (may be a partial order)</a:t>
            </a:r>
          </a:p>
          <a:p>
            <a:pPr lvl="1"/>
            <a:r>
              <a:rPr lang="en-US" dirty="0"/>
              <a:t>e.g., {E, B} -&gt; {A} -&gt; {J, M}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Use these assumptions to create the graph structure of the Bayesian network</a:t>
            </a:r>
          </a:p>
          <a:p>
            <a:endParaRPr lang="en-GB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6AF924-9E2B-44DC-8F1B-0C9BC794CC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1146" y="178856"/>
            <a:ext cx="6324600" cy="363845"/>
          </a:xfrm>
        </p:spPr>
        <p:txBody>
          <a:bodyPr>
            <a:noAutofit/>
          </a:bodyPr>
          <a:lstStyle/>
          <a:p>
            <a:r>
              <a:rPr lang="en-US" altLang="hu-HU" dirty="0"/>
              <a:t>Example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F1DFC6-31BB-43A8-B34E-7BA8934D29A6}"/>
              </a:ext>
            </a:extLst>
          </p:cNvPr>
          <p:cNvGrpSpPr/>
          <p:nvPr/>
        </p:nvGrpSpPr>
        <p:grpSpPr>
          <a:xfrm>
            <a:off x="2057400" y="3109448"/>
            <a:ext cx="4343400" cy="2973070"/>
            <a:chOff x="1295400" y="1828800"/>
            <a:chExt cx="7162800" cy="4572000"/>
          </a:xfrm>
        </p:grpSpPr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45224720-0661-4C5E-95A3-04E74EA00A7E}"/>
                </a:ext>
              </a:extLst>
            </p:cNvPr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295400" y="1828800"/>
              <a:ext cx="6832600" cy="4495800"/>
            </a:xfrm>
            <a:no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7D02A8-D222-4813-A9BA-9782EE014EFC}"/>
                </a:ext>
              </a:extLst>
            </p:cNvPr>
            <p:cNvSpPr/>
            <p:nvPr/>
          </p:nvSpPr>
          <p:spPr>
            <a:xfrm>
              <a:off x="6781800" y="1828800"/>
              <a:ext cx="16764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C44A95-8DFA-4C80-B83A-5336A663FBEE}"/>
                </a:ext>
              </a:extLst>
            </p:cNvPr>
            <p:cNvSpPr/>
            <p:nvPr/>
          </p:nvSpPr>
          <p:spPr>
            <a:xfrm>
              <a:off x="3124200" y="1828800"/>
              <a:ext cx="14478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4F3D44-4756-4373-9D7B-6B05D0EAD57B}"/>
                </a:ext>
              </a:extLst>
            </p:cNvPr>
            <p:cNvSpPr/>
            <p:nvPr/>
          </p:nvSpPr>
          <p:spPr>
            <a:xfrm>
              <a:off x="6781800" y="5562600"/>
              <a:ext cx="16764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46D291-36E3-44CB-9E86-9AA6C6FED7AC}"/>
                </a:ext>
              </a:extLst>
            </p:cNvPr>
            <p:cNvSpPr/>
            <p:nvPr/>
          </p:nvSpPr>
          <p:spPr>
            <a:xfrm>
              <a:off x="4876800" y="3276600"/>
              <a:ext cx="19050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FA8E73-AF46-429C-B164-FBE1FF785C4D}"/>
                </a:ext>
              </a:extLst>
            </p:cNvPr>
            <p:cNvSpPr/>
            <p:nvPr/>
          </p:nvSpPr>
          <p:spPr>
            <a:xfrm>
              <a:off x="3222171" y="5552209"/>
              <a:ext cx="134982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117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FDCDCE-0E4E-4F8A-9D27-BC054D3AC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Fill in conditional probability tables (CPTs)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One for each node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800" dirty="0"/>
                  <a:t> entries, where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is the number of parents</a:t>
                </a:r>
              </a:p>
              <a:p>
                <a:pPr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 do  these probabilities come from?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Expert knowledge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From data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Or a combination of both</a:t>
                </a:r>
                <a:endParaRPr lang="en-US" sz="2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FDCDCE-0E4E-4F8A-9D27-BC054D3AC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2" t="-1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7975-F39F-4ED1-87D5-68F027A403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hu-HU" sz="14400" dirty="0"/>
              <a:t>Example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97B56-C20B-4998-9C4A-872EC262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197214"/>
            <a:ext cx="5960581" cy="32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5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1">
            <a:extLst>
              <a:ext uri="{FF2B5EF4-FFF2-40B4-BE49-F238E27FC236}">
                <a16:creationId xmlns:a16="http://schemas.microsoft.com/office/drawing/2014/main" id="{A54C4F47-D3D8-48D4-BAA9-C5ABEA83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D8D6DC-8090-477D-836B-08BAB6406F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hu-HU" dirty="0"/>
              <a:t>Example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5A859-CA0A-48CE-9911-9AFEDFB1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789336"/>
            <a:ext cx="8730717" cy="5154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Bayesian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Bayes Theorem revisit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Bayes Optimal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Gibbs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Navie</a:t>
            </a:r>
            <a:r>
              <a:rPr lang="en-GB" dirty="0"/>
              <a:t> Bayes Classifier (Refer to class notes </a:t>
            </a:r>
            <a:r>
              <a:rPr lang="en-GB" dirty="0" err="1"/>
              <a:t>ML_Bayes_Decision</a:t>
            </a:r>
            <a:r>
              <a:rPr lang="en-GB" dirty="0"/>
              <a:t> Tree)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Bayesian Belief Network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951F7A-99B2-4AC8-BC8B-8CF2EC7F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D50A-20D2-4BDD-8275-DB39FFF0E5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hu-HU" sz="3000" dirty="0"/>
              <a:t>Example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22BCE-2502-432D-B5AE-B35552C0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5" y="789337"/>
            <a:ext cx="8754447" cy="37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5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312473-03C5-4634-9B7A-8CC1A3CF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n binary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Unconstrained joint distribution requires O(2</a:t>
            </a:r>
            <a:r>
              <a:rPr lang="en-US" baseline="30000" dirty="0"/>
              <a:t>n</a:t>
            </a:r>
            <a:r>
              <a:rPr lang="en-US" dirty="0"/>
              <a:t>) probabilities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we have a Bayesian network, with a maximum of k parents for any node, then we need O(n 2</a:t>
            </a:r>
            <a:r>
              <a:rPr lang="en-US" baseline="30000" dirty="0"/>
              <a:t>k</a:t>
            </a:r>
            <a:r>
              <a:rPr lang="en-US" dirty="0"/>
              <a:t>) probabilities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5920-F91D-40D5-AD96-0FD2BFAEA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112672" cy="363845"/>
          </a:xfrm>
        </p:spPr>
        <p:txBody>
          <a:bodyPr>
            <a:noAutofit/>
          </a:bodyPr>
          <a:lstStyle/>
          <a:p>
            <a:r>
              <a:rPr lang="en-US" sz="3000" dirty="0"/>
              <a:t>Number of Probabilities in Bayesian Networks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13175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72CF0-CDEF-491D-8819-606AC847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Chapter 6, Tom M. Mitchell, Machine Learning, The McGraw-Hill Companies, 1st edition 2013.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https://www.probabilisticworld.com/bayesian-belief-networks-part-1/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https://www.youtube.com/watch?v=hEZjPZ-Ze0A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https://web.cs.wpi.edu/~dcb/courses/CS4341/2013/Lectures/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https://sites.astro.caltech.edu/~george/aybi199/AMooreTutorials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787B-3F7B-41BF-A990-2435CD7992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93217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18B5D-D457-4FE7-9C7A-DA33A14BB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hu-H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09AD-3477-480D-8A5F-01B63114F7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Bayes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48DB4-6EA9-409A-8232-EC0B42E56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 t="6975"/>
          <a:stretch/>
        </p:blipFill>
        <p:spPr>
          <a:xfrm>
            <a:off x="266700" y="1863852"/>
            <a:ext cx="8610600" cy="31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0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6518B2-18EA-44B1-86AB-19C6B8EC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AAD3-1156-4756-AA7F-7E273C51AE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hu-HU" dirty="0"/>
              <a:t>Classes of Hypothesis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D8A55-BA36-461D-A8C0-76F24277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519237"/>
            <a:ext cx="8896350" cy="381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04B91-5376-473C-BFDB-F9F876AF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729223"/>
            <a:ext cx="5648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BB477C-1939-4BA7-985B-3F87598F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4DC3-9632-48A4-AABD-C589623414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Example (MAP)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2980D-3900-4C5B-99EA-F79B4E6A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789337"/>
            <a:ext cx="8961836" cy="49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7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1">
            <a:extLst>
              <a:ext uri="{FF2B5EF4-FFF2-40B4-BE49-F238E27FC236}">
                <a16:creationId xmlns:a16="http://schemas.microsoft.com/office/drawing/2014/main" id="{58894FB1-4C1B-4BFF-9B65-370AD32E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Training: Choose the hypothesis with the highest posterior probability.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Testing: Given </a:t>
            </a:r>
            <a:r>
              <a:rPr lang="en-GB" i="1" dirty="0"/>
              <a:t>x</a:t>
            </a:r>
            <a:r>
              <a:rPr lang="en-GB" dirty="0"/>
              <a:t>, compute </a:t>
            </a:r>
            <a:r>
              <a:rPr lang="en-GB" i="1" dirty="0"/>
              <a:t>h</a:t>
            </a:r>
            <a:r>
              <a:rPr lang="en-GB" i="1" baseline="-25000" dirty="0"/>
              <a:t>MAP</a:t>
            </a:r>
            <a:r>
              <a:rPr lang="en-GB" i="1" dirty="0"/>
              <a:t>(x)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Drawback: Requires to compute all probabilities </a:t>
            </a:r>
            <a:r>
              <a:rPr lang="en-GB" i="1" dirty="0"/>
              <a:t>P(</a:t>
            </a:r>
            <a:r>
              <a:rPr lang="en-GB" i="1" dirty="0" err="1"/>
              <a:t>D|h</a:t>
            </a:r>
            <a:r>
              <a:rPr lang="en-GB" i="1" dirty="0"/>
              <a:t>)</a:t>
            </a:r>
            <a:r>
              <a:rPr lang="en-GB" dirty="0"/>
              <a:t> and </a:t>
            </a:r>
            <a:r>
              <a:rPr lang="en-GB" i="1" dirty="0"/>
              <a:t>P(h)</a:t>
            </a:r>
            <a:r>
              <a:rPr lang="en-GB" dirty="0"/>
              <a:t>. 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/>
            <a:r>
              <a:rPr lang="en-GB" dirty="0"/>
              <a:t> </a:t>
            </a:r>
            <a:br>
              <a:rPr lang="en-GB" dirty="0"/>
            </a:br>
            <a:endParaRPr lang="en-US" alt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5FC0F-AB02-4613-A7C8-486705F4A0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646072" cy="363845"/>
          </a:xfrm>
        </p:spPr>
        <p:txBody>
          <a:bodyPr>
            <a:noAutofit/>
          </a:bodyPr>
          <a:lstStyle/>
          <a:p>
            <a:r>
              <a:rPr lang="en-US" altLang="hu-HU" dirty="0"/>
              <a:t>Learning using MAP hypothesis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F0494-7368-4E1C-A23B-C9B6F1E2A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594360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1">
            <a:extLst>
              <a:ext uri="{FF2B5EF4-FFF2-40B4-BE49-F238E27FC236}">
                <a16:creationId xmlns:a16="http://schemas.microsoft.com/office/drawing/2014/main" id="{A4B4138D-30B9-43D5-A901-B8D84EA8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Given new instance </a:t>
            </a:r>
            <a:r>
              <a:rPr lang="en-GB" i="1" dirty="0"/>
              <a:t>x</a:t>
            </a:r>
            <a:r>
              <a:rPr lang="en-GB" dirty="0"/>
              <a:t> — the classification of which</a:t>
            </a:r>
            <a:br>
              <a:rPr lang="en-GB" dirty="0"/>
            </a:br>
            <a:r>
              <a:rPr lang="en-GB" dirty="0"/>
              <a:t>can take any value </a:t>
            </a:r>
            <a:r>
              <a:rPr lang="en-GB" i="1" dirty="0"/>
              <a:t>v</a:t>
            </a:r>
            <a:r>
              <a:rPr lang="en-GB" i="1" baseline="-25000" dirty="0"/>
              <a:t>j</a:t>
            </a:r>
            <a:r>
              <a:rPr lang="en-GB" dirty="0"/>
              <a:t> in some set </a:t>
            </a:r>
            <a:r>
              <a:rPr lang="en-GB" i="1" dirty="0"/>
              <a:t>V</a:t>
            </a:r>
            <a:r>
              <a:rPr lang="en-GB" dirty="0"/>
              <a:t> —, what is its most probable classification?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Solution is,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Therefore, the Bayes optimal classification of </a:t>
            </a:r>
            <a:r>
              <a:rPr lang="en-GB" i="1" dirty="0"/>
              <a:t>x</a:t>
            </a:r>
            <a:r>
              <a:rPr lang="en-GB" dirty="0"/>
              <a:t> is,</a:t>
            </a:r>
          </a:p>
          <a:p>
            <a:pPr marL="0" indent="0"/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US" alt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alt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F7396F-3312-4F3A-877F-FD4778BF03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Bayes Optimal Classifier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C8302-1B8E-4416-8E0A-DB359B6D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3" y="2667000"/>
            <a:ext cx="4276725" cy="504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B61D2E-F877-4FCC-947E-F25B2B4C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962400"/>
            <a:ext cx="360997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1">
            <a:extLst>
              <a:ext uri="{FF2B5EF4-FFF2-40B4-BE49-F238E27FC236}">
                <a16:creationId xmlns:a16="http://schemas.microsoft.com/office/drawing/2014/main" id="{143419B7-5C15-4328-8071-D7E0AF7B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Let us consider three possible hypotheses: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In this case,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Let’s consider an instance </a:t>
            </a:r>
            <a:r>
              <a:rPr lang="en-GB" i="1" dirty="0"/>
              <a:t>x</a:t>
            </a:r>
            <a:r>
              <a:rPr lang="en-GB" dirty="0"/>
              <a:t> such that,</a:t>
            </a:r>
            <a:r>
              <a:rPr lang="en-GB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is the most probable classification of x?</a:t>
            </a:r>
            <a:r>
              <a:rPr lang="en-GB" sz="2400" dirty="0"/>
              <a:t> </a:t>
            </a:r>
            <a:br>
              <a:rPr lang="en-GB" sz="2400" dirty="0"/>
            </a:br>
            <a:endParaRPr lang="en-GB" sz="2400" dirty="0"/>
          </a:p>
          <a:p>
            <a:pPr marL="0" indent="0"/>
            <a:br>
              <a:rPr lang="en-GB" sz="2400" dirty="0"/>
            </a:br>
            <a:r>
              <a:rPr lang="en-GB" sz="2400" dirty="0"/>
              <a:t>  </a:t>
            </a:r>
            <a:br>
              <a:rPr lang="en-GB" sz="2400" dirty="0"/>
            </a:b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1A09F-1859-4381-86B3-70D0A8837B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858000" cy="363845"/>
          </a:xfrm>
        </p:spPr>
        <p:txBody>
          <a:bodyPr>
            <a:noAutofit/>
          </a:bodyPr>
          <a:lstStyle/>
          <a:p>
            <a:r>
              <a:rPr lang="en-GB" sz="3200" dirty="0"/>
              <a:t>Example (Bayes Optimal Classifier)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FC122-19EA-4F01-8CCB-CDFDB7C1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13176" cy="447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9421E7-0559-4AF7-93AD-81425429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67807"/>
            <a:ext cx="1171575" cy="29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F1567-AEBE-4905-8B23-316D88E40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91" y="2870800"/>
            <a:ext cx="4717439" cy="363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813E2-9479-4238-8648-0BBFAAAA0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6" y="3811171"/>
            <a:ext cx="66865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6BB6F7-50D0-4BA8-9707-EDD069B8D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A11F-5001-41A0-8E3A-EB9660D2E0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1200" dirty="0"/>
              <a:t>Example (Bayes Optimal Classifier)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C321C-4D8D-47EF-82AF-B8205F737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" t="17391" r="7499" b="1087"/>
          <a:stretch/>
        </p:blipFill>
        <p:spPr>
          <a:xfrm>
            <a:off x="245228" y="914400"/>
            <a:ext cx="874637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2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9539</TotalTime>
  <Words>996</Words>
  <Application>Microsoft Office PowerPoint</Application>
  <PresentationFormat>On-screen Show (4:3)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Verdana</vt:lpstr>
      <vt:lpstr>Wingdings</vt:lpstr>
      <vt:lpstr>Wingdings 2</vt:lpstr>
      <vt:lpstr>Office Theme</vt:lpstr>
      <vt:lpstr>Machine Learning  CS F464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1539</cp:revision>
  <dcterms:created xsi:type="dcterms:W3CDTF">2011-09-14T09:42:05Z</dcterms:created>
  <dcterms:modified xsi:type="dcterms:W3CDTF">2022-05-13T03:24:38Z</dcterms:modified>
</cp:coreProperties>
</file>